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413" r:id="rId3"/>
    <p:sldId id="259" r:id="rId4"/>
    <p:sldId id="412" r:id="rId5"/>
    <p:sldId id="423" r:id="rId6"/>
    <p:sldId id="257" r:id="rId7"/>
    <p:sldId id="262" r:id="rId8"/>
    <p:sldId id="260" r:id="rId9"/>
    <p:sldId id="414" r:id="rId10"/>
    <p:sldId id="415" r:id="rId11"/>
    <p:sldId id="416" r:id="rId12"/>
    <p:sldId id="419" r:id="rId13"/>
    <p:sldId id="420" r:id="rId14"/>
    <p:sldId id="422" r:id="rId15"/>
    <p:sldId id="421" r:id="rId16"/>
    <p:sldId id="417"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51C64-8CF0-4ED1-9CF0-68C50C3CD5B1}"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FC49C190-EB16-4447-AF72-F3CE909BCABF}">
      <dgm:prSet/>
      <dgm:spPr/>
      <dgm:t>
        <a:bodyPr/>
        <a:lstStyle/>
        <a:p>
          <a:r>
            <a:rPr lang="en-US"/>
            <a:t>The City of Carthage was a major power in the Mediterranean from 650 BCE-146 BCE.  C</a:t>
          </a:r>
        </a:p>
      </dgm:t>
    </dgm:pt>
    <dgm:pt modelId="{99DFD14E-1F84-47F3-B655-ACB0A9AD13B9}" type="parTrans" cxnId="{08677537-5CEC-4540-9C92-57B0D20007C2}">
      <dgm:prSet/>
      <dgm:spPr/>
      <dgm:t>
        <a:bodyPr/>
        <a:lstStyle/>
        <a:p>
          <a:endParaRPr lang="en-US"/>
        </a:p>
      </dgm:t>
    </dgm:pt>
    <dgm:pt modelId="{372FC89D-1A1A-4147-A641-451282FD1DAA}" type="sibTrans" cxnId="{08677537-5CEC-4540-9C92-57B0D20007C2}">
      <dgm:prSet/>
      <dgm:spPr/>
      <dgm:t>
        <a:bodyPr/>
        <a:lstStyle/>
        <a:p>
          <a:endParaRPr lang="en-US"/>
        </a:p>
      </dgm:t>
    </dgm:pt>
    <dgm:pt modelId="{13B43C5C-E148-4325-95AB-6ACBD83314F6}">
      <dgm:prSet/>
      <dgm:spPr/>
      <dgm:t>
        <a:bodyPr/>
        <a:lstStyle/>
        <a:p>
          <a:r>
            <a:rPr lang="en-US" dirty="0"/>
            <a:t>They found a number of wars over control of Sicily and they were called the Greek-Punic Wars.  Neither side ever gained full control of the island.  Carthage owned Western Sicily, while Greeks had the East. </a:t>
          </a:r>
        </a:p>
      </dgm:t>
    </dgm:pt>
    <dgm:pt modelId="{0F398A63-1196-4C68-BEDE-8D5BD77B2817}" type="parTrans" cxnId="{9AB7BF50-1325-4789-9EB7-7301810422BA}">
      <dgm:prSet/>
      <dgm:spPr/>
      <dgm:t>
        <a:bodyPr/>
        <a:lstStyle/>
        <a:p>
          <a:endParaRPr lang="en-US"/>
        </a:p>
      </dgm:t>
    </dgm:pt>
    <dgm:pt modelId="{29EA62C9-2E9D-4F75-A4DE-792C7A1F2DC0}" type="sibTrans" cxnId="{9AB7BF50-1325-4789-9EB7-7301810422BA}">
      <dgm:prSet/>
      <dgm:spPr/>
      <dgm:t>
        <a:bodyPr/>
        <a:lstStyle/>
        <a:p>
          <a:endParaRPr lang="en-US"/>
        </a:p>
      </dgm:t>
    </dgm:pt>
    <dgm:pt modelId="{DE5E2178-7D50-4611-AAC3-112AC897809F}" type="pres">
      <dgm:prSet presAssocID="{FEC51C64-8CF0-4ED1-9CF0-68C50C3CD5B1}" presName="Name0" presStyleCnt="0">
        <dgm:presLayoutVars>
          <dgm:dir/>
          <dgm:animLvl val="lvl"/>
          <dgm:resizeHandles val="exact"/>
        </dgm:presLayoutVars>
      </dgm:prSet>
      <dgm:spPr/>
    </dgm:pt>
    <dgm:pt modelId="{6D0B934E-63E0-40F9-B204-84259F848236}" type="pres">
      <dgm:prSet presAssocID="{13B43C5C-E148-4325-95AB-6ACBD83314F6}" presName="boxAndChildren" presStyleCnt="0"/>
      <dgm:spPr/>
    </dgm:pt>
    <dgm:pt modelId="{9BE1E15C-4685-452E-A580-C9456F9E6122}" type="pres">
      <dgm:prSet presAssocID="{13B43C5C-E148-4325-95AB-6ACBD83314F6}" presName="parentTextBox" presStyleLbl="node1" presStyleIdx="0" presStyleCnt="2"/>
      <dgm:spPr/>
    </dgm:pt>
    <dgm:pt modelId="{5159E931-B227-4B64-A13C-007FAEC85A66}" type="pres">
      <dgm:prSet presAssocID="{372FC89D-1A1A-4147-A641-451282FD1DAA}" presName="sp" presStyleCnt="0"/>
      <dgm:spPr/>
    </dgm:pt>
    <dgm:pt modelId="{65A2FC9E-F783-42D2-8B40-432688E55110}" type="pres">
      <dgm:prSet presAssocID="{FC49C190-EB16-4447-AF72-F3CE909BCABF}" presName="arrowAndChildren" presStyleCnt="0"/>
      <dgm:spPr/>
    </dgm:pt>
    <dgm:pt modelId="{5ABEFE31-B9B7-4445-AE02-101CFBA4967D}" type="pres">
      <dgm:prSet presAssocID="{FC49C190-EB16-4447-AF72-F3CE909BCABF}" presName="parentTextArrow" presStyleLbl="node1" presStyleIdx="1" presStyleCnt="2"/>
      <dgm:spPr/>
    </dgm:pt>
  </dgm:ptLst>
  <dgm:cxnLst>
    <dgm:cxn modelId="{08677537-5CEC-4540-9C92-57B0D20007C2}" srcId="{FEC51C64-8CF0-4ED1-9CF0-68C50C3CD5B1}" destId="{FC49C190-EB16-4447-AF72-F3CE909BCABF}" srcOrd="0" destOrd="0" parTransId="{99DFD14E-1F84-47F3-B655-ACB0A9AD13B9}" sibTransId="{372FC89D-1A1A-4147-A641-451282FD1DAA}"/>
    <dgm:cxn modelId="{9AB7BF50-1325-4789-9EB7-7301810422BA}" srcId="{FEC51C64-8CF0-4ED1-9CF0-68C50C3CD5B1}" destId="{13B43C5C-E148-4325-95AB-6ACBD83314F6}" srcOrd="1" destOrd="0" parTransId="{0F398A63-1196-4C68-BEDE-8D5BD77B2817}" sibTransId="{29EA62C9-2E9D-4F75-A4DE-792C7A1F2DC0}"/>
    <dgm:cxn modelId="{3EEC0FA9-78CE-47BB-B7CE-FC1E46A7FFB6}" type="presOf" srcId="{13B43C5C-E148-4325-95AB-6ACBD83314F6}" destId="{9BE1E15C-4685-452E-A580-C9456F9E6122}" srcOrd="0" destOrd="0" presId="urn:microsoft.com/office/officeart/2005/8/layout/process4"/>
    <dgm:cxn modelId="{195497B9-4DC5-4CC8-8EB7-2CFFD27351EC}" type="presOf" srcId="{FEC51C64-8CF0-4ED1-9CF0-68C50C3CD5B1}" destId="{DE5E2178-7D50-4611-AAC3-112AC897809F}" srcOrd="0" destOrd="0" presId="urn:microsoft.com/office/officeart/2005/8/layout/process4"/>
    <dgm:cxn modelId="{7A44CAC3-07F7-41A9-9A4B-AF2E429D5A35}" type="presOf" srcId="{FC49C190-EB16-4447-AF72-F3CE909BCABF}" destId="{5ABEFE31-B9B7-4445-AE02-101CFBA4967D}" srcOrd="0" destOrd="0" presId="urn:microsoft.com/office/officeart/2005/8/layout/process4"/>
    <dgm:cxn modelId="{BE5062FA-DDD7-4073-9D13-479852AE16AC}" type="presParOf" srcId="{DE5E2178-7D50-4611-AAC3-112AC897809F}" destId="{6D0B934E-63E0-40F9-B204-84259F848236}" srcOrd="0" destOrd="0" presId="urn:microsoft.com/office/officeart/2005/8/layout/process4"/>
    <dgm:cxn modelId="{8FA5CF3C-FCA2-4303-841B-674D4A47A3ED}" type="presParOf" srcId="{6D0B934E-63E0-40F9-B204-84259F848236}" destId="{9BE1E15C-4685-452E-A580-C9456F9E6122}" srcOrd="0" destOrd="0" presId="urn:microsoft.com/office/officeart/2005/8/layout/process4"/>
    <dgm:cxn modelId="{5DDBF59F-8987-476A-A068-CC74DDEDC9E0}" type="presParOf" srcId="{DE5E2178-7D50-4611-AAC3-112AC897809F}" destId="{5159E931-B227-4B64-A13C-007FAEC85A66}" srcOrd="1" destOrd="0" presId="urn:microsoft.com/office/officeart/2005/8/layout/process4"/>
    <dgm:cxn modelId="{2CAA24AA-6413-49D9-A4A0-3D9568970C4C}" type="presParOf" srcId="{DE5E2178-7D50-4611-AAC3-112AC897809F}" destId="{65A2FC9E-F783-42D2-8B40-432688E55110}" srcOrd="2" destOrd="0" presId="urn:microsoft.com/office/officeart/2005/8/layout/process4"/>
    <dgm:cxn modelId="{0C4ECA2F-BA42-49AD-96C6-E528292FD21D}" type="presParOf" srcId="{65A2FC9E-F783-42D2-8B40-432688E55110}" destId="{5ABEFE31-B9B7-4445-AE02-101CFBA4967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1E15C-4685-452E-A580-C9456F9E6122}">
      <dsp:nvSpPr>
        <dsp:cNvPr id="0" name=""/>
        <dsp:cNvSpPr/>
      </dsp:nvSpPr>
      <dsp:spPr>
        <a:xfrm>
          <a:off x="0" y="2941490"/>
          <a:ext cx="5940425" cy="1929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They found a number of wars over control of Sicily and they were called the Greek-Punic Wars.  Neither side ever gained full control of the island.  Carthage owned Western Sicily, while Greeks had the East. </a:t>
          </a:r>
        </a:p>
      </dsp:txBody>
      <dsp:txXfrm>
        <a:off x="0" y="2941490"/>
        <a:ext cx="5940425" cy="1929936"/>
      </dsp:txXfrm>
    </dsp:sp>
    <dsp:sp modelId="{5ABEFE31-B9B7-4445-AE02-101CFBA4967D}">
      <dsp:nvSpPr>
        <dsp:cNvPr id="0" name=""/>
        <dsp:cNvSpPr/>
      </dsp:nvSpPr>
      <dsp:spPr>
        <a:xfrm rot="10800000">
          <a:off x="0" y="2197"/>
          <a:ext cx="5940425" cy="296824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The City of Carthage was a major power in the Mediterranean from 650 BCE-146 BCE.  C</a:t>
          </a:r>
        </a:p>
      </dsp:txBody>
      <dsp:txXfrm rot="10800000">
        <a:off x="0" y="2197"/>
        <a:ext cx="5940425" cy="19286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5/15/2023</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97660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5/15/2023</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02360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5/15/2023</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08122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5/15/2023</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92121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5/15/2023</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13666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5/15/2023</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310840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5/15/2023</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73955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5/15/2023</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352805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5/15/2023</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60247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5/15/2023</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22276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5/15/2023</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07896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5/15/2023</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0246817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76" r:id="rId5"/>
    <p:sldLayoutId id="2147483681" r:id="rId6"/>
    <p:sldLayoutId id="2147483677" r:id="rId7"/>
    <p:sldLayoutId id="2147483678" r:id="rId8"/>
    <p:sldLayoutId id="2147483679" r:id="rId9"/>
    <p:sldLayoutId id="2147483680" r:id="rId10"/>
    <p:sldLayoutId id="2147483682"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gif"/><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A1188B-F6D0-454F-8265-790DD27A8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3D purple chromosome design">
            <a:extLst>
              <a:ext uri="{FF2B5EF4-FFF2-40B4-BE49-F238E27FC236}">
                <a16:creationId xmlns:a16="http://schemas.microsoft.com/office/drawing/2014/main" id="{5C45015A-2BF7-78D6-849B-CDCE5801B8CE}"/>
              </a:ext>
            </a:extLst>
          </p:cNvPr>
          <p:cNvPicPr>
            <a:picLocks noChangeAspect="1"/>
          </p:cNvPicPr>
          <p:nvPr/>
        </p:nvPicPr>
        <p:blipFill rotWithShape="1">
          <a:blip r:embed="rId2"/>
          <a:srcRect t="21974" b="21776"/>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1508670-65E0-4939-8E5D-98D071CA1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57046">
            <a:off x="543795" y="3143470"/>
            <a:ext cx="5212440" cy="367917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01" h="725962">
                <a:moveTo>
                  <a:pt x="284667" y="725962"/>
                </a:moveTo>
                <a:cubicBezTo>
                  <a:pt x="313242" y="686910"/>
                  <a:pt x="340657" y="666797"/>
                  <a:pt x="430018" y="637285"/>
                </a:cubicBezTo>
                <a:cubicBezTo>
                  <a:pt x="519379" y="607773"/>
                  <a:pt x="700342" y="633664"/>
                  <a:pt x="820834" y="548891"/>
                </a:cubicBezTo>
                <a:cubicBezTo>
                  <a:pt x="941325" y="464119"/>
                  <a:pt x="978945" y="348264"/>
                  <a:pt x="954560" y="257809"/>
                </a:cubicBezTo>
                <a:cubicBezTo>
                  <a:pt x="930175" y="167354"/>
                  <a:pt x="880075" y="31018"/>
                  <a:pt x="674525" y="6158"/>
                </a:cubicBezTo>
                <a:cubicBezTo>
                  <a:pt x="468976" y="-18702"/>
                  <a:pt x="105460" y="25908"/>
                  <a:pt x="15300" y="247141"/>
                </a:cubicBezTo>
                <a:cubicBezTo>
                  <a:pt x="-20133" y="410209"/>
                  <a:pt x="-9465" y="576801"/>
                  <a:pt x="217325" y="651191"/>
                </a:cubicBezTo>
                <a:cubicBezTo>
                  <a:pt x="270475" y="669193"/>
                  <a:pt x="284667" y="725962"/>
                  <a:pt x="284667" y="725962"/>
                </a:cubicBezTo>
                <a:close/>
              </a:path>
            </a:pathLst>
          </a:custGeom>
          <a:solidFill>
            <a:schemeClr val="bg1"/>
          </a:solidFill>
          <a:ln w="1905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A680864-F353-4128-88F8-98E04FD76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57046">
            <a:off x="514767" y="3191764"/>
            <a:ext cx="5212440" cy="367917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01" h="725962">
                <a:moveTo>
                  <a:pt x="284667" y="725962"/>
                </a:moveTo>
                <a:cubicBezTo>
                  <a:pt x="313242" y="686910"/>
                  <a:pt x="340657" y="666797"/>
                  <a:pt x="430018" y="637285"/>
                </a:cubicBezTo>
                <a:cubicBezTo>
                  <a:pt x="519379" y="607773"/>
                  <a:pt x="700342" y="633664"/>
                  <a:pt x="820834" y="548891"/>
                </a:cubicBezTo>
                <a:cubicBezTo>
                  <a:pt x="941325" y="464119"/>
                  <a:pt x="978945" y="348264"/>
                  <a:pt x="954560" y="257809"/>
                </a:cubicBezTo>
                <a:cubicBezTo>
                  <a:pt x="930175" y="167354"/>
                  <a:pt x="880075" y="31018"/>
                  <a:pt x="674525" y="6158"/>
                </a:cubicBezTo>
                <a:cubicBezTo>
                  <a:pt x="468976" y="-18702"/>
                  <a:pt x="105460" y="25908"/>
                  <a:pt x="15300" y="247141"/>
                </a:cubicBezTo>
                <a:cubicBezTo>
                  <a:pt x="-20133" y="410209"/>
                  <a:pt x="-9465" y="576801"/>
                  <a:pt x="217325" y="651191"/>
                </a:cubicBezTo>
                <a:cubicBezTo>
                  <a:pt x="270475" y="669193"/>
                  <a:pt x="284667" y="725962"/>
                  <a:pt x="284667" y="725962"/>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2EECF739-5179-EB03-4280-730733370875}"/>
              </a:ext>
            </a:extLst>
          </p:cNvPr>
          <p:cNvSpPr>
            <a:spLocks noGrp="1"/>
          </p:cNvSpPr>
          <p:nvPr>
            <p:ph type="ctrTitle"/>
          </p:nvPr>
        </p:nvSpPr>
        <p:spPr>
          <a:xfrm>
            <a:off x="858981" y="3823855"/>
            <a:ext cx="4477789" cy="1706880"/>
          </a:xfrm>
        </p:spPr>
        <p:txBody>
          <a:bodyPr anchor="b">
            <a:normAutofit/>
          </a:bodyPr>
          <a:lstStyle/>
          <a:p>
            <a:r>
              <a:rPr lang="en-US" dirty="0"/>
              <a:t>Ancient Africa</a:t>
            </a:r>
          </a:p>
        </p:txBody>
      </p:sp>
      <p:sp>
        <p:nvSpPr>
          <p:cNvPr id="3" name="Subtitle 2">
            <a:extLst>
              <a:ext uri="{FF2B5EF4-FFF2-40B4-BE49-F238E27FC236}">
                <a16:creationId xmlns:a16="http://schemas.microsoft.com/office/drawing/2014/main" id="{01606086-46B1-4050-F7BD-9C76A442534E}"/>
              </a:ext>
            </a:extLst>
          </p:cNvPr>
          <p:cNvSpPr>
            <a:spLocks noGrp="1"/>
          </p:cNvSpPr>
          <p:nvPr>
            <p:ph type="subTitle" idx="1"/>
          </p:nvPr>
        </p:nvSpPr>
        <p:spPr>
          <a:xfrm>
            <a:off x="1079863" y="5530735"/>
            <a:ext cx="3758145" cy="609600"/>
          </a:xfrm>
        </p:spPr>
        <p:txBody>
          <a:bodyPr>
            <a:normAutofit fontScale="70000" lnSpcReduction="20000"/>
          </a:bodyPr>
          <a:lstStyle/>
          <a:p>
            <a:pPr algn="ctr"/>
            <a:r>
              <a:rPr lang="en-US" dirty="0"/>
              <a:t>A Quick Understanding of Pre-Colonized Africa</a:t>
            </a:r>
          </a:p>
        </p:txBody>
      </p:sp>
    </p:spTree>
    <p:extLst>
      <p:ext uri="{BB962C8B-B14F-4D97-AF65-F5344CB8AC3E}">
        <p14:creationId xmlns:p14="http://schemas.microsoft.com/office/powerpoint/2010/main" val="329025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DE562-675B-CE34-8EDC-5B3AB182DFA3}"/>
              </a:ext>
            </a:extLst>
          </p:cNvPr>
          <p:cNvSpPr>
            <a:spLocks noGrp="1"/>
          </p:cNvSpPr>
          <p:nvPr>
            <p:ph type="title"/>
          </p:nvPr>
        </p:nvSpPr>
        <p:spPr/>
        <p:txBody>
          <a:bodyPr/>
          <a:lstStyle/>
          <a:p>
            <a:r>
              <a:rPr lang="en-US" dirty="0"/>
              <a:t>The </a:t>
            </a:r>
            <a:r>
              <a:rPr lang="en-US" dirty="0" err="1"/>
              <a:t>ghana</a:t>
            </a:r>
            <a:r>
              <a:rPr lang="en-US" dirty="0"/>
              <a:t> empire</a:t>
            </a:r>
          </a:p>
        </p:txBody>
      </p:sp>
      <p:sp>
        <p:nvSpPr>
          <p:cNvPr id="3" name="Content Placeholder 2">
            <a:extLst>
              <a:ext uri="{FF2B5EF4-FFF2-40B4-BE49-F238E27FC236}">
                <a16:creationId xmlns:a16="http://schemas.microsoft.com/office/drawing/2014/main" id="{A2196711-FFAE-6291-2441-8C8E6B568F54}"/>
              </a:ext>
            </a:extLst>
          </p:cNvPr>
          <p:cNvSpPr>
            <a:spLocks noGrp="1"/>
          </p:cNvSpPr>
          <p:nvPr>
            <p:ph idx="1"/>
          </p:nvPr>
        </p:nvSpPr>
        <p:spPr/>
        <p:txBody>
          <a:bodyPr/>
          <a:lstStyle/>
          <a:p>
            <a:r>
              <a:rPr lang="en-US" dirty="0"/>
              <a:t>From 300-1100 CE.  Formed first when a number of Soninke tribes united under one king, </a:t>
            </a:r>
            <a:r>
              <a:rPr lang="en-US" dirty="0" err="1"/>
              <a:t>Dinga</a:t>
            </a:r>
            <a:r>
              <a:rPr lang="en-US" dirty="0"/>
              <a:t> </a:t>
            </a:r>
            <a:r>
              <a:rPr lang="en-US" dirty="0" err="1"/>
              <a:t>Cisse</a:t>
            </a:r>
            <a:r>
              <a:rPr lang="en-US" dirty="0"/>
              <a:t>.  Ghana means “Warrior King”.  The people actually didn’t call it Ghana, they called it “</a:t>
            </a:r>
            <a:r>
              <a:rPr lang="en-US" dirty="0" err="1"/>
              <a:t>Wagadu</a:t>
            </a:r>
            <a:r>
              <a:rPr lang="en-US" dirty="0"/>
              <a:t>”. </a:t>
            </a:r>
          </a:p>
          <a:p>
            <a:r>
              <a:rPr lang="en-US" dirty="0"/>
              <a:t>They mined iron and gold.</a:t>
            </a:r>
          </a:p>
          <a:p>
            <a:r>
              <a:rPr lang="en-US" dirty="0"/>
              <a:t>They were pressured from Muslims in the north to convert to Islam and refused.  Eventually, it broke down and became a part of the Mali Empire. </a:t>
            </a:r>
          </a:p>
          <a:p>
            <a:endParaRPr lang="en-US" dirty="0"/>
          </a:p>
        </p:txBody>
      </p:sp>
    </p:spTree>
    <p:extLst>
      <p:ext uri="{BB962C8B-B14F-4D97-AF65-F5344CB8AC3E}">
        <p14:creationId xmlns:p14="http://schemas.microsoft.com/office/powerpoint/2010/main" val="83856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586FA-75C9-0D2F-10D9-4377481DD445}"/>
              </a:ext>
            </a:extLst>
          </p:cNvPr>
          <p:cNvSpPr>
            <a:spLocks noGrp="1"/>
          </p:cNvSpPr>
          <p:nvPr>
            <p:ph type="title"/>
          </p:nvPr>
        </p:nvSpPr>
        <p:spPr/>
        <p:txBody>
          <a:bodyPr/>
          <a:lstStyle/>
          <a:p>
            <a:r>
              <a:rPr lang="en-US" dirty="0"/>
              <a:t>Empire of </a:t>
            </a:r>
            <a:r>
              <a:rPr lang="en-US" dirty="0" err="1"/>
              <a:t>mali</a:t>
            </a:r>
            <a:endParaRPr lang="en-US" dirty="0"/>
          </a:p>
        </p:txBody>
      </p:sp>
      <p:sp>
        <p:nvSpPr>
          <p:cNvPr id="3" name="Content Placeholder 2">
            <a:extLst>
              <a:ext uri="{FF2B5EF4-FFF2-40B4-BE49-F238E27FC236}">
                <a16:creationId xmlns:a16="http://schemas.microsoft.com/office/drawing/2014/main" id="{C1B762ED-538B-E6C5-669B-786E960459FC}"/>
              </a:ext>
            </a:extLst>
          </p:cNvPr>
          <p:cNvSpPr>
            <a:spLocks noGrp="1"/>
          </p:cNvSpPr>
          <p:nvPr>
            <p:ph idx="1"/>
          </p:nvPr>
        </p:nvSpPr>
        <p:spPr/>
        <p:txBody>
          <a:bodyPr>
            <a:normAutofit fontScale="85000" lnSpcReduction="10000"/>
          </a:bodyPr>
          <a:lstStyle/>
          <a:p>
            <a:r>
              <a:rPr lang="en-US" dirty="0"/>
              <a:t>1235 CE-1600 CE</a:t>
            </a:r>
          </a:p>
          <a:p>
            <a:r>
              <a:rPr lang="en-US" dirty="0"/>
              <a:t>Sundiata Keita was the first ruler of the </a:t>
            </a:r>
            <a:r>
              <a:rPr lang="en-US" dirty="0" err="1"/>
              <a:t>Malinke</a:t>
            </a:r>
            <a:r>
              <a:rPr lang="en-US" dirty="0"/>
              <a:t> people.  It took over many people groups, including the Empire of Ghana.  </a:t>
            </a:r>
          </a:p>
          <a:p>
            <a:r>
              <a:rPr lang="en-US" dirty="0"/>
              <a:t>While there were many people groups in the empire, they had similar languages and cultures.  Farmers were highly regarded, then artisans.  Other castes (groups) were fisherman, scribes, civil servants, soldiers and slaves. </a:t>
            </a:r>
          </a:p>
          <a:p>
            <a:r>
              <a:rPr lang="en-US" dirty="0"/>
              <a:t>Islam was important to the Mali culture.</a:t>
            </a:r>
          </a:p>
          <a:p>
            <a:r>
              <a:rPr lang="en-US" dirty="0"/>
              <a:t>Mansa Musa was extremely rich and became famous due to a famous trip to Mecca.  He brought camels loaded with gold and a massive display of wealth.  Was taken over by the Songhai Empire.  </a:t>
            </a:r>
          </a:p>
        </p:txBody>
      </p:sp>
    </p:spTree>
    <p:extLst>
      <p:ext uri="{BB962C8B-B14F-4D97-AF65-F5344CB8AC3E}">
        <p14:creationId xmlns:p14="http://schemas.microsoft.com/office/powerpoint/2010/main" val="96215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7C7-20F7-C1BD-86A1-51EBF63D54DB}"/>
              </a:ext>
            </a:extLst>
          </p:cNvPr>
          <p:cNvSpPr>
            <a:spLocks noGrp="1"/>
          </p:cNvSpPr>
          <p:nvPr>
            <p:ph type="title"/>
          </p:nvPr>
        </p:nvSpPr>
        <p:spPr/>
        <p:txBody>
          <a:bodyPr/>
          <a:lstStyle/>
          <a:p>
            <a:r>
              <a:rPr lang="en-US" dirty="0"/>
              <a:t>Songhai Empire</a:t>
            </a:r>
          </a:p>
        </p:txBody>
      </p:sp>
      <p:sp>
        <p:nvSpPr>
          <p:cNvPr id="3" name="Content Placeholder 2">
            <a:extLst>
              <a:ext uri="{FF2B5EF4-FFF2-40B4-BE49-F238E27FC236}">
                <a16:creationId xmlns:a16="http://schemas.microsoft.com/office/drawing/2014/main" id="{8F0734C7-869C-0B70-AD1E-1A92E1F825F0}"/>
              </a:ext>
            </a:extLst>
          </p:cNvPr>
          <p:cNvSpPr>
            <a:spLocks noGrp="1"/>
          </p:cNvSpPr>
          <p:nvPr>
            <p:ph idx="1"/>
          </p:nvPr>
        </p:nvSpPr>
        <p:spPr/>
        <p:txBody>
          <a:bodyPr>
            <a:normAutofit fontScale="92500" lnSpcReduction="10000"/>
          </a:bodyPr>
          <a:lstStyle/>
          <a:p>
            <a:r>
              <a:rPr lang="en-US" dirty="0"/>
              <a:t>1464-1591</a:t>
            </a:r>
          </a:p>
          <a:p>
            <a:r>
              <a:rPr lang="en-US" dirty="0"/>
              <a:t>The first leader was Sunni Ali, who was being held prisoner by the Mali Empire until he escaped and overtook the city of Gao, then slowly conquering surrounding areas until they were in control.  </a:t>
            </a:r>
          </a:p>
          <a:p>
            <a:r>
              <a:rPr lang="en-US" dirty="0"/>
              <a:t>Askia Muhammad became the leader of Songhai in 1493 and created the Askia Dynasty.  He was a devout Muslim and solidified the importance of that religion in the area.  </a:t>
            </a:r>
          </a:p>
          <a:p>
            <a:r>
              <a:rPr lang="en-US" dirty="0"/>
              <a:t>Slaves were very important in the Songhai culture– they were typically captives of war and were used to transport goods on trade routes across the Sahara Desert to Morocco and the Middle East.  They were also sold to Europe and the Americas.  </a:t>
            </a:r>
          </a:p>
        </p:txBody>
      </p:sp>
    </p:spTree>
    <p:extLst>
      <p:ext uri="{BB962C8B-B14F-4D97-AF65-F5344CB8AC3E}">
        <p14:creationId xmlns:p14="http://schemas.microsoft.com/office/powerpoint/2010/main" val="356808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2942-2263-BE8B-3085-16E888A4AE68}"/>
              </a:ext>
            </a:extLst>
          </p:cNvPr>
          <p:cNvSpPr>
            <a:spLocks noGrp="1"/>
          </p:cNvSpPr>
          <p:nvPr>
            <p:ph type="title"/>
          </p:nvPr>
        </p:nvSpPr>
        <p:spPr/>
        <p:txBody>
          <a:bodyPr vert="horz" lIns="91440" tIns="45720" rIns="91440" bIns="45720" rtlCol="0" anchor="b">
            <a:normAutofit/>
          </a:bodyPr>
          <a:lstStyle/>
          <a:p>
            <a:pPr algn="ctr"/>
            <a:r>
              <a:rPr lang="en-US" dirty="0"/>
              <a:t>Ancient Carthage</a:t>
            </a:r>
          </a:p>
        </p:txBody>
      </p:sp>
      <p:graphicFrame>
        <p:nvGraphicFramePr>
          <p:cNvPr id="5126" name="Content Placeholder 2">
            <a:extLst>
              <a:ext uri="{FF2B5EF4-FFF2-40B4-BE49-F238E27FC236}">
                <a16:creationId xmlns:a16="http://schemas.microsoft.com/office/drawing/2014/main" id="{08F1876F-3E53-9CDE-2CEB-398A28B3F2F2}"/>
              </a:ext>
            </a:extLst>
          </p:cNvPr>
          <p:cNvGraphicFramePr>
            <a:graphicFrameLocks noGrp="1"/>
          </p:cNvGraphicFramePr>
          <p:nvPr>
            <p:ph idx="1"/>
            <p:extLst>
              <p:ext uri="{D42A27DB-BD31-4B8C-83A1-F6EECF244321}">
                <p14:modId xmlns:p14="http://schemas.microsoft.com/office/powerpoint/2010/main" val="3918565218"/>
              </p:ext>
            </p:extLst>
          </p:nvPr>
        </p:nvGraphicFramePr>
        <p:xfrm>
          <a:off x="5414963" y="987425"/>
          <a:ext cx="5940425"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Map of North Africa that Carthage ruled">
            <a:extLst>
              <a:ext uri="{FF2B5EF4-FFF2-40B4-BE49-F238E27FC236}">
                <a16:creationId xmlns:a16="http://schemas.microsoft.com/office/drawing/2014/main" id="{5621257D-A2BD-B74A-D598-918A244FF4B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63210" y="2632173"/>
            <a:ext cx="4885391" cy="303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92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51" name="Freeform: Shape 6150">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6153" name="Freeform: Shape 6152">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6155" name="Rectangle 6154">
            <a:extLst>
              <a:ext uri="{FF2B5EF4-FFF2-40B4-BE49-F238E27FC236}">
                <a16:creationId xmlns:a16="http://schemas.microsoft.com/office/drawing/2014/main" id="{421117CB-D197-45F3-B441-4AC4D215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Ruins of the city of Carthage in North Africa">
            <a:extLst>
              <a:ext uri="{FF2B5EF4-FFF2-40B4-BE49-F238E27FC236}">
                <a16:creationId xmlns:a16="http://schemas.microsoft.com/office/drawing/2014/main" id="{1E7A19C8-6D10-740E-187D-F9E1C3ED0B0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505" r="10731" b="-1"/>
          <a:stretch/>
        </p:blipFill>
        <p:spPr bwMode="auto">
          <a:xfrm>
            <a:off x="4383315" y="406533"/>
            <a:ext cx="7311127" cy="5835063"/>
          </a:xfrm>
          <a:custGeom>
            <a:avLst/>
            <a:gdLst/>
            <a:ahLst/>
            <a:cxnLst/>
            <a:rect l="l" t="t" r="r" b="b"/>
            <a:pathLst>
              <a:path w="7441204" h="6013687">
                <a:moveTo>
                  <a:pt x="521773" y="33"/>
                </a:moveTo>
                <a:cubicBezTo>
                  <a:pt x="691085" y="398"/>
                  <a:pt x="903236" y="3814"/>
                  <a:pt x="1092688" y="8577"/>
                </a:cubicBezTo>
                <a:lnTo>
                  <a:pt x="6484220" y="37240"/>
                </a:lnTo>
                <a:lnTo>
                  <a:pt x="7441204" y="64264"/>
                </a:lnTo>
                <a:lnTo>
                  <a:pt x="7441204" y="5983295"/>
                </a:lnTo>
                <a:lnTo>
                  <a:pt x="7288194" y="5982896"/>
                </a:lnTo>
                <a:cubicBezTo>
                  <a:pt x="5457820" y="5980096"/>
                  <a:pt x="2920476" y="6013687"/>
                  <a:pt x="1210410" y="6013687"/>
                </a:cubicBezTo>
                <a:cubicBezTo>
                  <a:pt x="725939" y="5985023"/>
                  <a:pt x="379887" y="6013688"/>
                  <a:pt x="47679" y="5985023"/>
                </a:cubicBezTo>
                <a:cubicBezTo>
                  <a:pt x="-53829" y="4045425"/>
                  <a:pt x="24608" y="1346230"/>
                  <a:pt x="116889" y="123233"/>
                </a:cubicBezTo>
                <a:cubicBezTo>
                  <a:pt x="124824" y="-27018"/>
                  <a:pt x="118248" y="22145"/>
                  <a:pt x="277431" y="3036"/>
                </a:cubicBezTo>
                <a:cubicBezTo>
                  <a:pt x="334020" y="692"/>
                  <a:pt x="420186" y="-187"/>
                  <a:pt x="521773" y="33"/>
                </a:cubicBezTo>
                <a:close/>
              </a:path>
            </a:pathLst>
          </a:custGeom>
          <a:noFill/>
          <a:extLst>
            <a:ext uri="{909E8E84-426E-40DD-AFC4-6F175D3DCCD1}">
              <a14:hiddenFill xmlns:a14="http://schemas.microsoft.com/office/drawing/2010/main">
                <a:solidFill>
                  <a:srgbClr val="FFFFFF"/>
                </a:solidFill>
              </a14:hiddenFill>
            </a:ext>
          </a:extLst>
        </p:spPr>
      </p:pic>
      <p:sp>
        <p:nvSpPr>
          <p:cNvPr id="6157" name="Freeform: Shape 6156">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383313" y="406533"/>
            <a:ext cx="7311126" cy="5835062"/>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9" name="Freeform: Shape 6158">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398432" y="839495"/>
            <a:ext cx="4504765"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6161" name="Freeform: Shape 6160">
            <a:extLst>
              <a:ext uri="{FF2B5EF4-FFF2-40B4-BE49-F238E27FC236}">
                <a16:creationId xmlns:a16="http://schemas.microsoft.com/office/drawing/2014/main" id="{F6AFF5CE-B67C-4572-A244-872A4D90E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398431" y="868493"/>
            <a:ext cx="4504765"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solidFill>
            <a:schemeClr val="bg1"/>
          </a:solidFill>
          <a:ln w="19050" cap="flat">
            <a:noFill/>
            <a:prstDash val="solid"/>
            <a:miter/>
          </a:ln>
        </p:spPr>
        <p:txBody>
          <a:bodyPr rtlCol="0" anchor="ctr"/>
          <a:lstStyle/>
          <a:p>
            <a:endParaRPr lang="en-US"/>
          </a:p>
        </p:txBody>
      </p:sp>
      <p:sp>
        <p:nvSpPr>
          <p:cNvPr id="6163" name="Freeform: Shape 6162">
            <a:extLst>
              <a:ext uri="{FF2B5EF4-FFF2-40B4-BE49-F238E27FC236}">
                <a16:creationId xmlns:a16="http://schemas.microsoft.com/office/drawing/2014/main" id="{365ECCD1-CF5E-4EE6-837B-F9A6958B1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398433" y="839494"/>
            <a:ext cx="4504765"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F89A3774-17D7-B9AF-02A0-96DB5EB1DA53}"/>
              </a:ext>
            </a:extLst>
          </p:cNvPr>
          <p:cNvSpPr>
            <a:spLocks noGrp="1"/>
          </p:cNvSpPr>
          <p:nvPr>
            <p:ph type="title"/>
          </p:nvPr>
        </p:nvSpPr>
        <p:spPr>
          <a:xfrm>
            <a:off x="810217" y="1349526"/>
            <a:ext cx="3419661" cy="2867911"/>
          </a:xfrm>
        </p:spPr>
        <p:txBody>
          <a:bodyPr vert="horz" lIns="91440" tIns="45720" rIns="91440" bIns="45720" rtlCol="0" anchor="ctr">
            <a:normAutofit/>
          </a:bodyPr>
          <a:lstStyle/>
          <a:p>
            <a:pPr algn="ctr"/>
            <a:r>
              <a:rPr lang="en-US" dirty="0"/>
              <a:t>Ruins of </a:t>
            </a:r>
            <a:r>
              <a:rPr lang="en-US"/>
              <a:t>carthage</a:t>
            </a:r>
          </a:p>
        </p:txBody>
      </p:sp>
    </p:spTree>
    <p:extLst>
      <p:ext uri="{BB962C8B-B14F-4D97-AF65-F5344CB8AC3E}">
        <p14:creationId xmlns:p14="http://schemas.microsoft.com/office/powerpoint/2010/main" val="3050973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C38C-2EA5-38CC-6074-2B450165A90B}"/>
              </a:ext>
            </a:extLst>
          </p:cNvPr>
          <p:cNvSpPr>
            <a:spLocks noGrp="1"/>
          </p:cNvSpPr>
          <p:nvPr>
            <p:ph type="title"/>
          </p:nvPr>
        </p:nvSpPr>
        <p:spPr/>
        <p:txBody>
          <a:bodyPr/>
          <a:lstStyle/>
          <a:p>
            <a:r>
              <a:rPr lang="en-US" dirty="0"/>
              <a:t>Carthage Facts</a:t>
            </a:r>
          </a:p>
        </p:txBody>
      </p:sp>
      <p:sp>
        <p:nvSpPr>
          <p:cNvPr id="3" name="Content Placeholder 2">
            <a:extLst>
              <a:ext uri="{FF2B5EF4-FFF2-40B4-BE49-F238E27FC236}">
                <a16:creationId xmlns:a16="http://schemas.microsoft.com/office/drawing/2014/main" id="{250CE473-1758-DBF1-A14F-D4F262FE0C76}"/>
              </a:ext>
            </a:extLst>
          </p:cNvPr>
          <p:cNvSpPr>
            <a:spLocks noGrp="1"/>
          </p:cNvSpPr>
          <p:nvPr>
            <p:ph idx="1"/>
          </p:nvPr>
        </p:nvSpPr>
        <p:spPr/>
        <p:txBody>
          <a:bodyPr/>
          <a:lstStyle/>
          <a:p>
            <a:r>
              <a:rPr lang="en-US" dirty="0"/>
              <a:t>Julius </a:t>
            </a:r>
            <a:r>
              <a:rPr lang="en-US" dirty="0" err="1"/>
              <a:t>Ceasar</a:t>
            </a:r>
            <a:r>
              <a:rPr lang="en-US" dirty="0"/>
              <a:t> rebuilt Carthage after the Punic Wars and it became an important city of the Roman Empire.</a:t>
            </a:r>
          </a:p>
          <a:p>
            <a:r>
              <a:rPr lang="en-US" dirty="0"/>
              <a:t>The word Punic comes from “</a:t>
            </a:r>
            <a:r>
              <a:rPr lang="en-US" dirty="0" err="1"/>
              <a:t>Punicus</a:t>
            </a:r>
            <a:r>
              <a:rPr lang="en-US" dirty="0"/>
              <a:t>” which is what the Romans called the people of Carthage.</a:t>
            </a:r>
          </a:p>
          <a:p>
            <a:endParaRPr lang="en-US" dirty="0"/>
          </a:p>
        </p:txBody>
      </p:sp>
    </p:spTree>
    <p:extLst>
      <p:ext uri="{BB962C8B-B14F-4D97-AF65-F5344CB8AC3E}">
        <p14:creationId xmlns:p14="http://schemas.microsoft.com/office/powerpoint/2010/main" val="317331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3D6A03ED-7B7A-4C88-8FFC-A4D862447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C671E-9F4D-54DD-BE12-B24975DC7725}"/>
              </a:ext>
            </a:extLst>
          </p:cNvPr>
          <p:cNvSpPr>
            <a:spLocks noGrp="1"/>
          </p:cNvSpPr>
          <p:nvPr>
            <p:ph type="title"/>
          </p:nvPr>
        </p:nvSpPr>
        <p:spPr>
          <a:xfrm>
            <a:off x="7670015" y="747906"/>
            <a:ext cx="3811205" cy="2058793"/>
          </a:xfrm>
        </p:spPr>
        <p:txBody>
          <a:bodyPr>
            <a:normAutofit/>
          </a:bodyPr>
          <a:lstStyle/>
          <a:p>
            <a:pPr algn="ctr"/>
            <a:r>
              <a:rPr lang="en-US" dirty="0"/>
              <a:t>The kingdoms of central </a:t>
            </a:r>
            <a:r>
              <a:rPr lang="en-US" dirty="0" err="1"/>
              <a:t>africa</a:t>
            </a:r>
            <a:endParaRPr lang="en-US"/>
          </a:p>
        </p:txBody>
      </p:sp>
      <p:sp>
        <p:nvSpPr>
          <p:cNvPr id="4105" name="Freeform: Shape 4104">
            <a:extLst>
              <a:ext uri="{FF2B5EF4-FFF2-40B4-BE49-F238E27FC236}">
                <a16:creationId xmlns:a16="http://schemas.microsoft.com/office/drawing/2014/main" id="{53975754-B125-4FFC-9140-F88A16E3D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79013" y="303198"/>
            <a:ext cx="6631387" cy="5959786"/>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31470"/>
              <a:gd name="connsiteY0" fmla="*/ 6405352 h 6405386"/>
              <a:gd name="connsiteX1" fmla="*/ 6552830 w 7631470"/>
              <a:gd name="connsiteY1" fmla="*/ 6396252 h 6405386"/>
              <a:gd name="connsiteX2" fmla="*/ 987782 w 7631470"/>
              <a:gd name="connsiteY2" fmla="*/ 6365722 h 6405386"/>
              <a:gd name="connsiteX3" fmla="*/ 0 w 7631470"/>
              <a:gd name="connsiteY3" fmla="*/ 6336938 h 6405386"/>
              <a:gd name="connsiteX4" fmla="*/ 0 w 7631470"/>
              <a:gd name="connsiteY4" fmla="*/ 32372 h 6405386"/>
              <a:gd name="connsiteX5" fmla="*/ 157934 w 7631470"/>
              <a:gd name="connsiteY5" fmla="*/ 32797 h 6405386"/>
              <a:gd name="connsiteX6" fmla="*/ 6431319 w 7631470"/>
              <a:gd name="connsiteY6" fmla="*/ 0 h 6405386"/>
              <a:gd name="connsiteX7" fmla="*/ 7631470 w 7631470"/>
              <a:gd name="connsiteY7" fmla="*/ 30531 h 6405386"/>
              <a:gd name="connsiteX8" fmla="*/ 7560032 w 7631470"/>
              <a:gd name="connsiteY8" fmla="*/ 6274128 h 6405386"/>
              <a:gd name="connsiteX9" fmla="*/ 7394324 w 7631470"/>
              <a:gd name="connsiteY9" fmla="*/ 6402154 h 6405386"/>
              <a:gd name="connsiteX10" fmla="*/ 7142118 w 7631470"/>
              <a:gd name="connsiteY10" fmla="*/ 6405352 h 6405386"/>
              <a:gd name="connsiteX0" fmla="*/ 7154766 w 7644118"/>
              <a:gd name="connsiteY0" fmla="*/ 6405352 h 6405386"/>
              <a:gd name="connsiteX1" fmla="*/ 6565478 w 7644118"/>
              <a:gd name="connsiteY1" fmla="*/ 6396252 h 6405386"/>
              <a:gd name="connsiteX2" fmla="*/ 1000430 w 7644118"/>
              <a:gd name="connsiteY2" fmla="*/ 6365722 h 6405386"/>
              <a:gd name="connsiteX3" fmla="*/ 0 w 7644118"/>
              <a:gd name="connsiteY3" fmla="*/ 6324387 h 6405386"/>
              <a:gd name="connsiteX4" fmla="*/ 12648 w 7644118"/>
              <a:gd name="connsiteY4" fmla="*/ 32372 h 6405386"/>
              <a:gd name="connsiteX5" fmla="*/ 170582 w 7644118"/>
              <a:gd name="connsiteY5" fmla="*/ 32797 h 6405386"/>
              <a:gd name="connsiteX6" fmla="*/ 6443967 w 7644118"/>
              <a:gd name="connsiteY6" fmla="*/ 0 h 6405386"/>
              <a:gd name="connsiteX7" fmla="*/ 7644118 w 7644118"/>
              <a:gd name="connsiteY7" fmla="*/ 30531 h 6405386"/>
              <a:gd name="connsiteX8" fmla="*/ 7572680 w 7644118"/>
              <a:gd name="connsiteY8" fmla="*/ 6274128 h 6405386"/>
              <a:gd name="connsiteX9" fmla="*/ 7406972 w 7644118"/>
              <a:gd name="connsiteY9" fmla="*/ 6402154 h 6405386"/>
              <a:gd name="connsiteX10" fmla="*/ 7154766 w 7644118"/>
              <a:gd name="connsiteY10" fmla="*/ 6405352 h 6405386"/>
              <a:gd name="connsiteX0" fmla="*/ 7167747 w 7657099"/>
              <a:gd name="connsiteY0" fmla="*/ 6405352 h 6405386"/>
              <a:gd name="connsiteX1" fmla="*/ 6578459 w 7657099"/>
              <a:gd name="connsiteY1" fmla="*/ 6396252 h 6405386"/>
              <a:gd name="connsiteX2" fmla="*/ 1013411 w 7657099"/>
              <a:gd name="connsiteY2" fmla="*/ 6365722 h 6405386"/>
              <a:gd name="connsiteX3" fmla="*/ 12981 w 7657099"/>
              <a:gd name="connsiteY3" fmla="*/ 6324387 h 6405386"/>
              <a:gd name="connsiteX4" fmla="*/ 25629 w 7657099"/>
              <a:gd name="connsiteY4" fmla="*/ 32372 h 6405386"/>
              <a:gd name="connsiteX5" fmla="*/ 183563 w 7657099"/>
              <a:gd name="connsiteY5" fmla="*/ 32797 h 6405386"/>
              <a:gd name="connsiteX6" fmla="*/ 6456948 w 7657099"/>
              <a:gd name="connsiteY6" fmla="*/ 0 h 6405386"/>
              <a:gd name="connsiteX7" fmla="*/ 7657099 w 7657099"/>
              <a:gd name="connsiteY7" fmla="*/ 30531 h 6405386"/>
              <a:gd name="connsiteX8" fmla="*/ 7585661 w 7657099"/>
              <a:gd name="connsiteY8" fmla="*/ 6274128 h 6405386"/>
              <a:gd name="connsiteX9" fmla="*/ 7419953 w 7657099"/>
              <a:gd name="connsiteY9" fmla="*/ 6402154 h 6405386"/>
              <a:gd name="connsiteX10" fmla="*/ 7167747 w 7657099"/>
              <a:gd name="connsiteY10" fmla="*/ 6405352 h 6405386"/>
              <a:gd name="connsiteX0" fmla="*/ 7236700 w 7726052"/>
              <a:gd name="connsiteY0" fmla="*/ 6405352 h 6405386"/>
              <a:gd name="connsiteX1" fmla="*/ 6647412 w 7726052"/>
              <a:gd name="connsiteY1" fmla="*/ 6396252 h 6405386"/>
              <a:gd name="connsiteX2" fmla="*/ 1082364 w 7726052"/>
              <a:gd name="connsiteY2" fmla="*/ 6365722 h 6405386"/>
              <a:gd name="connsiteX3" fmla="*/ 6051 w 7726052"/>
              <a:gd name="connsiteY3" fmla="*/ 6324387 h 6405386"/>
              <a:gd name="connsiteX4" fmla="*/ 94582 w 7726052"/>
              <a:gd name="connsiteY4" fmla="*/ 32372 h 6405386"/>
              <a:gd name="connsiteX5" fmla="*/ 252516 w 7726052"/>
              <a:gd name="connsiteY5" fmla="*/ 32797 h 6405386"/>
              <a:gd name="connsiteX6" fmla="*/ 6525901 w 7726052"/>
              <a:gd name="connsiteY6" fmla="*/ 0 h 6405386"/>
              <a:gd name="connsiteX7" fmla="*/ 7726052 w 7726052"/>
              <a:gd name="connsiteY7" fmla="*/ 30531 h 6405386"/>
              <a:gd name="connsiteX8" fmla="*/ 7654614 w 7726052"/>
              <a:gd name="connsiteY8" fmla="*/ 6274128 h 6405386"/>
              <a:gd name="connsiteX9" fmla="*/ 7488906 w 7726052"/>
              <a:gd name="connsiteY9" fmla="*/ 6402154 h 6405386"/>
              <a:gd name="connsiteX10" fmla="*/ 7236700 w 7726052"/>
              <a:gd name="connsiteY10" fmla="*/ 6405352 h 6405386"/>
              <a:gd name="connsiteX0" fmla="*/ 7240058 w 7729410"/>
              <a:gd name="connsiteY0" fmla="*/ 6405352 h 6405386"/>
              <a:gd name="connsiteX1" fmla="*/ 6650770 w 7729410"/>
              <a:gd name="connsiteY1" fmla="*/ 6396252 h 6405386"/>
              <a:gd name="connsiteX2" fmla="*/ 1085722 w 7729410"/>
              <a:gd name="connsiteY2" fmla="*/ 6365722 h 6405386"/>
              <a:gd name="connsiteX3" fmla="*/ 9409 w 7729410"/>
              <a:gd name="connsiteY3" fmla="*/ 6324387 h 6405386"/>
              <a:gd name="connsiteX4" fmla="*/ 47351 w 7729410"/>
              <a:gd name="connsiteY4" fmla="*/ 32372 h 6405386"/>
              <a:gd name="connsiteX5" fmla="*/ 255874 w 7729410"/>
              <a:gd name="connsiteY5" fmla="*/ 32797 h 6405386"/>
              <a:gd name="connsiteX6" fmla="*/ 6529259 w 7729410"/>
              <a:gd name="connsiteY6" fmla="*/ 0 h 6405386"/>
              <a:gd name="connsiteX7" fmla="*/ 7729410 w 7729410"/>
              <a:gd name="connsiteY7" fmla="*/ 30531 h 6405386"/>
              <a:gd name="connsiteX8" fmla="*/ 7657972 w 7729410"/>
              <a:gd name="connsiteY8" fmla="*/ 6274128 h 6405386"/>
              <a:gd name="connsiteX9" fmla="*/ 7492264 w 7729410"/>
              <a:gd name="connsiteY9" fmla="*/ 6402154 h 6405386"/>
              <a:gd name="connsiteX10" fmla="*/ 7240058 w 7729410"/>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9410" h="6405386">
                <a:moveTo>
                  <a:pt x="7240058" y="6405352"/>
                </a:moveTo>
                <a:cubicBezTo>
                  <a:pt x="7065297" y="6404963"/>
                  <a:pt x="6846319" y="6401325"/>
                  <a:pt x="6650770" y="6396252"/>
                </a:cubicBezTo>
                <a:lnTo>
                  <a:pt x="1085722" y="6365722"/>
                </a:lnTo>
                <a:lnTo>
                  <a:pt x="9409" y="6324387"/>
                </a:lnTo>
                <a:cubicBezTo>
                  <a:pt x="-24317" y="4214496"/>
                  <a:pt x="43135" y="2129710"/>
                  <a:pt x="47351" y="32372"/>
                </a:cubicBezTo>
                <a:lnTo>
                  <a:pt x="255874" y="32797"/>
                </a:lnTo>
                <a:lnTo>
                  <a:pt x="6529259" y="0"/>
                </a:lnTo>
                <a:cubicBezTo>
                  <a:pt x="7029322" y="30531"/>
                  <a:pt x="7386510" y="-1"/>
                  <a:pt x="7729410" y="30531"/>
                </a:cubicBezTo>
                <a:cubicBezTo>
                  <a:pt x="7707716" y="2585987"/>
                  <a:pt x="7753223" y="4971471"/>
                  <a:pt x="7657972" y="6274128"/>
                </a:cubicBezTo>
                <a:cubicBezTo>
                  <a:pt x="7649782" y="6434165"/>
                  <a:pt x="7656570" y="6381800"/>
                  <a:pt x="7492264" y="6402154"/>
                </a:cubicBezTo>
                <a:cubicBezTo>
                  <a:pt x="7433854" y="6404650"/>
                  <a:pt x="7344915" y="6405586"/>
                  <a:pt x="724005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Diagram&#10;&#10;Description automatically generated">
            <a:extLst>
              <a:ext uri="{FF2B5EF4-FFF2-40B4-BE49-F238E27FC236}">
                <a16:creationId xmlns:a16="http://schemas.microsoft.com/office/drawing/2014/main" id="{71FEBEC7-7DE1-BA4A-3C41-A9CF683925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138" y="872344"/>
            <a:ext cx="6193116" cy="48732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ED3D5D-1DD7-FDBF-6D1C-AC57F33095CA}"/>
              </a:ext>
            </a:extLst>
          </p:cNvPr>
          <p:cNvSpPr>
            <a:spLocks noGrp="1"/>
          </p:cNvSpPr>
          <p:nvPr>
            <p:ph idx="1"/>
          </p:nvPr>
        </p:nvSpPr>
        <p:spPr>
          <a:xfrm>
            <a:off x="7674900" y="2997200"/>
            <a:ext cx="3768403" cy="3216713"/>
          </a:xfrm>
        </p:spPr>
        <p:txBody>
          <a:bodyPr anchor="ctr">
            <a:normAutofit fontScale="70000" lnSpcReduction="20000"/>
          </a:bodyPr>
          <a:lstStyle/>
          <a:p>
            <a:pPr algn="ctr"/>
            <a:r>
              <a:rPr lang="en-US" dirty="0"/>
              <a:t>Zimbabwe- 1200 CE- 1400 CE</a:t>
            </a:r>
          </a:p>
          <a:p>
            <a:pPr algn="ctr"/>
            <a:r>
              <a:rPr lang="en-US" dirty="0"/>
              <a:t>Kongo – 1300s-1914 – King was called the </a:t>
            </a:r>
            <a:r>
              <a:rPr lang="en-US" dirty="0" err="1"/>
              <a:t>Monikongo</a:t>
            </a:r>
            <a:r>
              <a:rPr lang="en-US" dirty="0"/>
              <a:t>.  They had a slave trade with Portugal and </a:t>
            </a:r>
            <a:r>
              <a:rPr lang="en-US" dirty="0" err="1"/>
              <a:t>Manikongo</a:t>
            </a:r>
            <a:r>
              <a:rPr lang="en-US" dirty="0"/>
              <a:t> Afonso I attempted to stop it. </a:t>
            </a:r>
          </a:p>
          <a:p>
            <a:pPr algn="ctr"/>
            <a:r>
              <a:rPr lang="en-US" dirty="0"/>
              <a:t>Luba- 1585-1889</a:t>
            </a:r>
          </a:p>
          <a:p>
            <a:pPr algn="ctr"/>
            <a:r>
              <a:rPr lang="en-US" dirty="0"/>
              <a:t>Lunda- 1665- Created by the brother of the king of Luba.  </a:t>
            </a:r>
          </a:p>
          <a:p>
            <a:pPr algn="ctr"/>
            <a:r>
              <a:rPr lang="en-US" dirty="0"/>
              <a:t>Mutapa-1430-1759 became wealthy through gold and ivory trading.  </a:t>
            </a:r>
          </a:p>
        </p:txBody>
      </p:sp>
    </p:spTree>
    <p:extLst>
      <p:ext uri="{BB962C8B-B14F-4D97-AF65-F5344CB8AC3E}">
        <p14:creationId xmlns:p14="http://schemas.microsoft.com/office/powerpoint/2010/main" val="2308440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9" name="Freeform: Shape 3078">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3081" name="Freeform: Shape 3080">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3083" name="Rectangle 3082">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Freeform: Shape 3084">
            <a:extLst>
              <a:ext uri="{FF2B5EF4-FFF2-40B4-BE49-F238E27FC236}">
                <a16:creationId xmlns:a16="http://schemas.microsoft.com/office/drawing/2014/main" id="{F646C6CE-72A6-48A2-BAA1-A9BD9AE02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21080" y="0"/>
            <a:ext cx="7070920" cy="6858000"/>
          </a:xfrm>
          <a:custGeom>
            <a:avLst/>
            <a:gdLst>
              <a:gd name="connsiteX0" fmla="*/ 7430701 w 7551955"/>
              <a:gd name="connsiteY0" fmla="*/ 6858000 h 6858000"/>
              <a:gd name="connsiteX1" fmla="*/ 0 w 7551955"/>
              <a:gd name="connsiteY1" fmla="*/ 6858000 h 6858000"/>
              <a:gd name="connsiteX2" fmla="*/ 0 w 7551955"/>
              <a:gd name="connsiteY2" fmla="*/ 0 h 6858000"/>
              <a:gd name="connsiteX3" fmla="*/ 7505795 w 7551955"/>
              <a:gd name="connsiteY3" fmla="*/ 0 h 6858000"/>
              <a:gd name="connsiteX4" fmla="*/ 7520785 w 7551955"/>
              <a:gd name="connsiteY4" fmla="*/ 379063 h 6858000"/>
              <a:gd name="connsiteX5" fmla="*/ 7433327 w 7551955"/>
              <a:gd name="connsiteY5" fmla="*/ 68036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1955" h="6858000">
                <a:moveTo>
                  <a:pt x="7430701" y="6858000"/>
                </a:moveTo>
                <a:lnTo>
                  <a:pt x="0" y="6858000"/>
                </a:lnTo>
                <a:lnTo>
                  <a:pt x="0" y="0"/>
                </a:lnTo>
                <a:lnTo>
                  <a:pt x="7505795" y="0"/>
                </a:lnTo>
                <a:lnTo>
                  <a:pt x="7520785" y="379063"/>
                </a:lnTo>
                <a:cubicBezTo>
                  <a:pt x="7596581" y="2601669"/>
                  <a:pt x="7521128" y="5461844"/>
                  <a:pt x="7433327" y="6803646"/>
                </a:cubicBez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7" name="Freeform: Shape 3086">
            <a:extLst>
              <a:ext uri="{FF2B5EF4-FFF2-40B4-BE49-F238E27FC236}">
                <a16:creationId xmlns:a16="http://schemas.microsoft.com/office/drawing/2014/main" id="{F6AFF5CE-B67C-4572-A244-872A4D90E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91907" y="958118"/>
            <a:ext cx="4266483"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3185444-5B6A-8643-36E9-FAF92017469F}"/>
              </a:ext>
            </a:extLst>
          </p:cNvPr>
          <p:cNvSpPr>
            <a:spLocks noGrp="1"/>
          </p:cNvSpPr>
          <p:nvPr>
            <p:ph type="title"/>
          </p:nvPr>
        </p:nvSpPr>
        <p:spPr>
          <a:xfrm>
            <a:off x="1198095" y="1589343"/>
            <a:ext cx="3065958" cy="2628672"/>
          </a:xfrm>
        </p:spPr>
        <p:txBody>
          <a:bodyPr vert="horz" lIns="91440" tIns="45720" rIns="91440" bIns="45720" rtlCol="0" anchor="ctr">
            <a:normAutofit/>
          </a:bodyPr>
          <a:lstStyle/>
          <a:p>
            <a:pPr algn="ctr"/>
            <a:r>
              <a:rPr lang="en-US" dirty="0"/>
              <a:t>Africa Colonized</a:t>
            </a:r>
          </a:p>
        </p:txBody>
      </p:sp>
      <p:sp>
        <p:nvSpPr>
          <p:cNvPr id="3089" name="Freeform: Shape 3088">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3091" name="Freeform: Shape 3090">
            <a:extLst>
              <a:ext uri="{FF2B5EF4-FFF2-40B4-BE49-F238E27FC236}">
                <a16:creationId xmlns:a16="http://schemas.microsoft.com/office/drawing/2014/main" id="{365ECCD1-CF5E-4EE6-837B-F9A6958B1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7159" y="912857"/>
            <a:ext cx="4266483"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solidFill>
              <a:schemeClr val="tx1"/>
            </a:solidFill>
            <a:prstDash val="solid"/>
            <a:miter/>
          </a:ln>
        </p:spPr>
        <p:txBody>
          <a:bodyPr rtlCol="0" anchor="ctr"/>
          <a:lstStyle/>
          <a:p>
            <a:endParaRPr lang="en-US"/>
          </a:p>
        </p:txBody>
      </p:sp>
      <p:pic>
        <p:nvPicPr>
          <p:cNvPr id="3074" name="Picture 2" descr="Colonisation of Africa - Wikipedia">
            <a:extLst>
              <a:ext uri="{FF2B5EF4-FFF2-40B4-BE49-F238E27FC236}">
                <a16:creationId xmlns:a16="http://schemas.microsoft.com/office/drawing/2014/main" id="{F31819E3-893C-89AD-0BD0-8B72D744EE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718414" y="548672"/>
            <a:ext cx="5818552" cy="576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32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C60B-8BBC-43FB-843F-009FC79DBCD1}"/>
              </a:ext>
            </a:extLst>
          </p:cNvPr>
          <p:cNvSpPr>
            <a:spLocks noGrp="1"/>
          </p:cNvSpPr>
          <p:nvPr>
            <p:ph type="title"/>
          </p:nvPr>
        </p:nvSpPr>
        <p:spPr>
          <a:xfrm>
            <a:off x="841248" y="5529884"/>
            <a:ext cx="5802656" cy="1096331"/>
          </a:xfrm>
        </p:spPr>
        <p:txBody>
          <a:bodyPr vert="horz" lIns="91440" tIns="45720" rIns="91440" bIns="45720" rtlCol="0" anchor="ctr">
            <a:normAutofit/>
          </a:bodyPr>
          <a:lstStyle/>
          <a:p>
            <a:r>
              <a:rPr lang="en-US" sz="4000" dirty="0">
                <a:solidFill>
                  <a:srgbClr val="303030"/>
                </a:solidFill>
              </a:rPr>
              <a:t>AFRICA</a:t>
            </a:r>
          </a:p>
        </p:txBody>
      </p:sp>
      <p:sp>
        <p:nvSpPr>
          <p:cNvPr id="4" name="Text Placeholder 3">
            <a:extLst>
              <a:ext uri="{FF2B5EF4-FFF2-40B4-BE49-F238E27FC236}">
                <a16:creationId xmlns:a16="http://schemas.microsoft.com/office/drawing/2014/main" id="{4AAFAFA2-19F3-4A8F-A38D-18B2D0D3D9AB}"/>
              </a:ext>
            </a:extLst>
          </p:cNvPr>
          <p:cNvSpPr>
            <a:spLocks noGrp="1"/>
          </p:cNvSpPr>
          <p:nvPr>
            <p:ph type="body" sz="half" idx="2"/>
          </p:nvPr>
        </p:nvSpPr>
        <p:spPr>
          <a:xfrm>
            <a:off x="841248" y="601315"/>
            <a:ext cx="5802656" cy="4384342"/>
          </a:xfrm>
        </p:spPr>
        <p:txBody>
          <a:bodyPr vert="horz" lIns="91440" tIns="45720" rIns="91440" bIns="45720" rtlCol="0" anchor="ctr">
            <a:normAutofit/>
          </a:bodyPr>
          <a:lstStyle/>
          <a:p>
            <a:pPr indent="-228600">
              <a:buFont typeface="Arial" panose="020B0604020202020204" pitchFamily="34" charset="0"/>
              <a:buChar char="•"/>
            </a:pPr>
            <a:r>
              <a:rPr lang="en-US" sz="2000" dirty="0"/>
              <a:t>Africa, The Continent</a:t>
            </a:r>
          </a:p>
          <a:p>
            <a:pPr lvl="1" indent="-228600">
              <a:buFont typeface="Arial" panose="020B0604020202020204" pitchFamily="34" charset="0"/>
              <a:buChar char="•"/>
            </a:pPr>
            <a:r>
              <a:rPr lang="en-US" sz="1800" dirty="0"/>
              <a:t>54 Countries and 9 Territories</a:t>
            </a:r>
          </a:p>
          <a:p>
            <a:pPr lvl="1" indent="-228600">
              <a:buFont typeface="Arial" panose="020B0604020202020204" pitchFamily="34" charset="0"/>
              <a:buChar char="•"/>
            </a:pPr>
            <a:r>
              <a:rPr lang="en-US" sz="1800" dirty="0"/>
              <a:t>1.1 Billion people, 15% of world population</a:t>
            </a:r>
          </a:p>
          <a:p>
            <a:pPr lvl="1" indent="-228600">
              <a:buFont typeface="Arial" panose="020B0604020202020204" pitchFamily="34" charset="0"/>
              <a:buChar char="•"/>
            </a:pPr>
            <a:r>
              <a:rPr lang="en-US" sz="1800" dirty="0"/>
              <a:t>Largest Country: Algeria.</a:t>
            </a:r>
          </a:p>
          <a:p>
            <a:pPr lvl="1" indent="-228600">
              <a:buFont typeface="Arial" panose="020B0604020202020204" pitchFamily="34" charset="0"/>
              <a:buChar char="•"/>
            </a:pPr>
            <a:r>
              <a:rPr lang="en-US" sz="1800" dirty="0"/>
              <a:t>Largest City: Lagos, Nigeria (pop. 21 million_</a:t>
            </a:r>
          </a:p>
          <a:p>
            <a:pPr lvl="1" indent="-228600">
              <a:buFont typeface="Arial" panose="020B0604020202020204" pitchFamily="34" charset="0"/>
              <a:buChar char="•"/>
            </a:pPr>
            <a:r>
              <a:rPr lang="en-US" sz="1800" dirty="0"/>
              <a:t>Longest River: Nile (4,258 miles), longest river in the world.  That’s like driving across the entire United States and coming back to the Midwest!</a:t>
            </a:r>
          </a:p>
          <a:p>
            <a:pPr lvl="1" indent="-228600">
              <a:buFont typeface="Arial" panose="020B0604020202020204" pitchFamily="34" charset="0"/>
              <a:buChar char="•"/>
            </a:pPr>
            <a:r>
              <a:rPr lang="en-US" sz="1800" dirty="0"/>
              <a:t>Highest Mountain: Mt Kilimanjaro (Tanzania)</a:t>
            </a:r>
          </a:p>
          <a:p>
            <a:pPr lvl="1" indent="-228600">
              <a:buFont typeface="Arial" panose="020B0604020202020204" pitchFamily="34" charset="0"/>
              <a:buChar char="•"/>
            </a:pPr>
            <a:r>
              <a:rPr lang="en-US" sz="1800" dirty="0"/>
              <a:t>3000 different people groups and 2000 languages.</a:t>
            </a:r>
          </a:p>
          <a:p>
            <a:pPr lvl="1" indent="-228600">
              <a:buFont typeface="Arial" panose="020B0604020202020204" pitchFamily="34" charset="0"/>
              <a:buChar char="•"/>
            </a:pPr>
            <a:r>
              <a:rPr lang="en-US" sz="1800" dirty="0"/>
              <a:t>Religion: Primarily Christians, Muslims. </a:t>
            </a:r>
          </a:p>
        </p:txBody>
      </p:sp>
      <p:pic>
        <p:nvPicPr>
          <p:cNvPr id="6" name="Picture Placeholder 5" descr="A close up of a map&#10;&#10;Description automatically generated">
            <a:extLst>
              <a:ext uri="{FF2B5EF4-FFF2-40B4-BE49-F238E27FC236}">
                <a16:creationId xmlns:a16="http://schemas.microsoft.com/office/drawing/2014/main" id="{0AB2F4A9-87B3-40D9-9E1A-9813B54B9F2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272" r="-3" b="-3"/>
          <a:stretch/>
        </p:blipFill>
        <p:spPr>
          <a:xfrm>
            <a:off x="7534655" y="604158"/>
            <a:ext cx="4008101" cy="4350110"/>
          </a:xfrm>
          <a:prstGeom prst="rect">
            <a:avLst/>
          </a:prstGeom>
        </p:spPr>
      </p:pic>
    </p:spTree>
    <p:extLst>
      <p:ext uri="{BB962C8B-B14F-4D97-AF65-F5344CB8AC3E}">
        <p14:creationId xmlns:p14="http://schemas.microsoft.com/office/powerpoint/2010/main" val="2495584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E853-5DDB-B4A2-69B1-D6A5D2724F13}"/>
              </a:ext>
            </a:extLst>
          </p:cNvPr>
          <p:cNvSpPr>
            <a:spLocks noGrp="1"/>
          </p:cNvSpPr>
          <p:nvPr>
            <p:ph type="title"/>
          </p:nvPr>
        </p:nvSpPr>
        <p:spPr/>
        <p:txBody>
          <a:bodyPr/>
          <a:lstStyle/>
          <a:p>
            <a:r>
              <a:rPr lang="en-US" dirty="0"/>
              <a:t>Physical Features of Africa</a:t>
            </a:r>
          </a:p>
        </p:txBody>
      </p:sp>
      <p:sp>
        <p:nvSpPr>
          <p:cNvPr id="4" name="Content Placeholder 3">
            <a:extLst>
              <a:ext uri="{FF2B5EF4-FFF2-40B4-BE49-F238E27FC236}">
                <a16:creationId xmlns:a16="http://schemas.microsoft.com/office/drawing/2014/main" id="{C91CC7CB-B050-E8EE-F4DF-FC4D7AE12378}"/>
              </a:ext>
            </a:extLst>
          </p:cNvPr>
          <p:cNvSpPr>
            <a:spLocks noGrp="1"/>
          </p:cNvSpPr>
          <p:nvPr>
            <p:ph sz="half" idx="2"/>
          </p:nvPr>
        </p:nvSpPr>
        <p:spPr/>
        <p:txBody>
          <a:bodyPr/>
          <a:lstStyle/>
          <a:p>
            <a:r>
              <a:rPr lang="en-US" dirty="0"/>
              <a:t>To Understand the people of Africa, you have to understand the areas they live.  Africa is a large continent with A LOT of different ecosystems.  Deserts, famous and important rivers, rainforests and savannah all create a very different lifestyle!  </a:t>
            </a:r>
          </a:p>
        </p:txBody>
      </p:sp>
      <p:pic>
        <p:nvPicPr>
          <p:cNvPr id="1026" name="Picture 2" descr="This map describes the physical features of Africa. It shows the different  land regions you can find in Africa, like the Sahara … | Geography map,  Geography, Africa">
            <a:extLst>
              <a:ext uri="{FF2B5EF4-FFF2-40B4-BE49-F238E27FC236}">
                <a16:creationId xmlns:a16="http://schemas.microsoft.com/office/drawing/2014/main" id="{DC0C2226-3F55-60AD-7938-F52FBECBA83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72456" y="2258219"/>
            <a:ext cx="329565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76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3D61-7ABC-4821-85B8-FC84B6E57841}"/>
              </a:ext>
            </a:extLst>
          </p:cNvPr>
          <p:cNvSpPr>
            <a:spLocks noGrp="1"/>
          </p:cNvSpPr>
          <p:nvPr>
            <p:ph type="title"/>
          </p:nvPr>
        </p:nvSpPr>
        <p:spPr>
          <a:xfrm>
            <a:off x="615199" y="328864"/>
            <a:ext cx="3932237" cy="1600200"/>
          </a:xfrm>
        </p:spPr>
        <p:txBody>
          <a:bodyPr/>
          <a:lstStyle/>
          <a:p>
            <a:r>
              <a:rPr lang="en-US" dirty="0"/>
              <a:t>Ancient Civilizations</a:t>
            </a:r>
          </a:p>
        </p:txBody>
      </p:sp>
      <p:pic>
        <p:nvPicPr>
          <p:cNvPr id="6" name="Picture Placeholder 5" descr="A picture containing text, map&#10;&#10;Description automatically generated">
            <a:extLst>
              <a:ext uri="{FF2B5EF4-FFF2-40B4-BE49-F238E27FC236}">
                <a16:creationId xmlns:a16="http://schemas.microsoft.com/office/drawing/2014/main" id="{F468C53F-1FA8-4FA8-8BE6-65C34D234FB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47" b="10547"/>
          <a:stretch>
            <a:fillRect/>
          </a:stretch>
        </p:blipFill>
        <p:spPr>
          <a:xfrm>
            <a:off x="7316272" y="1373832"/>
            <a:ext cx="4436682" cy="3503244"/>
          </a:xfrm>
        </p:spPr>
      </p:pic>
      <p:sp>
        <p:nvSpPr>
          <p:cNvPr id="4" name="Text Placeholder 3">
            <a:extLst>
              <a:ext uri="{FF2B5EF4-FFF2-40B4-BE49-F238E27FC236}">
                <a16:creationId xmlns:a16="http://schemas.microsoft.com/office/drawing/2014/main" id="{3E75DB82-D223-4938-A363-3295925BE1CF}"/>
              </a:ext>
            </a:extLst>
          </p:cNvPr>
          <p:cNvSpPr>
            <a:spLocks noGrp="1"/>
          </p:cNvSpPr>
          <p:nvPr>
            <p:ph type="body" sz="half" idx="2"/>
          </p:nvPr>
        </p:nvSpPr>
        <p:spPr>
          <a:xfrm>
            <a:off x="770214" y="1929064"/>
            <a:ext cx="6137482" cy="4263014"/>
          </a:xfrm>
        </p:spPr>
        <p:txBody>
          <a:bodyPr>
            <a:normAutofit fontScale="25000" lnSpcReduction="20000"/>
          </a:bodyPr>
          <a:lstStyle/>
          <a:p>
            <a:r>
              <a:rPr lang="en-US" sz="4800" dirty="0"/>
              <a:t>Many ancient civilizations in Africa are not as well documented as Egypt and others because there wasn’t a push for a written language, so the history is less specifically known.</a:t>
            </a:r>
          </a:p>
          <a:p>
            <a:r>
              <a:rPr lang="en-US" sz="4800" dirty="0"/>
              <a:t>Kush ruled over a large section of northeastern Africa and most of the history of this civilization is known from Egyptian sources.  It was an economic center with a market on ivory, incense, iron, gold.  It was a military rival of Egypt and even rule Egypt in the 25</a:t>
            </a:r>
            <a:r>
              <a:rPr lang="en-US" sz="4800" baseline="30000" dirty="0"/>
              <a:t>th</a:t>
            </a:r>
            <a:r>
              <a:rPr lang="en-US" sz="4800" dirty="0"/>
              <a:t> dynasty.  The Kushites worshipped some of the Egyptian gods, mummified their dead and built their own pyramids.  </a:t>
            </a:r>
          </a:p>
          <a:p>
            <a:r>
              <a:rPr lang="en-US" sz="4800" dirty="0"/>
              <a:t>2500 BC is where historical accounts placed this civilization.  Egyptians believed it was the Land of the Gods, rich in ebony, gold, myrrh, exotic animals.  During Queen Hatshepsut reign in Egypt, 15</a:t>
            </a:r>
            <a:r>
              <a:rPr lang="en-US" sz="4800" baseline="30000" dirty="0"/>
              <a:t>th</a:t>
            </a:r>
            <a:r>
              <a:rPr lang="en-US" sz="4800" dirty="0"/>
              <a:t> century BC, supposedly huge caravans went on trade missions to Punt.  The exact location of Punt still isn’t confirmed, though scientists studied a mummified baboon that was gifted to Egypt at one point and they think it might be over Ethiopia and Eritrea. </a:t>
            </a:r>
          </a:p>
          <a:p>
            <a:r>
              <a:rPr lang="en-US" sz="4800" dirty="0"/>
              <a:t>Carthage, which is ancient Rome’s rival in the Punic Wars.  8</a:t>
            </a:r>
            <a:r>
              <a:rPr lang="en-US" sz="4800" baseline="30000" dirty="0"/>
              <a:t>th</a:t>
            </a:r>
            <a:r>
              <a:rPr lang="en-US" sz="4800" dirty="0"/>
              <a:t> or 9</a:t>
            </a:r>
            <a:r>
              <a:rPr lang="en-US" sz="4800" baseline="30000" dirty="0"/>
              <a:t>th</a:t>
            </a:r>
            <a:r>
              <a:rPr lang="en-US" sz="4800" dirty="0"/>
              <a:t> century BC as a Phoenician settlement in now Tunisia and sprawling along the northern sea side of Africa.  Carthage eventually expanded some influence into Spain and the Mediterranean.  Carthage wanted to expand into Rome, thus the Punic Wars.  There were three bloody Punic Wars in 264 BC through 146 BC, Rome clearly winning.</a:t>
            </a:r>
          </a:p>
          <a:p>
            <a:r>
              <a:rPr lang="en-US" sz="4800" dirty="0"/>
              <a:t>Kingdom of Aksum, during the rise and fall of the Roman Empire.  Huge trade of gold and ivory between Europe and Far East.  This kingdom actually had a written language, Ge’ez.  It also had it’s own architectural style in massive stone obelisks.  It was the first African kingdom to become Christian.  It also made a military alliance with the Byzantines.  </a:t>
            </a:r>
          </a:p>
          <a:p>
            <a:r>
              <a:rPr lang="en-US" sz="4800" dirty="0"/>
              <a:t>Mali Empire.  1200 BC Sundiata Keita, a leader known as the “Lion King” led a revolt against a </a:t>
            </a:r>
            <a:r>
              <a:rPr lang="en-US" sz="4800" dirty="0" err="1"/>
              <a:t>Sosso</a:t>
            </a:r>
            <a:r>
              <a:rPr lang="en-US" sz="4800" dirty="0"/>
              <a:t> king and united his subjects into a new state and covered  most of Western Africa. </a:t>
            </a:r>
          </a:p>
          <a:p>
            <a:r>
              <a:rPr lang="en-US" sz="4800" dirty="0"/>
              <a:t>Songhai Empire  </a:t>
            </a:r>
          </a:p>
          <a:p>
            <a:r>
              <a:rPr lang="en-US" sz="4800" dirty="0"/>
              <a:t>The Great Zimbabwe</a:t>
            </a:r>
          </a:p>
        </p:txBody>
      </p:sp>
    </p:spTree>
    <p:extLst>
      <p:ext uri="{BB962C8B-B14F-4D97-AF65-F5344CB8AC3E}">
        <p14:creationId xmlns:p14="http://schemas.microsoft.com/office/powerpoint/2010/main" val="379412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Diagram&#10;&#10;Description automatically generated">
            <a:extLst>
              <a:ext uri="{FF2B5EF4-FFF2-40B4-BE49-F238E27FC236}">
                <a16:creationId xmlns:a16="http://schemas.microsoft.com/office/drawing/2014/main" id="{68F49548-117B-C87B-39E0-89D4DEF157FB}"/>
              </a:ext>
            </a:extLst>
          </p:cNvPr>
          <p:cNvPicPr>
            <a:picLocks noChangeAspect="1"/>
          </p:cNvPicPr>
          <p:nvPr/>
        </p:nvPicPr>
        <p:blipFill rotWithShape="1">
          <a:blip r:embed="rId2"/>
          <a:srcRect t="194" r="-1" b="18918"/>
          <a:stretch/>
        </p:blipFill>
        <p:spPr>
          <a:xfrm>
            <a:off x="2126285" y="421118"/>
            <a:ext cx="7228864" cy="5847184"/>
          </a:xfrm>
          <a:custGeom>
            <a:avLst/>
            <a:gdLst/>
            <a:ahLst/>
            <a:cxnLst/>
            <a:rect l="l" t="t" r="r" b="b"/>
            <a:pathLst>
              <a:path w="7503702" h="6405387">
                <a:moveTo>
                  <a:pt x="526155" y="35"/>
                </a:moveTo>
                <a:cubicBezTo>
                  <a:pt x="696890" y="424"/>
                  <a:pt x="910822" y="4062"/>
                  <a:pt x="1101865" y="9135"/>
                </a:cubicBezTo>
                <a:lnTo>
                  <a:pt x="6538681" y="39665"/>
                </a:lnTo>
                <a:lnTo>
                  <a:pt x="7503702" y="68449"/>
                </a:lnTo>
                <a:lnTo>
                  <a:pt x="7503702" y="6373015"/>
                </a:lnTo>
                <a:lnTo>
                  <a:pt x="7349407" y="6372590"/>
                </a:lnTo>
                <a:cubicBezTo>
                  <a:pt x="5503660" y="6369608"/>
                  <a:pt x="2945004" y="6405387"/>
                  <a:pt x="1220576" y="6405387"/>
                </a:cubicBezTo>
                <a:cubicBezTo>
                  <a:pt x="732036" y="6374856"/>
                  <a:pt x="383078" y="6405388"/>
                  <a:pt x="48079" y="6374856"/>
                </a:cubicBezTo>
                <a:cubicBezTo>
                  <a:pt x="-54281" y="4308922"/>
                  <a:pt x="24815" y="1433916"/>
                  <a:pt x="117871" y="131259"/>
                </a:cubicBezTo>
                <a:cubicBezTo>
                  <a:pt x="125872" y="-28778"/>
                  <a:pt x="119241" y="23587"/>
                  <a:pt x="279761" y="3233"/>
                </a:cubicBezTo>
                <a:cubicBezTo>
                  <a:pt x="336825" y="737"/>
                  <a:pt x="423715" y="-199"/>
                  <a:pt x="526155" y="35"/>
                </a:cubicBezTo>
                <a:close/>
              </a:path>
            </a:pathLst>
          </a:custGeom>
        </p:spPr>
      </p:pic>
    </p:spTree>
    <p:extLst>
      <p:ext uri="{BB962C8B-B14F-4D97-AF65-F5344CB8AC3E}">
        <p14:creationId xmlns:p14="http://schemas.microsoft.com/office/powerpoint/2010/main" val="125969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E5A3-3981-3817-346F-120DF1456812}"/>
              </a:ext>
            </a:extLst>
          </p:cNvPr>
          <p:cNvSpPr>
            <a:spLocks noGrp="1"/>
          </p:cNvSpPr>
          <p:nvPr>
            <p:ph type="title"/>
          </p:nvPr>
        </p:nvSpPr>
        <p:spPr/>
        <p:txBody>
          <a:bodyPr/>
          <a:lstStyle/>
          <a:p>
            <a:r>
              <a:rPr lang="en-US" dirty="0"/>
              <a:t>The Famous Civilizations</a:t>
            </a:r>
          </a:p>
        </p:txBody>
      </p:sp>
      <p:sp>
        <p:nvSpPr>
          <p:cNvPr id="3" name="Content Placeholder 2">
            <a:extLst>
              <a:ext uri="{FF2B5EF4-FFF2-40B4-BE49-F238E27FC236}">
                <a16:creationId xmlns:a16="http://schemas.microsoft.com/office/drawing/2014/main" id="{42994775-86B5-9FD2-65FF-509E2C1D6251}"/>
              </a:ext>
            </a:extLst>
          </p:cNvPr>
          <p:cNvSpPr>
            <a:spLocks noGrp="1"/>
          </p:cNvSpPr>
          <p:nvPr>
            <p:ph idx="1"/>
          </p:nvPr>
        </p:nvSpPr>
        <p:spPr/>
        <p:txBody>
          <a:bodyPr>
            <a:normAutofit fontScale="85000" lnSpcReduction="20000"/>
          </a:bodyPr>
          <a:lstStyle/>
          <a:p>
            <a:r>
              <a:rPr lang="en-US" dirty="0"/>
              <a:t>Ancient Egypt</a:t>
            </a:r>
          </a:p>
          <a:p>
            <a:r>
              <a:rPr lang="en-US" dirty="0"/>
              <a:t>Kingdom of Ghana</a:t>
            </a:r>
          </a:p>
          <a:p>
            <a:r>
              <a:rPr lang="en-US" dirty="0"/>
              <a:t>Mali Empire</a:t>
            </a:r>
          </a:p>
          <a:p>
            <a:r>
              <a:rPr lang="en-US" dirty="0"/>
              <a:t>Songhai Empire</a:t>
            </a:r>
          </a:p>
          <a:p>
            <a:r>
              <a:rPr lang="en-US" dirty="0"/>
              <a:t>Kush</a:t>
            </a:r>
          </a:p>
          <a:p>
            <a:r>
              <a:rPr lang="en-US" dirty="0"/>
              <a:t>Kingdom of Aksum</a:t>
            </a:r>
          </a:p>
          <a:p>
            <a:r>
              <a:rPr lang="en-US" dirty="0"/>
              <a:t>Central African Kingdoms</a:t>
            </a:r>
          </a:p>
          <a:p>
            <a:r>
              <a:rPr lang="en-US" dirty="0"/>
              <a:t>Ancient Carthage</a:t>
            </a:r>
          </a:p>
        </p:txBody>
      </p:sp>
    </p:spTree>
    <p:extLst>
      <p:ext uri="{BB962C8B-B14F-4D97-AF65-F5344CB8AC3E}">
        <p14:creationId xmlns:p14="http://schemas.microsoft.com/office/powerpoint/2010/main" val="328810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E985-4669-CF97-B3E9-7785AC1B18CC}"/>
              </a:ext>
            </a:extLst>
          </p:cNvPr>
          <p:cNvSpPr>
            <a:spLocks noGrp="1"/>
          </p:cNvSpPr>
          <p:nvPr>
            <p:ph type="title"/>
          </p:nvPr>
        </p:nvSpPr>
        <p:spPr/>
        <p:txBody>
          <a:bodyPr/>
          <a:lstStyle/>
          <a:p>
            <a:r>
              <a:rPr lang="en-US" dirty="0"/>
              <a:t>Bantu People</a:t>
            </a:r>
          </a:p>
        </p:txBody>
      </p:sp>
      <p:sp>
        <p:nvSpPr>
          <p:cNvPr id="3" name="Content Placeholder 2">
            <a:extLst>
              <a:ext uri="{FF2B5EF4-FFF2-40B4-BE49-F238E27FC236}">
                <a16:creationId xmlns:a16="http://schemas.microsoft.com/office/drawing/2014/main" id="{40C38B33-8877-138D-17EF-00D0582ED905}"/>
              </a:ext>
            </a:extLst>
          </p:cNvPr>
          <p:cNvSpPr>
            <a:spLocks noGrp="1"/>
          </p:cNvSpPr>
          <p:nvPr>
            <p:ph idx="1"/>
          </p:nvPr>
        </p:nvSpPr>
        <p:spPr/>
        <p:txBody>
          <a:bodyPr/>
          <a:lstStyle/>
          <a:p>
            <a:r>
              <a:rPr lang="en-US" dirty="0"/>
              <a:t>The Bantu people are indigenous people of Africa who were located in central Africa and then migrated throughout the continent.  They represent many different languages that have a similar base language.  They migrated most likely due to overpopulation and a search for resources.  </a:t>
            </a:r>
          </a:p>
        </p:txBody>
      </p:sp>
    </p:spTree>
    <p:extLst>
      <p:ext uri="{BB962C8B-B14F-4D97-AF65-F5344CB8AC3E}">
        <p14:creationId xmlns:p14="http://schemas.microsoft.com/office/powerpoint/2010/main" val="353238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5444-5B6A-8643-36E9-FAF92017469F}"/>
              </a:ext>
            </a:extLst>
          </p:cNvPr>
          <p:cNvSpPr>
            <a:spLocks noGrp="1"/>
          </p:cNvSpPr>
          <p:nvPr>
            <p:ph type="title"/>
          </p:nvPr>
        </p:nvSpPr>
        <p:spPr/>
        <p:txBody>
          <a:bodyPr/>
          <a:lstStyle/>
          <a:p>
            <a:r>
              <a:rPr lang="en-US" dirty="0"/>
              <a:t>Kush (Nubia)</a:t>
            </a:r>
          </a:p>
        </p:txBody>
      </p:sp>
      <p:sp>
        <p:nvSpPr>
          <p:cNvPr id="3" name="Content Placeholder 2">
            <a:extLst>
              <a:ext uri="{FF2B5EF4-FFF2-40B4-BE49-F238E27FC236}">
                <a16:creationId xmlns:a16="http://schemas.microsoft.com/office/drawing/2014/main" id="{63A8CA30-7F14-373F-E555-737AD9C37FB8}"/>
              </a:ext>
            </a:extLst>
          </p:cNvPr>
          <p:cNvSpPr>
            <a:spLocks noGrp="1"/>
          </p:cNvSpPr>
          <p:nvPr>
            <p:ph idx="1"/>
          </p:nvPr>
        </p:nvSpPr>
        <p:spPr/>
        <p:txBody>
          <a:bodyPr>
            <a:normAutofit fontScale="92500" lnSpcReduction="20000"/>
          </a:bodyPr>
          <a:lstStyle/>
          <a:p>
            <a:r>
              <a:rPr lang="en-US" dirty="0"/>
              <a:t>Kush was very similar to Egypt in government, culture and religion.  They built pyramids, worshipped Egyptian gods, and mummified the dead.  They traded with other cultures with their gold and iron.  </a:t>
            </a:r>
          </a:p>
          <a:p>
            <a:r>
              <a:rPr lang="en-US" dirty="0"/>
              <a:t>First established around 1070 BCE and lasted over 1400 years.  </a:t>
            </a:r>
          </a:p>
          <a:p>
            <a:r>
              <a:rPr lang="en-US" dirty="0"/>
              <a:t>Priests were the most important social class outside of the Pharoah and ruling class.  Farmers were respected as they provided food for the country.  They were so powerful, they got to decide when it was time for the Pharoah to die. </a:t>
            </a:r>
          </a:p>
          <a:p>
            <a:r>
              <a:rPr lang="en-US" dirty="0"/>
              <a:t>In art from the period, Kushites are often depicted with archers. </a:t>
            </a:r>
          </a:p>
          <a:p>
            <a:r>
              <a:rPr lang="en-US" dirty="0" err="1"/>
              <a:t>Piye</a:t>
            </a:r>
            <a:r>
              <a:rPr lang="en-US" dirty="0"/>
              <a:t>, a leader of Kush, defeated Egypt at one point and became Pharoah of Egypt.</a:t>
            </a:r>
          </a:p>
          <a:p>
            <a:endParaRPr lang="en-US" dirty="0"/>
          </a:p>
        </p:txBody>
      </p:sp>
    </p:spTree>
    <p:extLst>
      <p:ext uri="{BB962C8B-B14F-4D97-AF65-F5344CB8AC3E}">
        <p14:creationId xmlns:p14="http://schemas.microsoft.com/office/powerpoint/2010/main" val="3556293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5235-F5F4-293C-ADE9-921C8053432D}"/>
              </a:ext>
            </a:extLst>
          </p:cNvPr>
          <p:cNvSpPr>
            <a:spLocks noGrp="1"/>
          </p:cNvSpPr>
          <p:nvPr>
            <p:ph type="title"/>
          </p:nvPr>
        </p:nvSpPr>
        <p:spPr>
          <a:xfrm>
            <a:off x="1020724" y="1090863"/>
            <a:ext cx="10333075" cy="881477"/>
          </a:xfrm>
        </p:spPr>
        <p:txBody>
          <a:bodyPr/>
          <a:lstStyle/>
          <a:p>
            <a:r>
              <a:rPr lang="en-US" dirty="0"/>
              <a:t>Aksum (Axum)</a:t>
            </a:r>
          </a:p>
        </p:txBody>
      </p:sp>
      <p:sp>
        <p:nvSpPr>
          <p:cNvPr id="3" name="Content Placeholder 2">
            <a:extLst>
              <a:ext uri="{FF2B5EF4-FFF2-40B4-BE49-F238E27FC236}">
                <a16:creationId xmlns:a16="http://schemas.microsoft.com/office/drawing/2014/main" id="{6CD794CB-ABB9-D490-EA05-57CC0DEBCD5E}"/>
              </a:ext>
            </a:extLst>
          </p:cNvPr>
          <p:cNvSpPr>
            <a:spLocks noGrp="1"/>
          </p:cNvSpPr>
          <p:nvPr>
            <p:ph idx="1"/>
          </p:nvPr>
        </p:nvSpPr>
        <p:spPr/>
        <p:txBody>
          <a:bodyPr>
            <a:normAutofit fontScale="70000" lnSpcReduction="20000"/>
          </a:bodyPr>
          <a:lstStyle/>
          <a:p>
            <a:r>
              <a:rPr lang="en-US" dirty="0"/>
              <a:t>On the southern coast of the Red Sea.  The countries Eritrea,  Ethiopia, Sudan, Yemen and southern Saudi Arabia of today were the land of Aksum.  </a:t>
            </a:r>
          </a:p>
          <a:p>
            <a:r>
              <a:rPr lang="en-US" dirty="0"/>
              <a:t>Legend has it the kingdom was established by the son of King Solomon and the Queen of Sheba.  It was formed around 400 BCE and was well established until they were conquered in 940 CE</a:t>
            </a:r>
          </a:p>
          <a:p>
            <a:r>
              <a:rPr lang="en-US" dirty="0"/>
              <a:t>King </a:t>
            </a:r>
            <a:r>
              <a:rPr lang="en-US" dirty="0" err="1"/>
              <a:t>Ezana</a:t>
            </a:r>
            <a:r>
              <a:rPr lang="en-US" dirty="0"/>
              <a:t> was the most well known king, he conquered Kush and converted to Christianity.  </a:t>
            </a:r>
          </a:p>
          <a:p>
            <a:r>
              <a:rPr lang="en-US" dirty="0"/>
              <a:t>It was perfectly located to be a trade center with many waterways– The Red Sea, the Gulf of Aden, and the Nile River.  Adulis was the main port city. </a:t>
            </a:r>
          </a:p>
          <a:p>
            <a:r>
              <a:rPr lang="en-US" dirty="0"/>
              <a:t>Being a trading culture, they were influenced by the people they came in contact with like the Greeks, Romans, Egyptians, and others.  </a:t>
            </a:r>
          </a:p>
          <a:p>
            <a:r>
              <a:rPr lang="en-US" dirty="0"/>
              <a:t>They didn’t build pyramids but instead built tall towers called stelae.  </a:t>
            </a:r>
          </a:p>
          <a:p>
            <a:r>
              <a:rPr lang="en-US" dirty="0"/>
              <a:t>The most famous is the Obelisk of Axum. </a:t>
            </a:r>
          </a:p>
          <a:p>
            <a:endParaRPr lang="en-US" dirty="0"/>
          </a:p>
        </p:txBody>
      </p:sp>
    </p:spTree>
    <p:extLst>
      <p:ext uri="{BB962C8B-B14F-4D97-AF65-F5344CB8AC3E}">
        <p14:creationId xmlns:p14="http://schemas.microsoft.com/office/powerpoint/2010/main" val="2171186929"/>
      </p:ext>
    </p:extLst>
  </p:cSld>
  <p:clrMapOvr>
    <a:masterClrMapping/>
  </p:clrMapOvr>
</p:sld>
</file>

<file path=ppt/theme/theme1.xml><?xml version="1.0" encoding="utf-8"?>
<a:theme xmlns:a="http://schemas.openxmlformats.org/drawingml/2006/main" name="ChitchatVTI">
  <a:themeElements>
    <a:clrScheme name="AnalogousFromDarkSeedLeftStep">
      <a:dk1>
        <a:srgbClr val="000000"/>
      </a:dk1>
      <a:lt1>
        <a:srgbClr val="FFFFFF"/>
      </a:lt1>
      <a:dk2>
        <a:srgbClr val="1F1833"/>
      </a:dk2>
      <a:lt2>
        <a:srgbClr val="F0F3F2"/>
      </a:lt2>
      <a:accent1>
        <a:srgbClr val="E72983"/>
      </a:accent1>
      <a:accent2>
        <a:srgbClr val="D517C0"/>
      </a:accent2>
      <a:accent3>
        <a:srgbClr val="AD29E7"/>
      </a:accent3>
      <a:accent4>
        <a:srgbClr val="501DD6"/>
      </a:accent4>
      <a:accent5>
        <a:srgbClr val="2943E7"/>
      </a:accent5>
      <a:accent6>
        <a:srgbClr val="1781D5"/>
      </a:accent6>
      <a:hlink>
        <a:srgbClr val="433FBF"/>
      </a:hlink>
      <a:folHlink>
        <a:srgbClr val="7F7F7F"/>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docProps/app.xml><?xml version="1.0" encoding="utf-8"?>
<Properties xmlns="http://schemas.openxmlformats.org/officeDocument/2006/extended-properties" xmlns:vt="http://schemas.openxmlformats.org/officeDocument/2006/docPropsVTypes">
  <TotalTime>50</TotalTime>
  <Words>1364</Words>
  <Application>Microsoft Office PowerPoint</Application>
  <PresentationFormat>Widescreen</PresentationFormat>
  <Paragraphs>77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The Hand</vt:lpstr>
      <vt:lpstr>The Serif Hand</vt:lpstr>
      <vt:lpstr>ChitchatVTI</vt:lpstr>
      <vt:lpstr>Ancient Africa</vt:lpstr>
      <vt:lpstr>AFRICA</vt:lpstr>
      <vt:lpstr>Physical Features of Africa</vt:lpstr>
      <vt:lpstr>Ancient Civilizations</vt:lpstr>
      <vt:lpstr>PowerPoint Presentation</vt:lpstr>
      <vt:lpstr>The Famous Civilizations</vt:lpstr>
      <vt:lpstr>Bantu People</vt:lpstr>
      <vt:lpstr>Kush (Nubia)</vt:lpstr>
      <vt:lpstr>Aksum (Axum)</vt:lpstr>
      <vt:lpstr>The ghana empire</vt:lpstr>
      <vt:lpstr>Empire of mali</vt:lpstr>
      <vt:lpstr>Songhai Empire</vt:lpstr>
      <vt:lpstr>Ancient Carthage</vt:lpstr>
      <vt:lpstr>Ruins of carthage</vt:lpstr>
      <vt:lpstr>Carthage Facts</vt:lpstr>
      <vt:lpstr>The kingdoms of central africa</vt:lpstr>
      <vt:lpstr>Africa Colonized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Africa</dc:title>
  <dc:creator>Kristin Parrish</dc:creator>
  <cp:lastModifiedBy>Kristin Parrish</cp:lastModifiedBy>
  <cp:revision>2</cp:revision>
  <dcterms:created xsi:type="dcterms:W3CDTF">2023-04-15T00:45:29Z</dcterms:created>
  <dcterms:modified xsi:type="dcterms:W3CDTF">2023-05-16T02:47:41Z</dcterms:modified>
</cp:coreProperties>
</file>