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4" r:id="rId4"/>
  </p:sldMasterIdLst>
  <p:notesMasterIdLst>
    <p:notesMasterId r:id="rId14"/>
  </p:notesMasterIdLst>
  <p:handoutMasterIdLst>
    <p:handoutMasterId r:id="rId15"/>
  </p:handoutMasterIdLst>
  <p:sldIdLst>
    <p:sldId id="304" r:id="rId5"/>
    <p:sldId id="296" r:id="rId6"/>
    <p:sldId id="298" r:id="rId7"/>
    <p:sldId id="311" r:id="rId8"/>
    <p:sldId id="312" r:id="rId9"/>
    <p:sldId id="305" r:id="rId10"/>
    <p:sldId id="307" r:id="rId11"/>
    <p:sldId id="309" r:id="rId12"/>
    <p:sldId id="310" r:id="rId13"/>
  </p:sldIdLst>
  <p:sldSz cx="12188825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C8FA75-33AB-4B84-A8D8-0859E155DE70}">
          <p14:sldIdLst>
            <p14:sldId id="304"/>
            <p14:sldId id="296"/>
            <p14:sldId id="298"/>
          </p14:sldIdLst>
        </p14:section>
        <p14:section name="Untitled Section" id="{1B74B19D-7D06-49F1-8A65-EBBFCA5DC5B4}">
          <p14:sldIdLst>
            <p14:sldId id="311"/>
            <p14:sldId id="312"/>
            <p14:sldId id="305"/>
            <p14:sldId id="307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8" autoAdjust="0"/>
  </p:normalViewPr>
  <p:slideViewPr>
    <p:cSldViewPr>
      <p:cViewPr>
        <p:scale>
          <a:sx n="77" d="100"/>
          <a:sy n="77" d="100"/>
        </p:scale>
        <p:origin x="272" y="-2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0E6E22E-288A-414B-A8DE-E4DBD03D5FC0}" type="datetimeFigureOut">
              <a:rPr lang="en-US"/>
              <a:t>6/22/2023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9A9AE7E-E0F9-4C51-AD9A-F4C3A6E23BBF}" type="datetimeFigureOut">
              <a:rPr lang="en-US"/>
              <a:t>6/22/2023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50888"/>
            <a:ext cx="66754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73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95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74690-7256-4BB9-AC0F-97AEAE8CDEC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23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7398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465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5479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1780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6852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970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0714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07064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45225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9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7920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017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70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747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6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BE24AB-3AE8-4B57-B5CB-68900DAE3F6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767" r:id="rId20"/>
    <p:sldLayoutId id="2147483768" r:id="rId21"/>
    <p:sldLayoutId id="214748376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29" y="0"/>
            <a:ext cx="12227974" cy="6856214"/>
            <a:chOff x="-16934" y="0"/>
            <a:chExt cx="12231160" cy="685621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A person standing next to a yellow airplane&#10;&#10;Description automatically generated with low confidence">
            <a:extLst>
              <a:ext uri="{FF2B5EF4-FFF2-40B4-BE49-F238E27FC236}">
                <a16:creationId xmlns:a16="http://schemas.microsoft.com/office/drawing/2014/main" id="{90DCEDD7-C8EC-D501-9376-489B5DC372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0"/>
          <a:stretch/>
        </p:blipFill>
        <p:spPr>
          <a:xfrm>
            <a:off x="11130" y="10"/>
            <a:ext cx="12188805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6" y="3766542"/>
            <a:ext cx="6813894" cy="1515533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more patient than nurse”</a:t>
            </a:r>
            <a:b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Transformation and Empowerment of the Nurse as a Wounded Healer in Michael Ondaatje´s </a:t>
            </a:r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6012" y="5514268"/>
            <a:ext cx="6813894" cy="8635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</a:pPr>
            <a:r>
              <a:rPr lang="en-US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Yasmeen Al Jaabari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8968" y="3510608"/>
            <a:ext cx="5119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57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5" name="Group 3166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3168" name="Picture 3167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69" name="Rectangle 3168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70" name="Picture 3169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71" name="Picture 3170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86" name="Straight Connector 3172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5805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187" name="Rectangle 3174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88" name="Group 3176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3178" name="Picture 3177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79" name="Rectangle 3178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80" name="Picture 3179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81" name="Picture 3180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30" y="982132"/>
            <a:ext cx="4840929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</a:t>
            </a:r>
          </a:p>
        </p:txBody>
      </p:sp>
      <p:cxnSp>
        <p:nvCxnSpPr>
          <p:cNvPr id="3189" name="Straight Connector 3182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5882" y="2838638"/>
            <a:ext cx="4662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 person with a white beard&#10;&#10;Description automatically generated with low confidence">
            <a:extLst>
              <a:ext uri="{FF2B5EF4-FFF2-40B4-BE49-F238E27FC236}">
                <a16:creationId xmlns:a16="http://schemas.microsoft.com/office/drawing/2014/main" id="{71768395-804F-A82F-DED6-6795789B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r="13608" b="3"/>
          <a:stretch/>
        </p:blipFill>
        <p:spPr bwMode="auto">
          <a:xfrm>
            <a:off x="1295063" y="3153522"/>
            <a:ext cx="2216330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English Patient by Michael Ondaatje: Good Trade Paperback (1993) 10th  Impression. | Yare Books">
            <a:extLst>
              <a:ext uri="{FF2B5EF4-FFF2-40B4-BE49-F238E27FC236}">
                <a16:creationId xmlns:a16="http://schemas.microsoft.com/office/drawing/2014/main" id="{FD5DA84F-0846-E9DF-F84C-2577D1B5B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r="3" b="81"/>
          <a:stretch/>
        </p:blipFill>
        <p:spPr bwMode="auto">
          <a:xfrm>
            <a:off x="3836973" y="3153522"/>
            <a:ext cx="2228791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02313" y="1158023"/>
            <a:ext cx="4527767" cy="50903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defTabSz="45720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0" indent="0" defTabSz="457200"/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and Empowerment of the Nurse as a Wounded Healer</a:t>
            </a:r>
          </a:p>
          <a:p>
            <a:pPr defTabSz="45720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the “Wounded Healer” a Term Initially Coined by the Psychologist Carl Jung (1951)</a:t>
            </a:r>
          </a:p>
          <a:p>
            <a:pPr defTabSz="45720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Arnold Van Gennep’s (1960) “Rites of Passage” </a:t>
            </a:r>
          </a:p>
          <a:p>
            <a:pPr defTabSz="457200"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 Turner´s (1969) Concept of Liminality.</a:t>
            </a:r>
          </a:p>
          <a:p>
            <a:pPr defTabSz="457200"/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6CB4-E4D5-97C2-AEE7-21F92E3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204" y="5934456"/>
            <a:ext cx="542556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28FB93-0A08-4E7D-8E63-9EFA29F1E093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roup 2077">
            <a:extLst>
              <a:ext uri="{FF2B5EF4-FFF2-40B4-BE49-F238E27FC236}">
                <a16:creationId xmlns:a16="http://schemas.microsoft.com/office/drawing/2014/main" id="{77323988-68C0-4B0D-8286-8DE08009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2079" name="Picture 2078">
              <a:extLst>
                <a:ext uri="{FF2B5EF4-FFF2-40B4-BE49-F238E27FC236}">
                  <a16:creationId xmlns:a16="http://schemas.microsoft.com/office/drawing/2014/main" id="{F0FB6368-6162-400C-9AC0-F58CF8525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80" name="Rectangle 2079">
              <a:extLst>
                <a:ext uri="{FF2B5EF4-FFF2-40B4-BE49-F238E27FC236}">
                  <a16:creationId xmlns:a16="http://schemas.microsoft.com/office/drawing/2014/main" id="{07B5F496-894A-4677-BDE1-D0ABDCD98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81" name="Picture 2080">
              <a:extLst>
                <a:ext uri="{FF2B5EF4-FFF2-40B4-BE49-F238E27FC236}">
                  <a16:creationId xmlns:a16="http://schemas.microsoft.com/office/drawing/2014/main" id="{66060984-F24C-454F-9216-18E3D5333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82" name="Picture 2081">
              <a:extLst>
                <a:ext uri="{FF2B5EF4-FFF2-40B4-BE49-F238E27FC236}">
                  <a16:creationId xmlns:a16="http://schemas.microsoft.com/office/drawing/2014/main" id="{1A65851C-43A8-4582-B23B-6411FE1B2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C68D0762-2AD1-4A2A-AAB1-29818A943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5805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86" name="Rectangle 2085">
            <a:extLst>
              <a:ext uri="{FF2B5EF4-FFF2-40B4-BE49-F238E27FC236}">
                <a16:creationId xmlns:a16="http://schemas.microsoft.com/office/drawing/2014/main" id="{B2ABF641-B59E-4DCE-936C-45E259320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8" name="Group 2087">
            <a:extLst>
              <a:ext uri="{FF2B5EF4-FFF2-40B4-BE49-F238E27FC236}">
                <a16:creationId xmlns:a16="http://schemas.microsoft.com/office/drawing/2014/main" id="{B3B07250-CCED-4350-BC55-46F640C20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2089" name="Picture 2088">
              <a:extLst>
                <a:ext uri="{FF2B5EF4-FFF2-40B4-BE49-F238E27FC236}">
                  <a16:creationId xmlns:a16="http://schemas.microsoft.com/office/drawing/2014/main" id="{F703DAFF-BCF0-4438-ABC0-9CACD2686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90" name="Rectangle 2089">
              <a:extLst>
                <a:ext uri="{FF2B5EF4-FFF2-40B4-BE49-F238E27FC236}">
                  <a16:creationId xmlns:a16="http://schemas.microsoft.com/office/drawing/2014/main" id="{0BD60FB0-8F44-4034-8D31-74618FF51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1" name="Picture 2090">
              <a:extLst>
                <a:ext uri="{FF2B5EF4-FFF2-40B4-BE49-F238E27FC236}">
                  <a16:creationId xmlns:a16="http://schemas.microsoft.com/office/drawing/2014/main" id="{D1CA9E5D-B5F0-487E-B029-3B4DFB743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92" name="Picture 2091">
              <a:extLst>
                <a:ext uri="{FF2B5EF4-FFF2-40B4-BE49-F238E27FC236}">
                  <a16:creationId xmlns:a16="http://schemas.microsoft.com/office/drawing/2014/main" id="{4E32A033-3230-47BE-ABC1-C3C540F87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6F46FAC-1340-7933-3843-9D3028F2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30" y="982132"/>
            <a:ext cx="4840929" cy="1350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</a:t>
            </a:r>
            <a:br>
              <a:rPr lang="en-US" sz="4100" b="1" dirty="0"/>
            </a:br>
            <a:endParaRPr lang="en-US" sz="4100" dirty="0"/>
          </a:p>
        </p:txBody>
      </p:sp>
      <p:cxnSp>
        <p:nvCxnSpPr>
          <p:cNvPr id="2094" name="Straight Connector 2093">
            <a:extLst>
              <a:ext uri="{FF2B5EF4-FFF2-40B4-BE49-F238E27FC236}">
                <a16:creationId xmlns:a16="http://schemas.microsoft.com/office/drawing/2014/main" id="{E78C0DC0-3AE7-4C10-96E0-02E4FB0FF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5882" y="2504621"/>
            <a:ext cx="4662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ecause I'm a Nurse&quot; - Blog - The Film Experience">
            <a:extLst>
              <a:ext uri="{FF2B5EF4-FFF2-40B4-BE49-F238E27FC236}">
                <a16:creationId xmlns:a16="http://schemas.microsoft.com/office/drawing/2014/main" id="{2E8E182C-E69B-CA92-6D84-B98AC0FE3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5" r="16209" b="-1"/>
          <a:stretch/>
        </p:blipFill>
        <p:spPr bwMode="auto">
          <a:xfrm>
            <a:off x="1256528" y="2837793"/>
            <a:ext cx="2488646" cy="28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WI: Allies: Italy">
            <a:extLst>
              <a:ext uri="{FF2B5EF4-FFF2-40B4-BE49-F238E27FC236}">
                <a16:creationId xmlns:a16="http://schemas.microsoft.com/office/drawing/2014/main" id="{22D41DD7-05A3-B6C4-CE05-B04B33898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r="16216" b="2"/>
          <a:stretch/>
        </p:blipFill>
        <p:spPr bwMode="auto">
          <a:xfrm>
            <a:off x="3824015" y="2837793"/>
            <a:ext cx="2404681" cy="13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392E48-D6A5-A1A3-ED3B-46146D945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4597"/>
          <a:stretch/>
        </p:blipFill>
        <p:spPr bwMode="auto">
          <a:xfrm>
            <a:off x="3824015" y="4292566"/>
            <a:ext cx="2404681" cy="14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92C3F961-A282-7CCA-4A6A-903BB9ABCC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67468" y="2329741"/>
            <a:ext cx="4527767" cy="4696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45720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Research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Richness of Themes in the Novel such as History, Storytelling and British Colonialism.</a:t>
            </a:r>
          </a:p>
          <a:p>
            <a:pPr marL="0" indent="0" defTabSz="45720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Ondaatje is a poet with a mythic imagination and this novel unfolds in prose of such breathtaking lyric and muscular beauty that the reading of it becomes almost a physical experience” (The Irish Times).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457200"/>
            <a:endParaRPr lang="en-US" sz="2000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9AE97BE-9F33-81A3-2D36-C923C197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204" y="5934456"/>
            <a:ext cx="542556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28FB93-0A08-4E7D-8E63-9EFA29F1E093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1078" name="Picture 1077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79" name="Rectangle 1078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81" name="Picture 1080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083" name="Straight Connector 1082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5805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85" name="Rectangle 1084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1088" name="Picture 1087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90" name="Picture 1089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91" name="Picture 1090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E92BED-51A2-57FF-73CC-52AD8272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64" y="982132"/>
            <a:ext cx="3659103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</a:t>
            </a:r>
          </a:p>
        </p:txBody>
      </p:sp>
      <p:cxnSp>
        <p:nvCxnSpPr>
          <p:cNvPr id="1093" name="Straight Connector 1092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063" y="2400639"/>
            <a:ext cx="3659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3C693-8142-C393-0F53-A596B2B0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063" y="2493773"/>
            <a:ext cx="3659104" cy="3475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45720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How does Hana´s Traumatic Experiences and Vulnerability Contribute to her Self-Discovery and Ability to Establish a Therapeutic Relationship with  the Other Characters.</a:t>
            </a:r>
          </a:p>
          <a:p>
            <a:pPr marL="0" indent="0" defTabSz="45720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analysis of  the Trope of the Nurse as the Embodiment of Hana’s Journey  Towards Physical and Emotional Healing</a:t>
            </a:r>
          </a:p>
        </p:txBody>
      </p:sp>
      <p:pic>
        <p:nvPicPr>
          <p:cNvPr id="9" name="Picture 10" descr="Juliette Binoche Best Scenes from &quot;The English Patient&quot; - YouTube">
            <a:extLst>
              <a:ext uri="{FF2B5EF4-FFF2-40B4-BE49-F238E27FC236}">
                <a16:creationId xmlns:a16="http://schemas.microsoft.com/office/drawing/2014/main" id="{42D7E13C-08C3-E993-3A88-1C3C5D2B5F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9" r="15450"/>
          <a:stretch/>
        </p:blipFill>
        <p:spPr bwMode="auto">
          <a:xfrm>
            <a:off x="5417256" y="982131"/>
            <a:ext cx="5468042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E537-21C1-75A6-14A7-B1EDC3DB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204" y="5969000"/>
            <a:ext cx="542556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F28FB93-0A08-4E7D-8E63-9EFA29F1E093}" type="slidenum">
              <a:rPr lang="en-US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7605-E676-2CA9-0FF8-697FF1B3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9C978-E3B0-E404-84F9-C6BE51525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Wounded Healer: Carl Jung (1951)  in “Fundamental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Questions of Psychotherapy”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his [the wounded physician’s] own hurt that gives the measure of his power to heal” (1954: 116).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Victor Turner's (1969) in 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Ritual Process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iscuss the Concept of “liminality”, which Involves a Process of Transition, an Ambiguous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esides “betwixt and between’ Defined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tates of Culture and Society” (1969: 107)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Arnold van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Gennep’s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(1960) in The Rites of Passage Which is Distinguishes by Three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hases: “rites of separation, a transition rite, and an incorporation”.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45776-7386-B5A4-7C2C-20B79DFE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5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84FB-9A6E-6F3C-4A89-9FDBF45B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41" y="1041401"/>
            <a:ext cx="4860671" cy="13969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8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 </a:t>
            </a:r>
            <a:br>
              <a:rPr lang="en-US" sz="38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8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7B9C6-DF1E-1472-8580-1B0E2B9D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312" y="5938374"/>
            <a:ext cx="551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28FB93-0A08-4E7D-8E63-9EFA29F1E093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Turning Pages: Michael Ondaatje, The English Patient and the Golden Booker">
            <a:extLst>
              <a:ext uri="{FF2B5EF4-FFF2-40B4-BE49-F238E27FC236}">
                <a16:creationId xmlns:a16="http://schemas.microsoft.com/office/drawing/2014/main" id="{E95AA740-EE08-6B9A-D532-938B61255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2" r="2" b="2"/>
          <a:stretch/>
        </p:blipFill>
        <p:spPr bwMode="auto">
          <a:xfrm>
            <a:off x="7079809" y="1581959"/>
            <a:ext cx="3844603" cy="25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ikhchic.com | Article Detail">
            <a:extLst>
              <a:ext uri="{FF2B5EF4-FFF2-40B4-BE49-F238E27FC236}">
                <a16:creationId xmlns:a16="http://schemas.microsoft.com/office/drawing/2014/main" id="{665055F8-1355-B27A-801C-96D98628A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-5" b="-5"/>
          <a:stretch/>
        </p:blipFill>
        <p:spPr bwMode="auto">
          <a:xfrm>
            <a:off x="7071298" y="4328087"/>
            <a:ext cx="1841888" cy="165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English Patient | The Soul of the Plot">
            <a:extLst>
              <a:ext uri="{FF2B5EF4-FFF2-40B4-BE49-F238E27FC236}">
                <a16:creationId xmlns:a16="http://schemas.microsoft.com/office/drawing/2014/main" id="{2F2BC25F-188E-F1FC-826F-601870567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17415" b="-1"/>
          <a:stretch/>
        </p:blipFill>
        <p:spPr bwMode="auto">
          <a:xfrm>
            <a:off x="9218612" y="4328087"/>
            <a:ext cx="1848830" cy="16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AE3A89-620B-5B68-ACB6-05370C6F0846}"/>
              </a:ext>
            </a:extLst>
          </p:cNvPr>
          <p:cNvSpPr/>
          <p:nvPr/>
        </p:nvSpPr>
        <p:spPr>
          <a:xfrm>
            <a:off x="1399852" y="2133600"/>
            <a:ext cx="5151759" cy="408417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  <a:p>
            <a:pPr lvl="0">
              <a:lnSpc>
                <a:spcPct val="100000"/>
              </a:lnSpc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 of  War as the First Liminal Period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the Characters as Wounded Healers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of the Villa as the Second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iminal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eriod and a Place of Recovery and Return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the Significance of the Death of the English Patient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204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6" name="Rectangle 2099">
            <a:extLst>
              <a:ext uri="{FF2B5EF4-FFF2-40B4-BE49-F238E27FC236}">
                <a16:creationId xmlns:a16="http://schemas.microsoft.com/office/drawing/2014/main" id="{FC67DA6C-8309-412C-AE00-2130BFCB1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17" name="Group 2101">
            <a:extLst>
              <a:ext uri="{FF2B5EF4-FFF2-40B4-BE49-F238E27FC236}">
                <a16:creationId xmlns:a16="http://schemas.microsoft.com/office/drawing/2014/main" id="{0265F1BD-4861-49D8-A86E-2B172B361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2103" name="Picture 2102">
              <a:extLst>
                <a:ext uri="{FF2B5EF4-FFF2-40B4-BE49-F238E27FC236}">
                  <a16:creationId xmlns:a16="http://schemas.microsoft.com/office/drawing/2014/main" id="{DB4970A5-A0AC-4011-B050-85C241AD3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04" name="Rectangle 2103">
              <a:extLst>
                <a:ext uri="{FF2B5EF4-FFF2-40B4-BE49-F238E27FC236}">
                  <a16:creationId xmlns:a16="http://schemas.microsoft.com/office/drawing/2014/main" id="{F5887F88-EE52-408B-BB7E-44543B57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05" name="Picture 2104">
              <a:extLst>
                <a:ext uri="{FF2B5EF4-FFF2-40B4-BE49-F238E27FC236}">
                  <a16:creationId xmlns:a16="http://schemas.microsoft.com/office/drawing/2014/main" id="{A958E468-5B42-4219-BBD8-C1E42D72B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06" name="Picture 2105">
              <a:extLst>
                <a:ext uri="{FF2B5EF4-FFF2-40B4-BE49-F238E27FC236}">
                  <a16:creationId xmlns:a16="http://schemas.microsoft.com/office/drawing/2014/main" id="{2F19D3D2-543E-46C0-99F9-C63585647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25531D-2087-B810-619D-0C5C2482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59" y="982132"/>
            <a:ext cx="4665799" cy="130386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Patient</a:t>
            </a:r>
          </a:p>
        </p:txBody>
      </p:sp>
      <p:cxnSp>
        <p:nvCxnSpPr>
          <p:cNvPr id="2118" name="Straight Connector 2107">
            <a:extLst>
              <a:ext uri="{FF2B5EF4-FFF2-40B4-BE49-F238E27FC236}">
                <a16:creationId xmlns:a16="http://schemas.microsoft.com/office/drawing/2014/main" id="{88C962A0-AE17-42B0-87F6-8B05C334F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002" y="2400639"/>
            <a:ext cx="4022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CEF2-D4CD-F3DF-68B7-417B7A27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556932"/>
            <a:ext cx="5257800" cy="36914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Wounded Healer, Liminality, and Rites Of Passage in Characters' Transitions and Their Ability to Resume Normal Lives.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Hana, a Multidimensional Character, Discovers Identity Through Connections with Male Characters in an Italian Villa.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Traumas Transform Characters, Especially in Gendered Contexts, Affecting Their Rite of Passage and Understanding. Post-war, They Gain Knowledge but Remain Fragile, Adapting to Traumatic Circumstances.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Characters Navigate Transformative Villa, Recovering From War Traumas, Understanding Dynamics, and Identities. Returning Plays a Crucial Role in Character Rituals, Influencing Journeys and Contributing To Recovery.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he-English-Patient-the-english-patient-33262799-960-514 | The New Daily">
            <a:extLst>
              <a:ext uri="{FF2B5EF4-FFF2-40B4-BE49-F238E27FC236}">
                <a16:creationId xmlns:a16="http://schemas.microsoft.com/office/drawing/2014/main" id="{ABC2F86D-F8B6-55E4-C34A-E5B1DE26C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r="15569" b="2"/>
          <a:stretch/>
        </p:blipFill>
        <p:spPr bwMode="auto">
          <a:xfrm>
            <a:off x="6310541" y="1408025"/>
            <a:ext cx="2254242" cy="16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English Patient - David Caravaggio">
            <a:extLst>
              <a:ext uri="{FF2B5EF4-FFF2-40B4-BE49-F238E27FC236}">
                <a16:creationId xmlns:a16="http://schemas.microsoft.com/office/drawing/2014/main" id="{C7E17D31-EFF2-4702-81E2-87E42D2DF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41945" b="4"/>
          <a:stretch/>
        </p:blipFill>
        <p:spPr bwMode="auto">
          <a:xfrm>
            <a:off x="6580815" y="3347635"/>
            <a:ext cx="1713819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erson with long curly hair and beard&#10;&#10;Description automatically generated with low confidence">
            <a:extLst>
              <a:ext uri="{FF2B5EF4-FFF2-40B4-BE49-F238E27FC236}">
                <a16:creationId xmlns:a16="http://schemas.microsoft.com/office/drawing/2014/main" id="{0C265ED4-D6FA-E5E5-6945-4BA9C91A9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11016" b="-1"/>
          <a:stretch/>
        </p:blipFill>
        <p:spPr bwMode="auto">
          <a:xfrm>
            <a:off x="8722586" y="1544678"/>
            <a:ext cx="2254242" cy="16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 descr="A picture containing outdoor, building, landscape, mountain&#10;&#10;Description automatically generated">
            <a:extLst>
              <a:ext uri="{FF2B5EF4-FFF2-40B4-BE49-F238E27FC236}">
                <a16:creationId xmlns:a16="http://schemas.microsoft.com/office/drawing/2014/main" id="{98FE315A-ED10-6291-415D-9F07DE1B76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r="18939" b="3"/>
          <a:stretch/>
        </p:blipFill>
        <p:spPr>
          <a:xfrm>
            <a:off x="8708461" y="3901655"/>
            <a:ext cx="2254242" cy="14968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B3D5B-BECB-6794-E1D5-C21CD0EA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204" y="5934456"/>
            <a:ext cx="542556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F28FB93-0A08-4E7D-8E63-9EFA29F1E09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8" name="Group 4277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4279" name="Picture 4278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80" name="Rectangle 4279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81" name="Picture 4280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82" name="Picture 4281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284" name="Straight Connector 4283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5805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86" name="Rectangle 4285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88" name="Group 4287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6777" cy="6856214"/>
            <a:chOff x="-15736" y="0"/>
            <a:chExt cx="12229962" cy="6856214"/>
          </a:xfrm>
        </p:grpSpPr>
        <p:pic>
          <p:nvPicPr>
            <p:cNvPr id="4289" name="Picture 4288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290" name="Rectangle 4289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91" name="Picture 4290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92" name="Picture 4291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249FB7F-A62F-5E8A-6ABD-E64338F1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303" y="982132"/>
            <a:ext cx="6268457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294" name="Rectangle 4293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359" y="1092200"/>
            <a:ext cx="30584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ana (Juliette Binoche) in The English Patient. | The english patient,  Juliette binoche, French actress">
            <a:extLst>
              <a:ext uri="{FF2B5EF4-FFF2-40B4-BE49-F238E27FC236}">
                <a16:creationId xmlns:a16="http://schemas.microsoft.com/office/drawing/2014/main" id="{9DBE7F2D-33C8-B24C-38ED-A86B81C5D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" b="1"/>
          <a:stretch/>
        </p:blipFill>
        <p:spPr bwMode="auto">
          <a:xfrm>
            <a:off x="1412315" y="1410208"/>
            <a:ext cx="2433159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96" name="Straight Connector 4295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5303" y="2400639"/>
            <a:ext cx="62684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75" name="Content Placeholder 4274">
            <a:extLst>
              <a:ext uri="{FF2B5EF4-FFF2-40B4-BE49-F238E27FC236}">
                <a16:creationId xmlns:a16="http://schemas.microsoft.com/office/drawing/2014/main" id="{6F05191A-859D-26BB-554B-524B39A1AD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35274" y="2556932"/>
            <a:ext cx="62584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Hana's Traumatic Experiences and Vulnerability Contribute to Her Self-discovery and Therapeutic Relationships. </a:t>
            </a: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Hana's True Nature and Identity are Revealed Through Her Sensitive Role as a Wounded-healer in an Italian Villa. </a:t>
            </a:r>
          </a:p>
          <a:p>
            <a:pPr defTabSz="457200">
              <a:buFont typeface="Wingdings" panose="05000000000000000000" pitchFamily="2" charset="2"/>
              <a:buChar char="Ø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Characters are Transformed by War Trauma, Particularly in Gendered Contexts. Hana's Recovery Journey, Complex Relationships, and Identity as a Young Woman Grappling with Trauma all Contribute to Her Understanding of Who She is and Her Development of Therapeutic Relationships.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6297C-547F-A9CC-8BC2-1459E850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204" y="5969000"/>
            <a:ext cx="542556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F28FB93-0A08-4E7D-8E63-9EFA29F1E093}" type="slidenum">
              <a:rPr lang="en-US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9" name="Group 5126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29" y="0"/>
            <a:ext cx="12227974" cy="6856214"/>
            <a:chOff x="-16934" y="0"/>
            <a:chExt cx="12231160" cy="6856214"/>
          </a:xfrm>
        </p:grpSpPr>
        <p:pic>
          <p:nvPicPr>
            <p:cNvPr id="5128" name="Picture 5127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29" name="Rectangle 5128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130" name="Picture 5129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5131" name="Picture 5130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5150" name="Straight Connector 5132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he English Patient | Official Trailer (HD) - Ralph Fiennes, Juliette  Binoche | MIRAMAX - YouTube">
            <a:extLst>
              <a:ext uri="{FF2B5EF4-FFF2-40B4-BE49-F238E27FC236}">
                <a16:creationId xmlns:a16="http://schemas.microsoft.com/office/drawing/2014/main" id="{44381615-DC83-1480-DF87-F34A6E777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/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1" name="Rectangle 5134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042" y="1411015"/>
            <a:ext cx="7806126" cy="4103960"/>
          </a:xfrm>
          <a:prstGeom prst="rect">
            <a:avLst/>
          </a:prstGeom>
          <a:blipFill dpi="0" rotWithShape="1">
            <a:blip r:embed="rId6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2" name="Rectangle 5136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7725" y="1540931"/>
            <a:ext cx="7541838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5153" name="Group 5138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27952" cy="659658"/>
            <a:chOff x="-16934" y="3123631"/>
            <a:chExt cx="12231160" cy="659658"/>
          </a:xfrm>
        </p:grpSpPr>
        <p:sp>
          <p:nvSpPr>
            <p:cNvPr id="5140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54" name="Picture 5140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142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55" name="Picture 5142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09460F-6131-7416-4453-F5A40DB2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96" y="1871131"/>
            <a:ext cx="6813894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dirty="0"/>
              <a:t>	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BCCEC-4B2B-EF29-9466-856FD7445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696" y="3657597"/>
            <a:ext cx="6813894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Questions</a:t>
            </a:r>
          </a:p>
        </p:txBody>
      </p:sp>
      <p:cxnSp>
        <p:nvCxnSpPr>
          <p:cNvPr id="5145" name="Straight Connector 5144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1697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59124-F055-2C52-2B40-4B0C323F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567" y="5037663"/>
            <a:ext cx="551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F28FB93-0A08-4E7D-8E63-9EFA29F1E093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0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8CD00-9A74-4333-9CB3-8A0E40B746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2248D4-E1D7-4A46-906C-BF5695DAFBD9}">
  <ds:schemaRefs>
    <ds:schemaRef ds:uri="http://schemas.microsoft.com/office/2006/documentManagement/types"/>
    <ds:schemaRef ds:uri="http://purl.org/dc/terms/"/>
    <ds:schemaRef ds:uri="71af3243-3dd4-4a8d-8c0d-dd76da1f02a5"/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230e9df3-be65-4c73-a93b-d1236ebd677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6DB67A-7E7A-42B5-B6D4-8BCE2AED44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575</Words>
  <Application>Microsoft Office PowerPoint</Application>
  <PresentationFormat>Custom</PresentationFormat>
  <Paragraphs>58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Garamond</vt:lpstr>
      <vt:lpstr>Times New Roman</vt:lpstr>
      <vt:lpstr>Wingdings</vt:lpstr>
      <vt:lpstr>Organic</vt:lpstr>
      <vt:lpstr>“She was more patient than nurse” The Transformation and Empowerment of the Nurse as a Wounded Healer in Michael Ondaatje´s The English Patient</vt:lpstr>
      <vt:lpstr>The English Patient</vt:lpstr>
      <vt:lpstr>The English Patient </vt:lpstr>
      <vt:lpstr>The English Patient</vt:lpstr>
      <vt:lpstr>The English Patient</vt:lpstr>
      <vt:lpstr>The English Patient  </vt:lpstr>
      <vt:lpstr>The English Patient</vt:lpstr>
      <vt:lpstr>Conclusion</vt:lpstr>
      <vt:lpstr>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2023-02-08T23:50:40Z</dcterms:created>
  <dcterms:modified xsi:type="dcterms:W3CDTF">2023-06-22T17:51:29Z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