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C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1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64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C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E92AC3F-2499-3E47-94E7-99340B6972F8}"/>
              </a:ext>
            </a:extLst>
          </p:cNvPr>
          <p:cNvSpPr/>
          <p:nvPr/>
        </p:nvSpPr>
        <p:spPr>
          <a:xfrm>
            <a:off x="0" y="0"/>
            <a:ext cx="5474368" cy="5143500"/>
          </a:xfrm>
          <a:prstGeom prst="rect">
            <a:avLst/>
          </a:prstGeom>
          <a:gradFill>
            <a:gsLst>
              <a:gs pos="30000">
                <a:srgbClr val="1E3C72">
                  <a:shade val="30000"/>
                  <a:satMod val="115000"/>
                  <a:lumMod val="97000"/>
                  <a:lumOff val="3000"/>
                </a:srgbClr>
              </a:gs>
              <a:gs pos="50000">
                <a:srgbClr val="1E3C72">
                  <a:shade val="67500"/>
                  <a:satMod val="115000"/>
                </a:srgbClr>
              </a:gs>
              <a:gs pos="100000">
                <a:srgbClr val="1E3C72">
                  <a:shade val="100000"/>
                  <a:satMod val="115000"/>
                </a:srgbClr>
              </a:gs>
            </a:gsLst>
            <a:lin ang="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 0"/>
          <p:cNvSpPr/>
          <p:nvPr/>
        </p:nvSpPr>
        <p:spPr>
          <a:xfrm>
            <a:off x="457200" y="11887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VISION AI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USE CASES</a:t>
            </a:r>
            <a:endParaRPr lang="en-US" sz="76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CADCFC"/>
                </a:solidFill>
              </a:rPr>
              <a:t>Comprehensive Guide Across Industries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0" y="3657600"/>
            <a:ext cx="4572000" cy="54864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286000" y="3703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Powered by Nextagen Analytics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ADCFC"/>
                </a:solidFill>
              </a:rPr>
              <a:t>2026</a:t>
            </a: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611552-149E-AAE8-BCFE-0BFFF09B6D98}"/>
              </a:ext>
            </a:extLst>
          </p:cNvPr>
          <p:cNvSpPr txBox="1"/>
          <p:nvPr/>
        </p:nvSpPr>
        <p:spPr>
          <a:xfrm>
            <a:off x="7605946" y="66347"/>
            <a:ext cx="1398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>
                <a:solidFill>
                  <a:schemeClr val="bg1"/>
                </a:solidFill>
              </a:rPr>
              <a:t>next</a:t>
            </a:r>
            <a:r>
              <a:rPr lang="en-IN" sz="2400" b="1" dirty="0">
                <a:solidFill>
                  <a:schemeClr val="accent2"/>
                </a:solidFill>
              </a:rPr>
              <a:t>A</a:t>
            </a:r>
            <a:r>
              <a:rPr lang="en-IN" sz="2400" b="1" dirty="0">
                <a:solidFill>
                  <a:schemeClr val="bg1"/>
                </a:solidFill>
              </a:rPr>
              <a:t>gen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7A86F6-4154-DE8A-E166-12B0B011BC49}"/>
              </a:ext>
            </a:extLst>
          </p:cNvPr>
          <p:cNvSpPr/>
          <p:nvPr/>
        </p:nvSpPr>
        <p:spPr>
          <a:xfrm>
            <a:off x="8304951" y="66347"/>
            <a:ext cx="103261" cy="927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E3C72"/>
                </a:solidFill>
              </a:rPr>
              <a:t>The Vision AI Revolution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C3E50"/>
                </a:solidFill>
              </a:rPr>
              <a:t>Vision AI deploys advanced computer vision algorithms powered by deep learning to achieve continuous, real-time visual intelligence across industries.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1784" y="1828800"/>
            <a:ext cx="1613792" cy="2194560"/>
          </a:xfrm>
          <a:prstGeom prst="rect">
            <a:avLst/>
          </a:prstGeom>
          <a:solidFill>
            <a:srgbClr val="E8F4F8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-29656" y="2009209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🏪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-2472" y="2570206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C72"/>
                </a:solidFill>
              </a:rPr>
              <a:t>Retail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1784" y="3011341"/>
            <a:ext cx="1554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</a:rPr>
              <a:t>Loss prevention, queue management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920240" y="1829418"/>
            <a:ext cx="1613792" cy="2194560"/>
          </a:xfrm>
          <a:prstGeom prst="rect">
            <a:avLst/>
          </a:prstGeom>
          <a:solidFill>
            <a:srgbClr val="F0E8F8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844864" y="201168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🏙️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1920240" y="25603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C72"/>
                </a:solidFill>
              </a:rPr>
              <a:t>Smart Cities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979552" y="3012577"/>
            <a:ext cx="1554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</a:rPr>
              <a:t>Traffic, parking, surveillance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810824" y="1828800"/>
            <a:ext cx="1554480" cy="2194560"/>
          </a:xfrm>
          <a:prstGeom prst="rect">
            <a:avLst/>
          </a:prstGeom>
          <a:solidFill>
            <a:srgbClr val="E8F4F8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778696" y="202311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🏭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3719384" y="258318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C72"/>
                </a:solidFill>
              </a:rPr>
              <a:t>Manufacturing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842952" y="3013813"/>
            <a:ext cx="1554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</a:rPr>
              <a:t>Defect detection, maintenance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39624" y="1805940"/>
            <a:ext cx="1613792" cy="2194560"/>
          </a:xfrm>
          <a:prstGeom prst="rect">
            <a:avLst/>
          </a:prstGeom>
          <a:solidFill>
            <a:srgbClr val="F0E8F8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607496" y="2016623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🏥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5580312" y="2602333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C72"/>
                </a:solidFill>
              </a:rPr>
              <a:t>Healthcare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698936" y="3017520"/>
            <a:ext cx="1554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</a:rPr>
              <a:t>Fall detection, diagnostics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495608" y="1786787"/>
            <a:ext cx="1554480" cy="2194560"/>
          </a:xfrm>
          <a:prstGeom prst="rect">
            <a:avLst/>
          </a:prstGeom>
          <a:solidFill>
            <a:srgbClr val="E8F4F8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522792" y="2009209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🌾</a:t>
            </a:r>
            <a:endParaRPr lang="en-US" sz="4000" dirty="0"/>
          </a:p>
        </p:txBody>
      </p:sp>
      <p:sp>
        <p:nvSpPr>
          <p:cNvPr id="22" name="Text 20"/>
          <p:cNvSpPr/>
          <p:nvPr/>
        </p:nvSpPr>
        <p:spPr>
          <a:xfrm>
            <a:off x="7495608" y="258318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C72"/>
                </a:solidFill>
              </a:rPr>
              <a:t>Agriculture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558628" y="3011341"/>
            <a:ext cx="1554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</a:rPr>
              <a:t>Crop health monitoring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667EEA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4343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20+ Transformative Use Cases with Measurable ROI</a:t>
            </a:r>
            <a:endParaRPr lang="en-US" sz="22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9650EE7-388D-A097-7548-D06C0337C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488" y="54559"/>
            <a:ext cx="1554480" cy="5538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3C72"/>
                </a:solidFill>
              </a:rPr>
              <a:t>🏪 Retail &amp; Commercial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A5298"/>
                </a:solidFill>
              </a:rPr>
              <a:t>Loss Prevention &amp; Self-Checkout Security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4114800" cy="1828800"/>
          </a:xfrm>
          <a:prstGeom prst="rect">
            <a:avLst/>
          </a:prstGeom>
          <a:solidFill>
            <a:srgbClr val="FFF3E0"/>
          </a:solidFill>
          <a:ln w="25400">
            <a:solidFill>
              <a:srgbClr val="FF98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459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9800"/>
                </a:solidFill>
              </a:rPr>
              <a:t>Problem Statement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01168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1.4-2.0% revenue loss from shrinkage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Sweet-hearting: not scanning items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Human staff can't monitor 8-12 stations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Traditional security is reactive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54880" y="1554480"/>
            <a:ext cx="3931920" cy="1828800"/>
          </a:xfrm>
          <a:prstGeom prst="rect">
            <a:avLst/>
          </a:prstGeom>
          <a:solidFill>
            <a:srgbClr val="E8F5E9"/>
          </a:solidFill>
          <a:ln w="25400">
            <a:solidFill>
              <a:srgbClr val="4CAF5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16459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CAF50"/>
                </a:solidFill>
              </a:rPr>
              <a:t>Vision AI Solution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937760" y="201168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Overhead cameras detect discrepancies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Real-time gesture recognition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94.7% detection accuracy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Instant staff mobile alerts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657600"/>
            <a:ext cx="2011680" cy="91440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37490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62%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548640" y="42062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Shrinkage Reduction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560320" y="3657600"/>
            <a:ext cx="2011680" cy="91440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651760" y="37490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$850K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2651760" y="42062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Annual Savings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3657600"/>
            <a:ext cx="2011680" cy="91440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754880" y="37490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18mo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4754880" y="42062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ROI Period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766560" y="3657600"/>
            <a:ext cx="2011680" cy="91440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858000" y="37490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96%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6858000" y="42062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Customer Satisfaction</a:t>
            </a:r>
            <a:endParaRPr lang="en-US" sz="12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4B62DE9-C0AE-44EB-4906-D1A5E4224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488" y="54559"/>
            <a:ext cx="1554480" cy="5538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2900" y="349703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3C72"/>
                </a:solidFill>
              </a:rPr>
              <a:t>🏙️ Public Safety &amp; Smart Cities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40356" y="1212783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A5298"/>
                </a:solidFill>
              </a:rPr>
              <a:t>Traffic Congestion &amp; Wrong-Way Detection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40356" y="1761423"/>
            <a:ext cx="4114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9800"/>
                </a:solidFill>
              </a:rPr>
              <a:t>Problem: 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300-400 annual fatalities from wrong-way drivers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Conventional sensors can't identify specific hazards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Delayed 911 information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
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667EEA"/>
                </a:solidFill>
              </a:rPr>
              <a:t>AI Solution: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Vehicle trajectory analysis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Real-time wrong-way detection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Automatic variable message sign alerts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738036" y="1761423"/>
            <a:ext cx="3931920" cy="2560320"/>
          </a:xfrm>
          <a:prstGeom prst="rect">
            <a:avLst/>
          </a:prstGeom>
          <a:solidFill>
            <a:srgbClr val="E8F5E9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920916" y="1944303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4CAF50"/>
                </a:solidFill>
              </a:rPr>
              <a:t>Impact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920916" y="2401503"/>
            <a:ext cx="35661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5012356" y="2492943"/>
            <a:ext cx="36407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667EEA"/>
                </a:solidFill>
              </a:rPr>
              <a:t>68% </a:t>
            </a:r>
            <a:r>
              <a:rPr lang="en-US" sz="1400" dirty="0">
                <a:solidFill>
                  <a:srgbClr val="2C3E50"/>
                </a:solidFill>
              </a:rPr>
              <a:t>reduction in wrong-way incidents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4920916" y="3041583"/>
            <a:ext cx="35661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Text 8"/>
          <p:cNvSpPr/>
          <p:nvPr/>
        </p:nvSpPr>
        <p:spPr>
          <a:xfrm>
            <a:off x="5012356" y="3133023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667EEA"/>
                </a:solidFill>
              </a:rPr>
              <a:t>42% </a:t>
            </a:r>
            <a:r>
              <a:rPr lang="en-US" sz="1400" dirty="0">
                <a:solidFill>
                  <a:srgbClr val="2C3E50"/>
                </a:solidFill>
              </a:rPr>
              <a:t>faster emergency response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4920916" y="3681663"/>
            <a:ext cx="35661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5012356" y="3773103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667EEA"/>
                </a:solidFill>
              </a:rPr>
              <a:t>$3.2M </a:t>
            </a:r>
            <a:r>
              <a:rPr lang="en-US" sz="1400" dirty="0">
                <a:solidFill>
                  <a:srgbClr val="2C3E50"/>
                </a:solidFill>
              </a:rPr>
              <a:t>annual savings per 100km</a:t>
            </a:r>
            <a:endParaRPr lang="en-US" sz="3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CED27D2-2F19-B6DC-BC1F-FB22D865BC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488" y="54559"/>
            <a:ext cx="1554480" cy="5538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3C72"/>
                </a:solidFill>
              </a:rPr>
              <a:t>🏭 Manufacturing, Energy &amp; Mining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A5298"/>
                </a:solidFill>
              </a:rPr>
              <a:t>Industrial Defect Detection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2C3E50"/>
                </a:solidFill>
              </a:rPr>
              <a:t>Solar Panels &amp; Electronics PCB Inspection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1828800"/>
            <a:ext cx="8229600" cy="1645920"/>
          </a:xfrm>
          <a:prstGeom prst="rect">
            <a:avLst/>
          </a:prstGeom>
          <a:solidFill>
            <a:srgbClr val="E3F2FD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9202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C72"/>
                </a:solidFill>
              </a:rPr>
              <a:t>Challenge &amp; Solution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2860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Microscopic cracks (0.05mm) reduce efficiency 15-25% but invisible to human eye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Manual inspection: 75-82% detection rate at 1000+ units/hour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000000"/>
                </a:solidFill>
              </a:rPr>
              <a:t>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667EEA"/>
                </a:solidFill>
              </a:rPr>
              <a:t>Vision AI: 16K resolution cameras + CNN (YOLO, EfficientDet)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667EEA"/>
                </a:solidFill>
              </a:rPr>
              <a:t>Multi-spectrum: RGB + UV + Infrared for comprehensive defect analysis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3749040"/>
            <a:ext cx="2011680" cy="91440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48640" y="3840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&gt;98.5%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48640" y="4297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Detection Rate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560320" y="3749040"/>
            <a:ext cx="2011680" cy="91440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651760" y="3840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76%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2651760" y="4297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Warranty Claim ↓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63440" y="3749040"/>
            <a:ext cx="2011680" cy="91440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754880" y="3840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$3.8M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4754880" y="4297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Annual Savings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766560" y="3749040"/>
            <a:ext cx="2011680" cy="91440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858000" y="3840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18mo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6858000" y="4297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ROI</a:t>
            </a:r>
            <a:endParaRPr lang="en-US" sz="12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62D853F-EF0C-0463-0604-E11BE0C036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488" y="54559"/>
            <a:ext cx="1554480" cy="5538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37418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3C72"/>
                </a:solidFill>
              </a:rPr>
              <a:t>🏥 Healthcare &amp; Life Sciences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075493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A5298"/>
                </a:solidFill>
              </a:rPr>
              <a:t>Slip and Fall Detection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2117558"/>
            <a:ext cx="4114800" cy="2011680"/>
          </a:xfrm>
          <a:prstGeom prst="rect">
            <a:avLst/>
          </a:prstGeom>
          <a:solidFill>
            <a:srgbClr val="FFF3E0"/>
          </a:solidFill>
          <a:ln w="25400">
            <a:solidFill>
              <a:srgbClr val="FF98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208998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9800"/>
                </a:solidFill>
              </a:rPr>
              <a:t>Critical Problem: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800K annual hospitalizations from falls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50% mortality if patient lies &gt;1 hour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</a:rPr>
              <a:t>$850K average lawsuit settlement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
</a:t>
            </a:r>
            <a:endParaRPr lang="en-US" sz="1600" dirty="0"/>
          </a:p>
          <a:p>
            <a:pPr marL="0" indent="0">
              <a:buNone/>
            </a:pPr>
            <a:r>
              <a:rPr lang="en-US" sz="1400" b="1" dirty="0">
                <a:solidFill>
                  <a:srgbClr val="667EEA"/>
                </a:solidFill>
              </a:rPr>
              <a:t>AI Solution: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Privacy-preserving skeletal tracking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96.3% fall detection accuracy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754880" y="2117558"/>
            <a:ext cx="3931920" cy="201168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sp>
      <p:sp>
        <p:nvSpPr>
          <p:cNvPr id="7" name="Text 5"/>
          <p:cNvSpPr/>
          <p:nvPr/>
        </p:nvSpPr>
        <p:spPr>
          <a:xfrm>
            <a:off x="4754880" y="175179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4CAF50"/>
                </a:solidFill>
              </a:rPr>
              <a:t>Results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848727" y="2437598"/>
            <a:ext cx="4162926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3C72"/>
                </a:solidFill>
              </a:rPr>
              <a:t>71% reduction in fall-related injuries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</a:rPr>
              <a:t>
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E3C72"/>
                </a:solidFill>
              </a:rPr>
              <a:t>92% of falls discovered within 60 seconds</a:t>
            </a:r>
            <a:endParaRPr lang="en-US" sz="15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</a:rPr>
              <a:t>(vs. 18 minutes manual discovery)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</a:rPr>
              <a:t>
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E3C72"/>
                </a:solidFill>
              </a:rPr>
              <a:t>$620K annual savings from reduced liability</a:t>
            </a:r>
            <a:endParaRPr lang="en-US" sz="15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</a:rPr>
              <a:t>(200-bed facility)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431211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2C3E50"/>
                </a:solidFill>
              </a:rPr>
              <a:t>Privacy-first design: No facial recognition, silhouette-based only</a:t>
            </a:r>
            <a:endParaRPr lang="en-US" sz="1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3D26CE2-8A06-FD0F-39F4-1C2893ED50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488" y="54559"/>
            <a:ext cx="1554480" cy="5538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886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3C72"/>
                </a:solidFill>
              </a:rPr>
              <a:t>Agriculture &amp; Environmental Monitoring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397042" y="1082629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A5298"/>
                </a:solidFill>
              </a:rPr>
              <a:t>Crop Health &amp; Stress Monitoring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97042" y="1539829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2C3E50"/>
                </a:solidFill>
              </a:rPr>
              <a:t>Drone-Based Multispectral Imaging for Precision Agriculture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4114800" cy="256032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9800"/>
                </a:solidFill>
              </a:rPr>
              <a:t>Traditional Challenge: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Manual inspection: &lt;5% farmland coverage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Damage visible only after 20-30% crop loss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Blanket pesticide application wastes inputs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
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667EEA"/>
                </a:solidFill>
              </a:rPr>
              <a:t>Vision AI Approach: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Drone multispectral: RGB + NIR + Red Edge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NDVI identifies stress 7-10 days before visible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AI classifies: pest, nutrient, water, disease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Prescription maps for variable-rate application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54880" y="2011680"/>
            <a:ext cx="3931920" cy="25603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sp>
      <p:sp>
        <p:nvSpPr>
          <p:cNvPr id="7" name="Text 5"/>
          <p:cNvSpPr/>
          <p:nvPr/>
        </p:nvSpPr>
        <p:spPr>
          <a:xfrm>
            <a:off x="4846320" y="205968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4CAF50"/>
                </a:solidFill>
              </a:rPr>
              <a:t>Impact on Farm Operations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937760" y="2382012"/>
            <a:ext cx="35661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2427732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67EEA"/>
                </a:solidFill>
              </a:rPr>
              <a:t>+18% </a:t>
            </a:r>
            <a:r>
              <a:rPr lang="en-US" sz="1300" dirty="0">
                <a:solidFill>
                  <a:srgbClr val="1E3C72"/>
                </a:solidFill>
              </a:rPr>
              <a:t>Yield Increase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029200" y="262890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C3E50"/>
                </a:solidFill>
              </a:rPr>
              <a:t>Early intervention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937760" y="2930652"/>
            <a:ext cx="35661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0" y="2976372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67EEA"/>
                </a:solidFill>
              </a:rPr>
              <a:t>-34% </a:t>
            </a:r>
            <a:r>
              <a:rPr lang="en-US" sz="1300" dirty="0">
                <a:solidFill>
                  <a:srgbClr val="1E3C72"/>
                </a:solidFill>
              </a:rPr>
              <a:t>Pesticide Reduction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029200" y="317754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C3E50"/>
                </a:solidFill>
              </a:rPr>
              <a:t>Targeted application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37760" y="3479292"/>
            <a:ext cx="35661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0" y="3525012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67EEA"/>
                </a:solidFill>
              </a:rPr>
              <a:t>$180/acre </a:t>
            </a:r>
            <a:r>
              <a:rPr lang="en-US" sz="1300" dirty="0">
                <a:solidFill>
                  <a:srgbClr val="1E3C72"/>
                </a:solidFill>
              </a:rPr>
              <a:t>Additional Revenue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029200" y="372618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C3E50"/>
                </a:solidFill>
              </a:rPr>
              <a:t>Corn &amp; soybeans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937760" y="4027932"/>
            <a:ext cx="35661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0" y="4073652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67EEA"/>
                </a:solidFill>
              </a:rPr>
              <a:t>12 months </a:t>
            </a:r>
            <a:r>
              <a:rPr lang="en-US" sz="1300" dirty="0">
                <a:solidFill>
                  <a:srgbClr val="1E3C72"/>
                </a:solidFill>
              </a:rPr>
              <a:t>ROI Period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5029200" y="427482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C3E50"/>
                </a:solidFill>
              </a:rPr>
              <a:t>500+ acre operations</a:t>
            </a:r>
            <a:endParaRPr lang="en-US" sz="10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878EC6C-E382-39B4-18D4-A0E03A423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488" y="54559"/>
            <a:ext cx="1554480" cy="553823"/>
          </a:xfrm>
          <a:prstGeom prst="rect">
            <a:avLst/>
          </a:prstGeom>
        </p:spPr>
      </p:pic>
      <p:sp>
        <p:nvSpPr>
          <p:cNvPr id="21" name="Text 19">
            <a:extLst>
              <a:ext uri="{FF2B5EF4-FFF2-40B4-BE49-F238E27FC236}">
                <a16:creationId xmlns:a16="http://schemas.microsoft.com/office/drawing/2014/main" id="{2AA6C2C9-53BA-E72F-A6FA-C052C6137FF5}"/>
              </a:ext>
            </a:extLst>
          </p:cNvPr>
          <p:cNvSpPr/>
          <p:nvPr/>
        </p:nvSpPr>
        <p:spPr>
          <a:xfrm>
            <a:off x="-85716" y="473239"/>
            <a:ext cx="1281006" cy="2002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🌾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57415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E3C72"/>
                </a:solidFill>
              </a:rPr>
              <a:t>Measurable Business Impact Across All Domains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274320" y="1097280"/>
            <a:ext cx="2560320" cy="502920"/>
          </a:xfrm>
          <a:prstGeom prst="rect">
            <a:avLst/>
          </a:prstGeom>
          <a:solidFill>
            <a:srgbClr val="1E3C72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18872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Industry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926080" y="1097280"/>
            <a:ext cx="2286000" cy="502920"/>
          </a:xfrm>
          <a:prstGeom prst="rect">
            <a:avLst/>
          </a:prstGeom>
          <a:solidFill>
            <a:srgbClr val="1E3C72"/>
          </a:solidFill>
          <a:ln/>
        </p:spPr>
      </p:sp>
      <p:sp>
        <p:nvSpPr>
          <p:cNvPr id="6" name="Text 4"/>
          <p:cNvSpPr/>
          <p:nvPr/>
        </p:nvSpPr>
        <p:spPr>
          <a:xfrm>
            <a:off x="3017520" y="118872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Key Metric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303520" y="1097280"/>
            <a:ext cx="1554480" cy="502920"/>
          </a:xfrm>
          <a:prstGeom prst="rect">
            <a:avLst/>
          </a:prstGeom>
          <a:solidFill>
            <a:srgbClr val="1E3C72"/>
          </a:solidFill>
          <a:ln/>
        </p:spPr>
      </p:sp>
      <p:sp>
        <p:nvSpPr>
          <p:cNvPr id="8" name="Text 6"/>
          <p:cNvSpPr/>
          <p:nvPr/>
        </p:nvSpPr>
        <p:spPr>
          <a:xfrm>
            <a:off x="5394960" y="11887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Improvement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949440" y="1097280"/>
            <a:ext cx="1554480" cy="502920"/>
          </a:xfrm>
          <a:prstGeom prst="rect">
            <a:avLst/>
          </a:prstGeom>
          <a:solidFill>
            <a:srgbClr val="1E3C72"/>
          </a:solidFill>
          <a:ln/>
        </p:spPr>
      </p:sp>
      <p:sp>
        <p:nvSpPr>
          <p:cNvPr id="10" name="Text 8"/>
          <p:cNvSpPr/>
          <p:nvPr/>
        </p:nvSpPr>
        <p:spPr>
          <a:xfrm>
            <a:off x="7040880" y="11887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Annual Savings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74320" y="1600200"/>
            <a:ext cx="256032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16916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Retail &amp; Commercial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926080" y="1600200"/>
            <a:ext cx="228600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3017520" y="169164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Shrinkage Reduction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303520" y="1600200"/>
            <a:ext cx="155448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6" name="Text 14"/>
          <p:cNvSpPr/>
          <p:nvPr/>
        </p:nvSpPr>
        <p:spPr>
          <a:xfrm>
            <a:off x="5394960" y="16916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67EEA"/>
                </a:solidFill>
              </a:rPr>
              <a:t>62-73%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949440" y="1600200"/>
            <a:ext cx="155448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8" name="Text 16"/>
          <p:cNvSpPr/>
          <p:nvPr/>
        </p:nvSpPr>
        <p:spPr>
          <a:xfrm>
            <a:off x="7040880" y="16916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CAF50"/>
                </a:solidFill>
              </a:rPr>
              <a:t>$420K-$1.2M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74320" y="2103120"/>
            <a:ext cx="256032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21945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Smart Cities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2926080" y="2103120"/>
            <a:ext cx="228600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Text 20"/>
          <p:cNvSpPr/>
          <p:nvPr/>
        </p:nvSpPr>
        <p:spPr>
          <a:xfrm>
            <a:off x="3017520" y="219456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Incident Reduction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303520" y="2103120"/>
            <a:ext cx="15544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5394960" y="21945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67EEA"/>
                </a:solidFill>
              </a:rPr>
              <a:t>68-92%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949440" y="2103120"/>
            <a:ext cx="15544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Text 24"/>
          <p:cNvSpPr/>
          <p:nvPr/>
        </p:nvSpPr>
        <p:spPr>
          <a:xfrm>
            <a:off x="7040880" y="21945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CAF50"/>
                </a:solidFill>
              </a:rPr>
              <a:t>$1.8M-$3.2M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274320" y="2606040"/>
            <a:ext cx="256032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28" name="Text 26"/>
          <p:cNvSpPr/>
          <p:nvPr/>
        </p:nvSpPr>
        <p:spPr>
          <a:xfrm>
            <a:off x="365760" y="26974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Manufacturing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2926080" y="2606040"/>
            <a:ext cx="228600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0" name="Text 28"/>
          <p:cNvSpPr/>
          <p:nvPr/>
        </p:nvSpPr>
        <p:spPr>
          <a:xfrm>
            <a:off x="3017520" y="269748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Defect Detection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5303520" y="2606040"/>
            <a:ext cx="155448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2" name="Text 30"/>
          <p:cNvSpPr/>
          <p:nvPr/>
        </p:nvSpPr>
        <p:spPr>
          <a:xfrm>
            <a:off x="5394960" y="26974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67EEA"/>
                </a:solidFill>
              </a:rPr>
              <a:t>76-88%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949440" y="2606040"/>
            <a:ext cx="155448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4" name="Text 32"/>
          <p:cNvSpPr/>
          <p:nvPr/>
        </p:nvSpPr>
        <p:spPr>
          <a:xfrm>
            <a:off x="7040880" y="26974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CAF50"/>
                </a:solidFill>
              </a:rPr>
              <a:t>$3.8M-$4.2M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274320" y="3108960"/>
            <a:ext cx="256032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6" name="Text 34"/>
          <p:cNvSpPr/>
          <p:nvPr/>
        </p:nvSpPr>
        <p:spPr>
          <a:xfrm>
            <a:off x="365760" y="32004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Healthcare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2926080" y="3108960"/>
            <a:ext cx="228600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Text 36"/>
          <p:cNvSpPr/>
          <p:nvPr/>
        </p:nvSpPr>
        <p:spPr>
          <a:xfrm>
            <a:off x="3017520" y="320040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Fall-Related Injuries</a:t>
            </a:r>
            <a:endParaRPr lang="en-US" sz="1300" dirty="0"/>
          </a:p>
        </p:txBody>
      </p:sp>
      <p:sp>
        <p:nvSpPr>
          <p:cNvPr id="39" name="Shape 37"/>
          <p:cNvSpPr/>
          <p:nvPr/>
        </p:nvSpPr>
        <p:spPr>
          <a:xfrm>
            <a:off x="5303520" y="3108960"/>
            <a:ext cx="15544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0" name="Text 38"/>
          <p:cNvSpPr/>
          <p:nvPr/>
        </p:nvSpPr>
        <p:spPr>
          <a:xfrm>
            <a:off x="5394960" y="32004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67EEA"/>
                </a:solidFill>
              </a:rPr>
              <a:t>71%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6949440" y="3108960"/>
            <a:ext cx="15544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2" name="Text 40"/>
          <p:cNvSpPr/>
          <p:nvPr/>
        </p:nvSpPr>
        <p:spPr>
          <a:xfrm>
            <a:off x="7040880" y="32004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CAF50"/>
                </a:solidFill>
              </a:rPr>
              <a:t>$620K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274320" y="3611880"/>
            <a:ext cx="256032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44" name="Text 42"/>
          <p:cNvSpPr/>
          <p:nvPr/>
        </p:nvSpPr>
        <p:spPr>
          <a:xfrm>
            <a:off x="365760" y="370332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Agriculture</a:t>
            </a:r>
            <a:endParaRPr lang="en-US" sz="1300" dirty="0"/>
          </a:p>
        </p:txBody>
      </p:sp>
      <p:sp>
        <p:nvSpPr>
          <p:cNvPr id="45" name="Shape 43"/>
          <p:cNvSpPr/>
          <p:nvPr/>
        </p:nvSpPr>
        <p:spPr>
          <a:xfrm>
            <a:off x="2926080" y="3611880"/>
            <a:ext cx="228600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46" name="Text 44"/>
          <p:cNvSpPr/>
          <p:nvPr/>
        </p:nvSpPr>
        <p:spPr>
          <a:xfrm>
            <a:off x="3017520" y="370332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</a:rPr>
              <a:t>Yield Increase</a:t>
            </a:r>
            <a:endParaRPr lang="en-US" sz="1300" dirty="0"/>
          </a:p>
        </p:txBody>
      </p:sp>
      <p:sp>
        <p:nvSpPr>
          <p:cNvPr id="47" name="Shape 45"/>
          <p:cNvSpPr/>
          <p:nvPr/>
        </p:nvSpPr>
        <p:spPr>
          <a:xfrm>
            <a:off x="5303520" y="3611880"/>
            <a:ext cx="155448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48" name="Text 46"/>
          <p:cNvSpPr/>
          <p:nvPr/>
        </p:nvSpPr>
        <p:spPr>
          <a:xfrm>
            <a:off x="5394960" y="37033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67EEA"/>
                </a:solidFill>
              </a:rPr>
              <a:t>+18%</a:t>
            </a:r>
            <a:endParaRPr lang="en-US" sz="1300" dirty="0"/>
          </a:p>
        </p:txBody>
      </p:sp>
      <p:sp>
        <p:nvSpPr>
          <p:cNvPr id="49" name="Shape 47"/>
          <p:cNvSpPr/>
          <p:nvPr/>
        </p:nvSpPr>
        <p:spPr>
          <a:xfrm>
            <a:off x="6949440" y="3611880"/>
            <a:ext cx="155448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50" name="Text 48"/>
          <p:cNvSpPr/>
          <p:nvPr/>
        </p:nvSpPr>
        <p:spPr>
          <a:xfrm>
            <a:off x="7040880" y="37033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CAF50"/>
                </a:solidFill>
              </a:rPr>
              <a:t>$180/acre</a:t>
            </a:r>
            <a:endParaRPr lang="en-US" sz="1300" dirty="0"/>
          </a:p>
        </p:txBody>
      </p:sp>
      <p:sp>
        <p:nvSpPr>
          <p:cNvPr id="51" name="Shape 49"/>
          <p:cNvSpPr/>
          <p:nvPr/>
        </p:nvSpPr>
        <p:spPr>
          <a:xfrm>
            <a:off x="274320" y="4297680"/>
            <a:ext cx="8229600" cy="640080"/>
          </a:xfrm>
          <a:prstGeom prst="rect">
            <a:avLst/>
          </a:prstGeom>
          <a:solidFill>
            <a:srgbClr val="667EE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2" name="Text 50"/>
          <p:cNvSpPr/>
          <p:nvPr/>
        </p:nvSpPr>
        <p:spPr>
          <a:xfrm>
            <a:off x="457200" y="44348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Typical Facility ROI: 12-24 Months  |  Continuous 24/7 Monitoring  |  &gt;95% AI Accuracy</a:t>
            </a:r>
            <a:endParaRPr lang="en-US" sz="1800" dirty="0"/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A4C3E19C-972F-4816-08D9-78C14AD9B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488" y="54559"/>
            <a:ext cx="1554480" cy="5538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3C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-440616" y="869916"/>
            <a:ext cx="10148637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Vision AI Transformation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2842054" y="2329776"/>
            <a:ext cx="3737920" cy="1406492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/>
        </p:spPr>
        <p:txBody>
          <a:bodyPr/>
          <a:lstStyle/>
          <a:p>
            <a:endParaRPr lang="en-IN" dirty="0"/>
          </a:p>
        </p:txBody>
      </p:sp>
      <p:sp>
        <p:nvSpPr>
          <p:cNvPr id="4" name="Text 2"/>
          <p:cNvSpPr/>
          <p:nvPr/>
        </p:nvSpPr>
        <p:spPr>
          <a:xfrm>
            <a:off x="1250422" y="1793908"/>
            <a:ext cx="67665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ADCFC"/>
                </a:solidFill>
              </a:rPr>
              <a:t>Vision AI represents more than incremental improvement—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CADCFC"/>
                </a:solidFill>
              </a:rPr>
              <a:t>it fundamentally reimagines operational excellence.</a:t>
            </a: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 Continuous 24/7 Monitoring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 Proactive Intelligence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 Measurable ROI (12-24 months)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 Enterprise Scalability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ADCFC"/>
                </a:solidFill>
              </a:rPr>
              <a:t>Specialized in Enterprise-Grade Vision AI Solutions</a:t>
            </a: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494DDF-ECE5-A2F7-CB6D-6087BFDC0BAA}"/>
              </a:ext>
            </a:extLst>
          </p:cNvPr>
          <p:cNvSpPr txBox="1"/>
          <p:nvPr/>
        </p:nvSpPr>
        <p:spPr>
          <a:xfrm>
            <a:off x="7605946" y="66347"/>
            <a:ext cx="1398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>
                <a:solidFill>
                  <a:schemeClr val="bg1"/>
                </a:solidFill>
              </a:rPr>
              <a:t>next</a:t>
            </a:r>
            <a:r>
              <a:rPr lang="en-IN" sz="2400" b="1" dirty="0">
                <a:solidFill>
                  <a:schemeClr val="accent2"/>
                </a:solidFill>
              </a:rPr>
              <a:t>A</a:t>
            </a:r>
            <a:r>
              <a:rPr lang="en-IN" sz="2400" b="1" dirty="0">
                <a:solidFill>
                  <a:schemeClr val="bg1"/>
                </a:solidFill>
              </a:rPr>
              <a:t>gen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97F2C77-546F-BF58-5C6B-627A1CC7CAA6}"/>
              </a:ext>
            </a:extLst>
          </p:cNvPr>
          <p:cNvSpPr/>
          <p:nvPr/>
        </p:nvSpPr>
        <p:spPr>
          <a:xfrm>
            <a:off x="8304951" y="66347"/>
            <a:ext cx="103261" cy="927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Shape 3">
            <a:extLst>
              <a:ext uri="{FF2B5EF4-FFF2-40B4-BE49-F238E27FC236}">
                <a16:creationId xmlns:a16="http://schemas.microsoft.com/office/drawing/2014/main" id="{DE448023-9C1E-4948-0144-D4ECFA040204}"/>
              </a:ext>
            </a:extLst>
          </p:cNvPr>
          <p:cNvSpPr/>
          <p:nvPr/>
        </p:nvSpPr>
        <p:spPr>
          <a:xfrm>
            <a:off x="2286000" y="4032707"/>
            <a:ext cx="4572000" cy="82296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4">
            <a:extLst>
              <a:ext uri="{FF2B5EF4-FFF2-40B4-BE49-F238E27FC236}">
                <a16:creationId xmlns:a16="http://schemas.microsoft.com/office/drawing/2014/main" id="{D7067D7D-EA71-AFB3-DB70-E1D7CAA8F93F}"/>
              </a:ext>
            </a:extLst>
          </p:cNvPr>
          <p:cNvSpPr/>
          <p:nvPr/>
        </p:nvSpPr>
        <p:spPr>
          <a:xfrm>
            <a:off x="2286000" y="4124147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</a:rPr>
              <a:t>Nextagen Analytics</a:t>
            </a: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contact@nextagen.in | +91 2654059388</a:t>
            </a: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www.nextagen.in</a:t>
            </a: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632</Words>
  <Application>Microsoft Office PowerPoint</Application>
  <PresentationFormat>On-screen Show (16:9)</PresentationFormat>
  <Paragraphs>166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AI Use Cases</dc:title>
  <dc:subject>PptxGenJS Presentation</dc:subject>
  <dc:creator>Nextagen Analytics</dc:creator>
  <cp:lastModifiedBy>Yogesh Pandey</cp:lastModifiedBy>
  <cp:revision>4</cp:revision>
  <dcterms:created xsi:type="dcterms:W3CDTF">2026-02-09T13:14:05Z</dcterms:created>
  <dcterms:modified xsi:type="dcterms:W3CDTF">2026-02-10T11:44:14Z</dcterms:modified>
</cp:coreProperties>
</file>