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3" r:id="rId4"/>
    <p:sldId id="28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5" r:id="rId28"/>
    <p:sldId id="282" r:id="rId29"/>
    <p:sldId id="284" r:id="rId3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125" d="100"/>
          <a:sy n="125" d="100"/>
        </p:scale>
        <p:origin x="3812" y="6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úl GC" userId="4b8ca26e02b20be4" providerId="LiveId" clId="{B0C7BC38-469B-4B22-A0F5-C0F13EADA448}"/>
    <pc:docChg chg="undo custSel modSld">
      <pc:chgData name="Raúl GC" userId="4b8ca26e02b20be4" providerId="LiveId" clId="{B0C7BC38-469B-4B22-A0F5-C0F13EADA448}" dt="2023-01-04T22:50:02.926" v="25" actId="1076"/>
      <pc:docMkLst>
        <pc:docMk/>
      </pc:docMkLst>
      <pc:sldChg chg="modSp mod">
        <pc:chgData name="Raúl GC" userId="4b8ca26e02b20be4" providerId="LiveId" clId="{B0C7BC38-469B-4B22-A0F5-C0F13EADA448}" dt="2023-01-04T22:48:53.867" v="21"/>
        <pc:sldMkLst>
          <pc:docMk/>
          <pc:sldMk cId="0" sldId="256"/>
        </pc:sldMkLst>
        <pc:spChg chg="mod">
          <ac:chgData name="Raúl GC" userId="4b8ca26e02b20be4" providerId="LiveId" clId="{B0C7BC38-469B-4B22-A0F5-C0F13EADA448}" dt="2023-01-04T22:48:53.867" v="21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Raúl GC" userId="4b8ca26e02b20be4" providerId="LiveId" clId="{B0C7BC38-469B-4B22-A0F5-C0F13EADA448}" dt="2023-01-04T22:49:44.422" v="22"/>
        <pc:sldMkLst>
          <pc:docMk/>
          <pc:sldMk cId="0" sldId="282"/>
        </pc:sldMkLst>
        <pc:spChg chg="mod">
          <ac:chgData name="Raúl GC" userId="4b8ca26e02b20be4" providerId="LiveId" clId="{B0C7BC38-469B-4B22-A0F5-C0F13EADA448}" dt="2023-01-04T22:49:44.422" v="22"/>
          <ac:spMkLst>
            <pc:docMk/>
            <pc:sldMk cId="0" sldId="282"/>
            <ac:spMk id="2" creationId="{00000000-0000-0000-0000-000000000000}"/>
          </ac:spMkLst>
        </pc:spChg>
      </pc:sldChg>
      <pc:sldChg chg="modSp mod">
        <pc:chgData name="Raúl GC" userId="4b8ca26e02b20be4" providerId="LiveId" clId="{B0C7BC38-469B-4B22-A0F5-C0F13EADA448}" dt="2023-01-04T22:50:02.926" v="25" actId="1076"/>
        <pc:sldMkLst>
          <pc:docMk/>
          <pc:sldMk cId="0" sldId="284"/>
        </pc:sldMkLst>
        <pc:spChg chg="mod">
          <ac:chgData name="Raúl GC" userId="4b8ca26e02b20be4" providerId="LiveId" clId="{B0C7BC38-469B-4B22-A0F5-C0F13EADA448}" dt="2023-01-04T22:50:02.926" v="25" actId="1076"/>
          <ac:spMkLst>
            <pc:docMk/>
            <pc:sldMk cId="0" sldId="284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03E6-34FC-4A8E-A025-A23A1D325B6B}" type="datetimeFigureOut">
              <a:rPr lang="es-MX" smtClean="0"/>
              <a:pPr/>
              <a:t>04/01/2023</a:t>
            </a:fld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DD3576-5727-4DC8-A3EC-CAA58F33D93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03E6-34FC-4A8E-A025-A23A1D325B6B}" type="datetimeFigureOut">
              <a:rPr lang="es-MX" smtClean="0"/>
              <a:pPr/>
              <a:t>04/01/2023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D3576-5727-4DC8-A3EC-CAA58F33D9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03E6-34FC-4A8E-A025-A23A1D325B6B}" type="datetimeFigureOut">
              <a:rPr lang="es-MX" smtClean="0"/>
              <a:pPr/>
              <a:t>04/01/2023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D3576-5727-4DC8-A3EC-CAA58F33D9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C1D03E6-34FC-4A8E-A025-A23A1D325B6B}" type="datetimeFigureOut">
              <a:rPr lang="es-MX" smtClean="0"/>
              <a:pPr/>
              <a:t>04/01/2023</a:t>
            </a:fld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DDD3576-5727-4DC8-A3EC-CAA58F33D93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03E6-34FC-4A8E-A025-A23A1D325B6B}" type="datetimeFigureOut">
              <a:rPr lang="es-MX" smtClean="0"/>
              <a:pPr/>
              <a:t>04/01/2023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D3576-5727-4DC8-A3EC-CAA58F33D93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03E6-34FC-4A8E-A025-A23A1D325B6B}" type="datetimeFigureOut">
              <a:rPr lang="es-MX" smtClean="0"/>
              <a:pPr/>
              <a:t>04/01/2023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D3576-5727-4DC8-A3EC-CAA58F33D93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D3576-5727-4DC8-A3EC-CAA58F33D93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03E6-34FC-4A8E-A025-A23A1D325B6B}" type="datetimeFigureOut">
              <a:rPr lang="es-MX" smtClean="0"/>
              <a:pPr/>
              <a:t>04/01/2023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03E6-34FC-4A8E-A025-A23A1D325B6B}" type="datetimeFigureOut">
              <a:rPr lang="es-MX" smtClean="0"/>
              <a:pPr/>
              <a:t>04/01/2023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D3576-5727-4DC8-A3EC-CAA58F33D93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03E6-34FC-4A8E-A025-A23A1D325B6B}" type="datetimeFigureOut">
              <a:rPr lang="es-MX" smtClean="0"/>
              <a:pPr/>
              <a:t>04/01/2023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D3576-5727-4DC8-A3EC-CAA58F33D9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C1D03E6-34FC-4A8E-A025-A23A1D325B6B}" type="datetimeFigureOut">
              <a:rPr lang="es-MX" smtClean="0"/>
              <a:pPr/>
              <a:t>04/01/2023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DD3576-5727-4DC8-A3EC-CAA58F33D93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03E6-34FC-4A8E-A025-A23A1D325B6B}" type="datetimeFigureOut">
              <a:rPr lang="es-MX" smtClean="0"/>
              <a:pPr/>
              <a:t>04/01/2023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DD3576-5727-4DC8-A3EC-CAA58F33D93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C1D03E6-34FC-4A8E-A025-A23A1D325B6B}" type="datetimeFigureOut">
              <a:rPr lang="es-MX" smtClean="0"/>
              <a:pPr/>
              <a:t>04/01/2023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DDD3576-5727-4DC8-A3EC-CAA58F33D93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Raúl García Cortés</a:t>
            </a:r>
          </a:p>
          <a:p>
            <a:r>
              <a:rPr lang="es-MX" dirty="0"/>
              <a:t>(contacto@raulgc.mx)</a:t>
            </a:r>
          </a:p>
          <a:p>
            <a:r>
              <a:rPr lang="es-MX" sz="2000" i="1" dirty="0"/>
              <a:t>(www.llamada-kernel-3118.raulgc.mx)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6000" b="1" dirty="0"/>
              <a:t>Llamada al sistema</a:t>
            </a:r>
            <a:br>
              <a:rPr lang="es-ES" sz="6000" b="1" dirty="0"/>
            </a:br>
            <a:r>
              <a:rPr lang="es-ES" sz="6000" b="1" dirty="0"/>
              <a:t>Kernel 3.11.8</a:t>
            </a:r>
            <a:endParaRPr lang="es-MX" sz="6000" b="1" dirty="0"/>
          </a:p>
        </p:txBody>
      </p:sp>
      <p:sp>
        <p:nvSpPr>
          <p:cNvPr id="6" name="5 Rectángulo"/>
          <p:cNvSpPr/>
          <p:nvPr/>
        </p:nvSpPr>
        <p:spPr>
          <a:xfrm>
            <a:off x="7072599" y="6488668"/>
            <a:ext cx="2071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Noviembre de 2013</a:t>
            </a:r>
            <a:endParaRPr lang="es-MX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sz="3200" dirty="0" err="1"/>
              <a:t>Función</a:t>
            </a:r>
            <a:r>
              <a:rPr lang="en-US" sz="3200" dirty="0"/>
              <a:t> en </a:t>
            </a:r>
            <a:r>
              <a:rPr lang="en-US" sz="3200" dirty="0" err="1"/>
              <a:t>lenguaje</a:t>
            </a:r>
            <a:r>
              <a:rPr lang="en-US" sz="3200" dirty="0"/>
              <a:t> C:</a:t>
            </a:r>
          </a:p>
          <a:p>
            <a:pPr marL="514350" indent="-514350">
              <a:buNone/>
            </a:pPr>
            <a:endParaRPr lang="en-US" sz="3200" dirty="0"/>
          </a:p>
          <a:p>
            <a:pPr>
              <a:buNone/>
            </a:pPr>
            <a:r>
              <a:rPr lang="en-US" sz="3200" dirty="0"/>
              <a:t>#include &lt;</a:t>
            </a:r>
            <a:r>
              <a:rPr lang="en-US" sz="3200" dirty="0" err="1"/>
              <a:t>linux</a:t>
            </a:r>
            <a:r>
              <a:rPr lang="en-US" sz="3200" dirty="0"/>
              <a:t>/</a:t>
            </a:r>
            <a:r>
              <a:rPr lang="en-US" sz="3200" dirty="0" err="1"/>
              <a:t>linkage.h</a:t>
            </a:r>
            <a:r>
              <a:rPr lang="en-US" sz="3200" dirty="0"/>
              <a:t>&gt; </a:t>
            </a:r>
            <a:endParaRPr lang="es-MX" sz="3200" dirty="0"/>
          </a:p>
          <a:p>
            <a:pPr>
              <a:buNone/>
            </a:pPr>
            <a:r>
              <a:rPr lang="en-US" sz="3200" dirty="0"/>
              <a:t>#include &lt;</a:t>
            </a:r>
            <a:r>
              <a:rPr lang="en-US" sz="3200" dirty="0" err="1"/>
              <a:t>linux</a:t>
            </a:r>
            <a:r>
              <a:rPr lang="en-US" sz="3200" dirty="0"/>
              <a:t>/</a:t>
            </a:r>
            <a:r>
              <a:rPr lang="en-US" sz="3200" dirty="0" err="1"/>
              <a:t>kernel.h</a:t>
            </a:r>
            <a:r>
              <a:rPr lang="en-US" sz="3200" dirty="0"/>
              <a:t>&gt; </a:t>
            </a:r>
            <a:endParaRPr lang="es-MX" sz="3200" dirty="0"/>
          </a:p>
          <a:p>
            <a:pPr>
              <a:buNone/>
            </a:pPr>
            <a:r>
              <a:rPr lang="es-ES" sz="3200" dirty="0" err="1"/>
              <a:t>int</a:t>
            </a:r>
            <a:r>
              <a:rPr lang="es-ES" sz="3200" dirty="0"/>
              <a:t> </a:t>
            </a:r>
            <a:r>
              <a:rPr lang="es-ES" sz="3200" b="1" dirty="0" err="1"/>
              <a:t>sys_</a:t>
            </a:r>
            <a:r>
              <a:rPr lang="es-ES" sz="3200" dirty="0" err="1"/>
              <a:t>nombreLamada</a:t>
            </a:r>
            <a:r>
              <a:rPr lang="es-ES" sz="3200" dirty="0"/>
              <a:t>(){ </a:t>
            </a:r>
            <a:endParaRPr lang="es-MX" sz="3200" dirty="0"/>
          </a:p>
          <a:p>
            <a:pPr>
              <a:buNone/>
            </a:pPr>
            <a:r>
              <a:rPr lang="es-ES" sz="3200" dirty="0"/>
              <a:t>	</a:t>
            </a:r>
            <a:r>
              <a:rPr lang="es-ES" sz="3200" dirty="0" err="1"/>
              <a:t>return</a:t>
            </a:r>
            <a:r>
              <a:rPr lang="es-ES" sz="3200" dirty="0"/>
              <a:t> (2013); </a:t>
            </a:r>
            <a:endParaRPr lang="es-MX" sz="3200" dirty="0"/>
          </a:p>
          <a:p>
            <a:pPr>
              <a:buNone/>
            </a:pPr>
            <a:r>
              <a:rPr lang="es-ES" sz="3200" dirty="0"/>
              <a:t>}</a:t>
            </a:r>
            <a:endParaRPr lang="es-MX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4.1) Código fuente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550073" y="2195572"/>
            <a:ext cx="43424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NOMBRE DE LAS FUNCIONES, PREFIJO: </a:t>
            </a:r>
            <a:r>
              <a:rPr lang="es-ES" b="1" dirty="0" err="1"/>
              <a:t>sys</a:t>
            </a:r>
            <a:r>
              <a:rPr lang="es-ES" b="1" dirty="0"/>
              <a:t>_</a:t>
            </a:r>
            <a:endParaRPr lang="es-MX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b="1" dirty="0"/>
              <a:t>&lt;</a:t>
            </a:r>
            <a:r>
              <a:rPr lang="es-ES" sz="3200" b="1" dirty="0" err="1"/>
              <a:t>linux</a:t>
            </a:r>
            <a:r>
              <a:rPr lang="es-ES" sz="3200" b="1" dirty="0"/>
              <a:t>/</a:t>
            </a:r>
            <a:r>
              <a:rPr lang="es-ES" sz="3200" b="1" dirty="0" err="1"/>
              <a:t>linkage.h</a:t>
            </a:r>
            <a:r>
              <a:rPr lang="es-ES" sz="3200" b="1" dirty="0"/>
              <a:t>&gt;</a:t>
            </a:r>
            <a:r>
              <a:rPr lang="es-ES" sz="3200" dirty="0"/>
              <a:t> contiene la definición de la macro </a:t>
            </a:r>
            <a:r>
              <a:rPr lang="es-ES" sz="3200" dirty="0" err="1"/>
              <a:t>asmlinkage</a:t>
            </a:r>
            <a:r>
              <a:rPr lang="es-ES" sz="3200" dirty="0"/>
              <a:t> que se encarga de definir la función como visible afuera del archivo en donde se define. </a:t>
            </a:r>
          </a:p>
          <a:p>
            <a:endParaRPr lang="es-ES" sz="3200" dirty="0"/>
          </a:p>
          <a:p>
            <a:r>
              <a:rPr lang="es-ES" sz="3200" b="1" dirty="0"/>
              <a:t>&lt;</a:t>
            </a:r>
            <a:r>
              <a:rPr lang="es-ES" sz="3200" b="1" dirty="0" err="1"/>
              <a:t>linux</a:t>
            </a:r>
            <a:r>
              <a:rPr lang="es-ES" sz="3200" b="1" dirty="0"/>
              <a:t>/</a:t>
            </a:r>
            <a:r>
              <a:rPr lang="es-ES" sz="3200" b="1" dirty="0" err="1"/>
              <a:t>kernel.h</a:t>
            </a:r>
            <a:r>
              <a:rPr lang="es-ES" sz="3200" b="1" dirty="0"/>
              <a:t>&gt;</a:t>
            </a:r>
            <a:r>
              <a:rPr lang="es-ES" sz="3200" dirty="0"/>
              <a:t> contiene definiciones para funciones utilitarias como </a:t>
            </a:r>
            <a:r>
              <a:rPr lang="es-ES" sz="3200" dirty="0" err="1"/>
              <a:t>printk</a:t>
            </a:r>
            <a:r>
              <a:rPr lang="es-ES" sz="3200" dirty="0"/>
              <a:t>.</a:t>
            </a:r>
            <a:endParaRPr lang="es-MX" sz="3200" b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4.2) ¿Por qué #</a:t>
            </a:r>
            <a:r>
              <a:rPr lang="es-MX" dirty="0" err="1"/>
              <a:t>include</a:t>
            </a:r>
            <a:r>
              <a:rPr lang="es-MX" dirty="0"/>
              <a:t>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s-ES" sz="3200" dirty="0"/>
              <a:t>Modifica en la misma carpeta:</a:t>
            </a:r>
          </a:p>
          <a:p>
            <a:pPr marL="880110" lvl="1" indent="-514350">
              <a:buFont typeface="+mj-lt"/>
              <a:buAutoNum type="romanUcPeriod"/>
            </a:pPr>
            <a:r>
              <a:rPr lang="es-ES" sz="3200" dirty="0" err="1"/>
              <a:t>gedit</a:t>
            </a:r>
            <a:r>
              <a:rPr lang="es-ES" sz="3200" dirty="0"/>
              <a:t> </a:t>
            </a:r>
            <a:r>
              <a:rPr lang="es-ES" sz="3200" dirty="0" err="1"/>
              <a:t>Makefile</a:t>
            </a:r>
            <a:r>
              <a:rPr lang="es-ES" sz="3200" dirty="0"/>
              <a:t> &amp;</a:t>
            </a:r>
          </a:p>
          <a:p>
            <a:pPr marL="880110" lvl="1" indent="-514350">
              <a:buFont typeface="+mj-lt"/>
              <a:buAutoNum type="romanUcPeriod"/>
            </a:pPr>
            <a:r>
              <a:rPr lang="es-ES" sz="3200" dirty="0"/>
              <a:t>Añadir al final de la lista la lista </a:t>
            </a:r>
            <a:r>
              <a:rPr lang="es-ES" sz="3200" b="1" dirty="0" err="1"/>
              <a:t>obj</a:t>
            </a:r>
            <a:r>
              <a:rPr lang="es-ES" sz="3200" b="1" dirty="0"/>
              <a:t>-y</a:t>
            </a:r>
            <a:r>
              <a:rPr lang="es-ES" sz="3200" dirty="0"/>
              <a:t> </a:t>
            </a:r>
            <a:r>
              <a:rPr lang="es-ES" sz="3200" dirty="0" err="1"/>
              <a:t>nombreArchivo.o</a:t>
            </a:r>
            <a:endParaRPr lang="es-ES" sz="3200" dirty="0"/>
          </a:p>
          <a:p>
            <a:pPr marL="514350" indent="-514350">
              <a:buFont typeface="+mj-lt"/>
              <a:buAutoNum type="alphaLcParenR"/>
            </a:pPr>
            <a:endParaRPr lang="es-MX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5) Para compilar la función</a:t>
            </a:r>
          </a:p>
        </p:txBody>
      </p:sp>
      <p:pic>
        <p:nvPicPr>
          <p:cNvPr id="5" name="4 Imagen" descr="Pantallazo-10_.png"/>
          <p:cNvPicPr>
            <a:picLocks noChangeAspect="1"/>
          </p:cNvPicPr>
          <p:nvPr/>
        </p:nvPicPr>
        <p:blipFill>
          <a:blip r:embed="rId2" cstate="print"/>
          <a:srcRect t="31260"/>
          <a:stretch>
            <a:fillRect/>
          </a:stretch>
        </p:blipFill>
        <p:spPr>
          <a:xfrm>
            <a:off x="1691680" y="3933056"/>
            <a:ext cx="5790477" cy="2448453"/>
          </a:xfrm>
          <a:prstGeom prst="rect">
            <a:avLst/>
          </a:prstGeom>
        </p:spPr>
      </p:pic>
      <p:cxnSp>
        <p:nvCxnSpPr>
          <p:cNvPr id="9" name="8 Conector recto de flecha"/>
          <p:cNvCxnSpPr/>
          <p:nvPr/>
        </p:nvCxnSpPr>
        <p:spPr>
          <a:xfrm flipH="1">
            <a:off x="6300192" y="5733256"/>
            <a:ext cx="648072" cy="43204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alphaLcPeriod"/>
            </a:pPr>
            <a:r>
              <a:rPr lang="en-US" sz="3200" dirty="0" err="1"/>
              <a:t>cd</a:t>
            </a:r>
            <a:r>
              <a:rPr lang="en-US" sz="3200" dirty="0"/>
              <a:t> .. </a:t>
            </a:r>
            <a:endParaRPr lang="es-MX" sz="3200" dirty="0"/>
          </a:p>
          <a:p>
            <a:pPr marL="571500" indent="-571500">
              <a:buFont typeface="+mj-lt"/>
              <a:buAutoNum type="alphaLcPeriod"/>
            </a:pPr>
            <a:r>
              <a:rPr lang="en-US" sz="3200" dirty="0" err="1"/>
              <a:t>cd</a:t>
            </a:r>
            <a:r>
              <a:rPr lang="en-US" sz="3200" dirty="0"/>
              <a:t> arch/x86/</a:t>
            </a:r>
            <a:r>
              <a:rPr lang="en-US" sz="3200" dirty="0" err="1"/>
              <a:t>syscalls</a:t>
            </a:r>
            <a:r>
              <a:rPr lang="en-US" sz="3200" dirty="0"/>
              <a:t> </a:t>
            </a:r>
            <a:endParaRPr lang="es-MX" sz="3200" dirty="0"/>
          </a:p>
          <a:p>
            <a:pPr marL="571500" indent="-571500">
              <a:buFont typeface="+mj-lt"/>
              <a:buAutoNum type="alphaLcPeriod"/>
            </a:pPr>
            <a:r>
              <a:rPr lang="en-US" sz="3200" dirty="0" err="1"/>
              <a:t>ls</a:t>
            </a:r>
            <a:r>
              <a:rPr lang="en-US" sz="3200" dirty="0"/>
              <a:t> 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3000" dirty="0"/>
              <a:t>2 </a:t>
            </a:r>
            <a:r>
              <a:rPr lang="en-US" sz="3000" dirty="0" err="1"/>
              <a:t>archivos</a:t>
            </a:r>
            <a:r>
              <a:rPr lang="en-US" sz="3000" dirty="0"/>
              <a:t>: </a:t>
            </a:r>
            <a:r>
              <a:rPr lang="es-ES" sz="3200" b="1" dirty="0"/>
              <a:t>syscall_32.tbl </a:t>
            </a:r>
            <a:r>
              <a:rPr lang="es-ES" sz="3200" dirty="0"/>
              <a:t>y </a:t>
            </a:r>
            <a:r>
              <a:rPr lang="es-ES" sz="3200" b="1" dirty="0"/>
              <a:t>syscall_64.tb</a:t>
            </a:r>
            <a:endParaRPr lang="es-ES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6) Registrar la llamada al Kernel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s-ES" sz="3200" dirty="0" err="1"/>
              <a:t>gedit</a:t>
            </a:r>
            <a:r>
              <a:rPr lang="es-ES" sz="3200" dirty="0"/>
              <a:t> syscall_32.tbl &amp;</a:t>
            </a:r>
          </a:p>
          <a:p>
            <a:pPr marL="514350" indent="-514350">
              <a:buNone/>
            </a:pPr>
            <a:r>
              <a:rPr lang="es-ES" i="1" dirty="0"/>
              <a:t>núm.	</a:t>
            </a:r>
            <a:r>
              <a:rPr lang="es-ES" i="1" dirty="0" err="1"/>
              <a:t>arqu</a:t>
            </a:r>
            <a:r>
              <a:rPr lang="es-ES" i="1" dirty="0"/>
              <a:t>.	nombre		función</a:t>
            </a:r>
            <a:endParaRPr lang="es-MX" dirty="0"/>
          </a:p>
          <a:p>
            <a:pPr marL="514350" indent="-514350">
              <a:buNone/>
            </a:pPr>
            <a:r>
              <a:rPr lang="es-ES" dirty="0"/>
              <a:t>351	i386	</a:t>
            </a:r>
            <a:r>
              <a:rPr lang="es-ES" dirty="0" err="1"/>
              <a:t>nombreArchivo</a:t>
            </a:r>
            <a:r>
              <a:rPr lang="es-ES" dirty="0"/>
              <a:t>	</a:t>
            </a:r>
            <a:r>
              <a:rPr lang="es-ES" dirty="0" err="1"/>
              <a:t>sys_nombreLlamada</a:t>
            </a:r>
            <a:endParaRPr lang="es-ES" dirty="0"/>
          </a:p>
          <a:p>
            <a:pPr marL="514350" indent="-514350">
              <a:buNone/>
            </a:pPr>
            <a:endParaRPr lang="es-MX" dirty="0"/>
          </a:p>
          <a:p>
            <a:pPr marL="514350" indent="-514350">
              <a:buNone/>
            </a:pPr>
            <a:endParaRPr lang="es-MX" dirty="0"/>
          </a:p>
          <a:p>
            <a:pPr marL="937260" lvl="1" indent="-571500">
              <a:buFont typeface="+mj-lt"/>
              <a:buAutoNum type="romanUcPeriod"/>
            </a:pPr>
            <a:endParaRPr lang="es-MX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6.1) Implementar en la última línea</a:t>
            </a:r>
          </a:p>
        </p:txBody>
      </p:sp>
      <p:pic>
        <p:nvPicPr>
          <p:cNvPr id="4" name="Picture" descr="A description..."/>
          <p:cNvPicPr/>
          <p:nvPr/>
        </p:nvPicPr>
        <p:blipFill>
          <a:blip r:embed="rId2" cstate="print"/>
          <a:srcRect t="51001"/>
          <a:stretch>
            <a:fillRect/>
          </a:stretch>
        </p:blipFill>
        <p:spPr bwMode="auto">
          <a:xfrm>
            <a:off x="683568" y="3096344"/>
            <a:ext cx="7632848" cy="335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4 Conector recto de flecha"/>
          <p:cNvCxnSpPr/>
          <p:nvPr/>
        </p:nvCxnSpPr>
        <p:spPr>
          <a:xfrm flipH="1">
            <a:off x="5004048" y="5733256"/>
            <a:ext cx="648072" cy="43204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s-ES" sz="3200" dirty="0" err="1"/>
              <a:t>cd</a:t>
            </a:r>
            <a:r>
              <a:rPr lang="es-ES" sz="3200" dirty="0"/>
              <a:t> ../../..</a:t>
            </a:r>
          </a:p>
          <a:p>
            <a:pPr marL="514350" indent="-514350">
              <a:buNone/>
            </a:pPr>
            <a:r>
              <a:rPr lang="es-ES" sz="3200" i="1" dirty="0"/>
              <a:t>Si hay alguna compilación anterior:</a:t>
            </a:r>
          </a:p>
          <a:p>
            <a:pPr marL="514350" indent="-514350">
              <a:buFont typeface="+mj-lt"/>
              <a:buAutoNum type="alphaLcPeriod"/>
            </a:pPr>
            <a:r>
              <a:rPr lang="es-ES" sz="3200" dirty="0" err="1"/>
              <a:t>make</a:t>
            </a:r>
            <a:r>
              <a:rPr lang="es-ES" sz="3200" dirty="0"/>
              <a:t> </a:t>
            </a:r>
            <a:r>
              <a:rPr lang="es-ES" sz="3200" dirty="0" err="1"/>
              <a:t>mrproper</a:t>
            </a:r>
            <a:r>
              <a:rPr lang="es-ES" sz="3200" dirty="0"/>
              <a:t> &amp;&amp; </a:t>
            </a:r>
            <a:r>
              <a:rPr lang="es-ES" sz="3200" dirty="0" err="1"/>
              <a:t>make</a:t>
            </a:r>
            <a:r>
              <a:rPr lang="es-ES" sz="3200" dirty="0"/>
              <a:t> </a:t>
            </a:r>
            <a:r>
              <a:rPr lang="es-ES" sz="3200" dirty="0" err="1"/>
              <a:t>clean</a:t>
            </a:r>
            <a:endParaRPr lang="es-ES" sz="3200" dirty="0"/>
          </a:p>
          <a:p>
            <a:pPr marL="937260" lvl="1" indent="-571500">
              <a:buFont typeface="+mj-lt"/>
              <a:buAutoNum type="romanUcPeriod"/>
            </a:pPr>
            <a:r>
              <a:rPr lang="es-ES" sz="3000" b="1" dirty="0" err="1"/>
              <a:t>make</a:t>
            </a:r>
            <a:r>
              <a:rPr lang="es-ES" sz="3000" b="1" dirty="0"/>
              <a:t> </a:t>
            </a:r>
            <a:r>
              <a:rPr lang="es-ES" sz="3000" b="1" dirty="0" err="1"/>
              <a:t>mrproper</a:t>
            </a:r>
            <a:r>
              <a:rPr lang="es-ES" sz="3000" dirty="0"/>
              <a:t> Deja las fuentes del kernel limpias e impolutas. Borran hasta los ficheros ocultos, incluyendo .</a:t>
            </a:r>
            <a:r>
              <a:rPr lang="es-ES" sz="3000" dirty="0" err="1"/>
              <a:t>config</a:t>
            </a:r>
            <a:r>
              <a:rPr lang="es-ES" sz="3000" dirty="0"/>
              <a:t> y .</a:t>
            </a:r>
            <a:r>
              <a:rPr lang="es-ES" sz="3000" dirty="0" err="1"/>
              <a:t>depend</a:t>
            </a:r>
            <a:r>
              <a:rPr lang="es-ES" sz="3000" dirty="0"/>
              <a:t>. </a:t>
            </a:r>
          </a:p>
          <a:p>
            <a:pPr marL="937260" lvl="1" indent="-571500">
              <a:buFont typeface="+mj-lt"/>
              <a:buAutoNum type="romanUcPeriod"/>
            </a:pPr>
            <a:r>
              <a:rPr lang="es-ES" sz="3000" b="1" dirty="0" err="1"/>
              <a:t>make</a:t>
            </a:r>
            <a:r>
              <a:rPr lang="es-ES" sz="3000" b="1" dirty="0"/>
              <a:t> </a:t>
            </a:r>
            <a:r>
              <a:rPr lang="es-ES" sz="3000" b="1" dirty="0" err="1"/>
              <a:t>clean</a:t>
            </a:r>
            <a:r>
              <a:rPr lang="es-ES" sz="3000" dirty="0"/>
              <a:t> Limpia las fuentes del kernel eliminando todos los archivos </a:t>
            </a:r>
            <a:r>
              <a:rPr lang="es-ES" sz="3000" b="1" dirty="0"/>
              <a:t>*.o</a:t>
            </a:r>
            <a:r>
              <a:rPr lang="es-ES" sz="3000" dirty="0"/>
              <a:t> encontrados.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7) Antes de compilar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s-ES" sz="3200" dirty="0" err="1"/>
              <a:t>make</a:t>
            </a:r>
            <a:r>
              <a:rPr lang="es-ES" sz="3200" dirty="0"/>
              <a:t> </a:t>
            </a:r>
            <a:r>
              <a:rPr lang="es-ES" sz="3200" dirty="0" err="1"/>
              <a:t>oldconfig</a:t>
            </a:r>
            <a:endParaRPr lang="es-ES" sz="3200" dirty="0"/>
          </a:p>
          <a:p>
            <a:pPr marL="880110" lvl="1" indent="-514350">
              <a:buFont typeface="+mj-lt"/>
              <a:buAutoNum type="romanUcPeriod"/>
            </a:pPr>
            <a:r>
              <a:rPr lang="es-ES" sz="3200" b="1" dirty="0" err="1"/>
              <a:t>make</a:t>
            </a:r>
            <a:r>
              <a:rPr lang="es-ES" sz="3200" b="1" dirty="0"/>
              <a:t> </a:t>
            </a:r>
            <a:r>
              <a:rPr lang="es-ES" sz="3200" b="1" dirty="0" err="1"/>
              <a:t>oldconfig</a:t>
            </a:r>
            <a:r>
              <a:rPr lang="es-ES" sz="3200" dirty="0"/>
              <a:t> Usa el mismo archivo de configuración que la última vez, pero sin abrir menús, si no hay ninguno anterior inicia la configuración en modo pregunta-respuesta en la terminal.</a:t>
            </a:r>
            <a:endParaRPr lang="es-MX" sz="3200" dirty="0"/>
          </a:p>
          <a:p>
            <a:pPr marL="822960" lvl="1" indent="-457200">
              <a:buFont typeface="+mj-lt"/>
              <a:buAutoNum type="romanUcPeriod"/>
            </a:pPr>
            <a:endParaRPr lang="es-MX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8) Configuraciones del kernel actual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8.1) Si es una nueva compilación</a:t>
            </a:r>
          </a:p>
        </p:txBody>
      </p:sp>
      <p:pic>
        <p:nvPicPr>
          <p:cNvPr id="4" name="Picture" descr="A description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04864"/>
            <a:ext cx="828092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467544" y="1412776"/>
            <a:ext cx="8352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/>
              <a:t>Pulsando la tecla “</a:t>
            </a:r>
            <a:r>
              <a:rPr lang="es-ES" sz="2000" dirty="0" err="1"/>
              <a:t>Enter</a:t>
            </a:r>
            <a:r>
              <a:rPr lang="es-ES" sz="2000" dirty="0"/>
              <a:t>”, se establece la configuración por default.</a:t>
            </a:r>
          </a:p>
          <a:p>
            <a:r>
              <a:rPr lang="es-ES" sz="2000" dirty="0"/>
              <a:t>Se puede dejar pulsada la tecla por 30 segundos aproximadamente.</a:t>
            </a:r>
            <a:endParaRPr lang="es-MX" sz="2000" dirty="0"/>
          </a:p>
        </p:txBody>
      </p:sp>
      <p:cxnSp>
        <p:nvCxnSpPr>
          <p:cNvPr id="6" name="5 Conector recto de flecha"/>
          <p:cNvCxnSpPr/>
          <p:nvPr/>
        </p:nvCxnSpPr>
        <p:spPr>
          <a:xfrm flipH="1">
            <a:off x="5148064" y="5949280"/>
            <a:ext cx="648072" cy="43204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make </a:t>
            </a:r>
            <a:r>
              <a:rPr lang="en-US" sz="3200" dirty="0" err="1"/>
              <a:t>dep</a:t>
            </a:r>
            <a:r>
              <a:rPr lang="en-US" sz="3200" dirty="0"/>
              <a:t> &amp;&amp; make </a:t>
            </a:r>
            <a:r>
              <a:rPr lang="en-US" sz="3200" dirty="0" err="1"/>
              <a:t>bzImage</a:t>
            </a:r>
            <a:r>
              <a:rPr lang="en-US" sz="3200" dirty="0"/>
              <a:t> &amp;&amp; make &amp;&amp; make install &amp;&amp; make modules &amp;&amp; make </a:t>
            </a:r>
            <a:r>
              <a:rPr lang="en-US" sz="3200" dirty="0" err="1"/>
              <a:t>modules_install</a:t>
            </a:r>
            <a:endParaRPr lang="es-MX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9) Compilación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s-ES" b="1" dirty="0" err="1"/>
              <a:t>make</a:t>
            </a:r>
            <a:r>
              <a:rPr lang="es-ES" b="1" dirty="0"/>
              <a:t> </a:t>
            </a:r>
            <a:r>
              <a:rPr lang="es-ES" b="1" dirty="0" err="1"/>
              <a:t>dep</a:t>
            </a:r>
            <a:r>
              <a:rPr lang="es-ES" dirty="0"/>
              <a:t> Crea las </a:t>
            </a:r>
            <a:r>
              <a:rPr lang="es-ES" b="1" dirty="0"/>
              <a:t>dependencias</a:t>
            </a:r>
            <a:r>
              <a:rPr lang="es-ES" dirty="0"/>
              <a:t>; esto quiere decir que crea un archivo de configuración oculto llamado </a:t>
            </a:r>
            <a:r>
              <a:rPr lang="es-ES" b="1" dirty="0"/>
              <a:t>.</a:t>
            </a:r>
            <a:r>
              <a:rPr lang="es-ES" b="1" dirty="0" err="1"/>
              <a:t>depend</a:t>
            </a:r>
            <a:r>
              <a:rPr lang="es-ES" dirty="0"/>
              <a:t> que contiene las indicaciones para las herramientas de compilación. </a:t>
            </a:r>
            <a:endParaRPr lang="es-MX" dirty="0"/>
          </a:p>
          <a:p>
            <a:pPr marL="514350" indent="-514350">
              <a:buFont typeface="Arial" pitchFamily="34" charset="0"/>
              <a:buChar char="•"/>
            </a:pPr>
            <a:r>
              <a:rPr lang="es-ES" b="1" dirty="0" err="1"/>
              <a:t>make</a:t>
            </a:r>
            <a:r>
              <a:rPr lang="es-ES" b="1" dirty="0"/>
              <a:t> </a:t>
            </a:r>
            <a:r>
              <a:rPr lang="es-ES" b="1" dirty="0" err="1"/>
              <a:t>bzImage</a:t>
            </a:r>
            <a:r>
              <a:rPr lang="es-ES" b="1" dirty="0"/>
              <a:t> </a:t>
            </a:r>
            <a:r>
              <a:rPr lang="es-ES" dirty="0"/>
              <a:t>Crea la imagen </a:t>
            </a:r>
            <a:r>
              <a:rPr lang="es-ES" b="1" dirty="0"/>
              <a:t>comprimida del kernel</a:t>
            </a:r>
            <a:r>
              <a:rPr lang="es-ES" dirty="0"/>
              <a:t>, o sea; el kernel mismo. El archivo generado se guarda en /</a:t>
            </a:r>
            <a:r>
              <a:rPr lang="es-ES" dirty="0" err="1"/>
              <a:t>usr</a:t>
            </a:r>
            <a:r>
              <a:rPr lang="es-ES" dirty="0"/>
              <a:t>/</a:t>
            </a:r>
            <a:r>
              <a:rPr lang="es-ES" dirty="0" err="1"/>
              <a:t>src</a:t>
            </a:r>
            <a:r>
              <a:rPr lang="es-ES" dirty="0"/>
              <a:t>/</a:t>
            </a:r>
            <a:r>
              <a:rPr lang="es-ES" dirty="0" err="1"/>
              <a:t>linux</a:t>
            </a:r>
            <a:r>
              <a:rPr lang="es-ES" dirty="0"/>
              <a:t>/</a:t>
            </a:r>
            <a:r>
              <a:rPr lang="es-ES" dirty="0" err="1"/>
              <a:t>arch</a:t>
            </a:r>
            <a:r>
              <a:rPr lang="es-ES" dirty="0"/>
              <a:t>/i386/</a:t>
            </a:r>
            <a:r>
              <a:rPr lang="es-ES" dirty="0" err="1"/>
              <a:t>boot</a:t>
            </a:r>
            <a:r>
              <a:rPr lang="es-ES" dirty="0"/>
              <a:t> y se llama </a:t>
            </a:r>
            <a:r>
              <a:rPr lang="es-ES" dirty="0" err="1"/>
              <a:t>bzImage</a:t>
            </a:r>
            <a:endParaRPr lang="es-MX" dirty="0"/>
          </a:p>
          <a:p>
            <a:pPr marL="514350" indent="-514350">
              <a:buFont typeface="Arial" pitchFamily="34" charset="0"/>
              <a:buChar char="•"/>
            </a:pPr>
            <a:r>
              <a:rPr lang="es-ES" b="1" dirty="0" err="1"/>
              <a:t>make</a:t>
            </a:r>
            <a:r>
              <a:rPr lang="es-ES" b="1" dirty="0"/>
              <a:t> modules </a:t>
            </a:r>
            <a:r>
              <a:rPr lang="es-ES" dirty="0"/>
              <a:t>Compila los módulos, que son en realidad ficheros objeto (</a:t>
            </a:r>
            <a:r>
              <a:rPr lang="es-ES" dirty="0" err="1"/>
              <a:t>fichero.o</a:t>
            </a:r>
            <a:r>
              <a:rPr lang="es-ES" dirty="0"/>
              <a:t>).</a:t>
            </a:r>
            <a:endParaRPr lang="es-MX" dirty="0"/>
          </a:p>
          <a:p>
            <a:pPr marL="514350" indent="-514350">
              <a:buFont typeface="Arial" pitchFamily="34" charset="0"/>
              <a:buChar char="•"/>
            </a:pPr>
            <a:r>
              <a:rPr lang="es-ES" b="1" dirty="0" err="1"/>
              <a:t>make</a:t>
            </a:r>
            <a:r>
              <a:rPr lang="es-ES" b="1" dirty="0"/>
              <a:t> </a:t>
            </a:r>
            <a:r>
              <a:rPr lang="es-ES" b="1" dirty="0" err="1"/>
              <a:t>modules_install</a:t>
            </a:r>
            <a:r>
              <a:rPr lang="es-ES" b="1" dirty="0"/>
              <a:t> </a:t>
            </a:r>
            <a:r>
              <a:rPr lang="es-ES" dirty="0"/>
              <a:t>Se copian los módulos a </a:t>
            </a:r>
            <a:r>
              <a:rPr lang="es-ES" dirty="0" err="1"/>
              <a:t>a</a:t>
            </a:r>
            <a:r>
              <a:rPr lang="es-ES" dirty="0"/>
              <a:t> /</a:t>
            </a:r>
            <a:r>
              <a:rPr lang="es-ES" dirty="0" err="1"/>
              <a:t>lib</a:t>
            </a:r>
            <a:r>
              <a:rPr lang="es-ES" dirty="0"/>
              <a:t>/modules/</a:t>
            </a:r>
            <a:r>
              <a:rPr lang="es-ES" dirty="0" err="1"/>
              <a:t>versión_del_kernel</a:t>
            </a:r>
            <a:endParaRPr lang="es-MX" dirty="0"/>
          </a:p>
          <a:p>
            <a:pPr marL="514350" indent="-514350">
              <a:buFont typeface="Arial" pitchFamily="34" charset="0"/>
              <a:buChar char="•"/>
            </a:pP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9.1) Comando “</a:t>
            </a:r>
            <a:r>
              <a:rPr lang="es-MX" dirty="0" err="1"/>
              <a:t>make</a:t>
            </a:r>
            <a:r>
              <a:rPr lang="es-MX" dirty="0"/>
              <a:t>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Mecanismo usado por una aplicación que consiste en un método o una función que puede invocar un proceso para solicitar un servicio al sistema operativo.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¿Qué es una llamada al sistema?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sz="3200" dirty="0" err="1"/>
              <a:t>cd</a:t>
            </a:r>
            <a:r>
              <a:rPr lang="en-US" sz="3200" dirty="0"/>
              <a:t> /boot </a:t>
            </a:r>
            <a:endParaRPr lang="es-MX" sz="3200" dirty="0"/>
          </a:p>
          <a:p>
            <a:pPr marL="514350" indent="-514350">
              <a:buFont typeface="+mj-lt"/>
              <a:buAutoNum type="alphaLcPeriod"/>
            </a:pPr>
            <a:r>
              <a:rPr lang="en-US" sz="3200" dirty="0" err="1"/>
              <a:t>mkinitrd</a:t>
            </a:r>
            <a:r>
              <a:rPr lang="en-US" sz="3200" dirty="0"/>
              <a:t> -f initrd-3.11.8.img  3.11.8</a:t>
            </a:r>
          </a:p>
          <a:p>
            <a:pPr marL="937260" lvl="1" indent="-571500">
              <a:buFont typeface="+mj-lt"/>
              <a:buAutoNum type="romanUcPeriod"/>
            </a:pPr>
            <a:r>
              <a:rPr lang="es-ES" sz="3200" b="1" dirty="0" err="1"/>
              <a:t>mkinitrd</a:t>
            </a:r>
            <a:r>
              <a:rPr lang="es-ES" sz="3200" dirty="0"/>
              <a:t> Crea una imagen que usa el kernel para cargar los módulos de los dispositivos que son necesarios para acceder al </a:t>
            </a:r>
            <a:r>
              <a:rPr lang="es-ES" sz="3200" dirty="0" err="1"/>
              <a:t>root</a:t>
            </a:r>
            <a:r>
              <a:rPr lang="es-ES" sz="3200" dirty="0"/>
              <a:t> </a:t>
            </a:r>
            <a:r>
              <a:rPr lang="es-ES" sz="3200" dirty="0" err="1"/>
              <a:t>filesystem</a:t>
            </a:r>
            <a:r>
              <a:rPr lang="es-ES" sz="3200" dirty="0"/>
              <a:t>. </a:t>
            </a:r>
            <a:endParaRPr lang="es-MX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10) C</a:t>
            </a:r>
            <a:r>
              <a:rPr lang="es-ES" dirty="0" err="1"/>
              <a:t>rear</a:t>
            </a:r>
            <a:r>
              <a:rPr lang="es-ES" dirty="0"/>
              <a:t> la imagen de los módulos</a:t>
            </a:r>
            <a:endParaRPr lang="es-MX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gedit</a:t>
            </a:r>
            <a:r>
              <a:rPr lang="en-US" sz="3200" dirty="0"/>
              <a:t> /boot/grub/</a:t>
            </a:r>
            <a:r>
              <a:rPr lang="en-US" sz="3200" dirty="0" err="1"/>
              <a:t>grub.conf</a:t>
            </a:r>
            <a:r>
              <a:rPr lang="en-US" sz="3200" dirty="0"/>
              <a:t> &amp;</a:t>
            </a:r>
            <a:endParaRPr lang="es-MX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10.1) Confirmar configuraciones del GRUB</a:t>
            </a:r>
          </a:p>
        </p:txBody>
      </p:sp>
      <p:pic>
        <p:nvPicPr>
          <p:cNvPr id="4" name="3 Imagen" descr="Pantallazo-30.png"/>
          <p:cNvPicPr>
            <a:picLocks noChangeAspect="1"/>
          </p:cNvPicPr>
          <p:nvPr/>
        </p:nvPicPr>
        <p:blipFill>
          <a:blip r:embed="rId2" cstate="print"/>
          <a:srcRect t="18459" b="14012"/>
          <a:stretch>
            <a:fillRect/>
          </a:stretch>
        </p:blipFill>
        <p:spPr>
          <a:xfrm>
            <a:off x="1123622" y="2276872"/>
            <a:ext cx="6904762" cy="4032448"/>
          </a:xfrm>
          <a:prstGeom prst="rect">
            <a:avLst/>
          </a:prstGeom>
        </p:spPr>
      </p:pic>
      <p:cxnSp>
        <p:nvCxnSpPr>
          <p:cNvPr id="5" name="4 Conector recto de flecha"/>
          <p:cNvCxnSpPr/>
          <p:nvPr/>
        </p:nvCxnSpPr>
        <p:spPr>
          <a:xfrm flipH="1">
            <a:off x="2915816" y="4365104"/>
            <a:ext cx="648072" cy="43204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s-ES" sz="3200" dirty="0" err="1"/>
              <a:t>depmod</a:t>
            </a:r>
            <a:r>
              <a:rPr lang="es-ES" sz="3200" dirty="0"/>
              <a:t> –</a:t>
            </a:r>
            <a:r>
              <a:rPr lang="es-ES" sz="3200" dirty="0" err="1"/>
              <a:t>ae</a:t>
            </a:r>
            <a:endParaRPr lang="es-ES" sz="3200" dirty="0"/>
          </a:p>
          <a:p>
            <a:pPr marL="937260" lvl="1" indent="-571500">
              <a:buFont typeface="+mj-lt"/>
              <a:buAutoNum type="romanUcPeriod"/>
            </a:pPr>
            <a:r>
              <a:rPr lang="es-ES" sz="2800" b="1" dirty="0" err="1"/>
              <a:t>depmod</a:t>
            </a:r>
            <a:r>
              <a:rPr lang="es-ES" sz="2800" dirty="0"/>
              <a:t> </a:t>
            </a:r>
            <a:r>
              <a:rPr lang="es-MX" sz="2800" dirty="0"/>
              <a:t>escanea los módulos en los subdirectorios de /</a:t>
            </a:r>
            <a:r>
              <a:rPr lang="es-MX" sz="2800" dirty="0" err="1"/>
              <a:t>lib</a:t>
            </a:r>
            <a:r>
              <a:rPr lang="es-MX" sz="2800" dirty="0"/>
              <a:t>/modules para buscar el kernel en el que usted está trabajando y actualiza la información sobre dependencia.</a:t>
            </a:r>
          </a:p>
          <a:p>
            <a:pPr marL="937260" lvl="1" indent="-571500">
              <a:buFont typeface="+mj-lt"/>
              <a:buAutoNum type="romanUcPeriod"/>
            </a:pPr>
            <a:endParaRPr lang="es-MX" sz="2800" dirty="0"/>
          </a:p>
          <a:p>
            <a:pPr marL="937260" lvl="1" indent="-571500">
              <a:buFont typeface="+mj-lt"/>
              <a:buAutoNum type="romanUcPeriod"/>
            </a:pPr>
            <a:r>
              <a:rPr lang="es-MX" sz="3200" dirty="0"/>
              <a:t>Puede manejar la carga automática de múltiples módulos cuando algunos dependen de otros. Las dependencias se conservan en el archivo modules.dep en el subdirectorio /</a:t>
            </a:r>
            <a:r>
              <a:rPr lang="es-MX" sz="3200" dirty="0" err="1"/>
              <a:t>lib</a:t>
            </a:r>
            <a:r>
              <a:rPr lang="es-MX" sz="3200" dirty="0"/>
              <a:t>/modules para el kernel correcto, según lo determinado por el comando </a:t>
            </a:r>
            <a:r>
              <a:rPr lang="es-MX" sz="3200" dirty="0" err="1"/>
              <a:t>uname</a:t>
            </a:r>
            <a:r>
              <a:rPr lang="es-MX" sz="3200" dirty="0"/>
              <a:t> -r. Este archivo, junto a varios archivos </a:t>
            </a:r>
            <a:r>
              <a:rPr lang="es-MX" sz="3200" dirty="0" err="1"/>
              <a:t>map</a:t>
            </a:r>
            <a:r>
              <a:rPr lang="es-MX" sz="3200" dirty="0"/>
              <a:t>, es generado por el comando </a:t>
            </a:r>
            <a:r>
              <a:rPr lang="es-MX" sz="3200" dirty="0" err="1"/>
              <a:t>depmod</a:t>
            </a:r>
            <a:r>
              <a:rPr lang="es-MX" sz="3200" dirty="0"/>
              <a:t>. La -a(</a:t>
            </a:r>
            <a:r>
              <a:rPr lang="es-MX" sz="3200" dirty="0" err="1"/>
              <a:t>por</a:t>
            </a:r>
            <a:r>
              <a:rPr lang="es-MX" sz="3200" i="1" dirty="0" err="1"/>
              <a:t>all</a:t>
            </a:r>
            <a:r>
              <a:rPr lang="es-MX" sz="3200" i="1" dirty="0"/>
              <a:t> [“todo” en inglés]</a:t>
            </a:r>
            <a:r>
              <a:rPr lang="es-MX" sz="3200" dirty="0"/>
              <a:t>) ahora es opcional.</a:t>
            </a:r>
            <a:endParaRPr lang="es-MX" sz="30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11) Actualizar dependencias y base de datos de módulos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s-ES" sz="3200" dirty="0" err="1"/>
              <a:t>shutdown</a:t>
            </a:r>
            <a:r>
              <a:rPr lang="es-ES" sz="3200" dirty="0"/>
              <a:t> -r </a:t>
            </a:r>
            <a:r>
              <a:rPr lang="es-ES" sz="3200" dirty="0" err="1"/>
              <a:t>now</a:t>
            </a:r>
            <a:endParaRPr lang="es-MX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12) Reiniciar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s-ES" sz="3200" dirty="0"/>
              <a:t>su</a:t>
            </a:r>
            <a:endParaRPr lang="es-MX" sz="3200" dirty="0"/>
          </a:p>
          <a:p>
            <a:pPr marL="514350" indent="-514350">
              <a:buFont typeface="+mj-lt"/>
              <a:buAutoNum type="alphaLcPeriod"/>
            </a:pPr>
            <a:r>
              <a:rPr lang="es-ES" sz="3200" dirty="0" err="1"/>
              <a:t>uname</a:t>
            </a:r>
            <a:r>
              <a:rPr lang="es-ES" sz="3200" dirty="0"/>
              <a:t> –r</a:t>
            </a:r>
          </a:p>
          <a:p>
            <a:pPr marL="937260" lvl="1" indent="-571500">
              <a:buFont typeface="+mj-lt"/>
              <a:buAutoNum type="romanUcPeriod"/>
            </a:pPr>
            <a:r>
              <a:rPr lang="es-ES" dirty="0" err="1"/>
              <a:t>uname</a:t>
            </a:r>
            <a:r>
              <a:rPr lang="es-ES" dirty="0"/>
              <a:t>: </a:t>
            </a:r>
            <a:r>
              <a:rPr lang="es-MX" dirty="0"/>
              <a:t>muestra información sobre el sistema y el kernel</a:t>
            </a:r>
          </a:p>
          <a:p>
            <a:pPr marL="937260" lvl="1" indent="-571500">
              <a:buFont typeface="+mj-lt"/>
              <a:buAutoNum type="romanUcPeriod"/>
            </a:pPr>
            <a:r>
              <a:rPr lang="es-MX" dirty="0"/>
              <a:t>-r: muestra la edición del kernel.</a:t>
            </a:r>
            <a:endParaRPr lang="es-ES" dirty="0"/>
          </a:p>
          <a:p>
            <a:pPr marL="571500" indent="-571500">
              <a:buFont typeface="+mj-lt"/>
              <a:buAutoNum type="alphaLcPeriod"/>
            </a:pPr>
            <a:r>
              <a:rPr lang="es-MX" sz="3200" dirty="0"/>
              <a:t>Menú Sistema &gt; Acerca de esta computadora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13) Corroborar edición del kernel</a:t>
            </a:r>
          </a:p>
        </p:txBody>
      </p:sp>
      <p:pic>
        <p:nvPicPr>
          <p:cNvPr id="4" name="3 Imagen" descr="Pantallazo-31.png"/>
          <p:cNvPicPr>
            <a:picLocks noChangeAspect="1"/>
          </p:cNvPicPr>
          <p:nvPr/>
        </p:nvPicPr>
        <p:blipFill>
          <a:blip r:embed="rId2" cstate="print"/>
          <a:srcRect r="36616" b="55619"/>
          <a:stretch>
            <a:fillRect/>
          </a:stretch>
        </p:blipFill>
        <p:spPr>
          <a:xfrm>
            <a:off x="3995936" y="3933056"/>
            <a:ext cx="4845670" cy="2924944"/>
          </a:xfrm>
          <a:prstGeom prst="rect">
            <a:avLst/>
          </a:prstGeom>
        </p:spPr>
      </p:pic>
      <p:pic>
        <p:nvPicPr>
          <p:cNvPr id="5" name="4 Imagen" descr="Pantallazo-28.png"/>
          <p:cNvPicPr>
            <a:picLocks noChangeAspect="1"/>
          </p:cNvPicPr>
          <p:nvPr/>
        </p:nvPicPr>
        <p:blipFill>
          <a:blip r:embed="rId3" cstate="print"/>
          <a:srcRect r="61285" b="72570"/>
          <a:stretch>
            <a:fillRect/>
          </a:stretch>
        </p:blipFill>
        <p:spPr>
          <a:xfrm>
            <a:off x="323528" y="3933056"/>
            <a:ext cx="3605079" cy="1800200"/>
          </a:xfrm>
          <a:prstGeom prst="rect">
            <a:avLst/>
          </a:prstGeom>
        </p:spPr>
      </p:pic>
      <p:cxnSp>
        <p:nvCxnSpPr>
          <p:cNvPr id="6" name="5 Conector recto de flecha"/>
          <p:cNvCxnSpPr/>
          <p:nvPr/>
        </p:nvCxnSpPr>
        <p:spPr>
          <a:xfrm>
            <a:off x="5220072" y="5949280"/>
            <a:ext cx="648072" cy="43204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flipH="1">
            <a:off x="1187624" y="5085184"/>
            <a:ext cx="648072" cy="43204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536" y="1524000"/>
            <a:ext cx="8748464" cy="533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s-MX" sz="3200" dirty="0" err="1"/>
              <a:t>gedit</a:t>
            </a:r>
            <a:r>
              <a:rPr lang="es-MX" sz="3200" dirty="0"/>
              <a:t> </a:t>
            </a:r>
            <a:r>
              <a:rPr lang="es-MX" sz="3200" dirty="0" err="1"/>
              <a:t>prueba.c</a:t>
            </a:r>
            <a:r>
              <a:rPr lang="es-MX" sz="3200" dirty="0"/>
              <a:t> &amp;</a:t>
            </a:r>
          </a:p>
          <a:p>
            <a:pPr>
              <a:buNone/>
            </a:pPr>
            <a:endParaRPr lang="es-MX" sz="1400" dirty="0"/>
          </a:p>
          <a:p>
            <a:pPr>
              <a:buNone/>
            </a:pPr>
            <a:r>
              <a:rPr lang="es-MX" dirty="0"/>
              <a:t>#</a:t>
            </a:r>
            <a:r>
              <a:rPr lang="es-MX" dirty="0" err="1"/>
              <a:t>include</a:t>
            </a:r>
            <a:r>
              <a:rPr lang="es-MX" dirty="0"/>
              <a:t> &lt;</a:t>
            </a:r>
            <a:r>
              <a:rPr lang="es-MX" dirty="0" err="1"/>
              <a:t>linux</a:t>
            </a:r>
            <a:r>
              <a:rPr lang="es-MX" dirty="0"/>
              <a:t>/</a:t>
            </a:r>
            <a:r>
              <a:rPr lang="es-MX" dirty="0" err="1"/>
              <a:t>unistd.h</a:t>
            </a:r>
            <a:r>
              <a:rPr lang="es-MX" dirty="0"/>
              <a:t>&gt;</a:t>
            </a:r>
          </a:p>
          <a:p>
            <a:pPr>
              <a:buNone/>
            </a:pPr>
            <a:r>
              <a:rPr lang="es-MX" dirty="0"/>
              <a:t>#</a:t>
            </a:r>
            <a:r>
              <a:rPr lang="es-MX" dirty="0" err="1"/>
              <a:t>include</a:t>
            </a:r>
            <a:r>
              <a:rPr lang="es-MX" dirty="0"/>
              <a:t> &lt;</a:t>
            </a:r>
            <a:r>
              <a:rPr lang="es-MX" dirty="0" err="1"/>
              <a:t>stdio.h</a:t>
            </a:r>
            <a:r>
              <a:rPr lang="es-MX" dirty="0"/>
              <a:t>&gt;</a:t>
            </a:r>
          </a:p>
          <a:p>
            <a:pPr>
              <a:buNone/>
            </a:pPr>
            <a:r>
              <a:rPr lang="es-MX" dirty="0"/>
              <a:t>#</a:t>
            </a:r>
            <a:r>
              <a:rPr lang="es-MX" dirty="0" err="1"/>
              <a:t>include</a:t>
            </a:r>
            <a:r>
              <a:rPr lang="es-MX" dirty="0"/>
              <a:t> &lt;</a:t>
            </a:r>
            <a:r>
              <a:rPr lang="es-MX" dirty="0" err="1"/>
              <a:t>sys</a:t>
            </a:r>
            <a:r>
              <a:rPr lang="es-MX" dirty="0"/>
              <a:t>/</a:t>
            </a:r>
            <a:r>
              <a:rPr lang="es-MX" dirty="0" err="1"/>
              <a:t>syscall.h</a:t>
            </a:r>
            <a:r>
              <a:rPr lang="es-MX" dirty="0"/>
              <a:t>&gt;</a:t>
            </a:r>
          </a:p>
          <a:p>
            <a:pPr>
              <a:buNone/>
            </a:pPr>
            <a:r>
              <a:rPr lang="es-MX" dirty="0"/>
              <a:t>#</a:t>
            </a:r>
            <a:r>
              <a:rPr lang="es-MX" dirty="0" err="1"/>
              <a:t>include</a:t>
            </a:r>
            <a:r>
              <a:rPr lang="es-MX" dirty="0"/>
              <a:t> &lt;</a:t>
            </a:r>
            <a:r>
              <a:rPr lang="es-MX" dirty="0" err="1"/>
              <a:t>errno.h</a:t>
            </a:r>
            <a:r>
              <a:rPr lang="es-MX" dirty="0"/>
              <a:t>&gt;</a:t>
            </a:r>
          </a:p>
          <a:p>
            <a:pPr>
              <a:buNone/>
            </a:pP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err="1"/>
              <a:t>main</a:t>
            </a:r>
            <a:r>
              <a:rPr lang="es-MX" dirty="0"/>
              <a:t>() {</a:t>
            </a:r>
          </a:p>
          <a:p>
            <a:pPr>
              <a:buNone/>
            </a:pPr>
            <a:r>
              <a:rPr lang="es-MX" dirty="0"/>
              <a:t>	</a:t>
            </a: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err="1"/>
              <a:t>aux</a:t>
            </a:r>
            <a:r>
              <a:rPr lang="es-MX" dirty="0"/>
              <a:t> ;</a:t>
            </a:r>
          </a:p>
          <a:p>
            <a:pPr>
              <a:buNone/>
            </a:pPr>
            <a:r>
              <a:rPr lang="es-MX" dirty="0"/>
              <a:t>	</a:t>
            </a:r>
            <a:r>
              <a:rPr lang="es-MX" dirty="0" err="1"/>
              <a:t>aux</a:t>
            </a:r>
            <a:r>
              <a:rPr lang="es-MX" dirty="0"/>
              <a:t> = </a:t>
            </a:r>
            <a:r>
              <a:rPr lang="es-MX" dirty="0" err="1"/>
              <a:t>syscall</a:t>
            </a:r>
            <a:r>
              <a:rPr lang="es-MX" dirty="0"/>
              <a:t>(351) ; </a:t>
            </a:r>
            <a:r>
              <a:rPr lang="es-MX" i="1" dirty="0"/>
              <a:t>//Ver Punto 6.1) en diapositiva núm. 14. </a:t>
            </a:r>
          </a:p>
          <a:p>
            <a:pPr>
              <a:buNone/>
            </a:pPr>
            <a:r>
              <a:rPr lang="es-MX" dirty="0"/>
              <a:t>	</a:t>
            </a:r>
            <a:r>
              <a:rPr lang="es-MX" sz="2400" dirty="0" err="1"/>
              <a:t>printf</a:t>
            </a:r>
            <a:r>
              <a:rPr lang="es-MX" sz="2400" dirty="0"/>
              <a:t>("Retorno de la llamada: = %d , </a:t>
            </a:r>
            <a:r>
              <a:rPr lang="es-MX" sz="2400" dirty="0" err="1"/>
              <a:t>ErrNo</a:t>
            </a:r>
            <a:r>
              <a:rPr lang="es-MX" sz="2400" dirty="0"/>
              <a:t> = %d " , </a:t>
            </a:r>
            <a:r>
              <a:rPr lang="es-MX" sz="2400" dirty="0" err="1"/>
              <a:t>aux</a:t>
            </a:r>
            <a:r>
              <a:rPr lang="es-MX" sz="2400" dirty="0"/>
              <a:t> , </a:t>
            </a:r>
            <a:r>
              <a:rPr lang="es-MX" sz="2400" dirty="0" err="1"/>
              <a:t>errno</a:t>
            </a:r>
            <a:r>
              <a:rPr lang="es-MX" sz="2400" dirty="0"/>
              <a:t> ) ;</a:t>
            </a:r>
            <a:endParaRPr lang="es-MX" dirty="0"/>
          </a:p>
          <a:p>
            <a:pPr>
              <a:buNone/>
            </a:pPr>
            <a:r>
              <a:rPr lang="es-MX" dirty="0"/>
              <a:t>}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14) Invocar la Llamada al sistema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s-ES" sz="3200" dirty="0" err="1"/>
              <a:t>gcc</a:t>
            </a:r>
            <a:r>
              <a:rPr lang="es-ES" sz="3200" dirty="0"/>
              <a:t> </a:t>
            </a:r>
            <a:r>
              <a:rPr lang="es-ES" sz="3200" dirty="0" err="1"/>
              <a:t>prueba.c</a:t>
            </a:r>
            <a:r>
              <a:rPr lang="es-ES" sz="3200" dirty="0"/>
              <a:t> -o Prueba</a:t>
            </a:r>
          </a:p>
          <a:p>
            <a:pPr marL="514350" indent="-514350">
              <a:buFont typeface="+mj-lt"/>
              <a:buAutoNum type="alphaLcParenR"/>
            </a:pPr>
            <a:r>
              <a:rPr lang="es-ES" sz="3200" dirty="0"/>
              <a:t>./Prueba</a:t>
            </a:r>
            <a:endParaRPr lang="es-MX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15) Compilar y Ejecutar</a:t>
            </a:r>
          </a:p>
        </p:txBody>
      </p:sp>
      <p:pic>
        <p:nvPicPr>
          <p:cNvPr id="5" name="4 Imagen" descr="Pantallazo-28.png"/>
          <p:cNvPicPr>
            <a:picLocks noChangeAspect="1"/>
          </p:cNvPicPr>
          <p:nvPr/>
        </p:nvPicPr>
        <p:blipFill>
          <a:blip r:embed="rId2" cstate="print"/>
          <a:srcRect b="19222"/>
          <a:stretch>
            <a:fillRect/>
          </a:stretch>
        </p:blipFill>
        <p:spPr>
          <a:xfrm>
            <a:off x="1410095" y="2708920"/>
            <a:ext cx="6323810" cy="3600400"/>
          </a:xfrm>
          <a:prstGeom prst="rect">
            <a:avLst/>
          </a:prstGeom>
        </p:spPr>
      </p:pic>
      <p:cxnSp>
        <p:nvCxnSpPr>
          <p:cNvPr id="6" name="5 Conector recto de flecha"/>
          <p:cNvCxnSpPr/>
          <p:nvPr/>
        </p:nvCxnSpPr>
        <p:spPr>
          <a:xfrm flipH="1">
            <a:off x="5004048" y="4437112"/>
            <a:ext cx="648072" cy="43204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827584" y="4941168"/>
            <a:ext cx="576064" cy="43204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Pantallazo-2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871026"/>
            <a:ext cx="8229600" cy="3877948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15.1) Compilar y Ejecutar: ERROR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 flipH="1">
            <a:off x="1835696" y="3429000"/>
            <a:ext cx="648072" cy="43204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 flipH="1">
            <a:off x="7812360" y="5013176"/>
            <a:ext cx="648072" cy="43204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s-MX" sz="2400" dirty="0"/>
              <a:t>“3. </a:t>
            </a:r>
            <a:r>
              <a:rPr lang="es-MX" sz="2400" dirty="0" err="1"/>
              <a:t>LLamadas</a:t>
            </a:r>
            <a:r>
              <a:rPr lang="es-MX" sz="2400" dirty="0"/>
              <a:t> al sistema”, David Esteban Bustamante Tabares,</a:t>
            </a:r>
          </a:p>
          <a:p>
            <a:pPr lvl="1">
              <a:buNone/>
            </a:pPr>
            <a:r>
              <a:rPr lang="es-MX" sz="2000" dirty="0"/>
              <a:t>https://sites.google.com/site/sogrupo15/3-llamadas-al-sistema</a:t>
            </a:r>
          </a:p>
          <a:p>
            <a:pPr>
              <a:buNone/>
            </a:pPr>
            <a:r>
              <a:rPr lang="es-MX" sz="2400" dirty="0"/>
              <a:t>“</a:t>
            </a:r>
            <a:r>
              <a:rPr lang="es-ES" sz="2400" dirty="0"/>
              <a:t>Llamada al sistema</a:t>
            </a:r>
            <a:r>
              <a:rPr lang="es-MX" sz="2400" dirty="0"/>
              <a:t>”, </a:t>
            </a:r>
            <a:r>
              <a:rPr lang="es-MX" sz="2400" dirty="0" err="1"/>
              <a:t>Wikipedia</a:t>
            </a:r>
            <a:r>
              <a:rPr lang="es-MX" sz="2400" dirty="0"/>
              <a:t>, </a:t>
            </a:r>
          </a:p>
          <a:p>
            <a:pPr lvl="1">
              <a:buNone/>
            </a:pPr>
            <a:r>
              <a:rPr lang="es-MX" sz="2000" dirty="0"/>
              <a:t>http://es.wikipedia.org/wiki/Llamada_al_sistema</a:t>
            </a:r>
          </a:p>
          <a:p>
            <a:pPr>
              <a:buNone/>
            </a:pPr>
            <a:r>
              <a:rPr lang="es-MX" sz="2400" dirty="0"/>
              <a:t>“Como añadir una nueva llamada al sistema en Linux 3.5”, Diego Arturo Guillermo Alejandro Rivera </a:t>
            </a:r>
            <a:r>
              <a:rPr lang="es-MX" sz="2400" dirty="0" err="1"/>
              <a:t>Villagra</a:t>
            </a:r>
            <a:r>
              <a:rPr lang="es-MX" sz="2400" dirty="0"/>
              <a:t>,</a:t>
            </a:r>
          </a:p>
          <a:p>
            <a:pPr lvl="1">
              <a:buNone/>
            </a:pPr>
            <a:r>
              <a:rPr lang="es-MX" sz="2000" dirty="0"/>
              <a:t>http://1984.lsi.us.es/wiki-ssoo/index.php/Llamadas_al_sistema‎</a:t>
            </a:r>
          </a:p>
          <a:p>
            <a:pPr>
              <a:buNone/>
            </a:pPr>
            <a:r>
              <a:rPr lang="es-MX" sz="2400" dirty="0"/>
              <a:t>“Empaquetando y comprimiendo”, </a:t>
            </a:r>
            <a:r>
              <a:rPr lang="es-MX" sz="2400" dirty="0" err="1"/>
              <a:t>Ciberaula</a:t>
            </a:r>
            <a:r>
              <a:rPr lang="es-MX" sz="2400" dirty="0"/>
              <a:t> España,</a:t>
            </a:r>
          </a:p>
          <a:p>
            <a:pPr lvl="1">
              <a:buNone/>
            </a:pPr>
            <a:r>
              <a:rPr lang="es-MX" sz="2000" dirty="0"/>
              <a:t>http://linux.ciberaula.com/articulo/linux_shell_parte3/</a:t>
            </a:r>
          </a:p>
          <a:p>
            <a:pPr>
              <a:buNone/>
            </a:pPr>
            <a:endParaRPr lang="es-MX" sz="2400" dirty="0"/>
          </a:p>
          <a:p>
            <a:pPr lvl="1" algn="r">
              <a:buNone/>
            </a:pPr>
            <a:endParaRPr lang="es-MX" sz="2000" dirty="0"/>
          </a:p>
          <a:p>
            <a:pPr lvl="1" algn="r">
              <a:buNone/>
            </a:pPr>
            <a:r>
              <a:rPr lang="es-MX" sz="2000" dirty="0"/>
              <a:t>www.llamada-kernel-3118.raulgc.mx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Referencias bibliográficas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Linux.bmp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4 Rectángulo"/>
          <p:cNvSpPr/>
          <p:nvPr/>
        </p:nvSpPr>
        <p:spPr>
          <a:xfrm>
            <a:off x="5652120" y="6309320"/>
            <a:ext cx="3608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chemeClr val="bg1">
                    <a:lumMod val="65000"/>
                    <a:lumOff val="35000"/>
                  </a:schemeClr>
                </a:solidFill>
              </a:rPr>
              <a:t>www.llamada-kernel-3118.raulgc.mx</a:t>
            </a:r>
            <a:endParaRPr lang="es-MX" b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/>
              <a:t>El programador </a:t>
            </a:r>
            <a:r>
              <a:rPr lang="es-MX" b="1" dirty="0"/>
              <a:t>(1)</a:t>
            </a:r>
            <a:r>
              <a:rPr lang="es-MX" dirty="0"/>
              <a:t>: usa las librerías C para llamadas al sistema y otras librerías </a:t>
            </a:r>
            <a:r>
              <a:rPr lang="es-MX" b="1" dirty="0"/>
              <a:t>(2)</a:t>
            </a:r>
            <a:r>
              <a:rPr lang="es-MX" dirty="0"/>
              <a:t>: para implementar el código fuente de la aplicación</a:t>
            </a:r>
            <a:r>
              <a:rPr lang="es-MX" b="1" dirty="0"/>
              <a:t>(3)</a:t>
            </a:r>
            <a:r>
              <a:rPr lang="es-MX" dirty="0"/>
              <a:t>: y a partir de él generar el archivo ejecutable de dicha aplicación. </a:t>
            </a:r>
            <a:br>
              <a:rPr lang="es-MX" dirty="0"/>
            </a:br>
            <a:br>
              <a:rPr lang="es-MX" dirty="0"/>
            </a:br>
            <a:r>
              <a:rPr lang="es-MX" dirty="0"/>
              <a:t>El usuario final </a:t>
            </a:r>
            <a:r>
              <a:rPr lang="es-MX" b="1" dirty="0"/>
              <a:t>(4)</a:t>
            </a:r>
            <a:r>
              <a:rPr lang="es-MX" dirty="0"/>
              <a:t>: ejecuta la aplicación, </a:t>
            </a:r>
            <a:r>
              <a:rPr lang="es-MX" b="1" dirty="0"/>
              <a:t>(5)</a:t>
            </a:r>
            <a:r>
              <a:rPr lang="es-MX" dirty="0"/>
              <a:t>: la cual se comunica a través de llamadas al sistema con el núcleo del sistema operativo</a:t>
            </a:r>
            <a:r>
              <a:rPr lang="es-MX" b="1" dirty="0"/>
              <a:t>(6)</a:t>
            </a:r>
            <a:r>
              <a:rPr lang="es-MX" dirty="0"/>
              <a:t>: el cual toma el control y se encarga de manipular el hardware para realizar el proceso solicitado. </a:t>
            </a:r>
            <a:br>
              <a:rPr lang="es-MX" dirty="0"/>
            </a:br>
            <a:br>
              <a:rPr lang="es-MX" dirty="0"/>
            </a:br>
            <a:r>
              <a:rPr lang="es-MX" dirty="0"/>
              <a:t>Cuando el proceso se ha completado, el núcleo </a:t>
            </a:r>
            <a:r>
              <a:rPr lang="es-MX" b="1" dirty="0"/>
              <a:t>(7)</a:t>
            </a:r>
            <a:r>
              <a:rPr lang="es-MX" dirty="0"/>
              <a:t>: retorna el control a la aplicación.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¿Cómo funciona una llamada al sistema?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¿Cómo funciona una llamada al sistema?</a:t>
            </a:r>
          </a:p>
        </p:txBody>
      </p:sp>
      <p:pic>
        <p:nvPicPr>
          <p:cNvPr id="4" name="Picture 4" descr="https://ab61c6c3-a-62cb3a1a-s-sites.googlegroups.com/site/sogrupo15/1-panorama-general-de-las-llamadas-al-sistema/Diagrama%20explicativo%20pag.jpg?attachauth=ANoY7cqyyWSVtnuM3vEtS8vQt2rcYX8XBwCA8TF3UXp1k5LeOKHhHszkgLgAJtmLT5NRURS3uRjW0XgvoKdQC2kzjttpWbMavRh5w-YRurWgVgM4qipeEPfDg-rp_wVI94A6YHnqHL9qF8fNVk-u8JhbHycJzg0Rhzj0nnalLHUZUaqmM5eNG9HtBbnnGGtJEMQNmumRZRjJH_OZY2fQ_KIzB0OZqRWSX3dH9FzYCgzXYYE4PDBa9vJVdRLve-xTRdWKjasGgCCBm7BOrYUhaM09z3Q7Eqd6Xrbcp0bKb5Av1N5MQbLcLko%3D&amp;attredirects=0"/>
          <p:cNvPicPr>
            <a:picLocks noChangeAspect="1" noChangeArrowheads="1"/>
          </p:cNvPicPr>
          <p:nvPr/>
        </p:nvPicPr>
        <p:blipFill>
          <a:blip r:embed="rId2" cstate="print">
            <a:lum contrast="-20000"/>
          </a:blip>
          <a:srcRect r="1963"/>
          <a:stretch>
            <a:fillRect/>
          </a:stretch>
        </p:blipFill>
        <p:spPr bwMode="auto">
          <a:xfrm>
            <a:off x="0" y="1452517"/>
            <a:ext cx="9144000" cy="54054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9600" dirty="0"/>
              <a:t>Implementación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s-MX" sz="3200" dirty="0"/>
              <a:t>Compiladores GNU C / C+</a:t>
            </a:r>
          </a:p>
          <a:p>
            <a:pPr marL="514350" indent="-514350">
              <a:buFont typeface="+mj-lt"/>
              <a:buAutoNum type="alphaLcParenR"/>
            </a:pPr>
            <a:r>
              <a:rPr lang="es-MX" sz="3200" dirty="0" err="1"/>
              <a:t>yum</a:t>
            </a:r>
            <a:r>
              <a:rPr lang="es-MX" sz="3200" dirty="0"/>
              <a:t> </a:t>
            </a:r>
            <a:r>
              <a:rPr lang="es-MX" sz="3200" dirty="0" err="1"/>
              <a:t>install</a:t>
            </a:r>
            <a:r>
              <a:rPr lang="es-MX" sz="3200" dirty="0"/>
              <a:t> </a:t>
            </a:r>
            <a:r>
              <a:rPr lang="es-MX" sz="3200" dirty="0" err="1"/>
              <a:t>gcc</a:t>
            </a:r>
            <a:r>
              <a:rPr lang="es-MX" sz="3200" dirty="0"/>
              <a:t> </a:t>
            </a:r>
            <a:r>
              <a:rPr lang="es-MX" sz="3200" dirty="0" err="1"/>
              <a:t>gcc</a:t>
            </a:r>
            <a:r>
              <a:rPr lang="es-MX" sz="3200" dirty="0"/>
              <a:t>-</a:t>
            </a:r>
            <a:r>
              <a:rPr lang="es-MX" sz="3200" dirty="0" err="1"/>
              <a:t>c++</a:t>
            </a:r>
            <a:r>
              <a:rPr lang="es-MX" sz="3200" dirty="0"/>
              <a:t> </a:t>
            </a:r>
            <a:r>
              <a:rPr lang="es-MX" sz="3200" dirty="0" err="1"/>
              <a:t>autoconf</a:t>
            </a:r>
            <a:r>
              <a:rPr lang="es-MX" sz="3200" dirty="0"/>
              <a:t> </a:t>
            </a:r>
            <a:r>
              <a:rPr lang="es-MX" sz="3200" dirty="0" err="1"/>
              <a:t>automake</a:t>
            </a:r>
            <a:endParaRPr lang="es-MX" sz="3200" dirty="0"/>
          </a:p>
          <a:p>
            <a:pPr marL="514350" indent="-514350">
              <a:buFont typeface="+mj-lt"/>
              <a:buAutoNum type="alphaLcParenR"/>
            </a:pPr>
            <a:endParaRPr lang="es-MX" sz="3200" dirty="0"/>
          </a:p>
          <a:p>
            <a:pPr marL="514350" indent="-514350">
              <a:buNone/>
            </a:pPr>
            <a:r>
              <a:rPr lang="es-MX" sz="3200" dirty="0"/>
              <a:t>Herramientas y Librerías de Desarrollo</a:t>
            </a:r>
          </a:p>
          <a:p>
            <a:pPr marL="514350" indent="-514350">
              <a:buFont typeface="+mj-lt"/>
              <a:buAutoNum type="alphaLcParenR" startAt="2"/>
            </a:pPr>
            <a:r>
              <a:rPr lang="es-MX" sz="3200" dirty="0" err="1"/>
              <a:t>yum</a:t>
            </a:r>
            <a:r>
              <a:rPr lang="es-MX" sz="3200" dirty="0"/>
              <a:t> </a:t>
            </a:r>
            <a:r>
              <a:rPr lang="es-MX" sz="3200" dirty="0" err="1"/>
              <a:t>install</a:t>
            </a:r>
            <a:r>
              <a:rPr lang="es-MX" sz="3200" dirty="0"/>
              <a:t> </a:t>
            </a:r>
            <a:r>
              <a:rPr lang="es-MX" sz="3200" dirty="0" err="1"/>
              <a:t>ncurses</a:t>
            </a:r>
            <a:r>
              <a:rPr lang="es-MX" sz="3200" dirty="0"/>
              <a:t>-*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1) Para comenzar, Instalar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§"/>
            </a:pPr>
            <a:r>
              <a:rPr lang="en-US" sz="2000" dirty="0" err="1"/>
              <a:t>wget</a:t>
            </a:r>
            <a:r>
              <a:rPr lang="en-US" sz="2000" dirty="0"/>
              <a:t> http://www.kernel.org/pub/linux/kernel/v3.0/linux-3.11.8.tar.xz</a:t>
            </a:r>
          </a:p>
          <a:p>
            <a:pPr marL="514350" indent="-514350">
              <a:buFont typeface="Wingdings" pitchFamily="2" charset="2"/>
              <a:buChar char="§"/>
            </a:pPr>
            <a:endParaRPr lang="en-US" sz="2000" dirty="0"/>
          </a:p>
          <a:p>
            <a:pPr marL="857250" indent="-857250">
              <a:buFont typeface="Wingdings" pitchFamily="2" charset="2"/>
              <a:buChar char="§"/>
            </a:pPr>
            <a:r>
              <a:rPr lang="en-US" sz="4400" dirty="0" err="1"/>
              <a:t>wget</a:t>
            </a:r>
            <a:r>
              <a:rPr lang="en-US" sz="4400" dirty="0"/>
              <a:t> http://www.kernel.org/pub/linux/kernel/v3.0/linux-3.11.8.tar.xz</a:t>
            </a:r>
            <a:endParaRPr lang="es-MX" sz="44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2) Descargar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s-ES" sz="3200" dirty="0" err="1"/>
              <a:t>tar</a:t>
            </a:r>
            <a:r>
              <a:rPr lang="es-ES" sz="3200" dirty="0"/>
              <a:t> -</a:t>
            </a:r>
            <a:r>
              <a:rPr lang="es-ES" sz="3200" dirty="0" err="1"/>
              <a:t>Jxvf</a:t>
            </a:r>
            <a:r>
              <a:rPr lang="es-ES" sz="3200" dirty="0"/>
              <a:t> linux-3.11.8.tar.xz /</a:t>
            </a:r>
            <a:r>
              <a:rPr lang="es-ES" sz="3200" dirty="0" err="1"/>
              <a:t>usr</a:t>
            </a:r>
            <a:r>
              <a:rPr lang="es-ES" sz="3200" dirty="0"/>
              <a:t>/</a:t>
            </a:r>
            <a:r>
              <a:rPr lang="es-ES" sz="3200" dirty="0" err="1"/>
              <a:t>src</a:t>
            </a:r>
            <a:r>
              <a:rPr lang="es-ES" sz="3200" dirty="0"/>
              <a:t>/</a:t>
            </a:r>
          </a:p>
          <a:p>
            <a:pPr marL="514350" indent="-514350">
              <a:buFont typeface="+mj-lt"/>
              <a:buAutoNum type="alphaLcPeriod"/>
            </a:pPr>
            <a:endParaRPr lang="es-ES" sz="3200" dirty="0"/>
          </a:p>
          <a:p>
            <a:pPr marL="880110" lvl="1" indent="-514350">
              <a:buFont typeface="+mj-lt"/>
              <a:buAutoNum type="romanUcPeriod"/>
            </a:pPr>
            <a:r>
              <a:rPr lang="es-ES" sz="3200" dirty="0"/>
              <a:t>-J: Descomprime el archivo con </a:t>
            </a:r>
            <a:r>
              <a:rPr lang="es-MX" sz="3200" dirty="0"/>
              <a:t>bzip2</a:t>
            </a:r>
            <a:endParaRPr lang="es-ES" sz="3200" dirty="0"/>
          </a:p>
          <a:p>
            <a:pPr marL="880110" lvl="1" indent="-514350">
              <a:buFont typeface="+mj-lt"/>
              <a:buAutoNum type="romanUcPeriod"/>
            </a:pPr>
            <a:r>
              <a:rPr lang="es-ES" sz="3200" dirty="0"/>
              <a:t>-x: </a:t>
            </a:r>
            <a:r>
              <a:rPr lang="es-MX" sz="3200" dirty="0"/>
              <a:t>Extrae los archivos</a:t>
            </a:r>
            <a:endParaRPr lang="es-ES" sz="3200" dirty="0"/>
          </a:p>
          <a:p>
            <a:pPr marL="880110" lvl="1" indent="-514350">
              <a:buFont typeface="+mj-lt"/>
              <a:buAutoNum type="romanUcPeriod"/>
            </a:pPr>
            <a:r>
              <a:rPr lang="es-ES" sz="3200" dirty="0"/>
              <a:t>-v: </a:t>
            </a:r>
            <a:r>
              <a:rPr lang="es-MX" sz="3200" dirty="0"/>
              <a:t>Muestra por pantalla las operaciones que va realizando archivo por archivo.</a:t>
            </a:r>
            <a:endParaRPr lang="es-ES" sz="3200" dirty="0"/>
          </a:p>
          <a:p>
            <a:pPr marL="880110" lvl="1" indent="-514350">
              <a:buFont typeface="+mj-lt"/>
              <a:buAutoNum type="romanUcPeriod"/>
            </a:pPr>
            <a:r>
              <a:rPr lang="es-ES" sz="3200" dirty="0"/>
              <a:t>-f: </a:t>
            </a:r>
            <a:r>
              <a:rPr lang="es-MX" sz="3200" dirty="0"/>
              <a:t>indica a </a:t>
            </a:r>
            <a:r>
              <a:rPr lang="es-MX" sz="3200" i="1" dirty="0" err="1"/>
              <a:t>tar</a:t>
            </a:r>
            <a:r>
              <a:rPr lang="es-MX" sz="3200" dirty="0"/>
              <a:t> que el siguiente argumento es el nombre del fichero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3) Descomprimir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s-MX" sz="3200" dirty="0"/>
              <a:t>Ubicación:</a:t>
            </a:r>
          </a:p>
          <a:p>
            <a:pPr marL="880110" lvl="1" indent="-514350">
              <a:buFont typeface="+mj-lt"/>
              <a:buAutoNum type="romanUcPeriod"/>
            </a:pPr>
            <a:r>
              <a:rPr lang="en-US" sz="3200" dirty="0" err="1"/>
              <a:t>cd</a:t>
            </a:r>
            <a:r>
              <a:rPr lang="en-US" sz="3200" dirty="0"/>
              <a:t> /</a:t>
            </a:r>
            <a:r>
              <a:rPr lang="en-US" sz="3200" dirty="0" err="1"/>
              <a:t>usr</a:t>
            </a:r>
            <a:r>
              <a:rPr lang="en-US" sz="3200" dirty="0"/>
              <a:t>/</a:t>
            </a:r>
            <a:r>
              <a:rPr lang="en-US" sz="3200" dirty="0" err="1"/>
              <a:t>src</a:t>
            </a:r>
            <a:r>
              <a:rPr lang="en-US" sz="3200" dirty="0"/>
              <a:t>/linux-3.11.8/kernel</a:t>
            </a:r>
          </a:p>
          <a:p>
            <a:pPr marL="514350" indent="-514350">
              <a:buFont typeface="+mj-lt"/>
              <a:buAutoNum type="alphaLcPeriod"/>
            </a:pPr>
            <a:endParaRPr lang="en-US" sz="3200" dirty="0"/>
          </a:p>
          <a:p>
            <a:pPr marL="514350" indent="-514350">
              <a:buFont typeface="+mj-lt"/>
              <a:buAutoNum type="alphaLcPeriod"/>
            </a:pPr>
            <a:r>
              <a:rPr lang="en-US" sz="3200" dirty="0" err="1"/>
              <a:t>Archivo</a:t>
            </a:r>
            <a:r>
              <a:rPr lang="en-US" sz="3200" dirty="0"/>
              <a:t>:</a:t>
            </a:r>
          </a:p>
          <a:p>
            <a:pPr marL="880110" lvl="1" indent="-514350">
              <a:buFont typeface="+mj-lt"/>
              <a:buAutoNum type="romanUcPeriod"/>
            </a:pPr>
            <a:r>
              <a:rPr lang="es-ES" sz="3200" dirty="0" err="1"/>
              <a:t>gedit</a:t>
            </a:r>
            <a:r>
              <a:rPr lang="es-ES" sz="3200" dirty="0"/>
              <a:t> </a:t>
            </a:r>
            <a:r>
              <a:rPr lang="es-ES" sz="3200" dirty="0" err="1"/>
              <a:t>nombreArchivo.c</a:t>
            </a:r>
            <a:r>
              <a:rPr lang="es-ES" sz="3200" dirty="0"/>
              <a:t> &amp;</a:t>
            </a:r>
            <a:endParaRPr lang="es-MX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4) La llamada al sistema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505</TotalTime>
  <Words>1268</Words>
  <Application>Microsoft Office PowerPoint</Application>
  <PresentationFormat>Presentación en pantalla (4:3)</PresentationFormat>
  <Paragraphs>128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Arial</vt:lpstr>
      <vt:lpstr>Tw Cen MT</vt:lpstr>
      <vt:lpstr>Wingdings</vt:lpstr>
      <vt:lpstr>Wingdings 2</vt:lpstr>
      <vt:lpstr>Papel</vt:lpstr>
      <vt:lpstr>Llamada al sistema Kernel 3.11.8</vt:lpstr>
      <vt:lpstr>¿Qué es una llamada al sistema?</vt:lpstr>
      <vt:lpstr>¿Cómo funciona una llamada al sistema?</vt:lpstr>
      <vt:lpstr>¿Cómo funciona una llamada al sistema?</vt:lpstr>
      <vt:lpstr>Implementación</vt:lpstr>
      <vt:lpstr>1) Para comenzar, Instalar</vt:lpstr>
      <vt:lpstr>2) Descargar</vt:lpstr>
      <vt:lpstr>3) Descomprimir</vt:lpstr>
      <vt:lpstr>4) La llamada al sistema</vt:lpstr>
      <vt:lpstr>4.1) Código fuente</vt:lpstr>
      <vt:lpstr>4.2) ¿Por qué #include?</vt:lpstr>
      <vt:lpstr>5) Para compilar la función</vt:lpstr>
      <vt:lpstr>6) Registrar la llamada al Kernel</vt:lpstr>
      <vt:lpstr>6.1) Implementar en la última línea</vt:lpstr>
      <vt:lpstr>7) Antes de compilar</vt:lpstr>
      <vt:lpstr>8) Configuraciones del kernel actual</vt:lpstr>
      <vt:lpstr>8.1) Si es una nueva compilación</vt:lpstr>
      <vt:lpstr>9) Compilación</vt:lpstr>
      <vt:lpstr>9.1) Comando “make”</vt:lpstr>
      <vt:lpstr>10) Crear la imagen de los módulos</vt:lpstr>
      <vt:lpstr>10.1) Confirmar configuraciones del GRUB</vt:lpstr>
      <vt:lpstr>11) Actualizar dependencias y base de datos de módulos</vt:lpstr>
      <vt:lpstr>12) Reiniciar</vt:lpstr>
      <vt:lpstr>13) Corroborar edición del kernel</vt:lpstr>
      <vt:lpstr>14) Invocar la Llamada al sistema</vt:lpstr>
      <vt:lpstr>15) Compilar y Ejecutar</vt:lpstr>
      <vt:lpstr>15.1) Compilar y Ejecutar: ERROR</vt:lpstr>
      <vt:lpstr>Referencias bibliográficas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Llamada al sistema Kernel 3.11.8</dc:title>
  <dc:creator>Usuario</dc:creator>
  <cp:lastModifiedBy>Raúl GC</cp:lastModifiedBy>
  <cp:revision>46</cp:revision>
  <dcterms:created xsi:type="dcterms:W3CDTF">2013-11-20T18:19:03Z</dcterms:created>
  <dcterms:modified xsi:type="dcterms:W3CDTF">2023-01-04T22:50:11Z</dcterms:modified>
</cp:coreProperties>
</file>