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101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101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101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101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101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101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101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101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101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000000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000000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2280383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>
                <a:solidFill>
                  <a:srgbClr val="000000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>
                <a:solidFill>
                  <a:srgbClr val="000000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>
                <a:solidFill>
                  <a:srgbClr val="000000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>
                <a:solidFill>
                  <a:srgbClr val="000000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>
                <a:solidFill>
                  <a:srgbClr val="000000"/>
                </a:solidFill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9500"/>
            <a:ext cx="21971000" cy="724158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rgbClr val="CB297B"/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rgbClr val="CB297B"/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rgbClr val="CB297B"/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rgbClr val="CB297B"/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rgbClr val="CB297B"/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000000"/>
                </a:solidFill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rgbClr val="CB297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looming red tulips in a field"/>
          <p:cNvSpPr/>
          <p:nvPr>
            <p:ph type="pic" sz="quarter" idx="21"/>
          </p:nvPr>
        </p:nvSpPr>
        <p:spPr>
          <a:xfrm>
            <a:off x="14686168" y="1266539"/>
            <a:ext cx="9636012" cy="5422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Angled aerial view of colourful tulip fields"/>
          <p:cNvSpPr/>
          <p:nvPr>
            <p:ph type="pic" sz="quarter" idx="22"/>
          </p:nvPr>
        </p:nvSpPr>
        <p:spPr>
          <a:xfrm>
            <a:off x="15431076" y="7085972"/>
            <a:ext cx="8146308" cy="54280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olourful tulip field in front of a Dutch windmill"/>
          <p:cNvSpPr/>
          <p:nvPr>
            <p:ph type="pic" idx="23"/>
          </p:nvPr>
        </p:nvSpPr>
        <p:spPr>
          <a:xfrm>
            <a:off x="-163770" y="1270000"/>
            <a:ext cx="16918438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led aerial view of colourful tulip fields"/>
          <p:cNvSpPr/>
          <p:nvPr>
            <p:ph type="pic" idx="21"/>
          </p:nvPr>
        </p:nvSpPr>
        <p:spPr>
          <a:xfrm>
            <a:off x="0" y="-1265767"/>
            <a:ext cx="24384000" cy="16247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lourful tulip field in front of a Dutch windmill"/>
          <p:cNvSpPr/>
          <p:nvPr>
            <p:ph type="pic" idx="21"/>
          </p:nvPr>
        </p:nvSpPr>
        <p:spPr>
          <a:xfrm>
            <a:off x="0" y="-1244600"/>
            <a:ext cx="24384000" cy="1620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000000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76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ngled aerial view of colourful tulip fields"/>
          <p:cNvSpPr/>
          <p:nvPr>
            <p:ph type="pic" idx="21"/>
          </p:nvPr>
        </p:nvSpPr>
        <p:spPr>
          <a:xfrm>
            <a:off x="9256618" y="1263650"/>
            <a:ext cx="16791796" cy="1118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228092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Aerial view of colourful tulip fields"/>
          <p:cNvSpPr/>
          <p:nvPr>
            <p:ph type="pic" idx="22"/>
          </p:nvPr>
        </p:nvSpPr>
        <p:spPr>
          <a:xfrm>
            <a:off x="10291780" y="1263848"/>
            <a:ext cx="1471731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228092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CB297B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282700" marR="0" indent="-12827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101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892300" marR="0" indent="-12827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101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2501900" marR="0" indent="-12827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101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3111500" marR="0" indent="-12827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101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721100" marR="0" indent="-12827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101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4330700" marR="0" indent="-12827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101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940300" marR="0" indent="-12827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101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5549900" marR="0" indent="-12827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101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6159500" marR="0" indent="-12827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101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IDDHARTH K.  27/10/2025 ."/>
          <p:cNvSpPr txBox="1"/>
          <p:nvPr>
            <p:ph type="body" idx="21"/>
          </p:nvPr>
        </p:nvSpPr>
        <p:spPr>
          <a:xfrm>
            <a:off x="1201340" y="10175806"/>
            <a:ext cx="22140237" cy="3039318"/>
          </a:xfrm>
          <a:prstGeom prst="rect">
            <a:avLst/>
          </a:prstGeom>
          <a:solidFill>
            <a:srgbClr val="00A1FF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ctr">
              <a:defRPr b="0" sz="9800">
                <a:solidFill>
                  <a:srgbClr val="12103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SIDDHARTH K.  27/10/2025 .</a:t>
            </a:r>
          </a:p>
        </p:txBody>
      </p:sp>
      <p:sp>
        <p:nvSpPr>
          <p:cNvPr id="172" name="MALIGNANT OTITIS EXTERNA…"/>
          <p:cNvSpPr txBox="1"/>
          <p:nvPr>
            <p:ph type="ctrTitle"/>
          </p:nvPr>
        </p:nvSpPr>
        <p:spPr>
          <a:xfrm>
            <a:off x="659776" y="607604"/>
            <a:ext cx="23064448" cy="5985215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</p:spPr>
        <p:txBody>
          <a:bodyPr/>
          <a:lstStyle/>
          <a:p>
            <a:pPr algn="ctr" defTabSz="825500">
              <a:lnSpc>
                <a:spcPct val="100000"/>
              </a:lnSpc>
              <a:defRPr b="0" spc="0" sz="1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MALIGNANT OTITIS EXTERNA</a:t>
            </a:r>
          </a:p>
          <a:p>
            <a:pPr algn="ctr" defTabSz="825500">
              <a:lnSpc>
                <a:spcPct val="100000"/>
              </a:lnSpc>
              <a:defRPr b="0" spc="0" sz="1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MOE</a:t>
            </a:r>
          </a:p>
        </p:txBody>
      </p:sp>
      <p:sp>
        <p:nvSpPr>
          <p:cNvPr id="173" name="Severe inflammatory in external ear"/>
          <p:cNvSpPr txBox="1"/>
          <p:nvPr>
            <p:ph type="subTitle" sz="quarter" idx="1"/>
          </p:nvPr>
        </p:nvSpPr>
        <p:spPr>
          <a:prstGeom prst="rect">
            <a:avLst/>
          </a:prstGeom>
          <a:solidFill>
            <a:srgbClr val="000000"/>
          </a:solidFill>
        </p:spPr>
        <p:txBody>
          <a:bodyPr/>
          <a:lstStyle>
            <a:lvl1pPr algn="ctr">
              <a:defRPr b="0" sz="8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Severe inflammatory in external ear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  <p:bldP build="whole" bldLvl="1" animBg="1" rev="0" advAuto="0" spid="17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F0D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NFLAMMATORY CONDITION…"/>
          <p:cNvSpPr txBox="1"/>
          <p:nvPr>
            <p:ph type="body" sz="half" idx="1"/>
          </p:nvPr>
        </p:nvSpPr>
        <p:spPr>
          <a:xfrm>
            <a:off x="657714" y="849345"/>
            <a:ext cx="23068572" cy="3874314"/>
          </a:xfrm>
          <a:prstGeom prst="rect">
            <a:avLst/>
          </a:prstGeom>
        </p:spPr>
        <p:txBody>
          <a:bodyPr/>
          <a:lstStyle/>
          <a:p>
            <a:pPr defTabSz="975335">
              <a:defRPr spc="-163" sz="8160">
                <a:solidFill>
                  <a:srgbClr val="FFFFFF"/>
                </a:solidFill>
              </a:defRPr>
            </a:pPr>
            <a:r>
              <a:t>INFLAMMATORY CONDITION</a:t>
            </a:r>
          </a:p>
          <a:p>
            <a:pPr defTabSz="975335">
              <a:defRPr spc="-163" sz="8160">
                <a:solidFill>
                  <a:srgbClr val="FFFFFF"/>
                </a:solidFill>
              </a:defRPr>
            </a:pPr>
            <a:r>
              <a:t>ETIOLOGIC AGENT : PSEUDOMONAS</a:t>
            </a:r>
          </a:p>
          <a:p>
            <a:pPr defTabSz="975335">
              <a:defRPr spc="-163" sz="8160">
                <a:solidFill>
                  <a:srgbClr val="FFFFFF"/>
                </a:solidFill>
              </a:defRPr>
            </a:pPr>
          </a:p>
          <a:p>
            <a:pPr defTabSz="975335">
              <a:defRPr spc="-163" sz="8160">
                <a:solidFill>
                  <a:srgbClr val="FFFFFF"/>
                </a:solidFill>
              </a:defRPr>
            </a:pPr>
          </a:p>
          <a:p>
            <a:pPr defTabSz="975335">
              <a:defRPr spc="-163" sz="8160">
                <a:solidFill>
                  <a:srgbClr val="FFFFFF"/>
                </a:solidFill>
              </a:defRPr>
            </a:pP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ROUPS AFFECTED  :…"/>
          <p:cNvSpPr txBox="1"/>
          <p:nvPr/>
        </p:nvSpPr>
        <p:spPr>
          <a:xfrm>
            <a:off x="585121" y="1043100"/>
            <a:ext cx="23213759" cy="515139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GROUPS AFFECTED  :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ELDERLY DIABETICS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PATIENTS ON TREATMENT WITH IMMUNOSUPPRESSIVE DRUGS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ARLY MANIFESTATIONS"/>
          <p:cNvSpPr txBox="1"/>
          <p:nvPr/>
        </p:nvSpPr>
        <p:spPr>
          <a:xfrm>
            <a:off x="3703088" y="168545"/>
            <a:ext cx="13328712" cy="3841257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1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EARLY MANIFESTATIONS </a:t>
            </a:r>
          </a:p>
        </p:txBody>
      </p:sp>
      <p:sp>
        <p:nvSpPr>
          <p:cNvPr id="180" name="Resemble diffuse otitis externa but there is excruciating pain and…"/>
          <p:cNvSpPr txBox="1"/>
          <p:nvPr/>
        </p:nvSpPr>
        <p:spPr>
          <a:xfrm>
            <a:off x="1026247" y="4995804"/>
            <a:ext cx="23639019" cy="633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Resemble diffuse otitis externa but there is excruciating pain and </a:t>
            </a:r>
          </a:p>
          <a:p>
            <a:pPr/>
            <a:r>
              <a:t>appearance of granulations in the ear canal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DIAGNOSIS…"/>
          <p:cNvSpPr txBox="1"/>
          <p:nvPr/>
        </p:nvSpPr>
        <p:spPr>
          <a:xfrm>
            <a:off x="346710" y="-329792"/>
            <a:ext cx="23802138" cy="16670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1900">
                <a:solidFill>
                  <a:srgbClr val="F3F3F3"/>
                </a:solidFill>
                <a:latin typeface="Baloo Bhaijaan Regular"/>
                <a:ea typeface="Baloo Bhaijaan Regular"/>
                <a:cs typeface="Baloo Bhaijaan Regular"/>
                <a:sym typeface="Baloo Bhaijaan Regular"/>
              </a:defRPr>
            </a:pPr>
            <a:r>
              <a:t>DIAGNOSIS</a:t>
            </a:r>
          </a:p>
          <a:p>
            <a:pPr>
              <a:defRPr sz="9600">
                <a:solidFill>
                  <a:srgbClr val="F3F3F3"/>
                </a:solidFill>
                <a:latin typeface="Baloo Bhaijaan Regular"/>
                <a:ea typeface="Baloo Bhaijaan Regular"/>
                <a:cs typeface="Baloo Bhaijaan Regular"/>
                <a:sym typeface="Baloo Bhaijaan Regular"/>
              </a:defRPr>
            </a:pPr>
            <a:r>
              <a:t>1. Severe otalgia with granulation tissue in the external ear canal .</a:t>
            </a:r>
          </a:p>
          <a:p>
            <a:pPr>
              <a:defRPr sz="9600">
                <a:solidFill>
                  <a:srgbClr val="F3F3F3"/>
                </a:solidFill>
                <a:latin typeface="Baloo Bhaijaan Regular"/>
                <a:ea typeface="Baloo Bhaijaan Regular"/>
                <a:cs typeface="Baloo Bhaijaan Regular"/>
                <a:sym typeface="Baloo Bhaijaan Regular"/>
              </a:defRPr>
            </a:pPr>
            <a:r>
              <a:t>2. Computed tomography scan and Magnetic resonance imaging may show bony destruction . This also show extent   of soft tissue involvement .</a:t>
            </a:r>
          </a:p>
          <a:p>
            <a:pPr>
              <a:defRPr sz="6300">
                <a:solidFill>
                  <a:srgbClr val="F3F3F3"/>
                </a:solidFill>
                <a:latin typeface="Baloo Bhaijaan Regular"/>
                <a:ea typeface="Baloo Bhaijaan Regular"/>
                <a:cs typeface="Baloo Bhaijaan Regular"/>
                <a:sym typeface="Baloo Bhaijaan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allium-67…"/>
          <p:cNvSpPr txBox="1"/>
          <p:nvPr/>
        </p:nvSpPr>
        <p:spPr>
          <a:xfrm>
            <a:off x="938466" y="558074"/>
            <a:ext cx="23184611" cy="11880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400"/>
            </a:pPr>
            <a:r>
              <a:t>Gallium-67 </a:t>
            </a:r>
          </a:p>
          <a:p>
            <a:pPr>
              <a:defRPr sz="10400"/>
            </a:pPr>
            <a:r>
              <a:t>Taken up by monocytes and reticuloendothelial cells </a:t>
            </a:r>
          </a:p>
          <a:p>
            <a:pPr>
              <a:defRPr sz="10400"/>
            </a:pPr>
            <a:r>
              <a:t>Indicates soft tissue infection </a:t>
            </a:r>
          </a:p>
          <a:p>
            <a:pPr>
              <a:defRPr sz="10400"/>
            </a:pPr>
            <a:r>
              <a:t>Repeated every 3 weeks to monitor the disease and response to the treatment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warp dir="in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1E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chnetium 99 Bone Scan.…"/>
          <p:cNvSpPr txBox="1"/>
          <p:nvPr/>
        </p:nvSpPr>
        <p:spPr>
          <a:xfrm>
            <a:off x="1855995" y="531677"/>
            <a:ext cx="20359462" cy="11662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1900"/>
            </a:pPr>
            <a:r>
              <a:t>Technetium 99 Bone Scan.         </a:t>
            </a:r>
          </a:p>
          <a:p>
            <a:pPr>
              <a:defRPr sz="9600"/>
            </a:pPr>
            <a:r>
              <a:t>Reveals bone infection but test remains positive for a year or so and   therefore cannot be used to monitor the disease</a:t>
            </a:r>
          </a:p>
          <a:p>
            <a:pPr>
              <a:defRPr sz="119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push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1E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REATMENT…"/>
          <p:cNvSpPr txBox="1"/>
          <p:nvPr/>
        </p:nvSpPr>
        <p:spPr>
          <a:xfrm>
            <a:off x="1768564" y="1161504"/>
            <a:ext cx="18264506" cy="11392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TREATMENT </a:t>
            </a:r>
          </a:p>
          <a:p>
            <a:pPr marL="1870604" indent="-1870604">
              <a:buSzPct val="100000"/>
              <a:buAutoNum type="arabicPeriod" startAt="1"/>
            </a:pPr>
            <a:r>
              <a:t>Control of Diabetes</a:t>
            </a:r>
          </a:p>
          <a:p>
            <a:pPr marL="1870604" indent="-1870604">
              <a:buSzPct val="100000"/>
              <a:buAutoNum type="arabicPeriod" startAt="1"/>
            </a:pPr>
            <a:r>
              <a:t>Toilet of ear canal</a:t>
            </a:r>
          </a:p>
          <a:p>
            <a:pPr marL="1870604" indent="-1870604">
              <a:buSzPct val="100000"/>
              <a:buAutoNum type="arabicPeriod" startAt="1"/>
            </a:pPr>
            <a:r>
              <a:t>Antibiotic treatment </a:t>
            </a:r>
          </a:p>
          <a:p>
            <a:pPr/>
            <a:r>
              <a:t>      Gentamicin combined with </a:t>
            </a:r>
          </a:p>
          <a:p>
            <a:pPr/>
            <a:r>
              <a:t>     ticarcillin given intravenously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31E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QUINOLONES…"/>
          <p:cNvSpPr txBox="1"/>
          <p:nvPr/>
        </p:nvSpPr>
        <p:spPr>
          <a:xfrm>
            <a:off x="-2238694" y="337308"/>
            <a:ext cx="15520288" cy="17045399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1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QUINOLONES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OFLOXACIN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9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  </a:t>
            </a:r>
            <a:endParaRPr sz="11600"/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LEVOFLOXACIN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CIPROFLOXACIN      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   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9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9800">
                <a:solidFill>
                  <a:srgbClr val="12103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1" name="Combined with                                rifampin"/>
          <p:cNvSpPr txBox="1"/>
          <p:nvPr/>
        </p:nvSpPr>
        <p:spPr>
          <a:xfrm>
            <a:off x="13387608" y="2422225"/>
            <a:ext cx="20220623" cy="298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Combined with                                rifampin</a:t>
            </a:r>
          </a:p>
        </p:txBody>
      </p:sp>
      <p:sp>
        <p:nvSpPr>
          <p:cNvPr id="192" name="Oral therapy"/>
          <p:cNvSpPr txBox="1"/>
          <p:nvPr/>
        </p:nvSpPr>
        <p:spPr>
          <a:xfrm>
            <a:off x="13883535" y="523169"/>
            <a:ext cx="7170434" cy="1602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Oral therapy</a:t>
            </a:r>
          </a:p>
        </p:txBody>
      </p:sp>
      <p:sp>
        <p:nvSpPr>
          <p:cNvPr id="193" name="750 milligrams once daily"/>
          <p:cNvSpPr txBox="1"/>
          <p:nvPr/>
        </p:nvSpPr>
        <p:spPr>
          <a:xfrm>
            <a:off x="13590405" y="9237892"/>
            <a:ext cx="10360889" cy="2989007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750 milligrams once daily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50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whole" bldLvl="1" animBg="1" rev="0" advAuto="0" spid="191" grpId="3"/>
      <p:bldP build="whole" bldLvl="1" animBg="1" rev="0" advAuto="0" spid="193" grpId="4"/>
      <p:bldP build="whole" bldLvl="1" animBg="1" rev="0" advAuto="0" spid="19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39_DynamicColor">
  <a:themeElements>
    <a:clrScheme name="39_DynamicColor">
      <a:dk1>
        <a:srgbClr val="BA00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9_Dynam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9_Dynam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1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9_DynamicColor">
  <a:themeElements>
    <a:clrScheme name="39_Dynam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9_Dynam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9_Dynam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8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1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