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7" r:id="rId3"/>
    <p:sldId id="276" r:id="rId4"/>
    <p:sldId id="258" r:id="rId5"/>
    <p:sldId id="280" r:id="rId6"/>
    <p:sldId id="283" r:id="rId7"/>
    <p:sldId id="278" r:id="rId8"/>
    <p:sldId id="273" r:id="rId9"/>
    <p:sldId id="274" r:id="rId10"/>
    <p:sldId id="261"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2EA319-FC52-477B-A4B4-09CA11D43CCC}">
          <p14:sldIdLst>
            <p14:sldId id="256"/>
            <p14:sldId id="277"/>
            <p14:sldId id="276"/>
            <p14:sldId id="258"/>
            <p14:sldId id="280"/>
            <p14:sldId id="283"/>
            <p14:sldId id="278"/>
            <p14:sldId id="273"/>
            <p14:sldId id="274"/>
            <p14:sldId id="261"/>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00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Chung" userId="55e7454f566f9214" providerId="LiveId" clId="{BF9C86CE-BFE6-4168-B725-5E4EDAE6361C}"/>
    <pc:docChg chg="undo redo custSel modSld">
      <pc:chgData name="Tim Chung" userId="55e7454f566f9214" providerId="LiveId" clId="{BF9C86CE-BFE6-4168-B725-5E4EDAE6361C}" dt="2025-11-13T01:55:25.729" v="144" actId="1076"/>
      <pc:docMkLst>
        <pc:docMk/>
      </pc:docMkLst>
      <pc:sldChg chg="modSp mod">
        <pc:chgData name="Tim Chung" userId="55e7454f566f9214" providerId="LiveId" clId="{BF9C86CE-BFE6-4168-B725-5E4EDAE6361C}" dt="2025-11-13T01:54:25.952" v="142" actId="1076"/>
        <pc:sldMkLst>
          <pc:docMk/>
          <pc:sldMk cId="0" sldId="261"/>
        </pc:sldMkLst>
        <pc:spChg chg="mod">
          <ac:chgData name="Tim Chung" userId="55e7454f566f9214" providerId="LiveId" clId="{BF9C86CE-BFE6-4168-B725-5E4EDAE6361C}" dt="2025-11-13T01:53:43.508" v="103" actId="1076"/>
          <ac:spMkLst>
            <pc:docMk/>
            <pc:sldMk cId="0" sldId="261"/>
            <ac:spMk id="2" creationId="{00000000-0000-0000-0000-000000000000}"/>
          </ac:spMkLst>
        </pc:spChg>
        <pc:spChg chg="mod">
          <ac:chgData name="Tim Chung" userId="55e7454f566f9214" providerId="LiveId" clId="{BF9C86CE-BFE6-4168-B725-5E4EDAE6361C}" dt="2025-11-13T01:54:25.952" v="142" actId="1076"/>
          <ac:spMkLst>
            <pc:docMk/>
            <pc:sldMk cId="0" sldId="261"/>
            <ac:spMk id="3" creationId="{00000000-0000-0000-0000-000000000000}"/>
          </ac:spMkLst>
        </pc:spChg>
      </pc:sldChg>
      <pc:sldChg chg="modSp mod">
        <pc:chgData name="Tim Chung" userId="55e7454f566f9214" providerId="LiveId" clId="{BF9C86CE-BFE6-4168-B725-5E4EDAE6361C}" dt="2025-11-13T01:53:23.303" v="101" actId="20577"/>
        <pc:sldMkLst>
          <pc:docMk/>
          <pc:sldMk cId="0" sldId="273"/>
        </pc:sldMkLst>
        <pc:spChg chg="mod">
          <ac:chgData name="Tim Chung" userId="55e7454f566f9214" providerId="LiveId" clId="{BF9C86CE-BFE6-4168-B725-5E4EDAE6361C}" dt="2025-11-13T01:53:23.303" v="101" actId="20577"/>
          <ac:spMkLst>
            <pc:docMk/>
            <pc:sldMk cId="0" sldId="273"/>
            <ac:spMk id="3" creationId="{00000000-0000-0000-0000-000000000000}"/>
          </ac:spMkLst>
        </pc:spChg>
      </pc:sldChg>
      <pc:sldChg chg="modSp mod">
        <pc:chgData name="Tim Chung" userId="55e7454f566f9214" providerId="LiveId" clId="{BF9C86CE-BFE6-4168-B725-5E4EDAE6361C}" dt="2025-11-13T01:55:25.729" v="144" actId="1076"/>
        <pc:sldMkLst>
          <pc:docMk/>
          <pc:sldMk cId="608354744" sldId="276"/>
        </pc:sldMkLst>
        <pc:spChg chg="mod">
          <ac:chgData name="Tim Chung" userId="55e7454f566f9214" providerId="LiveId" clId="{BF9C86CE-BFE6-4168-B725-5E4EDAE6361C}" dt="2025-11-13T01:55:19.231" v="143" actId="1076"/>
          <ac:spMkLst>
            <pc:docMk/>
            <pc:sldMk cId="608354744" sldId="276"/>
            <ac:spMk id="2" creationId="{00000000-0000-0000-0000-000000000000}"/>
          </ac:spMkLst>
        </pc:spChg>
        <pc:spChg chg="mod">
          <ac:chgData name="Tim Chung" userId="55e7454f566f9214" providerId="LiveId" clId="{BF9C86CE-BFE6-4168-B725-5E4EDAE6361C}" dt="2025-11-13T01:55:25.729" v="144" actId="1076"/>
          <ac:spMkLst>
            <pc:docMk/>
            <pc:sldMk cId="608354744" sldId="276"/>
            <ac:spMk id="3" creationId="{00000000-0000-0000-0000-000000000000}"/>
          </ac:spMkLst>
        </pc:spChg>
      </pc:sldChg>
      <pc:sldChg chg="modSp mod">
        <pc:chgData name="Tim Chung" userId="55e7454f566f9214" providerId="LiveId" clId="{BF9C86CE-BFE6-4168-B725-5E4EDAE6361C}" dt="2025-11-13T01:49:54.699" v="95" actId="1076"/>
        <pc:sldMkLst>
          <pc:docMk/>
          <pc:sldMk cId="3217523573" sldId="278"/>
        </pc:sldMkLst>
        <pc:picChg chg="mod">
          <ac:chgData name="Tim Chung" userId="55e7454f566f9214" providerId="LiveId" clId="{BF9C86CE-BFE6-4168-B725-5E4EDAE6361C}" dt="2025-11-13T01:49:54.699" v="95" actId="1076"/>
          <ac:picMkLst>
            <pc:docMk/>
            <pc:sldMk cId="3217523573" sldId="278"/>
            <ac:picMk id="14" creationId="{FF8C8CFC-8477-B3E3-9451-625C003585AF}"/>
          </ac:picMkLst>
        </pc:picChg>
      </pc:sldChg>
      <pc:sldChg chg="modSp mod">
        <pc:chgData name="Tim Chung" userId="55e7454f566f9214" providerId="LiveId" clId="{BF9C86CE-BFE6-4168-B725-5E4EDAE6361C}" dt="2025-11-13T01:48:10.953" v="93" actId="20577"/>
        <pc:sldMkLst>
          <pc:docMk/>
          <pc:sldMk cId="3009483200" sldId="280"/>
        </pc:sldMkLst>
        <pc:spChg chg="mod">
          <ac:chgData name="Tim Chung" userId="55e7454f566f9214" providerId="LiveId" clId="{BF9C86CE-BFE6-4168-B725-5E4EDAE6361C}" dt="2025-11-13T01:48:10.953" v="93" actId="20577"/>
          <ac:spMkLst>
            <pc:docMk/>
            <pc:sldMk cId="3009483200" sldId="280"/>
            <ac:spMk id="3" creationId="{00000000-0000-0000-0000-000000000000}"/>
          </ac:spMkLst>
        </pc:spChg>
      </pc:sldChg>
      <pc:sldChg chg="modSp mod">
        <pc:chgData name="Tim Chung" userId="55e7454f566f9214" providerId="LiveId" clId="{BF9C86CE-BFE6-4168-B725-5E4EDAE6361C}" dt="2025-11-13T01:49:27.837" v="94" actId="14100"/>
        <pc:sldMkLst>
          <pc:docMk/>
          <pc:sldMk cId="348312913" sldId="283"/>
        </pc:sldMkLst>
        <pc:spChg chg="mod">
          <ac:chgData name="Tim Chung" userId="55e7454f566f9214" providerId="LiveId" clId="{BF9C86CE-BFE6-4168-B725-5E4EDAE6361C}" dt="2025-11-13T01:49:27.837" v="94" actId="14100"/>
          <ac:spMkLst>
            <pc:docMk/>
            <pc:sldMk cId="348312913" sldId="28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BBB3A-8999-4B21-9271-74DC8B6DE031}" type="datetimeFigureOut">
              <a:rPr lang="en-US" smtClean="0"/>
              <a:pPr/>
              <a:t>11/12/25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2B825-A276-46F5-A755-EF9CBC1D67C7}" type="slidenum">
              <a:rPr lang="en-US" smtClean="0"/>
              <a:pPr/>
              <a:t>‹#›</a:t>
            </a:fld>
            <a:endParaRPr lang="en-US"/>
          </a:p>
        </p:txBody>
      </p:sp>
    </p:spTree>
    <p:extLst>
      <p:ext uri="{BB962C8B-B14F-4D97-AF65-F5344CB8AC3E}">
        <p14:creationId xmlns:p14="http://schemas.microsoft.com/office/powerpoint/2010/main" val="160750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and Topher</a:t>
            </a:r>
          </a:p>
        </p:txBody>
      </p:sp>
      <p:sp>
        <p:nvSpPr>
          <p:cNvPr id="4" name="Slide Number Placeholder 3"/>
          <p:cNvSpPr>
            <a:spLocks noGrp="1"/>
          </p:cNvSpPr>
          <p:nvPr>
            <p:ph type="sldNum" sz="quarter" idx="5"/>
          </p:nvPr>
        </p:nvSpPr>
        <p:spPr/>
        <p:txBody>
          <a:bodyPr/>
          <a:lstStyle/>
          <a:p>
            <a:fld id="{A3D2B825-A276-46F5-A755-EF9CBC1D67C7}" type="slidenum">
              <a:rPr lang="en-US" smtClean="0"/>
              <a:pPr/>
              <a:t>2</a:t>
            </a:fld>
            <a:endParaRPr lang="en-US"/>
          </a:p>
        </p:txBody>
      </p:sp>
    </p:spTree>
    <p:extLst>
      <p:ext uri="{BB962C8B-B14F-4D97-AF65-F5344CB8AC3E}">
        <p14:creationId xmlns:p14="http://schemas.microsoft.com/office/powerpoint/2010/main" val="312751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Petra to Tim</a:t>
            </a:r>
          </a:p>
        </p:txBody>
      </p:sp>
      <p:sp>
        <p:nvSpPr>
          <p:cNvPr id="4" name="Slide Number Placeholder 3"/>
          <p:cNvSpPr>
            <a:spLocks noGrp="1"/>
          </p:cNvSpPr>
          <p:nvPr>
            <p:ph type="sldNum" sz="quarter" idx="5"/>
          </p:nvPr>
        </p:nvSpPr>
        <p:spPr/>
        <p:txBody>
          <a:bodyPr/>
          <a:lstStyle/>
          <a:p>
            <a:fld id="{A3D2B825-A276-46F5-A755-EF9CBC1D67C7}" type="slidenum">
              <a:rPr lang="en-US" smtClean="0"/>
              <a:pPr/>
              <a:t>3</a:t>
            </a:fld>
            <a:endParaRPr lang="en-US"/>
          </a:p>
        </p:txBody>
      </p:sp>
    </p:spTree>
    <p:extLst>
      <p:ext uri="{BB962C8B-B14F-4D97-AF65-F5344CB8AC3E}">
        <p14:creationId xmlns:p14="http://schemas.microsoft.com/office/powerpoint/2010/main" val="423307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94708A-E0C9-4B50-B29B-D46C67815AB6}"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57723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19473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408632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650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355637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4708A-E0C9-4B50-B29B-D46C67815AB6}" type="datetimeFigureOut">
              <a:rPr lang="en-US" smtClean="0"/>
              <a:pPr/>
              <a:t>11/12/25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55581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4708A-E0C9-4B50-B29B-D46C67815AB6}" type="datetimeFigureOut">
              <a:rPr lang="en-US" smtClean="0"/>
              <a:pPr/>
              <a:t>11/12/25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158879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4708A-E0C9-4B50-B29B-D46C67815AB6}"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28694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4708A-E0C9-4B50-B29B-D46C67815AB6}"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308995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4708A-E0C9-4B50-B29B-D46C67815AB6}"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140097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4708A-E0C9-4B50-B29B-D46C67815AB6}"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94137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423555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4708A-E0C9-4B50-B29B-D46C67815AB6}" type="datetimeFigureOut">
              <a:rPr lang="en-US" smtClean="0"/>
              <a:pPr/>
              <a:t>11/12/25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55600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4708A-E0C9-4B50-B29B-D46C67815AB6}" type="datetimeFigureOut">
              <a:rPr lang="en-US" smtClean="0"/>
              <a:pPr/>
              <a:t>11/12/25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109802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4708A-E0C9-4B50-B29B-D46C67815AB6}" type="datetimeFigureOut">
              <a:rPr lang="en-US" smtClean="0"/>
              <a:pPr/>
              <a:t>11/12/25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230521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190423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4708A-E0C9-4B50-B29B-D46C67815AB6}"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7AB31-A0F8-4D64-90B4-5FF082CCBC6E}" type="slidenum">
              <a:rPr lang="en-US" smtClean="0"/>
              <a:pPr/>
              <a:t>‹#›</a:t>
            </a:fld>
            <a:endParaRPr lang="en-US"/>
          </a:p>
        </p:txBody>
      </p:sp>
    </p:spTree>
    <p:extLst>
      <p:ext uri="{BB962C8B-B14F-4D97-AF65-F5344CB8AC3E}">
        <p14:creationId xmlns:p14="http://schemas.microsoft.com/office/powerpoint/2010/main" val="304995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94708A-E0C9-4B50-B29B-D46C67815AB6}" type="datetimeFigureOut">
              <a:rPr lang="en-US" smtClean="0"/>
              <a:pPr/>
              <a:t>11/12/25</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FC7AB31-A0F8-4D64-90B4-5FF082CCBC6E}" type="slidenum">
              <a:rPr lang="en-US" smtClean="0"/>
              <a:pPr/>
              <a:t>‹#›</a:t>
            </a:fld>
            <a:endParaRPr lang="en-US"/>
          </a:p>
        </p:txBody>
      </p:sp>
    </p:spTree>
    <p:extLst>
      <p:ext uri="{BB962C8B-B14F-4D97-AF65-F5344CB8AC3E}">
        <p14:creationId xmlns:p14="http://schemas.microsoft.com/office/powerpoint/2010/main" val="5155532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Tim.Chung@mercerislandschool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4431" y="628651"/>
            <a:ext cx="2732362" cy="3495674"/>
          </a:xfrm>
        </p:spPr>
        <p:txBody>
          <a:bodyPr>
            <a:normAutofit/>
          </a:bodyPr>
          <a:lstStyle/>
          <a:p>
            <a:pPr algn="l"/>
            <a:r>
              <a:rPr lang="en-US" sz="3500"/>
              <a:t>Mercer Island High School</a:t>
            </a:r>
            <a:br>
              <a:rPr lang="en-US" sz="3500"/>
            </a:br>
            <a:r>
              <a:rPr lang="en-US" sz="3500"/>
              <a:t>Boys Swive</a:t>
            </a:r>
          </a:p>
        </p:txBody>
      </p:sp>
      <p:sp>
        <p:nvSpPr>
          <p:cNvPr id="3" name="Subtitle 2"/>
          <p:cNvSpPr>
            <a:spLocks noGrp="1"/>
          </p:cNvSpPr>
          <p:nvPr>
            <p:ph type="subTitle" idx="1"/>
          </p:nvPr>
        </p:nvSpPr>
        <p:spPr>
          <a:xfrm>
            <a:off x="5904431" y="4286250"/>
            <a:ext cx="2782368" cy="1809750"/>
          </a:xfrm>
        </p:spPr>
        <p:txBody>
          <a:bodyPr>
            <a:normAutofit/>
          </a:bodyPr>
          <a:lstStyle/>
          <a:p>
            <a:pPr algn="l"/>
            <a:r>
              <a:rPr lang="en-US" sz="1700"/>
              <a:t>2025-2026 Parent Meeting</a:t>
            </a:r>
          </a:p>
        </p:txBody>
      </p:sp>
      <p:sp>
        <p:nvSpPr>
          <p:cNvPr id="9" name="Rectangle 8">
            <a:extLst>
              <a:ext uri="{FF2B5EF4-FFF2-40B4-BE49-F238E27FC236}">
                <a16:creationId xmlns:a16="http://schemas.microsoft.com/office/drawing/2014/main" id="{5BC51F77-AE74-4F38-B1DC-29475E38C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S%20MIlogo6-a6.jpg"/>
          <p:cNvPicPr>
            <a:picLocks noChangeAspect="1"/>
          </p:cNvPicPr>
          <p:nvPr/>
        </p:nvPicPr>
        <p:blipFill>
          <a:blip r:embed="rId3" cstate="print"/>
          <a:srcRect l="2754" r="3" b="3"/>
          <a:stretch/>
        </p:blipFill>
        <p:spPr>
          <a:xfrm>
            <a:off x="853117" y="1114868"/>
            <a:ext cx="4444534" cy="4628265"/>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1" name="Rectangle 10">
            <a:extLst>
              <a:ext uri="{FF2B5EF4-FFF2-40B4-BE49-F238E27FC236}">
                <a16:creationId xmlns:a16="http://schemas.microsoft.com/office/drawing/2014/main" id="{FCE87B8C-E5AA-4044-AB91-DDA3084B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60" y="443949"/>
            <a:ext cx="7765321" cy="1326321"/>
          </a:xfrm>
        </p:spPr>
        <p:txBody>
          <a:bodyPr/>
          <a:lstStyle/>
          <a:p>
            <a:r>
              <a:rPr lang="en-US"/>
              <a:t>Student-Athlete Expectations</a:t>
            </a:r>
          </a:p>
        </p:txBody>
      </p:sp>
      <p:sp>
        <p:nvSpPr>
          <p:cNvPr id="3" name="Content Placeholder 2"/>
          <p:cNvSpPr>
            <a:spLocks noGrp="1"/>
          </p:cNvSpPr>
          <p:nvPr>
            <p:ph idx="1"/>
          </p:nvPr>
        </p:nvSpPr>
        <p:spPr>
          <a:xfrm>
            <a:off x="278720" y="1645132"/>
            <a:ext cx="8534400" cy="4525963"/>
          </a:xfrm>
        </p:spPr>
        <p:txBody>
          <a:bodyPr>
            <a:noAutofit/>
          </a:bodyPr>
          <a:lstStyle/>
          <a:p>
            <a:r>
              <a:rPr lang="en-US" sz="3600" dirty="0"/>
              <a:t>Attend classes</a:t>
            </a:r>
          </a:p>
          <a:p>
            <a:r>
              <a:rPr lang="en-US" sz="3600" dirty="0"/>
              <a:t>Abide by the athletic code</a:t>
            </a:r>
          </a:p>
          <a:p>
            <a:pPr lvl="1"/>
            <a:r>
              <a:rPr lang="en-US" sz="3200" dirty="0"/>
              <a:t>Bullying in any form will not be tolerated</a:t>
            </a:r>
          </a:p>
          <a:p>
            <a:r>
              <a:rPr lang="en-US" sz="3600" dirty="0"/>
              <a:t>Be the best teammate</a:t>
            </a:r>
          </a:p>
          <a:p>
            <a:r>
              <a:rPr lang="en-US" sz="3600" dirty="0"/>
              <a:t>Have Fun</a:t>
            </a:r>
          </a:p>
          <a:p>
            <a:r>
              <a:rPr lang="en-US" sz="3600" dirty="0"/>
              <a:t>Communicate with coaches</a:t>
            </a:r>
          </a:p>
          <a:p>
            <a:pPr marL="0" indent="0">
              <a:buNone/>
            </a:pPr>
            <a:endParaRPr lang="en-US" sz="4000" dirty="0"/>
          </a:p>
          <a:p>
            <a:endParaRPr lang="en-US" sz="4000" dirty="0"/>
          </a:p>
          <a:p>
            <a:endParaRPr lang="en-US" sz="4000" dirty="0"/>
          </a:p>
          <a:p>
            <a:pPr marL="0" indent="0">
              <a:buNone/>
            </a:pP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B098-FE9E-AB6E-D546-06749CCAA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E8ACB-5616-F4E5-03E0-14E21574DE4C}"/>
              </a:ext>
            </a:extLst>
          </p:cNvPr>
          <p:cNvSpPr>
            <a:spLocks noGrp="1"/>
          </p:cNvSpPr>
          <p:nvPr>
            <p:ph type="title"/>
          </p:nvPr>
        </p:nvSpPr>
        <p:spPr>
          <a:xfrm>
            <a:off x="609600" y="533400"/>
            <a:ext cx="7765321" cy="1326321"/>
          </a:xfrm>
        </p:spPr>
        <p:txBody>
          <a:bodyPr/>
          <a:lstStyle/>
          <a:p>
            <a:r>
              <a:rPr lang="en-US"/>
              <a:t>Rules, No Exceptions</a:t>
            </a:r>
          </a:p>
        </p:txBody>
      </p:sp>
      <p:sp>
        <p:nvSpPr>
          <p:cNvPr id="3" name="Content Placeholder 2">
            <a:extLst>
              <a:ext uri="{FF2B5EF4-FFF2-40B4-BE49-F238E27FC236}">
                <a16:creationId xmlns:a16="http://schemas.microsoft.com/office/drawing/2014/main" id="{39AF3A6F-1CC0-F091-28AB-6CBC8E0A8FC2}"/>
              </a:ext>
            </a:extLst>
          </p:cNvPr>
          <p:cNvSpPr>
            <a:spLocks noGrp="1"/>
          </p:cNvSpPr>
          <p:nvPr>
            <p:ph idx="1"/>
          </p:nvPr>
        </p:nvSpPr>
        <p:spPr>
          <a:xfrm>
            <a:off x="457199" y="1600200"/>
            <a:ext cx="8229600" cy="4906963"/>
          </a:xfrm>
        </p:spPr>
        <p:txBody>
          <a:bodyPr>
            <a:normAutofit fontScale="70000" lnSpcReduction="20000"/>
          </a:bodyPr>
          <a:lstStyle/>
          <a:p>
            <a:pPr algn="l" fontAlgn="base"/>
            <a:r>
              <a:rPr lang="en-US" b="0" i="0" dirty="0">
                <a:effectLst/>
                <a:latin typeface="Segoe UI" panose="020B0502040204020203" pitchFamily="34" charset="0"/>
              </a:rPr>
              <a:t>17.25.2 Schools may allow, once during the season, a student to miss school practices or games for two or more consecutive days in order to participate on a non-school team or teams. 17.25.3 Students shall not compete in the uniform of the school at non-school events. School uniforms, football helmets and shoulder pads may be worn only during the WIAA season for that sport except during Washington State Coaches Association feeder or all state contests. NOTE: Uniforms are considered to be the school issued contest uniform (practice or shooting shirts are not classified as school uniforms) and are defined in the adopted rule book for each specific sport</a:t>
            </a:r>
            <a:r>
              <a:rPr lang="en-US" b="0" i="0" dirty="0">
                <a:solidFill>
                  <a:srgbClr val="242424"/>
                </a:solidFill>
                <a:effectLst/>
                <a:latin typeface="Segoe UI" panose="020B0502040204020203" pitchFamily="34" charset="0"/>
              </a:rPr>
              <a:t>.</a:t>
            </a:r>
          </a:p>
          <a:p>
            <a:pPr algn="l" fontAlgn="base"/>
            <a:r>
              <a:rPr lang="en-US" b="0" i="0" dirty="0">
                <a:effectLst/>
                <a:latin typeface="Segoe UI" panose="020B0502040204020203" pitchFamily="34" charset="0"/>
              </a:rPr>
              <a:t>17.25.4 Penalties A.  If a school gives students special treatment or privileges, the school must report he </a:t>
            </a:r>
            <a:r>
              <a:rPr lang="en-US" dirty="0">
                <a:effectLst/>
                <a:latin typeface="Segoe UI" panose="020B0502040204020203" pitchFamily="34" charset="0"/>
              </a:rPr>
              <a:t>v</a:t>
            </a:r>
            <a:r>
              <a:rPr lang="en-US" b="0" i="0" dirty="0">
                <a:effectLst/>
                <a:latin typeface="Segoe UI" panose="020B0502040204020203" pitchFamily="34" charset="0"/>
              </a:rPr>
              <a:t>iolation to its league to determine appropriate penalties.  B.  Penalties assessed to the student for violating this rule are determined by the local school district</a:t>
            </a:r>
            <a:endParaRPr lang="en-US" b="0" i="0" dirty="0">
              <a:solidFill>
                <a:srgbClr val="242424"/>
              </a:solidFill>
              <a:effectLst/>
              <a:latin typeface="Segoe UI" panose="020B0502040204020203" pitchFamily="34" charset="0"/>
            </a:endParaRPr>
          </a:p>
          <a:p>
            <a:pPr marL="0" indent="0" algn="l" fontAlgn="base">
              <a:buNone/>
            </a:pPr>
            <a:r>
              <a:rPr lang="en-US" sz="3400" dirty="0"/>
              <a:t>Basically:  2 or more consecutive missed practices is a warning.  The second time it happens, a violation has occurred, and the coaches need to report the violation which would likely be a suspension from the team.</a:t>
            </a:r>
            <a:br>
              <a:rPr lang="en-US" sz="4700" dirty="0"/>
            </a:br>
            <a:endParaRPr lang="en-US" sz="4700" dirty="0"/>
          </a:p>
          <a:p>
            <a:endParaRPr lang="en-US" sz="4400" dirty="0"/>
          </a:p>
          <a:p>
            <a:pPr>
              <a:buNone/>
            </a:pPr>
            <a:endParaRPr lang="en-US" dirty="0"/>
          </a:p>
        </p:txBody>
      </p:sp>
    </p:spTree>
    <p:extLst>
      <p:ext uri="{BB962C8B-B14F-4D97-AF65-F5344CB8AC3E}">
        <p14:creationId xmlns:p14="http://schemas.microsoft.com/office/powerpoint/2010/main" val="299970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4" y="67366"/>
            <a:ext cx="8282609" cy="1676399"/>
          </a:xfrm>
        </p:spPr>
        <p:txBody>
          <a:bodyPr/>
          <a:lstStyle/>
          <a:p>
            <a:r>
              <a:rPr lang="en-US" dirty="0"/>
              <a:t>Boosters!</a:t>
            </a:r>
          </a:p>
        </p:txBody>
      </p:sp>
      <p:sp>
        <p:nvSpPr>
          <p:cNvPr id="3" name="Content Placeholder 2"/>
          <p:cNvSpPr>
            <a:spLocks noGrp="1"/>
          </p:cNvSpPr>
          <p:nvPr>
            <p:ph idx="1"/>
          </p:nvPr>
        </p:nvSpPr>
        <p:spPr>
          <a:xfrm>
            <a:off x="96134" y="1529690"/>
            <a:ext cx="3704946" cy="4706335"/>
          </a:xfrm>
        </p:spPr>
        <p:txBody>
          <a:bodyPr>
            <a:noAutofit/>
          </a:bodyPr>
          <a:lstStyle/>
          <a:p>
            <a:r>
              <a:rPr lang="en-US" sz="1400" b="1" dirty="0"/>
              <a:t>Fees</a:t>
            </a:r>
          </a:p>
          <a:p>
            <a:pPr lvl="1"/>
            <a:r>
              <a:rPr lang="en-US" sz="1400" b="1" dirty="0"/>
              <a:t>Extra Pool Time (Thanksgiving)</a:t>
            </a:r>
          </a:p>
          <a:p>
            <a:pPr lvl="1"/>
            <a:r>
              <a:rPr lang="en-US" sz="1400" b="1" dirty="0"/>
              <a:t>Shirts</a:t>
            </a:r>
          </a:p>
          <a:p>
            <a:pPr lvl="1"/>
            <a:r>
              <a:rPr lang="en-US" sz="1400" b="1" dirty="0"/>
              <a:t>Senior Banners</a:t>
            </a:r>
          </a:p>
          <a:p>
            <a:pPr lvl="1"/>
            <a:r>
              <a:rPr lang="en-US" sz="1400" b="1" dirty="0"/>
              <a:t>Suits</a:t>
            </a:r>
          </a:p>
          <a:p>
            <a:pPr lvl="1"/>
            <a:r>
              <a:rPr lang="en-US" sz="1400" b="1" dirty="0"/>
              <a:t>Banquet</a:t>
            </a:r>
          </a:p>
          <a:p>
            <a:pPr lvl="1"/>
            <a:r>
              <a:rPr lang="en-US" sz="1400" b="1" dirty="0"/>
              <a:t>Snacks and drinks at meets etc</a:t>
            </a:r>
          </a:p>
          <a:p>
            <a:endParaRPr lang="en-US" sz="2200" b="1" dirty="0"/>
          </a:p>
          <a:p>
            <a:endParaRPr lang="en-US" sz="2200" b="1" dirty="0"/>
          </a:p>
          <a:p>
            <a:r>
              <a:rPr lang="en-US" sz="2200" b="1" dirty="0"/>
              <a:t>Booster Fee Ask:</a:t>
            </a:r>
          </a:p>
          <a:p>
            <a:pPr lvl="1"/>
            <a:r>
              <a:rPr lang="en-US" sz="2000" b="1" dirty="0"/>
              <a:t>$300</a:t>
            </a:r>
          </a:p>
        </p:txBody>
      </p:sp>
      <p:sp>
        <p:nvSpPr>
          <p:cNvPr id="6" name="Content Placeholder 2">
            <a:extLst>
              <a:ext uri="{FF2B5EF4-FFF2-40B4-BE49-F238E27FC236}">
                <a16:creationId xmlns:a16="http://schemas.microsoft.com/office/drawing/2014/main" id="{FD2EEFF3-1371-6E7E-FC0C-7A9A0ED3EBA4}"/>
              </a:ext>
            </a:extLst>
          </p:cNvPr>
          <p:cNvSpPr>
            <a:spLocks noGrp="1"/>
          </p:cNvSpPr>
          <p:nvPr/>
        </p:nvSpPr>
        <p:spPr>
          <a:xfrm>
            <a:off x="3801080" y="1529690"/>
            <a:ext cx="8282609" cy="470633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1400" b="1" dirty="0"/>
              <a:t>Booster Parents</a:t>
            </a:r>
          </a:p>
          <a:p>
            <a:pPr lvl="1"/>
            <a:r>
              <a:rPr lang="en-US" sz="1400" b="1" dirty="0"/>
              <a:t>Dawn Lee:  President</a:t>
            </a:r>
          </a:p>
          <a:p>
            <a:pPr lvl="1"/>
            <a:r>
              <a:rPr lang="en-US" sz="1400" b="1" dirty="0"/>
              <a:t>Petra Jennings:  Volunteer Coordinator</a:t>
            </a:r>
          </a:p>
          <a:p>
            <a:pPr lvl="1"/>
            <a:r>
              <a:rPr lang="en-US" sz="1400" b="1" dirty="0"/>
              <a:t>Christopher (</a:t>
            </a:r>
            <a:r>
              <a:rPr lang="en-US" sz="1400" b="1" dirty="0" err="1"/>
              <a:t>Topher</a:t>
            </a:r>
            <a:r>
              <a:rPr lang="en-US" sz="1400" b="1" dirty="0"/>
              <a:t>) Lucas:  Treasurer</a:t>
            </a:r>
          </a:p>
          <a:p>
            <a:pPr lvl="1"/>
            <a:r>
              <a:rPr lang="en-US" sz="1400" b="1" dirty="0"/>
              <a:t>Eileen:  Booster Secretary and Communications</a:t>
            </a:r>
          </a:p>
          <a:p>
            <a:pPr lvl="1"/>
            <a:r>
              <a:rPr lang="en-US" sz="1400" b="1" dirty="0"/>
              <a:t>Tracie Simpson:  Sponsorship</a:t>
            </a:r>
          </a:p>
          <a:p>
            <a:pPr lvl="1"/>
            <a:r>
              <a:rPr lang="en-US" sz="1400" b="1" dirty="0"/>
              <a:t>Liz Carson:  Apparel</a:t>
            </a:r>
          </a:p>
          <a:p>
            <a:pPr lvl="1"/>
            <a:r>
              <a:rPr lang="en-US" sz="1400" b="1" dirty="0"/>
              <a:t>Kara Lucas:  Hospitality</a:t>
            </a:r>
          </a:p>
          <a:p>
            <a:pPr lvl="1"/>
            <a:r>
              <a:rPr lang="en-US" sz="1400" b="1" dirty="0"/>
              <a:t>Stephanie Kornblum Community Liaison</a:t>
            </a:r>
          </a:p>
          <a:p>
            <a:pPr lvl="1"/>
            <a:r>
              <a:rPr lang="en-US" sz="1400" b="1" dirty="0"/>
              <a:t>Isabella Fu:  Meet Coordinator</a:t>
            </a:r>
          </a:p>
          <a:p>
            <a:pPr lvl="1"/>
            <a:endParaRPr lang="en-US" sz="1400" b="1" dirty="0"/>
          </a:p>
          <a:p>
            <a:pPr lvl="1"/>
            <a:r>
              <a:rPr lang="en-US" sz="2000" b="1" dirty="0"/>
              <a:t>Open Vacancies:  </a:t>
            </a:r>
          </a:p>
          <a:p>
            <a:pPr lvl="2"/>
            <a:r>
              <a:rPr lang="en-US" sz="2000" b="1" dirty="0"/>
              <a:t>State Chair</a:t>
            </a:r>
          </a:p>
          <a:p>
            <a:pPr lvl="2"/>
            <a:r>
              <a:rPr lang="en-US" sz="2000" b="1" dirty="0"/>
              <a:t>Senior and Banquet Chair</a:t>
            </a:r>
          </a:p>
        </p:txBody>
      </p:sp>
    </p:spTree>
    <p:extLst>
      <p:ext uri="{BB962C8B-B14F-4D97-AF65-F5344CB8AC3E}">
        <p14:creationId xmlns:p14="http://schemas.microsoft.com/office/powerpoint/2010/main" val="339780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309977"/>
            <a:ext cx="7765321" cy="1326321"/>
          </a:xfrm>
        </p:spPr>
        <p:txBody>
          <a:bodyPr/>
          <a:lstStyle/>
          <a:p>
            <a:r>
              <a:rPr lang="en-US"/>
              <a:t>Parent Expectations</a:t>
            </a:r>
          </a:p>
        </p:txBody>
      </p:sp>
      <p:sp>
        <p:nvSpPr>
          <p:cNvPr id="3" name="Content Placeholder 2"/>
          <p:cNvSpPr>
            <a:spLocks noGrp="1"/>
          </p:cNvSpPr>
          <p:nvPr>
            <p:ph idx="1"/>
          </p:nvPr>
        </p:nvSpPr>
        <p:spPr>
          <a:xfrm>
            <a:off x="304799" y="1401417"/>
            <a:ext cx="8534400" cy="4525963"/>
          </a:xfrm>
        </p:spPr>
        <p:txBody>
          <a:bodyPr>
            <a:noAutofit/>
          </a:bodyPr>
          <a:lstStyle/>
          <a:p>
            <a:r>
              <a:rPr lang="en-US" sz="3600" dirty="0"/>
              <a:t>Volunteer</a:t>
            </a:r>
          </a:p>
          <a:p>
            <a:pPr lvl="1"/>
            <a:r>
              <a:rPr lang="en-US" sz="3600" dirty="0"/>
              <a:t>At least 3 timing shifts at meets</a:t>
            </a:r>
          </a:p>
          <a:p>
            <a:pPr lvl="1"/>
            <a:r>
              <a:rPr lang="en-US" sz="3600" dirty="0"/>
              <a:t>Or be a specialized volunteer: officials, computer, scoreboard</a:t>
            </a:r>
          </a:p>
          <a:p>
            <a:r>
              <a:rPr lang="en-US" sz="3600" dirty="0"/>
              <a:t>Support your athlete</a:t>
            </a:r>
            <a:endParaRPr lang="en-US" sz="3200" dirty="0"/>
          </a:p>
          <a:p>
            <a:r>
              <a:rPr lang="en-US" sz="3600" dirty="0"/>
              <a:t>Support the coaching staff</a:t>
            </a:r>
          </a:p>
          <a:p>
            <a:r>
              <a:rPr lang="en-US" sz="3600" dirty="0"/>
              <a:t>Support and talk to each other</a:t>
            </a:r>
            <a:endParaRPr lang="en-US" sz="3200" dirty="0"/>
          </a:p>
        </p:txBody>
      </p:sp>
    </p:spTree>
    <p:extLst>
      <p:ext uri="{BB962C8B-B14F-4D97-AF65-F5344CB8AC3E}">
        <p14:creationId xmlns:p14="http://schemas.microsoft.com/office/powerpoint/2010/main" val="60835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1230" y="234123"/>
            <a:ext cx="5532750" cy="1326321"/>
          </a:xfrm>
        </p:spPr>
        <p:txBody>
          <a:bodyPr>
            <a:normAutofit/>
          </a:bodyPr>
          <a:lstStyle/>
          <a:p>
            <a:r>
              <a:rPr lang="en-US"/>
              <a:t>Communication</a:t>
            </a:r>
          </a:p>
        </p:txBody>
      </p:sp>
      <p:pic>
        <p:nvPicPr>
          <p:cNvPr id="5" name="Picture 4" descr="Swimming goggles on the side of a lap pool">
            <a:extLst>
              <a:ext uri="{FF2B5EF4-FFF2-40B4-BE49-F238E27FC236}">
                <a16:creationId xmlns:a16="http://schemas.microsoft.com/office/drawing/2014/main" id="{D7340427-33DA-A671-B19F-52AD52D6DB5F}"/>
              </a:ext>
            </a:extLst>
          </p:cNvPr>
          <p:cNvPicPr>
            <a:picLocks noChangeAspect="1"/>
          </p:cNvPicPr>
          <p:nvPr/>
        </p:nvPicPr>
        <p:blipFill>
          <a:blip r:embed="rId3"/>
          <a:srcRect l="24794" r="41363" b="-1"/>
          <a:stretch/>
        </p:blipFill>
        <p:spPr>
          <a:xfrm>
            <a:off x="20" y="10"/>
            <a:ext cx="3476985" cy="6857990"/>
          </a:xfrm>
          <a:prstGeom prst="rect">
            <a:avLst/>
          </a:prstGeom>
        </p:spPr>
      </p:pic>
      <p:sp>
        <p:nvSpPr>
          <p:cNvPr id="3" name="Content Placeholder 2"/>
          <p:cNvSpPr>
            <a:spLocks noGrp="1"/>
          </p:cNvSpPr>
          <p:nvPr>
            <p:ph idx="1"/>
          </p:nvPr>
        </p:nvSpPr>
        <p:spPr>
          <a:xfrm>
            <a:off x="4000073" y="1479826"/>
            <a:ext cx="4755064" cy="4704522"/>
          </a:xfrm>
        </p:spPr>
        <p:txBody>
          <a:bodyPr>
            <a:normAutofit/>
          </a:bodyPr>
          <a:lstStyle/>
          <a:p>
            <a:pPr>
              <a:lnSpc>
                <a:spcPct val="110000"/>
              </a:lnSpc>
            </a:pPr>
            <a:r>
              <a:rPr lang="en-US" sz="1400" b="1" dirty="0"/>
              <a:t>Team website</a:t>
            </a:r>
          </a:p>
          <a:p>
            <a:pPr lvl="1">
              <a:lnSpc>
                <a:spcPct val="110000"/>
              </a:lnSpc>
            </a:pPr>
            <a:r>
              <a:rPr lang="en-US" sz="1400" b="1" dirty="0"/>
              <a:t>www.swimMIHSdive.com</a:t>
            </a:r>
          </a:p>
          <a:p>
            <a:pPr>
              <a:lnSpc>
                <a:spcPct val="110000"/>
              </a:lnSpc>
            </a:pPr>
            <a:r>
              <a:rPr lang="en-US" sz="1400" b="1" dirty="0"/>
              <a:t>Instagram</a:t>
            </a:r>
          </a:p>
          <a:p>
            <a:pPr lvl="1">
              <a:lnSpc>
                <a:spcPct val="110000"/>
              </a:lnSpc>
            </a:pPr>
            <a:r>
              <a:rPr lang="en-US" sz="1400" b="1" dirty="0" err="1"/>
              <a:t>Swim.MIHS.dive</a:t>
            </a:r>
            <a:endParaRPr lang="en-US" sz="1400" b="1" dirty="0"/>
          </a:p>
          <a:p>
            <a:pPr>
              <a:lnSpc>
                <a:spcPct val="110000"/>
              </a:lnSpc>
            </a:pPr>
            <a:r>
              <a:rPr lang="en-US" sz="1400" b="1" dirty="0"/>
              <a:t>TeamSnap Emails from Boosters</a:t>
            </a:r>
          </a:p>
          <a:p>
            <a:pPr>
              <a:lnSpc>
                <a:spcPct val="110000"/>
              </a:lnSpc>
            </a:pPr>
            <a:r>
              <a:rPr lang="en-US" sz="1400" b="1" dirty="0"/>
              <a:t>Ask another parent!</a:t>
            </a:r>
          </a:p>
          <a:p>
            <a:pPr>
              <a:lnSpc>
                <a:spcPct val="110000"/>
              </a:lnSpc>
            </a:pPr>
            <a:r>
              <a:rPr lang="en-US" sz="1400" b="1" dirty="0"/>
              <a:t>Ask a coach:</a:t>
            </a:r>
          </a:p>
          <a:p>
            <a:pPr lvl="1">
              <a:lnSpc>
                <a:spcPct val="110000"/>
              </a:lnSpc>
            </a:pPr>
            <a:r>
              <a:rPr lang="en-US" sz="1400" b="1" dirty="0"/>
              <a:t>Tim Chung Swim Coach</a:t>
            </a:r>
          </a:p>
          <a:p>
            <a:pPr lvl="1">
              <a:lnSpc>
                <a:spcPct val="110000"/>
              </a:lnSpc>
            </a:pPr>
            <a:r>
              <a:rPr lang="en-US" sz="1400" b="1" dirty="0"/>
              <a:t>Ed Artis Dive Coach</a:t>
            </a:r>
          </a:p>
          <a:p>
            <a:pPr lvl="1">
              <a:lnSpc>
                <a:spcPct val="110000"/>
              </a:lnSpc>
            </a:pPr>
            <a:r>
              <a:rPr lang="en-US" sz="1400" b="1" dirty="0"/>
              <a:t>Karl Maclan Swim Coach</a:t>
            </a:r>
          </a:p>
          <a:p>
            <a:pPr lvl="1">
              <a:lnSpc>
                <a:spcPct val="110000"/>
              </a:lnSpc>
            </a:pPr>
            <a:r>
              <a:rPr lang="en-US" sz="1400" b="1" dirty="0"/>
              <a:t>Elysse Forrester Swim Coach</a:t>
            </a:r>
          </a:p>
          <a:p>
            <a:pPr>
              <a:lnSpc>
                <a:spcPct val="110000"/>
              </a:lnSpc>
            </a:pPr>
            <a:r>
              <a:rPr lang="en-US" sz="1400" b="1" dirty="0"/>
              <a:t>Email</a:t>
            </a:r>
          </a:p>
          <a:p>
            <a:pPr lvl="1">
              <a:lnSpc>
                <a:spcPct val="110000"/>
              </a:lnSpc>
            </a:pPr>
            <a:r>
              <a:rPr lang="en-US" sz="1400" b="1" dirty="0">
                <a:hlinkClick r:id="rId4"/>
              </a:rPr>
              <a:t>Tim.Chung@mercerislandschools.org</a:t>
            </a:r>
            <a:endParaRPr lang="en-US" sz="1400" b="1" dirty="0"/>
          </a:p>
          <a:p>
            <a:pPr lvl="1">
              <a:lnSpc>
                <a:spcPct val="110000"/>
              </a:lnSpc>
              <a:buNone/>
            </a:pPr>
            <a:endParaRPr lang="en-US" sz="1400" b="1"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4" y="67366"/>
            <a:ext cx="8282609" cy="1676399"/>
          </a:xfrm>
        </p:spPr>
        <p:txBody>
          <a:bodyPr/>
          <a:lstStyle/>
          <a:p>
            <a:r>
              <a:rPr lang="en-US"/>
              <a:t>Practice Times</a:t>
            </a:r>
          </a:p>
        </p:txBody>
      </p:sp>
      <p:sp>
        <p:nvSpPr>
          <p:cNvPr id="3" name="Content Placeholder 2"/>
          <p:cNvSpPr>
            <a:spLocks noGrp="1"/>
          </p:cNvSpPr>
          <p:nvPr>
            <p:ph idx="1"/>
          </p:nvPr>
        </p:nvSpPr>
        <p:spPr>
          <a:xfrm>
            <a:off x="430695" y="1676399"/>
            <a:ext cx="8282609" cy="4276035"/>
          </a:xfrm>
        </p:spPr>
        <p:txBody>
          <a:bodyPr>
            <a:normAutofit lnSpcReduction="10000"/>
          </a:bodyPr>
          <a:lstStyle/>
          <a:p>
            <a:r>
              <a:rPr lang="en-US" sz="1400" b="1" dirty="0"/>
              <a:t>SWIMMING</a:t>
            </a:r>
          </a:p>
          <a:p>
            <a:pPr lvl="1"/>
            <a:r>
              <a:rPr lang="en-US" sz="1400" b="1" dirty="0"/>
              <a:t>Monday Through Friday:  3:30 – 5:30</a:t>
            </a:r>
          </a:p>
          <a:p>
            <a:pPr lvl="1"/>
            <a:r>
              <a:rPr lang="en-US" sz="1400" b="1" dirty="0"/>
              <a:t>Monday AM:  5:30 – 7:00 AM</a:t>
            </a:r>
          </a:p>
          <a:p>
            <a:pPr lvl="1"/>
            <a:r>
              <a:rPr lang="en-US" sz="1400" b="1" dirty="0"/>
              <a:t>Wednesday AM:  6:30 – 8:00 AM</a:t>
            </a:r>
          </a:p>
          <a:p>
            <a:pPr lvl="1"/>
            <a:r>
              <a:rPr lang="en-US" sz="1400" b="1" dirty="0"/>
              <a:t>Friday AM:  5:30 – 7:00 AM</a:t>
            </a:r>
          </a:p>
          <a:p>
            <a:pPr lvl="1"/>
            <a:r>
              <a:rPr lang="en-US" sz="1400" b="1" dirty="0"/>
              <a:t>Thanksgiving:  9:00 – 10:30 AM at Mercer Island Beach Club</a:t>
            </a:r>
          </a:p>
          <a:p>
            <a:pPr lvl="1"/>
            <a:r>
              <a:rPr lang="en-US" sz="1400" b="1" dirty="0"/>
              <a:t>Winter Break:  Dec 22, 23, 26 , 30, 31 and Jan 2 and 5: 10:00 – 12:00 PM at </a:t>
            </a:r>
            <a:r>
              <a:rPr lang="en-US" sz="1400" b="1" dirty="0" err="1"/>
              <a:t>Mercerwood</a:t>
            </a:r>
            <a:r>
              <a:rPr lang="en-US" sz="1400" b="1" dirty="0"/>
              <a:t> Shore Club</a:t>
            </a:r>
          </a:p>
          <a:p>
            <a:r>
              <a:rPr lang="en-US" sz="1400" b="1" dirty="0"/>
              <a:t>DIVING</a:t>
            </a:r>
          </a:p>
          <a:p>
            <a:pPr lvl="1"/>
            <a:r>
              <a:rPr lang="en-US" sz="1400" b="1" dirty="0"/>
              <a:t>Monday, Tuesday, Wednesday:  4:00 – 5:30 PM @ MSC</a:t>
            </a:r>
          </a:p>
          <a:p>
            <a:pPr lvl="1"/>
            <a:endParaRPr lang="en-US" sz="1400" b="1" dirty="0"/>
          </a:p>
          <a:p>
            <a:r>
              <a:rPr lang="en-US" sz="1600" b="1" dirty="0"/>
              <a:t>Must have 7 practices before attending the first swim meet</a:t>
            </a:r>
          </a:p>
          <a:p>
            <a:r>
              <a:rPr lang="en-US" sz="1600" b="1" dirty="0"/>
              <a:t>Calendar link is found </a:t>
            </a:r>
            <a:r>
              <a:rPr lang="en-US" sz="1600" b="1" dirty="0" err="1"/>
              <a:t>www.swimMIHSdive.com</a:t>
            </a:r>
            <a:endParaRPr lang="en-US" sz="1600" b="1" dirty="0"/>
          </a:p>
          <a:p>
            <a:endParaRPr lang="en-US" sz="1600" b="1" dirty="0"/>
          </a:p>
          <a:p>
            <a:endParaRPr lang="en-US" sz="1600" b="1" dirty="0">
              <a:highlight>
                <a:srgbClr val="FFFF00"/>
              </a:highlight>
            </a:endParaRPr>
          </a:p>
          <a:p>
            <a:pPr lvl="1"/>
            <a:endParaRPr lang="en-US" sz="1400" b="1" dirty="0"/>
          </a:p>
        </p:txBody>
      </p:sp>
    </p:spTree>
    <p:extLst>
      <p:ext uri="{BB962C8B-B14F-4D97-AF65-F5344CB8AC3E}">
        <p14:creationId xmlns:p14="http://schemas.microsoft.com/office/powerpoint/2010/main" val="300948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09"/>
            <a:ext cx="9144000" cy="1188720"/>
          </a:xfrm>
          <a:prstGeom prst="rect">
            <a:avLst/>
          </a:prstGeom>
          <a:solidFill>
            <a:srgbClr val="5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65759" y="0"/>
            <a:ext cx="4297681" cy="1200329"/>
          </a:xfrm>
          <a:prstGeom prst="rect">
            <a:avLst/>
          </a:prstGeom>
          <a:noFill/>
        </p:spPr>
        <p:txBody>
          <a:bodyPr wrap="square">
            <a:spAutoFit/>
          </a:bodyPr>
          <a:lstStyle/>
          <a:p>
            <a:pPr algn="ctr">
              <a:defRPr sz="3800" b="1">
                <a:solidFill>
                  <a:srgbClr val="FFFFFF"/>
                </a:solidFill>
              </a:defRPr>
            </a:pPr>
            <a:r>
              <a:rPr sz="2400"/>
              <a:t>MERCER ISLAND</a:t>
            </a:r>
            <a:br>
              <a:rPr sz="2400"/>
            </a:br>
            <a:r>
              <a:rPr sz="2400"/>
              <a:t>BOYS SWIMMING</a:t>
            </a:r>
            <a:br>
              <a:rPr sz="2400"/>
            </a:br>
            <a:endParaRPr sz="2400"/>
          </a:p>
        </p:txBody>
      </p:sp>
      <p:sp>
        <p:nvSpPr>
          <p:cNvPr id="5" name="TextBox 4"/>
          <p:cNvSpPr txBox="1"/>
          <p:nvPr/>
        </p:nvSpPr>
        <p:spPr>
          <a:xfrm>
            <a:off x="182879" y="1315910"/>
            <a:ext cx="4389121" cy="5170646"/>
          </a:xfrm>
          <a:prstGeom prst="rect">
            <a:avLst/>
          </a:prstGeom>
          <a:noFill/>
          <a:ln w="12700">
            <a:solidFill>
              <a:schemeClr val="tx1"/>
            </a:solidFill>
          </a:ln>
        </p:spPr>
        <p:txBody>
          <a:bodyPr wrap="square">
            <a:spAutoFit/>
          </a:bodyPr>
          <a:lstStyle/>
          <a:p>
            <a:endParaRPr sz="1500" dirty="0">
              <a:solidFill>
                <a:schemeClr val="tx1">
                  <a:lumMod val="90000"/>
                </a:schemeClr>
              </a:solidFill>
            </a:endParaRPr>
          </a:p>
          <a:p>
            <a:pPr>
              <a:defRPr sz="2400">
                <a:solidFill>
                  <a:srgbClr val="500000"/>
                </a:solidFill>
              </a:defRPr>
            </a:pPr>
            <a:r>
              <a:rPr sz="1500" dirty="0">
                <a:solidFill>
                  <a:schemeClr val="tx1">
                    <a:lumMod val="90000"/>
                  </a:schemeClr>
                </a:solidFill>
              </a:rPr>
              <a:t>REQUIRED DAYS</a:t>
            </a:r>
          </a:p>
          <a:p>
            <a:pPr>
              <a:defRPr sz="2400">
                <a:solidFill>
                  <a:srgbClr val="500000"/>
                </a:solidFill>
              </a:defRPr>
            </a:pPr>
            <a:r>
              <a:rPr sz="1500" dirty="0">
                <a:solidFill>
                  <a:schemeClr val="tx1">
                    <a:lumMod val="90000"/>
                  </a:schemeClr>
                </a:solidFill>
              </a:rPr>
              <a:t>• Practice is required Monday–Thursday.</a:t>
            </a:r>
          </a:p>
          <a:p>
            <a:pPr>
              <a:defRPr sz="2400">
                <a:solidFill>
                  <a:srgbClr val="500000"/>
                </a:solidFill>
              </a:defRPr>
            </a:pPr>
            <a:r>
              <a:rPr sz="1500" dirty="0">
                <a:solidFill>
                  <a:schemeClr val="tx1">
                    <a:lumMod val="90000"/>
                  </a:schemeClr>
                </a:solidFill>
              </a:rPr>
              <a:t>• Friday is optional but encouraged and may be used to make up one missed required day within </a:t>
            </a:r>
            <a:r>
              <a:rPr lang="en-US" sz="1500" dirty="0">
                <a:solidFill>
                  <a:schemeClr val="tx1">
                    <a:lumMod val="90000"/>
                  </a:schemeClr>
                </a:solidFill>
              </a:rPr>
              <a:t>the </a:t>
            </a:r>
            <a:r>
              <a:rPr sz="1500" dirty="0">
                <a:solidFill>
                  <a:schemeClr val="tx1">
                    <a:lumMod val="90000"/>
                  </a:schemeClr>
                </a:solidFill>
              </a:rPr>
              <a:t>same week</a:t>
            </a:r>
          </a:p>
          <a:p>
            <a:pPr>
              <a:defRPr sz="2400">
                <a:solidFill>
                  <a:srgbClr val="500000"/>
                </a:solidFill>
              </a:defRPr>
            </a:pPr>
            <a:endParaRPr sz="1500" dirty="0">
              <a:solidFill>
                <a:schemeClr val="tx1">
                  <a:lumMod val="90000"/>
                </a:schemeClr>
              </a:solidFill>
            </a:endParaRPr>
          </a:p>
          <a:p>
            <a:pPr>
              <a:defRPr sz="2400">
                <a:solidFill>
                  <a:srgbClr val="500000"/>
                </a:solidFill>
              </a:defRPr>
            </a:pPr>
            <a:r>
              <a:rPr lang="en-US" sz="1500" dirty="0">
                <a:solidFill>
                  <a:schemeClr val="tx1">
                    <a:lumMod val="90000"/>
                  </a:schemeClr>
                </a:solidFill>
              </a:rPr>
              <a:t>TO MAINTAIN SAFETY, TEAM DEVELOPMENT AND LINEUP CONSISTENCY</a:t>
            </a:r>
            <a:endParaRPr sz="1500" dirty="0">
              <a:solidFill>
                <a:schemeClr val="tx1">
                  <a:lumMod val="90000"/>
                </a:schemeClr>
              </a:solidFill>
            </a:endParaRPr>
          </a:p>
          <a:p>
            <a:pPr>
              <a:defRPr sz="2400">
                <a:solidFill>
                  <a:srgbClr val="500000"/>
                </a:solidFill>
              </a:defRPr>
            </a:pPr>
            <a:r>
              <a:rPr sz="1500" dirty="0">
                <a:solidFill>
                  <a:schemeClr val="tx1">
                    <a:lumMod val="90000"/>
                  </a:schemeClr>
                </a:solidFill>
              </a:rPr>
              <a:t>• </a:t>
            </a:r>
            <a:r>
              <a:rPr lang="en-US" sz="1500" dirty="0">
                <a:solidFill>
                  <a:schemeClr val="tx1">
                    <a:lumMod val="90000"/>
                  </a:schemeClr>
                </a:solidFill>
              </a:rPr>
              <a:t>A first unexcused absence may affect relay placement in the next meet.  </a:t>
            </a:r>
          </a:p>
          <a:p>
            <a:pPr>
              <a:defRPr sz="2400">
                <a:solidFill>
                  <a:srgbClr val="500000"/>
                </a:solidFill>
              </a:defRPr>
            </a:pPr>
            <a:r>
              <a:rPr lang="en-US" sz="1500" dirty="0">
                <a:solidFill>
                  <a:schemeClr val="tx1">
                    <a:lumMod val="90000"/>
                  </a:schemeClr>
                </a:solidFill>
              </a:rPr>
              <a:t>•Repeated unexcused absences may impact eligibility for the next dual meet</a:t>
            </a:r>
          </a:p>
          <a:p>
            <a:pPr>
              <a:defRPr sz="2400">
                <a:solidFill>
                  <a:srgbClr val="500000"/>
                </a:solidFill>
              </a:defRPr>
            </a:pPr>
            <a:endParaRPr sz="1500" dirty="0">
              <a:solidFill>
                <a:schemeClr val="tx1">
                  <a:lumMod val="90000"/>
                </a:schemeClr>
              </a:solidFill>
            </a:endParaRPr>
          </a:p>
          <a:p>
            <a:pPr>
              <a:defRPr sz="2400">
                <a:solidFill>
                  <a:srgbClr val="500000"/>
                </a:solidFill>
              </a:defRPr>
            </a:pPr>
            <a:r>
              <a:rPr sz="1500" dirty="0">
                <a:solidFill>
                  <a:schemeClr val="tx1">
                    <a:lumMod val="90000"/>
                  </a:schemeClr>
                </a:solidFill>
              </a:rPr>
              <a:t>CONSECUTIVE ABSENCES</a:t>
            </a:r>
          </a:p>
          <a:p>
            <a:pPr>
              <a:defRPr sz="2400">
                <a:solidFill>
                  <a:srgbClr val="500000"/>
                </a:solidFill>
              </a:defRPr>
            </a:pPr>
            <a:r>
              <a:rPr sz="1500" dirty="0">
                <a:solidFill>
                  <a:schemeClr val="tx1">
                    <a:lumMod val="90000"/>
                  </a:schemeClr>
                </a:solidFill>
              </a:rPr>
              <a:t>• </a:t>
            </a:r>
            <a:r>
              <a:rPr lang="en-US" sz="1500" dirty="0">
                <a:solidFill>
                  <a:schemeClr val="tx1">
                    <a:lumMod val="90000"/>
                  </a:schemeClr>
                </a:solidFill>
              </a:rPr>
              <a:t>Repeated consecutive absences will limit the athlete's opportunity to compete in future meets</a:t>
            </a:r>
            <a:endParaRPr sz="1500" dirty="0">
              <a:solidFill>
                <a:schemeClr val="tx1">
                  <a:lumMod val="90000"/>
                </a:schemeClr>
              </a:solidFill>
            </a:endParaRPr>
          </a:p>
          <a:p>
            <a:pPr>
              <a:defRPr sz="2400">
                <a:solidFill>
                  <a:srgbClr val="500000"/>
                </a:solidFill>
              </a:defRPr>
            </a:pPr>
            <a:endParaRPr sz="1500" dirty="0">
              <a:solidFill>
                <a:schemeClr val="tx1">
                  <a:lumMod val="90000"/>
                </a:schemeClr>
              </a:solidFill>
            </a:endParaRPr>
          </a:p>
          <a:p>
            <a:pPr>
              <a:defRPr sz="2400">
                <a:solidFill>
                  <a:srgbClr val="500000"/>
                </a:solidFill>
              </a:defRPr>
            </a:pPr>
            <a:r>
              <a:rPr sz="1500" dirty="0">
                <a:solidFill>
                  <a:schemeClr val="tx1">
                    <a:lumMod val="90000"/>
                  </a:schemeClr>
                </a:solidFill>
              </a:rPr>
              <a:t>MEET ELIGIBILITY</a:t>
            </a:r>
          </a:p>
          <a:p>
            <a:pPr>
              <a:defRPr sz="2400">
                <a:solidFill>
                  <a:srgbClr val="500000"/>
                </a:solidFill>
              </a:defRPr>
            </a:pPr>
            <a:r>
              <a:rPr sz="1500" dirty="0">
                <a:solidFill>
                  <a:schemeClr val="tx1">
                    <a:lumMod val="90000"/>
                  </a:schemeClr>
                </a:solidFill>
              </a:rPr>
              <a:t>• Must attend practice the day before a meet</a:t>
            </a:r>
          </a:p>
        </p:txBody>
      </p:sp>
      <p:sp>
        <p:nvSpPr>
          <p:cNvPr id="8" name="TextBox 7">
            <a:extLst>
              <a:ext uri="{FF2B5EF4-FFF2-40B4-BE49-F238E27FC236}">
                <a16:creationId xmlns:a16="http://schemas.microsoft.com/office/drawing/2014/main" id="{5C77B12F-7640-9374-3A86-BC16E894BBD3}"/>
              </a:ext>
            </a:extLst>
          </p:cNvPr>
          <p:cNvSpPr txBox="1"/>
          <p:nvPr/>
        </p:nvSpPr>
        <p:spPr>
          <a:xfrm>
            <a:off x="4480560" y="11609"/>
            <a:ext cx="4297681"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sz="3800" b="1">
                <a:solidFill>
                  <a:srgbClr val="FFFFFF"/>
                </a:solidFill>
              </a:defRPr>
            </a:pPr>
            <a:r>
              <a:rPr sz="2400"/>
              <a:t>MERCER ISLAND</a:t>
            </a:r>
            <a:br>
              <a:rPr sz="2400"/>
            </a:br>
            <a:r>
              <a:rPr sz="2400"/>
              <a:t>BOYS </a:t>
            </a:r>
            <a:r>
              <a:rPr lang="en-US" sz="2400"/>
              <a:t>DIVING</a:t>
            </a:r>
            <a:br>
              <a:rPr sz="2400"/>
            </a:br>
            <a:endParaRPr sz="2400"/>
          </a:p>
        </p:txBody>
      </p:sp>
      <p:sp>
        <p:nvSpPr>
          <p:cNvPr id="16" name="TextBox 15">
            <a:extLst>
              <a:ext uri="{FF2B5EF4-FFF2-40B4-BE49-F238E27FC236}">
                <a16:creationId xmlns:a16="http://schemas.microsoft.com/office/drawing/2014/main" id="{4AE1E39A-F4F2-AE42-F7B3-E22036F9B3A6}"/>
              </a:ext>
            </a:extLst>
          </p:cNvPr>
          <p:cNvSpPr txBox="1"/>
          <p:nvPr/>
        </p:nvSpPr>
        <p:spPr>
          <a:xfrm>
            <a:off x="4663440" y="1315910"/>
            <a:ext cx="4297681" cy="5170646"/>
          </a:xfrm>
          <a:prstGeom prst="rect">
            <a:avLst/>
          </a:prstGeom>
          <a:noFill/>
          <a:ln w="12700">
            <a:solidFill>
              <a:schemeClr val="tx1"/>
            </a:solidFill>
          </a:ln>
        </p:spPr>
        <p:txBody>
          <a:bodyPr wrap="square">
            <a:spAutoFit/>
          </a:bodyPr>
          <a:lstStyle/>
          <a:p>
            <a:endParaRPr sz="1500" dirty="0"/>
          </a:p>
          <a:p>
            <a:pPr>
              <a:defRPr sz="2400">
                <a:solidFill>
                  <a:srgbClr val="500000"/>
                </a:solidFill>
              </a:defRPr>
            </a:pPr>
            <a:r>
              <a:rPr lang="en-US" sz="1500" dirty="0">
                <a:solidFill>
                  <a:schemeClr val="tx1">
                    <a:lumMod val="90000"/>
                  </a:schemeClr>
                </a:solidFill>
              </a:rPr>
              <a:t>REQUIRED DAYS</a:t>
            </a:r>
          </a:p>
          <a:p>
            <a:pPr>
              <a:defRPr sz="2400">
                <a:solidFill>
                  <a:srgbClr val="500000"/>
                </a:solidFill>
              </a:defRPr>
            </a:pPr>
            <a:r>
              <a:rPr lang="en-US" sz="1500" dirty="0">
                <a:solidFill>
                  <a:schemeClr val="tx1">
                    <a:lumMod val="90000"/>
                  </a:schemeClr>
                </a:solidFill>
              </a:rPr>
              <a:t>• Practice is required two days a week.</a:t>
            </a: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r>
              <a:rPr lang="en-US" sz="1500" dirty="0">
                <a:solidFill>
                  <a:schemeClr val="tx1">
                    <a:lumMod val="90000"/>
                  </a:schemeClr>
                </a:solidFill>
              </a:rPr>
              <a:t>TO MAINTAIN SAFETY, TEAM DEVELOPMENT AND LINEUP CONSISTENCY</a:t>
            </a:r>
          </a:p>
          <a:p>
            <a:pPr>
              <a:defRPr sz="2400">
                <a:solidFill>
                  <a:srgbClr val="500000"/>
                </a:solidFill>
              </a:defRPr>
            </a:pPr>
            <a:r>
              <a:rPr lang="en-US" sz="1500" dirty="0">
                <a:solidFill>
                  <a:schemeClr val="tx1">
                    <a:lumMod val="90000"/>
                  </a:schemeClr>
                </a:solidFill>
              </a:rPr>
              <a:t>•Divers may not miss more than two meets during the season. </a:t>
            </a: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r>
              <a:rPr lang="en-US" sz="1500" dirty="0">
                <a:solidFill>
                  <a:schemeClr val="tx1">
                    <a:lumMod val="90000"/>
                  </a:schemeClr>
                </a:solidFill>
              </a:rPr>
              <a:t>CONSECUTIVE ABSENCES</a:t>
            </a:r>
          </a:p>
          <a:p>
            <a:pPr>
              <a:defRPr sz="2400">
                <a:solidFill>
                  <a:srgbClr val="500000"/>
                </a:solidFill>
              </a:defRPr>
            </a:pPr>
            <a:r>
              <a:rPr lang="en-US" sz="1500" dirty="0">
                <a:solidFill>
                  <a:schemeClr val="tx1">
                    <a:lumMod val="90000"/>
                  </a:schemeClr>
                </a:solidFill>
              </a:rPr>
              <a:t>• Repeated consecutive absences will limit the athlete's opportunity to compete in future meets</a:t>
            </a: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lang="en-US" sz="1500" dirty="0">
              <a:solidFill>
                <a:schemeClr val="tx1">
                  <a:lumMod val="90000"/>
                </a:schemeClr>
              </a:solidFill>
            </a:endParaRPr>
          </a:p>
          <a:p>
            <a:pPr>
              <a:defRPr sz="2400">
                <a:solidFill>
                  <a:srgbClr val="500000"/>
                </a:solidFill>
              </a:defRPr>
            </a:pPr>
            <a:endParaRPr sz="1500" dirty="0"/>
          </a:p>
        </p:txBody>
      </p:sp>
      <p:sp>
        <p:nvSpPr>
          <p:cNvPr id="7" name="TextBox 6">
            <a:extLst>
              <a:ext uri="{FF2B5EF4-FFF2-40B4-BE49-F238E27FC236}">
                <a16:creationId xmlns:a16="http://schemas.microsoft.com/office/drawing/2014/main" id="{73676F1F-38FA-9DC9-8A76-8D2F0B16983D}"/>
              </a:ext>
            </a:extLst>
          </p:cNvPr>
          <p:cNvSpPr txBox="1"/>
          <p:nvPr/>
        </p:nvSpPr>
        <p:spPr>
          <a:xfrm>
            <a:off x="2423159" y="738664"/>
            <a:ext cx="4297681"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sz="3800" b="1">
                <a:solidFill>
                  <a:srgbClr val="FFFFFF"/>
                </a:solidFill>
              </a:defRPr>
            </a:pPr>
            <a:r>
              <a:rPr sz="2400"/>
              <a:t>ATTENDANCE POLICY</a:t>
            </a:r>
          </a:p>
        </p:txBody>
      </p:sp>
    </p:spTree>
    <p:extLst>
      <p:ext uri="{BB962C8B-B14F-4D97-AF65-F5344CB8AC3E}">
        <p14:creationId xmlns:p14="http://schemas.microsoft.com/office/powerpoint/2010/main" val="34831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68" y="175845"/>
            <a:ext cx="7903077" cy="967156"/>
          </a:xfrm>
        </p:spPr>
        <p:txBody>
          <a:bodyPr/>
          <a:lstStyle/>
          <a:p>
            <a:r>
              <a:rPr lang="en-US"/>
              <a:t>Lettering Standards</a:t>
            </a:r>
          </a:p>
        </p:txBody>
      </p:sp>
      <p:sp>
        <p:nvSpPr>
          <p:cNvPr id="11" name="Content Placeholder 2">
            <a:extLst>
              <a:ext uri="{FF2B5EF4-FFF2-40B4-BE49-F238E27FC236}">
                <a16:creationId xmlns:a16="http://schemas.microsoft.com/office/drawing/2014/main" id="{285D176D-C70F-20AC-7F56-356F8F5F3A8B}"/>
              </a:ext>
            </a:extLst>
          </p:cNvPr>
          <p:cNvSpPr>
            <a:spLocks noGrp="1"/>
          </p:cNvSpPr>
          <p:nvPr>
            <p:ph idx="1"/>
          </p:nvPr>
        </p:nvSpPr>
        <p:spPr>
          <a:xfrm>
            <a:off x="381000" y="914400"/>
            <a:ext cx="8229600" cy="2310295"/>
          </a:xfrm>
        </p:spPr>
        <p:txBody>
          <a:bodyPr>
            <a:normAutofit fontScale="92500" lnSpcReduction="20000"/>
          </a:bodyPr>
          <a:lstStyle/>
          <a:p>
            <a:r>
              <a:rPr lang="en-US" dirty="0"/>
              <a:t>Attend 75% of all REQUIRED practices (exceptions: excused school activities)</a:t>
            </a:r>
          </a:p>
          <a:p>
            <a:r>
              <a:rPr lang="en-US" dirty="0"/>
              <a:t>Policy emphasizes  the importance of all aspects of high school swimming.</a:t>
            </a:r>
          </a:p>
          <a:p>
            <a:r>
              <a:rPr lang="en-US" dirty="0"/>
              <a:t>16 points across A+B+C + (D or E)</a:t>
            </a:r>
          </a:p>
          <a:p>
            <a:r>
              <a:rPr lang="en-US" dirty="0"/>
              <a:t>85 % Attendance required for MIHS PE CREDIT</a:t>
            </a:r>
          </a:p>
        </p:txBody>
      </p:sp>
      <p:pic>
        <p:nvPicPr>
          <p:cNvPr id="14" name="Picture 13">
            <a:extLst>
              <a:ext uri="{FF2B5EF4-FFF2-40B4-BE49-F238E27FC236}">
                <a16:creationId xmlns:a16="http://schemas.microsoft.com/office/drawing/2014/main" id="{FF8C8CFC-8477-B3E3-9451-625C003585AF}"/>
              </a:ext>
            </a:extLst>
          </p:cNvPr>
          <p:cNvPicPr>
            <a:picLocks noChangeAspect="1"/>
          </p:cNvPicPr>
          <p:nvPr/>
        </p:nvPicPr>
        <p:blipFill rotWithShape="1">
          <a:blip r:embed="rId2"/>
          <a:srcRect l="28333" t="48133" r="14166" b="9803"/>
          <a:stretch/>
        </p:blipFill>
        <p:spPr>
          <a:xfrm>
            <a:off x="747033" y="3174669"/>
            <a:ext cx="7495325" cy="3523886"/>
          </a:xfrm>
          <a:prstGeom prst="rect">
            <a:avLst/>
          </a:prstGeom>
        </p:spPr>
      </p:pic>
    </p:spTree>
    <p:extLst>
      <p:ext uri="{BB962C8B-B14F-4D97-AF65-F5344CB8AC3E}">
        <p14:creationId xmlns:p14="http://schemas.microsoft.com/office/powerpoint/2010/main" val="321752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41854"/>
            <a:ext cx="7765321" cy="1326321"/>
          </a:xfrm>
        </p:spPr>
        <p:txBody>
          <a:bodyPr/>
          <a:lstStyle/>
          <a:p>
            <a:r>
              <a:rPr lang="en-US"/>
              <a:t>Meet Schedule</a:t>
            </a:r>
          </a:p>
        </p:txBody>
      </p:sp>
      <p:sp>
        <p:nvSpPr>
          <p:cNvPr id="3" name="Content Placeholder 2"/>
          <p:cNvSpPr>
            <a:spLocks noGrp="1"/>
          </p:cNvSpPr>
          <p:nvPr>
            <p:ph idx="1"/>
          </p:nvPr>
        </p:nvSpPr>
        <p:spPr>
          <a:xfrm>
            <a:off x="426277" y="1473199"/>
            <a:ext cx="5901635" cy="5153989"/>
          </a:xfrm>
        </p:spPr>
        <p:txBody>
          <a:bodyPr>
            <a:normAutofit/>
          </a:bodyPr>
          <a:lstStyle/>
          <a:p>
            <a:pPr marL="0" indent="0" algn="ctr">
              <a:buNone/>
            </a:pPr>
            <a:r>
              <a:rPr lang="en-US" sz="1500" u="sng" dirty="0"/>
              <a:t>REGULAR SEASON MEETS</a:t>
            </a:r>
          </a:p>
          <a:p>
            <a:pPr marL="0" indent="0" algn="ctr">
              <a:buNone/>
            </a:pPr>
            <a:endParaRPr lang="en-US" sz="1500" u="sng" dirty="0"/>
          </a:p>
          <a:p>
            <a:r>
              <a:rPr lang="en-US" sz="1500" dirty="0"/>
              <a:t>Nov 25 @ 3:30 PM	</a:t>
            </a:r>
            <a:r>
              <a:rPr lang="en-US" sz="1500" dirty="0" err="1"/>
              <a:t>Intersquad</a:t>
            </a:r>
            <a:r>
              <a:rPr lang="en-US" sz="1500" dirty="0"/>
              <a:t> Meet</a:t>
            </a:r>
          </a:p>
          <a:p>
            <a:r>
              <a:rPr lang="en-US" sz="1500" dirty="0"/>
              <a:t>Dec 4 @ 3:30 PM		Vs Eastlake at MW</a:t>
            </a:r>
          </a:p>
          <a:p>
            <a:r>
              <a:rPr lang="en-US" sz="1500" dirty="0"/>
              <a:t>Dec 11 @ 3:30 PM	Vs Newport at MW</a:t>
            </a:r>
          </a:p>
          <a:p>
            <a:r>
              <a:rPr lang="en-US" sz="1500" dirty="0"/>
              <a:t>Dec 18 @ 4:00 PM	@ Issaquah at BOEM</a:t>
            </a:r>
          </a:p>
          <a:p>
            <a:r>
              <a:rPr lang="en-US" sz="1500" dirty="0"/>
              <a:t>Jan 8 @ 3:30 PM 	 	Vs Skyline at MW</a:t>
            </a:r>
          </a:p>
          <a:p>
            <a:r>
              <a:rPr lang="en-US" sz="1500" dirty="0"/>
              <a:t>Jan 10 Kentridge Invite 	KCAC</a:t>
            </a:r>
          </a:p>
          <a:p>
            <a:r>
              <a:rPr lang="en-US" sz="1500" dirty="0"/>
              <a:t>Jan 15 @ 3:30 PM	@ Bellevue at MW</a:t>
            </a:r>
          </a:p>
          <a:p>
            <a:r>
              <a:rPr lang="en-US" sz="1500" dirty="0"/>
              <a:t>Jan 22 @ 3:00 PM 	@ Redmond at Redmond</a:t>
            </a:r>
          </a:p>
          <a:p>
            <a:r>
              <a:rPr lang="en-US" sz="1500" dirty="0"/>
              <a:t>Jan 29 @ 3:30 PM	Vs Hazen at MW</a:t>
            </a:r>
          </a:p>
          <a:p>
            <a:pPr marL="0" indent="0">
              <a:buNone/>
            </a:pPr>
            <a:endParaRPr lang="en-US" sz="1500" dirty="0"/>
          </a:p>
          <a:p>
            <a:pPr marL="0" indent="0">
              <a:buNone/>
            </a:pPr>
            <a:endParaRPr lang="en-US" sz="1500" dirty="0"/>
          </a:p>
        </p:txBody>
      </p:sp>
      <p:sp>
        <p:nvSpPr>
          <p:cNvPr id="4" name="Content Placeholder 2">
            <a:extLst>
              <a:ext uri="{FF2B5EF4-FFF2-40B4-BE49-F238E27FC236}">
                <a16:creationId xmlns:a16="http://schemas.microsoft.com/office/drawing/2014/main" id="{EDB5F47B-AA6E-891A-55D5-88F5A0F5F9D0}"/>
              </a:ext>
            </a:extLst>
          </p:cNvPr>
          <p:cNvSpPr txBox="1">
            <a:spLocks/>
          </p:cNvSpPr>
          <p:nvPr/>
        </p:nvSpPr>
        <p:spPr>
          <a:xfrm>
            <a:off x="5278669" y="1462157"/>
            <a:ext cx="3657600" cy="43124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500" u="sng"/>
              <a:t>POST SEASON MEETS</a:t>
            </a:r>
          </a:p>
          <a:p>
            <a:pPr marL="0" indent="0" algn="ctr">
              <a:buNone/>
            </a:pPr>
            <a:endParaRPr lang="en-US" sz="1500" u="sng"/>
          </a:p>
          <a:p>
            <a:pPr lvl="1"/>
            <a:r>
              <a:rPr lang="en-US" sz="1500" err="1"/>
              <a:t>Kingco</a:t>
            </a:r>
            <a:r>
              <a:rPr lang="en-US" sz="1500"/>
              <a:t> Feb 6-7</a:t>
            </a:r>
          </a:p>
          <a:p>
            <a:pPr lvl="1"/>
            <a:r>
              <a:rPr lang="en-US" sz="1500"/>
              <a:t>Districts Feb 13-14</a:t>
            </a:r>
          </a:p>
          <a:p>
            <a:pPr lvl="1"/>
            <a:r>
              <a:rPr lang="en-US" sz="1500"/>
              <a:t>State Feb 19-21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Standards</a:t>
            </a:r>
          </a:p>
        </p:txBody>
      </p:sp>
      <p:sp>
        <p:nvSpPr>
          <p:cNvPr id="3" name="Content Placeholder 2"/>
          <p:cNvSpPr>
            <a:spLocks noGrp="1"/>
          </p:cNvSpPr>
          <p:nvPr>
            <p:ph idx="1"/>
          </p:nvPr>
        </p:nvSpPr>
        <p:spPr>
          <a:xfrm>
            <a:off x="685346" y="2096064"/>
            <a:ext cx="7765322" cy="4228536"/>
          </a:xfrm>
        </p:spPr>
        <p:txBody>
          <a:bodyPr>
            <a:normAutofit fontScale="70000" lnSpcReduction="20000"/>
          </a:bodyPr>
          <a:lstStyle/>
          <a:p>
            <a:r>
              <a:rPr lang="en-US" sz="4000" dirty="0"/>
              <a:t>Swimmers must be able to swim a 50 of each stroke (all but 1 must be legal)</a:t>
            </a:r>
          </a:p>
          <a:p>
            <a:r>
              <a:rPr lang="en-US" sz="4000" dirty="0"/>
              <a:t>Swimmers must be able to swim a 200 free without stopping</a:t>
            </a:r>
          </a:p>
          <a:p>
            <a:r>
              <a:rPr lang="en-US" sz="4000" dirty="0"/>
              <a:t>Swimmers must be comfortable to dive from the edge of the pool or blocks</a:t>
            </a:r>
          </a:p>
          <a:p>
            <a:r>
              <a:rPr lang="en-US" sz="4000" dirty="0"/>
              <a:t>Genuine positive attitude to improve and learn</a:t>
            </a:r>
          </a:p>
        </p:txBody>
      </p:sp>
    </p:spTree>
    <p:extLst>
      <p:ext uri="{BB962C8B-B14F-4D97-AF65-F5344CB8AC3E}">
        <p14:creationId xmlns:p14="http://schemas.microsoft.com/office/powerpoint/2010/main" val="2193027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4</TotalTime>
  <Words>883</Words>
  <Application>Microsoft Office PowerPoint</Application>
  <PresentationFormat>On-screen Show (4:3)</PresentationFormat>
  <Paragraphs>140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Damask</vt:lpstr>
      <vt:lpstr>Mercer Island High School Boys Swive</vt:lpstr>
      <vt:lpstr>Boosters!</vt:lpstr>
      <vt:lpstr>Parent Expectations</vt:lpstr>
      <vt:lpstr>Communication</vt:lpstr>
      <vt:lpstr>Practice Times</vt:lpstr>
      <vt:lpstr>PowerPoint Presentation</vt:lpstr>
      <vt:lpstr>Lettering Standards</vt:lpstr>
      <vt:lpstr>Meet Schedule</vt:lpstr>
      <vt:lpstr>Practice Standards</vt:lpstr>
      <vt:lpstr>Student-Athlete Expectations</vt:lpstr>
      <vt:lpstr>Rules, No Exceptions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Mercer Island High School Girls Swim and Dive</dc:title>
  <dc:creator>chauntellej</dc:creator>
  <cp:lastModifiedBy>Tim Chung</cp:lastModifiedBy>
  <cp:revision>13</cp:revision>
  <dcterms:created xsi:type="dcterms:W3CDTF">2014-08-26T20:46:32Z</dcterms:created>
  <dcterms:modified xsi:type="dcterms:W3CDTF">2025-11-13T01:55:29Z</dcterms:modified>
</cp:coreProperties>
</file>