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60" r:id="rId4"/>
    <p:sldId id="402" r:id="rId5"/>
    <p:sldId id="261" r:id="rId6"/>
    <p:sldId id="470" r:id="rId7"/>
    <p:sldId id="431" r:id="rId8"/>
    <p:sldId id="430" r:id="rId9"/>
    <p:sldId id="473" r:id="rId10"/>
    <p:sldId id="485" r:id="rId11"/>
    <p:sldId id="486" r:id="rId12"/>
    <p:sldId id="408" r:id="rId13"/>
    <p:sldId id="492" r:id="rId14"/>
    <p:sldId id="427" r:id="rId15"/>
    <p:sldId id="428" r:id="rId16"/>
    <p:sldId id="429" r:id="rId17"/>
    <p:sldId id="493" r:id="rId18"/>
    <p:sldId id="423" r:id="rId19"/>
    <p:sldId id="469" r:id="rId20"/>
    <p:sldId id="404" r:id="rId21"/>
    <p:sldId id="290" r:id="rId22"/>
    <p:sldId id="407" r:id="rId23"/>
    <p:sldId id="420" r:id="rId24"/>
    <p:sldId id="291" r:id="rId25"/>
    <p:sldId id="421" r:id="rId26"/>
    <p:sldId id="292" r:id="rId27"/>
    <p:sldId id="405" r:id="rId28"/>
    <p:sldId id="422" r:id="rId29"/>
    <p:sldId id="296" r:id="rId30"/>
    <p:sldId id="455" r:id="rId31"/>
    <p:sldId id="458" r:id="rId32"/>
    <p:sldId id="453" r:id="rId33"/>
    <p:sldId id="463" r:id="rId34"/>
    <p:sldId id="471" r:id="rId35"/>
    <p:sldId id="432" r:id="rId36"/>
    <p:sldId id="472" r:id="rId37"/>
    <p:sldId id="300" r:id="rId38"/>
    <p:sldId id="464" r:id="rId39"/>
    <p:sldId id="396" r:id="rId40"/>
    <p:sldId id="397" r:id="rId41"/>
    <p:sldId id="484" r:id="rId42"/>
    <p:sldId id="483" r:id="rId43"/>
    <p:sldId id="286" r:id="rId44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Gorekshya\Progress%20Report\Progress%20%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Gorekshya\Progress%20Report\Progress%20%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Gorekshya\Progress%20Report\Progress%20%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Gorekshya\Progress%20Report\Progress%20%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Board\Progress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Gorekshya\Progress%20Report\Progress%20%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Board\Progress%20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Financial Progress (in Crore)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741-4F27-AEC2-1AA654BA5BF2}"/>
              </c:ext>
            </c:extLst>
          </c:dPt>
          <c:dLbls>
            <c:dLbl>
              <c:idx val="0"/>
              <c:layout>
                <c:manualLayout>
                  <c:x val="1.9444444444444445E-2"/>
                  <c:y val="-0.4312866072661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41-4F27-AEC2-1AA654BA5BF2}"/>
                </c:ext>
              </c:extLst>
            </c:dLbl>
            <c:dLbl>
              <c:idx val="1"/>
              <c:layout>
                <c:manualLayout>
                  <c:x val="2.9166666666666667E-2"/>
                  <c:y val="-0.268031150711424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41-4F27-AEC2-1AA654BA5B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Sheet1!$C$4:$C$5</c:f>
              <c:strCache>
                <c:ptCount val="2"/>
                <c:pt idx="0">
                  <c:v>Budget</c:v>
                </c:pt>
                <c:pt idx="1">
                  <c:v>Expenses</c:v>
                </c:pt>
              </c:strCache>
            </c:strRef>
          </c:cat>
          <c:val>
            <c:numRef>
              <c:f>Sheet1!$D$4:$D$5</c:f>
              <c:numCache>
                <c:formatCode>_(* #,##0_);_(* \(#,##0\);_(* "-"??_);_(@_)</c:formatCode>
                <c:ptCount val="2"/>
                <c:pt idx="0">
                  <c:v>486.2904054</c:v>
                </c:pt>
                <c:pt idx="1">
                  <c:v>241.98891959400001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41-4F27-AEC2-1AA654BA5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0725839"/>
        <c:axId val="630740239"/>
        <c:axId val="0"/>
      </c:bar3DChart>
      <c:catAx>
        <c:axId val="63072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40239"/>
        <c:crosses val="autoZero"/>
        <c:auto val="1"/>
        <c:lblAlgn val="ctr"/>
        <c:lblOffset val="100"/>
        <c:noMultiLvlLbl val="0"/>
      </c:catAx>
      <c:valAx>
        <c:axId val="630740239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63072583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042-40E6-AB2D-F60EF3DEF8EA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042-40E6-AB2D-F60EF3DEF8EA}"/>
              </c:ext>
            </c:extLst>
          </c:dPt>
          <c:dLbls>
            <c:dLbl>
              <c:idx val="0"/>
              <c:layout>
                <c:manualLayout>
                  <c:x val="3.888888888888889E-2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42-40E6-AB2D-F60EF3DEF8EA}"/>
                </c:ext>
              </c:extLst>
            </c:dLbl>
            <c:dLbl>
              <c:idx val="1"/>
              <c:layout>
                <c:manualLayout>
                  <c:x val="2.4999999999999897E-2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42-40E6-AB2D-F60EF3DEF8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Sheet3!$C$4:$C$5</c:f>
              <c:strCache>
                <c:ptCount val="2"/>
                <c:pt idx="0">
                  <c:v>Financial Progress</c:v>
                </c:pt>
                <c:pt idx="1">
                  <c:v>Physical Progress</c:v>
                </c:pt>
              </c:strCache>
            </c:strRef>
          </c:cat>
          <c:val>
            <c:numRef>
              <c:f>Sheet3!$D$4:$D$5</c:f>
              <c:numCache>
                <c:formatCode>0.00%</c:formatCode>
                <c:ptCount val="2"/>
                <c:pt idx="0">
                  <c:v>0.49762223746724166</c:v>
                </c:pt>
                <c:pt idx="1">
                  <c:v>0.63376838122011059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42-40E6-AB2D-F60EF3DEF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258-41C3-8145-A5F45D8F02BD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58-41C3-8145-A5F45D8F02BD}"/>
              </c:ext>
            </c:extLst>
          </c:dPt>
          <c:dLbls>
            <c:dLbl>
              <c:idx val="0"/>
              <c:layout>
                <c:manualLayout>
                  <c:x val="3.888888888888889E-2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58-41C3-8145-A5F45D8F02BD}"/>
                </c:ext>
              </c:extLst>
            </c:dLbl>
            <c:dLbl>
              <c:idx val="1"/>
              <c:layout>
                <c:manualLayout>
                  <c:x val="2.4999999999999897E-2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58-41C3-8145-A5F45D8F02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Sheet7!$C$4:$C$5</c:f>
              <c:strCache>
                <c:ptCount val="2"/>
                <c:pt idx="0">
                  <c:v>Loan Utilization</c:v>
                </c:pt>
                <c:pt idx="1">
                  <c:v>Approved Limit</c:v>
                </c:pt>
              </c:strCache>
            </c:strRef>
          </c:cat>
          <c:val>
            <c:numRef>
              <c:f>Sheet7!$D$4:$D$5</c:f>
              <c:numCache>
                <c:formatCode>_(* #,##0_);_(* \(#,##0\);_(* "-"??_);_(@_)</c:formatCode>
                <c:ptCount val="2"/>
                <c:pt idx="0">
                  <c:v>1150</c:v>
                </c:pt>
                <c:pt idx="1">
                  <c:v>3645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58-41C3-8145-A5F45D8F0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49-4333-BBF5-7DEFADEBA24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FF0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F49-4333-BBF5-7DEFADEBA24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49-4333-BBF5-7DEFADEBA249}"/>
              </c:ext>
            </c:extLst>
          </c:dPt>
          <c:dLbls>
            <c:dLbl>
              <c:idx val="0"/>
              <c:layout>
                <c:manualLayout>
                  <c:x val="3.888888888888889E-2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49-4333-BBF5-7DEFADEBA249}"/>
                </c:ext>
              </c:extLst>
            </c:dLbl>
            <c:dLbl>
              <c:idx val="1"/>
              <c:layout>
                <c:manualLayout>
                  <c:x val="2.4999999999999897E-2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49-4333-BBF5-7DEFADEBA249}"/>
                </c:ext>
              </c:extLst>
            </c:dLbl>
            <c:dLbl>
              <c:idx val="2"/>
              <c:layout>
                <c:manualLayout>
                  <c:x val="2.0833333333333332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49-4333-BBF5-7DEFADEBA2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Sheet6!$C$4:$C$6</c:f>
              <c:strCache>
                <c:ptCount val="3"/>
                <c:pt idx="0">
                  <c:v>Loan Utilization</c:v>
                </c:pt>
                <c:pt idx="1">
                  <c:v>Financial Progress</c:v>
                </c:pt>
                <c:pt idx="2">
                  <c:v>Physical Progress</c:v>
                </c:pt>
              </c:strCache>
            </c:strRef>
          </c:cat>
          <c:val>
            <c:numRef>
              <c:f>Sheet6!$D$4:$D$6</c:f>
              <c:numCache>
                <c:formatCode>0.00%</c:formatCode>
                <c:ptCount val="3"/>
                <c:pt idx="0">
                  <c:v>0.31550068587105623</c:v>
                </c:pt>
                <c:pt idx="1">
                  <c:v>0.49759999999999999</c:v>
                </c:pt>
                <c:pt idx="2">
                  <c:v>0.63380000000000003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F49-4333-BBF5-7DEFADEBA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0771439"/>
        <c:axId val="630772879"/>
        <c:axId val="0"/>
      </c:bar3DChart>
      <c:catAx>
        <c:axId val="63077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0772879"/>
        <c:crosses val="autoZero"/>
        <c:auto val="1"/>
        <c:lblAlgn val="ctr"/>
        <c:lblOffset val="100"/>
        <c:noMultiLvlLbl val="0"/>
      </c:catAx>
      <c:valAx>
        <c:axId val="6307728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3077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D5499-5F72-4965-AC70-F7E8A54C9D0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717C7-70D5-4CFF-9C3F-18E45625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1000+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717C7-70D5-4CFF-9C3F-18E4562558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1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4B7D-A9F3-5464-58E8-7DEC9D38E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B0666-2C97-46D8-2C7B-7945F577D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4621D-95C9-53C5-013A-5FEB6FDBF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2F12C-DAB2-CF6C-AE14-630F4B7BB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717C7-70D5-4CFF-9C3F-18E4562558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8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1B1FB-DB62-C1BE-68D8-16A83388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70A10-BA18-C7E9-8140-890927A5C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D9CE4F-EAEF-EE97-2B3E-BC40669C0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6914A-858F-2560-0CC3-41C8F399C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717C7-70D5-4CFF-9C3F-18E4562558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707C-D68D-F532-0EBA-B038B924C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6C088-B8D4-2CB6-568E-B812C6E0F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4BB38-E7C1-B6D2-BE84-8128F10C1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Upstream 300 and down stream 300 + 188 for T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EE844-0C83-F6A5-E48C-7B5B759E4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717C7-70D5-4CFF-9C3F-18E4562558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1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Upstream 300 and down stream 300 + 188 for T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717C7-70D5-4CFF-9C3F-18E4562558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568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568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568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568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247"/>
            <a:ext cx="9144000" cy="102615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1357" y="0"/>
            <a:ext cx="4742642" cy="599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090762" cy="101993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-881" y="52959"/>
            <a:ext cx="9145643" cy="9008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800" y="-23672"/>
            <a:ext cx="8775700" cy="14518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5686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81" y="0"/>
            <a:ext cx="9145905" cy="6858000"/>
            <a:chOff x="-881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47"/>
              <a:ext cx="9144000" cy="1026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90762" cy="1019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81" y="52959"/>
              <a:ext cx="9145643" cy="90081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5859" y="2667000"/>
            <a:ext cx="8411718" cy="115595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926463" y="5334000"/>
            <a:ext cx="53505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0" marR="5080" indent="-260985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latin typeface="Constantia"/>
                <a:cs typeface="Constantia"/>
              </a:rPr>
              <a:t>Gorakshya</a:t>
            </a:r>
            <a:r>
              <a:rPr sz="2800" b="1" spc="-85" dirty="0">
                <a:latin typeface="Constantia"/>
                <a:cs typeface="Constantia"/>
              </a:rPr>
              <a:t> </a:t>
            </a:r>
            <a:r>
              <a:rPr sz="2800" b="1" spc="-40" dirty="0">
                <a:latin typeface="Constantia"/>
                <a:cs typeface="Constantia"/>
              </a:rPr>
              <a:t>Hydropower</a:t>
            </a:r>
            <a:r>
              <a:rPr sz="2800" b="1" spc="-120" dirty="0">
                <a:latin typeface="Constantia"/>
                <a:cs typeface="Constantia"/>
              </a:rPr>
              <a:t> </a:t>
            </a:r>
            <a:r>
              <a:rPr sz="2800" b="1" spc="-10" dirty="0">
                <a:latin typeface="Constantia"/>
                <a:cs typeface="Constantia"/>
              </a:rPr>
              <a:t>Limited Kathmandu</a:t>
            </a:r>
            <a:r>
              <a:rPr sz="2800" b="1" spc="-55" dirty="0">
                <a:latin typeface="Constantia"/>
                <a:cs typeface="Constantia"/>
              </a:rPr>
              <a:t> </a:t>
            </a:r>
            <a:r>
              <a:rPr sz="2800" b="1" spc="-10" dirty="0">
                <a:latin typeface="Constantia"/>
                <a:cs typeface="Constantia"/>
              </a:rPr>
              <a:t>-</a:t>
            </a:r>
            <a:r>
              <a:rPr lang="en-US" sz="2800" b="1" dirty="0">
                <a:latin typeface="Constantia"/>
                <a:cs typeface="Constantia"/>
              </a:rPr>
              <a:t>9</a:t>
            </a:r>
            <a:r>
              <a:rPr sz="2800" b="1" dirty="0">
                <a:latin typeface="Constantia"/>
                <a:cs typeface="Constantia"/>
              </a:rPr>
              <a:t>,</a:t>
            </a:r>
            <a:r>
              <a:rPr sz="2800" b="1" spc="-65" dirty="0">
                <a:latin typeface="Constantia"/>
                <a:cs typeface="Constantia"/>
              </a:rPr>
              <a:t> </a:t>
            </a:r>
            <a:r>
              <a:rPr lang="en-US" sz="2800" b="1" spc="-10" dirty="0" err="1">
                <a:latin typeface="Constantia"/>
                <a:cs typeface="Constantia"/>
              </a:rPr>
              <a:t>Battisputali</a:t>
            </a:r>
            <a:endParaRPr sz="2800" dirty="0">
              <a:latin typeface="Constantia"/>
              <a:cs typeface="Constant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85456-9930-7A9E-298F-1703E52CA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95" y="2997"/>
            <a:ext cx="2133600" cy="2018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046C-CADE-1F53-79D4-EE6370260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713A-C74C-A4F6-2255-DA14DF96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 Casting at Weir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014E0-E9E1-436B-F90E-49F51BEBF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8191"/>
            <a:ext cx="9144000" cy="467542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9C620-770A-31B3-C789-6E1CD2152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1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7267-2246-4B5A-BE82-D6067EAF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1AB1-FAFE-CFC0-A6A5-4F696357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 Casting at Weir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EFA6F-72F1-5DB8-5BAC-EEE810EF8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8191"/>
            <a:ext cx="9144000" cy="467542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6DD79-0A90-EA26-F1F2-943C7A8EE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392"/>
            <a:ext cx="9144000" cy="60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00E9-E844-6B6B-CE78-084957FF5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43B538-C435-D6DB-7D5A-85EE519E2B51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Under Sluice (River Diversion)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5F2B0-86CE-BA97-8560-68668CEC8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658308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B1C1-C2BD-14E6-BD7B-EE9264DC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A16D-C739-C539-34F1-F5567C47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5953"/>
            <a:ext cx="87757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Gravel Trap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B2375-9922-8DA5-5027-7475DF8A1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74656-420E-6CF9-3182-5A8517D4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0294-B0D0-5F45-AA36-8100B398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5953"/>
            <a:ext cx="87757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Gravel Trap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A252C-9497-D2C3-4DFF-E92BC1560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C4B30-D299-D8BD-0F3C-7A7CDC53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A013-3D36-55D2-B498-E6356CA22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Settling Basin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423B3-48CB-6F2A-86B8-226A9F362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F0340-2ABD-99AC-908C-9B48A346D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A816-D35F-0605-21BE-56CCEB21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Settling Basin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DCF9A-6184-5874-8B3A-78914F109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9CF3F-0E55-4126-92CC-E754240E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47" y="762000"/>
            <a:ext cx="9144000" cy="60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6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9BE06-2A28-2DE8-3782-8A364D7A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B166-25D4-1589-0541-8BF02D7F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Settling Basin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51C07-AF4F-2B05-0CA4-627D26F3D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B882D-9F70-251D-B702-09D0A6F2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978F6-1C86-1B2B-FBDD-A8480009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5ECC28E-9B34-27A7-FA5D-F0DA1E3915DC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Flood Wall for Head Work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22A4A-FF18-9B18-582A-54E66F59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1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D9870-0671-9BB1-7A6C-721EEB89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087F9A-638E-DAC6-34A1-0EC5BC6A3364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Flood Wall for Head Work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9D0F1-1608-F552-F5CF-8394B62A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7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16" y="2362200"/>
            <a:ext cx="7239000" cy="366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0642A-C6E7-02F0-312B-E431DC229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95" y="2997"/>
            <a:ext cx="2133600" cy="204881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D33B-6A78-E8F4-5504-017872E1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9D248E5-71E5-0BEE-BC4E-49ED400721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36739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452755" algn="ctr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chemeClr val="tx2"/>
                </a:solidFill>
              </a:rPr>
              <a:t>Progress</a:t>
            </a:r>
            <a:r>
              <a:rPr sz="4000" spc="-100" dirty="0">
                <a:solidFill>
                  <a:schemeClr val="tx2"/>
                </a:solidFill>
              </a:rPr>
              <a:t> </a:t>
            </a:r>
            <a:r>
              <a:rPr sz="4000" dirty="0">
                <a:solidFill>
                  <a:schemeClr val="tx2"/>
                </a:solidFill>
              </a:rPr>
              <a:t>on</a:t>
            </a:r>
            <a:r>
              <a:rPr sz="4000" spc="-65" dirty="0">
                <a:solidFill>
                  <a:schemeClr val="tx2"/>
                </a:solidFill>
              </a:rPr>
              <a:t> </a:t>
            </a:r>
            <a:r>
              <a:rPr lang="en-US" sz="4000" dirty="0">
                <a:solidFill>
                  <a:schemeClr val="tx2"/>
                </a:solidFill>
              </a:rPr>
              <a:t>Tunnel</a:t>
            </a:r>
            <a:endParaRPr sz="40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E22ED-9AD0-00C4-0C9D-61F4EA015E3E}"/>
              </a:ext>
            </a:extLst>
          </p:cNvPr>
          <p:cNvSpPr txBox="1"/>
          <p:nvPr/>
        </p:nvSpPr>
        <p:spPr>
          <a:xfrm>
            <a:off x="199136" y="11430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Tunnel Progress:</a:t>
            </a:r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72820D-F742-B271-E4D7-C60FCC9A6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26914"/>
              </p:ext>
            </p:extLst>
          </p:nvPr>
        </p:nvGraphicFramePr>
        <p:xfrm>
          <a:off x="465836" y="1785928"/>
          <a:ext cx="7924800" cy="43100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527429945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51320986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Particulars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Progress (in </a:t>
                      </a:r>
                      <a:r>
                        <a:rPr lang="en-US" sz="2600" b="1" u="none" strike="noStrike" dirty="0" err="1">
                          <a:effectLst/>
                        </a:rPr>
                        <a:t>Mtr</a:t>
                      </a:r>
                      <a:r>
                        <a:rPr lang="en-US" sz="2600" b="1" u="none" strike="noStrike" dirty="0">
                          <a:effectLst/>
                        </a:rPr>
                        <a:t>)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826736999"/>
                  </a:ext>
                </a:extLst>
              </a:tr>
              <a:tr h="4107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 dirty="0">
                          <a:effectLst/>
                        </a:rPr>
                        <a:t>Inlet to Adit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u="none" strike="noStrike" dirty="0">
                          <a:effectLst/>
                        </a:rPr>
                        <a:t>1,045 </a:t>
                      </a:r>
                      <a:r>
                        <a:rPr lang="en-US" sz="2600" u="none" strike="noStrike" dirty="0" err="1">
                          <a:effectLst/>
                        </a:rPr>
                        <a:t>mtr</a:t>
                      </a:r>
                      <a:r>
                        <a:rPr lang="en-US" sz="2600" u="none" strike="noStrike" dirty="0">
                          <a:effectLst/>
                        </a:rPr>
                        <a:t>.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2454540"/>
                  </a:ext>
                </a:extLst>
              </a:tr>
              <a:tr h="4107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Adit Upstream towards Inlet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425 mtr.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040325967"/>
                  </a:ext>
                </a:extLst>
              </a:tr>
              <a:tr h="817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Adit Downstream towards Outlet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u="none" strike="noStrike" dirty="0">
                          <a:effectLst/>
                        </a:rPr>
                        <a:t>385 </a:t>
                      </a:r>
                      <a:r>
                        <a:rPr lang="en-US" sz="2600" u="none" strike="noStrike" dirty="0" err="1">
                          <a:effectLst/>
                        </a:rPr>
                        <a:t>mtr</a:t>
                      </a:r>
                      <a:r>
                        <a:rPr lang="en-US" sz="2600" u="none" strike="noStrike" dirty="0">
                          <a:effectLst/>
                        </a:rPr>
                        <a:t>.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4158858697"/>
                  </a:ext>
                </a:extLst>
              </a:tr>
              <a:tr h="817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T Junction from Adit (upstream and Down stream)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188 mtr.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2230322888"/>
                  </a:ext>
                </a:extLst>
              </a:tr>
              <a:tr h="4147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b="1" u="none" strike="noStrike">
                          <a:effectLst/>
                        </a:rPr>
                        <a:t>Total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2,043 </a:t>
                      </a:r>
                      <a:r>
                        <a:rPr lang="en-US" sz="2600" b="1" u="none" strike="noStrike" dirty="0" err="1">
                          <a:effectLst/>
                        </a:rPr>
                        <a:t>mtr</a:t>
                      </a:r>
                      <a:r>
                        <a:rPr lang="en-US" sz="2600" b="1" u="none" strike="noStrike" dirty="0">
                          <a:effectLst/>
                        </a:rPr>
                        <a:t>.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1081613588"/>
                  </a:ext>
                </a:extLst>
              </a:tr>
              <a:tr h="4147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Total tunnel length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3,590 mtr.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3377964193"/>
                  </a:ext>
                </a:extLst>
              </a:tr>
              <a:tr h="4147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Progress % 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56.91%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66" marR="4066" marT="4066" marB="0" anchor="ctr"/>
                </a:tc>
                <a:extLst>
                  <a:ext uri="{0D108BD9-81ED-4DB2-BD59-A6C34878D82A}">
                    <a16:rowId xmlns:a16="http://schemas.microsoft.com/office/drawing/2014/main" val="54026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801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EB689-9125-F5C0-78A8-2EF0BE4E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3E16CA-12CB-CD39-174B-5C951F4E96FB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Inlet Portal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C35FE-B6DC-CE2C-3D4F-B02D6D8F6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0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C4BD3-3701-AE55-E1C5-4A3DE8462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32DEBB8-FB7B-0FE9-F060-945CEEFFB89D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Inlet Tunnel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E3A46-02E9-DCEB-CD5C-7C2C29631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459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BDBD-B861-6F56-2657-6A4867A25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FCD92C0-DA62-DF4B-BC63-EFADB37E2043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Inlet Tunnel Circuiting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3926B-7552-5493-1B16-E0CB25D3D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920"/>
            <a:ext cx="4572000" cy="597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A4EAF-D8AA-9AE8-86C3-1F56FD177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24" y="883920"/>
            <a:ext cx="4595876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5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1A63E-B8A6-569F-0FA7-3F23C5CF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457C49-1A44-8165-DA9D-B2E7BE29B13F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Adit Tunnel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1BDF4-8725-AFA4-34F6-4F2709B5B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229099" cy="3907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CEA82-05C1-31E4-B1B4-95EEE1620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9906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7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8096A-E964-E151-1E6A-81EE650A5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4D2E2F-1E68-DD08-5DE3-05D5842DF0F1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Adit Junction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D805B-098A-DDCC-E8C0-B7F6D31AE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2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53D3-5931-CE42-3E82-C42C2DCCC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CC63B73-305C-D54C-7E3B-82D3989122A2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chemeClr val="tx2"/>
                </a:solidFill>
                <a:latin typeface="Calibri"/>
                <a:cs typeface="Calibri"/>
              </a:rPr>
              <a:t>Adit Tunnel</a:t>
            </a:r>
            <a:endParaRPr sz="4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DEE92-94EB-A45E-817A-61A21DE03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86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FA12-09BE-1906-058A-037C2C91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A9B2D13-E0F0-6328-3EDD-7C4BBB084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36739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452755" algn="ctr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F2F9F"/>
                </a:solidFill>
              </a:rPr>
              <a:t>Progress</a:t>
            </a:r>
            <a:r>
              <a:rPr sz="4000" spc="-100" dirty="0">
                <a:solidFill>
                  <a:srgbClr val="6F2F9F"/>
                </a:solidFill>
              </a:rPr>
              <a:t> </a:t>
            </a:r>
            <a:r>
              <a:rPr sz="4000" dirty="0">
                <a:solidFill>
                  <a:srgbClr val="6F2F9F"/>
                </a:solidFill>
              </a:rPr>
              <a:t>on</a:t>
            </a:r>
            <a:r>
              <a:rPr sz="4000" spc="-65" dirty="0">
                <a:solidFill>
                  <a:srgbClr val="6F2F9F"/>
                </a:solidFill>
              </a:rPr>
              <a:t> </a:t>
            </a:r>
            <a:r>
              <a:rPr lang="en-US" sz="4000" dirty="0">
                <a:solidFill>
                  <a:srgbClr val="6F2F9F"/>
                </a:solidFill>
              </a:rPr>
              <a:t>Powerhouse</a:t>
            </a:r>
            <a:endParaRPr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3CAD2-0100-D3C8-CA52-D9101D647F53}"/>
              </a:ext>
            </a:extLst>
          </p:cNvPr>
          <p:cNvSpPr txBox="1"/>
          <p:nvPr/>
        </p:nvSpPr>
        <p:spPr>
          <a:xfrm>
            <a:off x="199136" y="11430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Powerhouse Progress:</a:t>
            </a:r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b="1" u="sng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4E5FF1-E98A-C63A-0522-F15C79165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07605"/>
              </p:ext>
            </p:extLst>
          </p:nvPr>
        </p:nvGraphicFramePr>
        <p:xfrm>
          <a:off x="457200" y="1868466"/>
          <a:ext cx="8229599" cy="38329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73457">
                  <a:extLst>
                    <a:ext uri="{9D8B030D-6E8A-4147-A177-3AD203B41FA5}">
                      <a16:colId xmlns:a16="http://schemas.microsoft.com/office/drawing/2014/main" val="2123614270"/>
                    </a:ext>
                  </a:extLst>
                </a:gridCol>
                <a:gridCol w="2956142">
                  <a:extLst>
                    <a:ext uri="{9D8B030D-6E8A-4147-A177-3AD203B41FA5}">
                      <a16:colId xmlns:a16="http://schemas.microsoft.com/office/drawing/2014/main" val="3301378003"/>
                    </a:ext>
                  </a:extLst>
                </a:gridCol>
              </a:tblGrid>
              <a:tr h="47598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b="1" u="none" strike="noStrike">
                          <a:effectLst/>
                        </a:rPr>
                        <a:t>Particulars</a:t>
                      </a:r>
                      <a:endParaRPr lang="en-US" sz="3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b="1" u="none" strike="noStrike" dirty="0">
                          <a:effectLst/>
                        </a:rPr>
                        <a:t>Progress (in %)</a:t>
                      </a:r>
                      <a:endParaRPr lang="en-US" sz="3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3328640633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Powerhouse portal excavation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100%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1271797207"/>
                  </a:ext>
                </a:extLst>
              </a:tr>
              <a:tr h="53861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Main Access Tunnel excavation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10%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3263132126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>
                          <a:effectLst/>
                        </a:rPr>
                        <a:t>Tailrace Tunnel excavation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45%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2948946881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Tailrace Excavation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100%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4283304412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>
                          <a:effectLst/>
                        </a:rPr>
                        <a:t>Tailrace Gate Frame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100%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283288576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>
                          <a:effectLst/>
                        </a:rPr>
                        <a:t>Tailrace culvert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75%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3085746542"/>
                  </a:ext>
                </a:extLst>
              </a:tr>
              <a:tr h="469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3000" u="none" strike="noStrike">
                          <a:effectLst/>
                        </a:rPr>
                        <a:t>Power House Flood Wall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3000" u="none" strike="noStrike" dirty="0">
                          <a:effectLst/>
                        </a:rPr>
                        <a:t>100%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3" marR="6263" marT="6263" marB="0" anchor="ctr"/>
                </a:tc>
                <a:extLst>
                  <a:ext uri="{0D108BD9-81ED-4DB2-BD59-A6C34878D82A}">
                    <a16:rowId xmlns:a16="http://schemas.microsoft.com/office/drawing/2014/main" val="2763102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98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D992C-8B0A-F6BB-1ABA-40EDE566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4759E88-28BC-6499-1298-85EFA64A5495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MAT and Tailrace Tunnel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7873E-C23C-CFC9-34A5-F6513A47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02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76EC-D772-51AE-BA4D-27816CCB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D37C50B-68FA-7F4C-D2CF-12D2FF9FC623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Powerhouse Main Access Tunnel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348B5-11E6-3475-B09F-649B8A34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36739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F2F9F"/>
                </a:solidFill>
              </a:rPr>
              <a:t>Progress</a:t>
            </a:r>
            <a:r>
              <a:rPr sz="4000" spc="-100" dirty="0">
                <a:solidFill>
                  <a:srgbClr val="6F2F9F"/>
                </a:solidFill>
              </a:rPr>
              <a:t> </a:t>
            </a:r>
            <a:r>
              <a:rPr sz="4000" dirty="0">
                <a:solidFill>
                  <a:srgbClr val="6F2F9F"/>
                </a:solidFill>
              </a:rPr>
              <a:t>on</a:t>
            </a:r>
            <a:r>
              <a:rPr sz="4000" spc="-65" dirty="0">
                <a:solidFill>
                  <a:srgbClr val="6F2F9F"/>
                </a:solidFill>
              </a:rPr>
              <a:t> </a:t>
            </a:r>
            <a:r>
              <a:rPr lang="en-US" sz="4000" dirty="0">
                <a:solidFill>
                  <a:srgbClr val="6F2F9F"/>
                </a:solidFill>
              </a:rPr>
              <a:t>Headwork / Intake</a:t>
            </a:r>
            <a:endParaRPr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3285C2-209E-8A4C-116F-BAC1CCF3F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13433"/>
              </p:ext>
            </p:extLst>
          </p:nvPr>
        </p:nvGraphicFramePr>
        <p:xfrm>
          <a:off x="838200" y="1143000"/>
          <a:ext cx="7543800" cy="47244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70421">
                  <a:extLst>
                    <a:ext uri="{9D8B030D-6E8A-4147-A177-3AD203B41FA5}">
                      <a16:colId xmlns:a16="http://schemas.microsoft.com/office/drawing/2014/main" val="2401486070"/>
                    </a:ext>
                  </a:extLst>
                </a:gridCol>
                <a:gridCol w="3573379">
                  <a:extLst>
                    <a:ext uri="{9D8B030D-6E8A-4147-A177-3AD203B41FA5}">
                      <a16:colId xmlns:a16="http://schemas.microsoft.com/office/drawing/2014/main" val="355045462"/>
                    </a:ext>
                  </a:extLst>
                </a:gridCol>
              </a:tblGrid>
              <a:tr h="679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1" u="none" strike="noStrike" dirty="0">
                          <a:effectLst/>
                        </a:rPr>
                        <a:t>Particulars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b="1" u="none" strike="noStrike" dirty="0">
                          <a:effectLst/>
                        </a:rPr>
                        <a:t>Progress %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59802031"/>
                  </a:ext>
                </a:extLst>
              </a:tr>
              <a:tr h="672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Flood Wall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100%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79043598"/>
                  </a:ext>
                </a:extLst>
              </a:tr>
              <a:tr h="672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Weir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95%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757662"/>
                  </a:ext>
                </a:extLst>
              </a:tr>
              <a:tr h="672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Under sluice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95%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26448739"/>
                  </a:ext>
                </a:extLst>
              </a:tr>
              <a:tr h="672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u="none" strike="noStrike">
                          <a:effectLst/>
                        </a:rPr>
                        <a:t>Gravel Trap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75%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77425926"/>
                  </a:ext>
                </a:extLst>
              </a:tr>
              <a:tr h="6729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u="none" strike="noStrike">
                          <a:effectLst/>
                        </a:rPr>
                        <a:t>Settling Basin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u="none" strike="noStrike" dirty="0">
                          <a:effectLst/>
                        </a:rPr>
                        <a:t>45%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32918359"/>
                  </a:ext>
                </a:extLst>
              </a:tr>
              <a:tr h="6797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4000" b="1" u="none" strike="noStrike" dirty="0">
                          <a:effectLst/>
                        </a:rPr>
                        <a:t>Total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b="1" u="none" strike="noStrike" dirty="0">
                          <a:effectLst/>
                        </a:rPr>
                        <a:t>82%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94976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DC71F-0E78-D77D-F010-EB075619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8602C1-838D-C2E5-5174-59E7F5362B43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Tailrace Tunnel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2D62F-578E-29FF-BC62-E20CD9B4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85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ED66-277C-982F-0AE7-82F5FE1C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B43B40F-638F-6799-31F3-F8BB78DA9FB6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Tailrace Tunnel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FA81E-476F-4244-E7E6-0B4497436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2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CFB48-ECC7-DB14-FA5F-497C705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1E7DDA7-336E-6D64-3CBA-085D173F9ED5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Tailrace Excavation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58212-F398-A286-C968-262F70C15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35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9571-4400-B465-6B04-881B1AFD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B0395BB-AD3F-2A6A-31FF-CAD2FD219A83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Tailrace Excavation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62FB8-1575-4707-8BD2-3AF6F318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89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BD84B-4CFE-528C-85F7-8C6E1293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A8C1-538A-1609-9501-4EA76D43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89535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Tail Race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86F3-D148-366B-E4DD-97122A24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0EBF5-CBF4-40E3-E5D4-6D4498B9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16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20F1-BF94-5F58-FF79-4EA5FA4F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89535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Tail Race End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754AF-A913-8689-8E71-82841C3CC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76075-3B41-E4A7-4EFB-BAEF6B07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5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18F2-6737-54A8-3F05-F8EFFCDAF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F641-674E-A621-32F4-D6BF5738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89535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Powerhouse Flood Wall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1309E-BFD7-BFE4-C585-767E2A448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9BABC-D516-5BBA-BEF0-40FEF09F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4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E2272-B981-8E71-D85C-C3E1F4B08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8BEF057-BF19-24B1-D299-A8633FD1430C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Site Office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84274-FE78-C602-24F8-AC41A15D6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35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AD291-ADB2-4FDA-2785-C1F3767E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5C2F9B-3EBB-FDAA-267A-00CAEABBEEA4}"/>
              </a:ext>
            </a:extLst>
          </p:cNvPr>
          <p:cNvSpPr txBox="1"/>
          <p:nvPr/>
        </p:nvSpPr>
        <p:spPr>
          <a:xfrm>
            <a:off x="609600" y="2590800"/>
            <a:ext cx="830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Constantia" panose="02030602050306030303" pitchFamily="18" charset="0"/>
                <a:cs typeface="Arial" panose="020B0604020202020204" pitchFamily="34" charset="0"/>
              </a:rPr>
              <a:t>Financial Progress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321231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486DA-BDE5-F83F-92C4-0F7E3E71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28DF953-735B-D0DD-14C3-5646A4249A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67825"/>
          </a:xfrm>
          <a:prstGeom prst="rect">
            <a:avLst/>
          </a:prstGeom>
        </p:spPr>
        <p:txBody>
          <a:bodyPr vert="horz" wrap="square" lIns="0" tIns="150799" rIns="0" bIns="0" rtlCol="0">
            <a:spAutoFit/>
          </a:bodyPr>
          <a:lstStyle/>
          <a:p>
            <a:pPr marL="899794" algn="ctr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002060"/>
                </a:solidFill>
              </a:rPr>
              <a:t>Financial Progress (in Crore)</a:t>
            </a:r>
            <a:endParaRPr sz="4000" dirty="0">
              <a:solidFill>
                <a:srgbClr val="00206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57B543D-2BDB-F14B-8479-9E40BE69A8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624159"/>
              </p:ext>
            </p:extLst>
          </p:nvPr>
        </p:nvGraphicFramePr>
        <p:xfrm>
          <a:off x="0" y="9906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999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786E-34DC-6962-4672-13BEE7C2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CDFBCCD-897D-EEBB-5802-1A0D7A2D3E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36739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F2F9F"/>
                </a:solidFill>
              </a:rPr>
              <a:t>Progress</a:t>
            </a:r>
            <a:r>
              <a:rPr sz="4000" spc="-100" dirty="0">
                <a:solidFill>
                  <a:srgbClr val="6F2F9F"/>
                </a:solidFill>
              </a:rPr>
              <a:t> </a:t>
            </a:r>
            <a:r>
              <a:rPr sz="4000" dirty="0">
                <a:solidFill>
                  <a:srgbClr val="6F2F9F"/>
                </a:solidFill>
              </a:rPr>
              <a:t>on</a:t>
            </a:r>
            <a:r>
              <a:rPr sz="4000" spc="-65" dirty="0">
                <a:solidFill>
                  <a:srgbClr val="6F2F9F"/>
                </a:solidFill>
              </a:rPr>
              <a:t> </a:t>
            </a:r>
            <a:r>
              <a:rPr lang="en-US" sz="4000" dirty="0">
                <a:solidFill>
                  <a:srgbClr val="6F2F9F"/>
                </a:solidFill>
              </a:rPr>
              <a:t>Hydro Mechanical Intake</a:t>
            </a:r>
            <a:endParaRPr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22597E-47E5-D4B5-EBAB-88026DC39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99099"/>
              </p:ext>
            </p:extLst>
          </p:nvPr>
        </p:nvGraphicFramePr>
        <p:xfrm>
          <a:off x="457200" y="1335088"/>
          <a:ext cx="8229599" cy="41900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91936">
                  <a:extLst>
                    <a:ext uri="{9D8B030D-6E8A-4147-A177-3AD203B41FA5}">
                      <a16:colId xmlns:a16="http://schemas.microsoft.com/office/drawing/2014/main" val="3624301942"/>
                    </a:ext>
                  </a:extLst>
                </a:gridCol>
                <a:gridCol w="3880624">
                  <a:extLst>
                    <a:ext uri="{9D8B030D-6E8A-4147-A177-3AD203B41FA5}">
                      <a16:colId xmlns:a16="http://schemas.microsoft.com/office/drawing/2014/main" val="423484055"/>
                    </a:ext>
                  </a:extLst>
                </a:gridCol>
                <a:gridCol w="1957039">
                  <a:extLst>
                    <a:ext uri="{9D8B030D-6E8A-4147-A177-3AD203B41FA5}">
                      <a16:colId xmlns:a16="http://schemas.microsoft.com/office/drawing/2014/main" val="3459958695"/>
                    </a:ext>
                  </a:extLst>
                </a:gridCol>
              </a:tblGrid>
              <a:tr h="42235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Particulars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Particulars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Progress %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1401813269"/>
                  </a:ext>
                </a:extLst>
              </a:tr>
              <a:tr h="418171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Undersluice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Stop Log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076260117"/>
                  </a:ext>
                </a:extLst>
              </a:tr>
              <a:tr h="4181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Main Gate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549960882"/>
                  </a:ext>
                </a:extLst>
              </a:tr>
              <a:tr h="418171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Trash Passage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Stop Log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1578574483"/>
                  </a:ext>
                </a:extLst>
              </a:tr>
              <a:tr h="4181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Main Gate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910138392"/>
                  </a:ext>
                </a:extLst>
              </a:tr>
              <a:tr h="41817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 dirty="0">
                          <a:effectLst/>
                        </a:rPr>
                        <a:t>Gravel Trap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Intake Gate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1588926314"/>
                  </a:ext>
                </a:extLst>
              </a:tr>
              <a:tr h="418171">
                <a:tc rowSpan="3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600" u="none" strike="noStrike" dirty="0">
                          <a:effectLst/>
                        </a:rPr>
                        <a:t>Settling Basin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Inlet Seal Beam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100%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3795384272"/>
                  </a:ext>
                </a:extLst>
              </a:tr>
              <a:tr h="4181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Inlet Seal Gate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50%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729806088"/>
                  </a:ext>
                </a:extLst>
              </a:tr>
              <a:tr h="4181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Inlet Vertical Gate Frame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u="none" strike="noStrike">
                          <a:effectLst/>
                        </a:rPr>
                        <a:t>50%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549284684"/>
                  </a:ext>
                </a:extLst>
              </a:tr>
              <a:tr h="422352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Total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600" b="1" u="none" strike="noStrike" dirty="0">
                          <a:effectLst/>
                        </a:rPr>
                        <a:t>88%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82" marR="4182" marT="4182" marB="0" anchor="b"/>
                </a:tc>
                <a:extLst>
                  <a:ext uri="{0D108BD9-81ED-4DB2-BD59-A6C34878D82A}">
                    <a16:rowId xmlns:a16="http://schemas.microsoft.com/office/drawing/2014/main" val="2035880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309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63962-CE28-801B-EF79-7EDD28B2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FD2189D-BCB6-7C51-9625-7EF2E949C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67825"/>
          </a:xfrm>
          <a:prstGeom prst="rect">
            <a:avLst/>
          </a:prstGeom>
        </p:spPr>
        <p:txBody>
          <a:bodyPr vert="horz" wrap="square" lIns="0" tIns="150799" rIns="0" bIns="0" rtlCol="0">
            <a:spAutoFit/>
          </a:bodyPr>
          <a:lstStyle/>
          <a:p>
            <a:pPr marL="899794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002060"/>
                </a:solidFill>
              </a:rPr>
              <a:t>Financial Vs Physical Progress</a:t>
            </a:r>
            <a:endParaRPr sz="4000" dirty="0">
              <a:solidFill>
                <a:srgbClr val="00206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0C47624-2EAC-772A-819D-6C75FB649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872023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C47624-2EAC-772A-819D-6C75FB649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870693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0C47624-2EAC-772A-819D-6C75FB649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527411"/>
              </p:ext>
            </p:extLst>
          </p:nvPr>
        </p:nvGraphicFramePr>
        <p:xfrm>
          <a:off x="0" y="10668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835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26EA4-5498-7A7C-EBC1-C3550468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BCB69D2-3235-A5F3-5961-0DAB54B504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767825"/>
          </a:xfrm>
          <a:prstGeom prst="rect">
            <a:avLst/>
          </a:prstGeom>
        </p:spPr>
        <p:txBody>
          <a:bodyPr vert="horz" wrap="square" lIns="0" tIns="150799" rIns="0" bIns="0" rtlCol="0">
            <a:spAutoFit/>
          </a:bodyPr>
          <a:lstStyle/>
          <a:p>
            <a:pPr marL="899794" algn="ctr">
              <a:lnSpc>
                <a:spcPct val="100000"/>
              </a:lnSpc>
              <a:spcBef>
                <a:spcPts val="100"/>
              </a:spcBef>
            </a:pPr>
            <a:r>
              <a:rPr lang="en-US" sz="4000" dirty="0">
                <a:solidFill>
                  <a:srgbClr val="002060"/>
                </a:solidFill>
              </a:rPr>
              <a:t>Loan Utilization          </a:t>
            </a:r>
            <a:r>
              <a:rPr lang="en-US" sz="2500" i="1" dirty="0">
                <a:solidFill>
                  <a:srgbClr val="002060"/>
                </a:solidFill>
              </a:rPr>
              <a:t>(Amt in Cr.)</a:t>
            </a:r>
            <a:endParaRPr sz="2500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6D850C-A2E7-45D3-A9C8-0CC10CC04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969329"/>
              </p:ext>
            </p:extLst>
          </p:nvPr>
        </p:nvGraphicFramePr>
        <p:xfrm>
          <a:off x="76200" y="990600"/>
          <a:ext cx="9067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0534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9984A-6F29-0C63-3043-51BCAC4E4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E7905F2-894F-B32A-B359-C735E0AF0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800" y="-23672"/>
            <a:ext cx="8775700" cy="690881"/>
          </a:xfrm>
          <a:prstGeom prst="rect">
            <a:avLst/>
          </a:prstGeom>
        </p:spPr>
        <p:txBody>
          <a:bodyPr vert="horz" wrap="square" lIns="0" tIns="150799" rIns="0" bIns="0" rtlCol="0">
            <a:spAutoFit/>
          </a:bodyPr>
          <a:lstStyle/>
          <a:p>
            <a:pPr marL="899794">
              <a:lnSpc>
                <a:spcPct val="100000"/>
              </a:lnSpc>
              <a:spcBef>
                <a:spcPts val="100"/>
              </a:spcBef>
            </a:pPr>
            <a:r>
              <a:rPr lang="en-US" sz="3500" dirty="0">
                <a:solidFill>
                  <a:srgbClr val="002060"/>
                </a:solidFill>
              </a:rPr>
              <a:t>Loan Vs Financial Vs Physical Progress</a:t>
            </a:r>
            <a:endParaRPr sz="3500" dirty="0">
              <a:solidFill>
                <a:srgbClr val="00206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BE7E567-811D-0FC5-0D61-F57C2C4DD6DF}"/>
              </a:ext>
            </a:extLst>
          </p:cNvPr>
          <p:cNvGraphicFramePr>
            <a:graphicFrameLocks/>
          </p:cNvGraphicFramePr>
          <p:nvPr/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A67E01-6A51-47D1-BE90-CDD953D97A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387832"/>
              </p:ext>
            </p:extLst>
          </p:nvPr>
        </p:nvGraphicFramePr>
        <p:xfrm>
          <a:off x="0" y="10668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1680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990600"/>
            <a:ext cx="8763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Headworks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71E33-D656-8CC0-2F36-E311F86EC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D6DB-0796-3B2A-FC61-18FABA17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8A284EF-D047-BBCB-6210-4EC4CB625D4E}"/>
              </a:ext>
            </a:extLst>
          </p:cNvPr>
          <p:cNvSpPr txBox="1"/>
          <p:nvPr/>
        </p:nvSpPr>
        <p:spPr>
          <a:xfrm>
            <a:off x="223520" y="0"/>
            <a:ext cx="86918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000" b="1" dirty="0">
                <a:solidFill>
                  <a:srgbClr val="6F2F9F"/>
                </a:solidFill>
                <a:latin typeface="Calibri"/>
                <a:cs typeface="Calibri"/>
              </a:rPr>
              <a:t>Headworks 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8EEA7-1B90-8198-7122-B7589FF8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3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716B-AAC1-4714-D814-9943D709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89535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Weir</a:t>
            </a:r>
            <a:endParaRPr lang="en-GB" sz="40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6C705-2BD7-27A4-BC9A-39955857C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43000"/>
            <a:ext cx="9144000" cy="571499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15D1C-DEF3-21BD-B8D2-B9D66BC0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4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9DF2-13D1-6DE7-97A9-002BCAB4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Weir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5C7E0-933C-89F1-823A-D76CCEC4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8191"/>
            <a:ext cx="9144000" cy="467542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942FB-1D9E-E5F0-66F0-AF2F8F91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1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9DEB-7532-1E8C-3EAD-DD4F6BAA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97F3B-44BF-7AE8-35A6-3147F569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72"/>
            <a:ext cx="91440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 Casting at Weir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41B2F-186E-A935-1B4B-A9F27B4D6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8191"/>
            <a:ext cx="9144000" cy="467542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94CC7-BA8C-B723-DBD7-097FBD54F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392"/>
            <a:ext cx="9144000" cy="60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1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</TotalTime>
  <Words>347</Words>
  <Application>Microsoft Office PowerPoint</Application>
  <PresentationFormat>On-screen Show (4:3)</PresentationFormat>
  <Paragraphs>161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Cambria</vt:lpstr>
      <vt:lpstr>Constantia</vt:lpstr>
      <vt:lpstr>Office Theme</vt:lpstr>
      <vt:lpstr>PowerPoint Presentation</vt:lpstr>
      <vt:lpstr>PowerPoint Presentation</vt:lpstr>
      <vt:lpstr>Progress on Headwork / Intake</vt:lpstr>
      <vt:lpstr>Progress on Hydro Mechanical Intake</vt:lpstr>
      <vt:lpstr>PowerPoint Presentation</vt:lpstr>
      <vt:lpstr>PowerPoint Presentation</vt:lpstr>
      <vt:lpstr>Weir</vt:lpstr>
      <vt:lpstr>Weir</vt:lpstr>
      <vt:lpstr>Concrete Casting at Weir</vt:lpstr>
      <vt:lpstr>Concrete Casting at Weir</vt:lpstr>
      <vt:lpstr>Concrete Casting at Weir</vt:lpstr>
      <vt:lpstr>PowerPoint Presentation</vt:lpstr>
      <vt:lpstr>Gravel Trap</vt:lpstr>
      <vt:lpstr>Gravel Trap</vt:lpstr>
      <vt:lpstr>Settling Basin</vt:lpstr>
      <vt:lpstr>Settling Basin</vt:lpstr>
      <vt:lpstr>Settling Basin</vt:lpstr>
      <vt:lpstr>PowerPoint Presentation</vt:lpstr>
      <vt:lpstr>PowerPoint Presentation</vt:lpstr>
      <vt:lpstr>Progress on Tunnel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 on Powerhouse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Tail Race</vt:lpstr>
      <vt:lpstr>Tail Race End</vt:lpstr>
      <vt:lpstr>Powerhouse Flood Wall</vt:lpstr>
      <vt:lpstr>PowerPoint Presentation</vt:lpstr>
      <vt:lpstr>PowerPoint Presentation</vt:lpstr>
      <vt:lpstr>Financial Progress (in Crore)</vt:lpstr>
      <vt:lpstr>Financial Vs Physical Progress</vt:lpstr>
      <vt:lpstr>Loan Utilization          (Amt in Cr.)</vt:lpstr>
      <vt:lpstr>Loan Vs Financial Vs Physical Progress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260</cp:revision>
  <dcterms:created xsi:type="dcterms:W3CDTF">2025-12-31T07:00:16Z</dcterms:created>
  <dcterms:modified xsi:type="dcterms:W3CDTF">2026-06-23T10:51:49Z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2025-12-31T00:00:00Z</vt:filetime>
  </property>
  <property fmtid="{D5CDD505-2E9C-101B-9397-08002B2CF9AE}" pid="5" name="Producer">
    <vt:lpwstr>Microsoft® PowerPoint® 2019</vt:lpwstr>
  </property>
</Properties>
</file>