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73" r:id="rId16"/>
    <p:sldId id="276" r:id="rId17"/>
    <p:sldId id="282" r:id="rId18"/>
    <p:sldId id="277" r:id="rId19"/>
    <p:sldId id="278" r:id="rId20"/>
    <p:sldId id="279" r:id="rId21"/>
    <p:sldId id="280" r:id="rId22"/>
    <p:sldId id="274" r:id="rId23"/>
    <p:sldId id="275" r:id="rId24"/>
    <p:sldId id="281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8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5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9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5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8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0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0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0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0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B0050-1508-4590-85A9-206FB73377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E0E2D0-F66A-4B33-81CE-E57585024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untingverse.com/accounting-basics/" TargetMode="External"/><Relationship Id="rId2" Type="http://schemas.openxmlformats.org/officeDocument/2006/relationships/hyperlink" Target="https://www.accountingvers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1A16-4E19-DF4A-BFCC-EE79B865B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Accounting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D8DB6-4E32-F69E-7D74-363033184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resource guide for small business owners</a:t>
            </a:r>
          </a:p>
        </p:txBody>
      </p:sp>
    </p:spTree>
    <p:extLst>
      <p:ext uri="{BB962C8B-B14F-4D97-AF65-F5344CB8AC3E}">
        <p14:creationId xmlns:p14="http://schemas.microsoft.com/office/powerpoint/2010/main" val="231116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1F52-9ADF-2CC8-72CE-50AA8A97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C92E-4807-8F0E-467C-48AC27C6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Claims against the company’s assets</a:t>
            </a:r>
          </a:p>
          <a:p>
            <a:pPr lvl="1"/>
            <a:r>
              <a:rPr lang="en-US" dirty="0"/>
              <a:t>Accounts payable</a:t>
            </a:r>
          </a:p>
          <a:p>
            <a:pPr lvl="1"/>
            <a:r>
              <a:rPr lang="en-US" dirty="0"/>
              <a:t>Payroll liabilities</a:t>
            </a:r>
          </a:p>
          <a:p>
            <a:pPr lvl="1"/>
            <a:r>
              <a:rPr lang="en-US" dirty="0"/>
              <a:t>Notes payable</a:t>
            </a:r>
          </a:p>
        </p:txBody>
      </p:sp>
    </p:spTree>
    <p:extLst>
      <p:ext uri="{BB962C8B-B14F-4D97-AF65-F5344CB8AC3E}">
        <p14:creationId xmlns:p14="http://schemas.microsoft.com/office/powerpoint/2010/main" val="331305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3D43-6FA0-699F-2890-A0682DC6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Owner’s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0AC5-7B3A-679A-E02F-B3DD05D7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Owner’s total investment in the business or net claim to assets</a:t>
            </a:r>
          </a:p>
          <a:p>
            <a:r>
              <a:rPr lang="en-US" sz="2400" dirty="0"/>
              <a:t>Aka net worth</a:t>
            </a:r>
          </a:p>
          <a:p>
            <a:r>
              <a:rPr lang="en-US" sz="2400" dirty="0"/>
              <a:t>Assets – Liabilities = Net worth</a:t>
            </a:r>
          </a:p>
          <a:p>
            <a:pPr lvl="1"/>
            <a:r>
              <a:rPr lang="en-US" dirty="0"/>
              <a:t>Owner’s capital – assets owner puts into the business</a:t>
            </a:r>
          </a:p>
          <a:p>
            <a:pPr lvl="1"/>
            <a:r>
              <a:rPr lang="en-US" dirty="0"/>
              <a:t>Owner’s draw – assets the owner withdraws and converts for personal use</a:t>
            </a:r>
          </a:p>
        </p:txBody>
      </p:sp>
    </p:spTree>
    <p:extLst>
      <p:ext uri="{BB962C8B-B14F-4D97-AF65-F5344CB8AC3E}">
        <p14:creationId xmlns:p14="http://schemas.microsoft.com/office/powerpoint/2010/main" val="141127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BED3-1DA3-B9E4-CD8E-ED1614A1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 (Income)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1B1D-50AD-3095-C87A-890A4CE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aka gross sales </a:t>
            </a:r>
          </a:p>
          <a:p>
            <a:r>
              <a:rPr lang="en-US" sz="2400" dirty="0"/>
              <a:t>aka gross receipts</a:t>
            </a:r>
          </a:p>
          <a:p>
            <a:r>
              <a:rPr lang="en-US" sz="2400" dirty="0"/>
              <a:t>Includes income received related to the business</a:t>
            </a:r>
          </a:p>
        </p:txBody>
      </p:sp>
    </p:spTree>
    <p:extLst>
      <p:ext uri="{BB962C8B-B14F-4D97-AF65-F5344CB8AC3E}">
        <p14:creationId xmlns:p14="http://schemas.microsoft.com/office/powerpoint/2010/main" val="131351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E7E2-F879-6E2F-74B7-48106BD6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of Goods Sold (COGS)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ADE2-E971-950D-96C7-B77D7646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cost of the product a company sells</a:t>
            </a:r>
          </a:p>
          <a:p>
            <a:pPr marL="0" indent="0">
              <a:buNone/>
            </a:pPr>
            <a:r>
              <a:rPr lang="en-US" sz="2400" dirty="0"/>
              <a:t>**Note: Service businesses do not usually have COGS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0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6E49-2D3C-6B91-AF61-2A260191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1100-3832-828C-693B-80ACBDE7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Selling, general, and administrative</a:t>
            </a:r>
          </a:p>
          <a:p>
            <a:pPr lvl="1"/>
            <a:r>
              <a:rPr lang="en-US" dirty="0"/>
              <a:t>Expenses that do not  directly relate to making  or wholesaling a product</a:t>
            </a:r>
          </a:p>
          <a:p>
            <a:pPr lvl="1"/>
            <a:r>
              <a:rPr lang="en-US" dirty="0"/>
              <a:t>Not COGS</a:t>
            </a:r>
          </a:p>
          <a:p>
            <a:pPr marL="457200" lvl="1" indent="0">
              <a:buNone/>
            </a:pPr>
            <a:r>
              <a:rPr lang="en-US" dirty="0"/>
              <a:t>Examples include:</a:t>
            </a:r>
          </a:p>
          <a:p>
            <a:pPr lvl="2"/>
            <a:r>
              <a:rPr lang="en-US" sz="2400" dirty="0"/>
              <a:t>Postage</a:t>
            </a:r>
          </a:p>
          <a:p>
            <a:pPr lvl="2"/>
            <a:r>
              <a:rPr lang="en-US" sz="2400" dirty="0"/>
              <a:t>Utilities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4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67EA-8E96-E550-D48D-B54C6C12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Income &amp;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0E949-E5BA-1304-C863-60ED6B6AA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Other Income -  non business related income</a:t>
            </a:r>
          </a:p>
          <a:p>
            <a:pPr lvl="1"/>
            <a:r>
              <a:rPr lang="en-US" dirty="0"/>
              <a:t>Gain on the sale of an asset</a:t>
            </a:r>
          </a:p>
          <a:p>
            <a:pPr lvl="1"/>
            <a:r>
              <a:rPr lang="en-US" dirty="0"/>
              <a:t>Interest income</a:t>
            </a:r>
          </a:p>
          <a:p>
            <a:endParaRPr lang="en-US" sz="2400" dirty="0"/>
          </a:p>
          <a:p>
            <a:r>
              <a:rPr lang="en-US" sz="2400" dirty="0"/>
              <a:t>Other expenses</a:t>
            </a:r>
          </a:p>
          <a:p>
            <a:pPr lvl="1"/>
            <a:r>
              <a:rPr lang="en-US" dirty="0"/>
              <a:t>Loss on the sale of an asset</a:t>
            </a:r>
          </a:p>
          <a:p>
            <a:pPr lvl="1"/>
            <a:r>
              <a:rPr lang="en-US" dirty="0"/>
              <a:t>Interest expense</a:t>
            </a:r>
          </a:p>
        </p:txBody>
      </p:sp>
    </p:spTree>
    <p:extLst>
      <p:ext uri="{BB962C8B-B14F-4D97-AF65-F5344CB8AC3E}">
        <p14:creationId xmlns:p14="http://schemas.microsoft.com/office/powerpoint/2010/main" val="195881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4A2-1F0F-E951-8838-C0A340C3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783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EC0B3-68DB-034D-0D41-40A827DD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master list of accounts set up to handle company transactions. Usually assigned a three or four digit code and organized as follows</a:t>
            </a:r>
          </a:p>
          <a:p>
            <a:r>
              <a:rPr lang="en-US" sz="2400" dirty="0"/>
              <a:t>Assets – 1000s</a:t>
            </a:r>
          </a:p>
          <a:p>
            <a:r>
              <a:rPr lang="en-US" sz="2400" dirty="0"/>
              <a:t>Liabilities – 2000s</a:t>
            </a:r>
          </a:p>
          <a:p>
            <a:r>
              <a:rPr lang="en-US" sz="2400" dirty="0"/>
              <a:t>Equity – 3000s</a:t>
            </a:r>
          </a:p>
          <a:p>
            <a:r>
              <a:rPr lang="en-US" sz="2400" dirty="0"/>
              <a:t>Income – 4000s</a:t>
            </a:r>
          </a:p>
          <a:p>
            <a:r>
              <a:rPr lang="en-US" dirty="0"/>
              <a:t>Expense -- </a:t>
            </a:r>
            <a:r>
              <a:rPr lang="en-US" sz="2400" dirty="0"/>
              <a:t>5000s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6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9AE8-A1B9-3EB1-C7D2-DBC92214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Reconciliations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2EC1-1F72-64C2-F26B-270B08C4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matching the what’s in the cash account per the accounting records to the bank statements</a:t>
            </a:r>
          </a:p>
          <a:p>
            <a:pPr lvl="1"/>
            <a:r>
              <a:rPr lang="en-US" dirty="0"/>
              <a:t>Bank statement is what actually happened – this is the point of reference</a:t>
            </a:r>
          </a:p>
          <a:p>
            <a:pPr lvl="1"/>
            <a:r>
              <a:rPr lang="en-US" dirty="0"/>
              <a:t>Accounting records are what you say happened</a:t>
            </a:r>
          </a:p>
          <a:p>
            <a:r>
              <a:rPr lang="en-US" dirty="0"/>
              <a:t>Should be done at least monthly</a:t>
            </a:r>
          </a:p>
        </p:txBody>
      </p:sp>
    </p:spTree>
    <p:extLst>
      <p:ext uri="{BB962C8B-B14F-4D97-AF65-F5344CB8AC3E}">
        <p14:creationId xmlns:p14="http://schemas.microsoft.com/office/powerpoint/2010/main" val="421939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148B-4707-C22E-9674-9F6D045F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Financial Reports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0DBB-F821-45AA-40E1-B23038E5F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useful information in an organized manner for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Potential investors</a:t>
            </a:r>
          </a:p>
          <a:p>
            <a:pPr lvl="1"/>
            <a:r>
              <a:rPr lang="en-US" dirty="0"/>
              <a:t>Financing</a:t>
            </a:r>
          </a:p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Balance sheet</a:t>
            </a:r>
          </a:p>
          <a:p>
            <a:pPr lvl="1"/>
            <a:r>
              <a:rPr lang="en-US" dirty="0"/>
              <a:t>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57671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38A5-B01C-A7AB-8C2F-4A0D26EF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Balance Sheet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5942-A809-F839-8EAB-6EAD630B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sz="2400" dirty="0"/>
              <a:t>ka Statement of Net Position</a:t>
            </a:r>
          </a:p>
          <a:p>
            <a:r>
              <a:rPr lang="en-US" sz="2400" dirty="0"/>
              <a:t>Shows the health of a business</a:t>
            </a:r>
          </a:p>
          <a:p>
            <a:r>
              <a:rPr lang="en-US" sz="2400" dirty="0"/>
              <a:t>Accounting equation</a:t>
            </a:r>
          </a:p>
          <a:p>
            <a:pPr marL="0" indent="0" algn="ctr">
              <a:buNone/>
            </a:pPr>
            <a:r>
              <a:rPr lang="en-US" dirty="0"/>
              <a:t>Assets = Liabilities + Owners Equity</a:t>
            </a:r>
          </a:p>
          <a:p>
            <a:pPr marL="0" indent="0" algn="ctr">
              <a:buNone/>
            </a:pPr>
            <a:r>
              <a:rPr lang="en-US" b="1" dirty="0"/>
              <a:t>or</a:t>
            </a:r>
          </a:p>
          <a:p>
            <a:pPr marL="0" indent="0" algn="ctr">
              <a:buNone/>
            </a:pPr>
            <a:r>
              <a:rPr lang="en-US" dirty="0"/>
              <a:t>Assets -  Liabilities = Owner’s Equity</a:t>
            </a:r>
          </a:p>
        </p:txBody>
      </p:sp>
    </p:spTree>
    <p:extLst>
      <p:ext uri="{BB962C8B-B14F-4D97-AF65-F5344CB8AC3E}">
        <p14:creationId xmlns:p14="http://schemas.microsoft.com/office/powerpoint/2010/main" val="410279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C6CA-6D40-DB33-B4EA-0917F95D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is the language of business. It’s important to understand what your business is saying.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3D2D7-6CE4-8EDA-516F-49C0A18D8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3E27D-BC26-27CC-99AB-629213CAC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with any relationship, effective communication and honesty is key.</a:t>
            </a:r>
          </a:p>
        </p:txBody>
      </p:sp>
    </p:spTree>
    <p:extLst>
      <p:ext uri="{BB962C8B-B14F-4D97-AF65-F5344CB8AC3E}">
        <p14:creationId xmlns:p14="http://schemas.microsoft.com/office/powerpoint/2010/main" val="138142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FCED-7214-EBAF-8B4A-87B621D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Income Statement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2322-3817-CF75-60E7-2ADDE9511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sz="2400" dirty="0"/>
              <a:t>ka Profit &amp; Loss Statement</a:t>
            </a:r>
          </a:p>
          <a:p>
            <a:r>
              <a:rPr lang="en-US" sz="2400" dirty="0"/>
              <a:t>Shows financial results for a period of time</a:t>
            </a:r>
          </a:p>
          <a:p>
            <a:pPr lvl="1"/>
            <a:r>
              <a:rPr lang="en-US" dirty="0"/>
              <a:t>Usually a fiscal year</a:t>
            </a:r>
          </a:p>
          <a:p>
            <a:r>
              <a:rPr lang="en-US" sz="2400" dirty="0"/>
              <a:t>The are items reported on the income statement are normally entered on the Schedule C of your income tax return as well</a:t>
            </a:r>
          </a:p>
        </p:txBody>
      </p:sp>
    </p:spTree>
    <p:extLst>
      <p:ext uri="{BB962C8B-B14F-4D97-AF65-F5344CB8AC3E}">
        <p14:creationId xmlns:p14="http://schemas.microsoft.com/office/powerpoint/2010/main" val="375369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2708B-C15B-DED4-E8E9-2FC038267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 Planning 101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8CB18-EB1B-8C65-10B4-8FD47105B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5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6E3C-DFCD-E46A-297A-40590EA3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Taxes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BC764-3C49-01A6-69D6-83F5A81F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up an account for taxes payable to the federal and state government</a:t>
            </a:r>
          </a:p>
          <a:p>
            <a:pPr lvl="1"/>
            <a:r>
              <a:rPr lang="en-US" dirty="0"/>
              <a:t>Set money aside from sales and make periodic estimated payments to prevent underpayment penalties</a:t>
            </a:r>
          </a:p>
          <a:p>
            <a:pPr lvl="1"/>
            <a:r>
              <a:rPr lang="en-US" dirty="0"/>
              <a:t>35 percent is a good provision</a:t>
            </a:r>
          </a:p>
          <a:p>
            <a:pPr lvl="1"/>
            <a:r>
              <a:rPr lang="en-US" dirty="0"/>
              <a:t>Making quarterly estimated payments is ideal contingent upon level of business activity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22385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D7DB-7266-D0FC-7CB6-648BB469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Common Business Tax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0B0B7-A3C9-39C2-A1C2-16A6279A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Meals and entertainment</a:t>
            </a:r>
          </a:p>
          <a:p>
            <a:r>
              <a:rPr lang="en-US" sz="2400" dirty="0"/>
              <a:t>Travel</a:t>
            </a:r>
          </a:p>
          <a:p>
            <a:r>
              <a:rPr lang="en-US" sz="2400" dirty="0"/>
              <a:t>Charitable contributions</a:t>
            </a:r>
          </a:p>
          <a:p>
            <a:r>
              <a:rPr lang="en-US" sz="2400" dirty="0"/>
              <a:t>Advertising</a:t>
            </a:r>
          </a:p>
          <a:p>
            <a:r>
              <a:rPr lang="en-US" sz="2400" dirty="0"/>
              <a:t>Professional &amp; legal</a:t>
            </a:r>
          </a:p>
          <a:p>
            <a:r>
              <a:rPr lang="en-US" sz="2400" dirty="0"/>
              <a:t>Depreciation</a:t>
            </a:r>
          </a:p>
          <a:p>
            <a:r>
              <a:rPr lang="en-US" sz="2400" dirty="0"/>
              <a:t>Business use of home</a:t>
            </a:r>
          </a:p>
        </p:txBody>
      </p:sp>
    </p:spTree>
    <p:extLst>
      <p:ext uri="{BB962C8B-B14F-4D97-AF65-F5344CB8AC3E}">
        <p14:creationId xmlns:p14="http://schemas.microsoft.com/office/powerpoint/2010/main" val="163753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C2BC-165E-229C-F21B-8E3B340D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73ADD-B975-3CC7-380C-807F97E7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778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Accounting Basics: Accounting 101 (2022). </a:t>
            </a:r>
            <a:r>
              <a:rPr lang="en-US" b="0" i="0" u="none" strike="noStrike" dirty="0" err="1">
                <a:solidFill>
                  <a:srgbClr val="66778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Accountingverse</a:t>
            </a:r>
            <a:r>
              <a:rPr lang="en-US" b="0" i="0" dirty="0">
                <a:solidFill>
                  <a:srgbClr val="66778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i="0" dirty="0">
                <a:solidFill>
                  <a:srgbClr val="667788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https://www.accountingverse.com/accounting-basics/</a:t>
            </a:r>
            <a:endParaRPr lang="en-US" b="0" i="0" dirty="0">
              <a:solidFill>
                <a:srgbClr val="667788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Loughran, M. (2011).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Financial Accounting for dummies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John Wiley &amp; Sons. </a:t>
            </a:r>
          </a:p>
          <a:p>
            <a:pPr marL="0" indent="0">
              <a:buNone/>
            </a:pPr>
            <a:endParaRPr lang="en-US" b="0" i="0" dirty="0">
              <a:solidFill>
                <a:srgbClr val="667788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9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636E-4B64-1C8D-0B51-A9C8FEB5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Accounting?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27A7-F022-C569-6756-B59231E1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1" dirty="0">
                <a:solidFill>
                  <a:srgbClr val="3F49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"the art of recording, classifying, and summarizing in a significant manner and in terms of money, transactions and events which are, in part at least of financial character, and interpreting the results thereof.“ ~ The American Institute of CPAs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1381-8B60-306E-F37D-57FD1A65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accounting important for my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81E7-DDFC-03A2-5349-08668263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accounting is provide useful information to economic entities (profit &amp; non-profit) in order to make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decisions</a:t>
            </a:r>
          </a:p>
          <a:p>
            <a:endParaRPr lang="en-US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Decisions</a:t>
            </a:r>
          </a:p>
          <a:p>
            <a:pPr lvl="1"/>
            <a:r>
              <a:rPr lang="en-US" sz="2000" dirty="0"/>
              <a:t>Money makers vs money pits</a:t>
            </a:r>
          </a:p>
          <a:p>
            <a:pPr lvl="1"/>
            <a:r>
              <a:rPr lang="en-US" sz="2000" dirty="0"/>
              <a:t>Outsource vs make in house</a:t>
            </a:r>
          </a:p>
          <a:p>
            <a:r>
              <a:rPr lang="en-US" sz="2000" dirty="0"/>
              <a:t>External Decisions</a:t>
            </a:r>
          </a:p>
          <a:p>
            <a:pPr lvl="1"/>
            <a:r>
              <a:rPr lang="en-US" sz="2000" dirty="0"/>
              <a:t>Lines of credit</a:t>
            </a:r>
          </a:p>
          <a:p>
            <a:pPr lvl="1"/>
            <a:r>
              <a:rPr lang="en-US" sz="2000" dirty="0"/>
              <a:t>Funding/grants</a:t>
            </a:r>
          </a:p>
        </p:txBody>
      </p:sp>
    </p:spTree>
    <p:extLst>
      <p:ext uri="{BB962C8B-B14F-4D97-AF65-F5344CB8AC3E}">
        <p14:creationId xmlns:p14="http://schemas.microsoft.com/office/powerpoint/2010/main" val="294535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B020-98FD-200E-1B62-3468CC89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Accounting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02EA74-18A8-D0A6-3D8C-632241F64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274" y="2557463"/>
            <a:ext cx="4985452" cy="3317875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1F61F8-0B05-AE08-1642-7F7D2F746CFB}"/>
              </a:ext>
            </a:extLst>
          </p:cNvPr>
          <p:cNvSpPr/>
          <p:nvPr/>
        </p:nvSpPr>
        <p:spPr>
          <a:xfrm>
            <a:off x="5950226" y="2530959"/>
            <a:ext cx="2239618" cy="245165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6989B-B692-1598-3E77-34AC05E20CFC}"/>
              </a:ext>
            </a:extLst>
          </p:cNvPr>
          <p:cNvSpPr txBox="1"/>
          <p:nvPr/>
        </p:nvSpPr>
        <p:spPr>
          <a:xfrm>
            <a:off x="8652605" y="4266138"/>
            <a:ext cx="280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business owner, steps 1-3 is the part of the accounting cycle that you can keep up to date and organized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0E71B-6283-AF48-D268-B6513B90D43B}"/>
              </a:ext>
            </a:extLst>
          </p:cNvPr>
          <p:cNvSpPr/>
          <p:nvPr/>
        </p:nvSpPr>
        <p:spPr>
          <a:xfrm>
            <a:off x="8588726" y="4179059"/>
            <a:ext cx="2928730" cy="1722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43363B0-8759-D2E1-8E66-893891D81913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V="1">
            <a:off x="8910332" y="3036299"/>
            <a:ext cx="422273" cy="186324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9246-0800-808D-9738-A2244A20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Accounting Cycle - Analyze the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0609-C848-E6BC-2DF9-F6B1050A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step in the accounting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to examine the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document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determine the effects of the business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accounts of the company. After that, record the transaction through a journal entry 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document examples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Receipt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Invoice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order</a:t>
            </a:r>
          </a:p>
          <a:p>
            <a:pPr lvl="1"/>
            <a:r>
              <a:rPr lang="en-US" sz="2000" dirty="0"/>
              <a:t>Business event examples</a:t>
            </a:r>
          </a:p>
          <a:p>
            <a:pPr lvl="2"/>
            <a:r>
              <a:rPr lang="en-US" dirty="0"/>
              <a:t>Buy inventory</a:t>
            </a:r>
          </a:p>
          <a:p>
            <a:pPr lvl="2"/>
            <a:r>
              <a:rPr lang="en-US" dirty="0"/>
              <a:t>Make a sale</a:t>
            </a:r>
          </a:p>
          <a:p>
            <a:pPr lvl="2"/>
            <a:r>
              <a:rPr lang="en-US" dirty="0"/>
              <a:t>Sell a piece of equipment</a:t>
            </a:r>
          </a:p>
          <a:p>
            <a:pPr marL="0" indent="0">
              <a:buNone/>
            </a:pPr>
            <a:r>
              <a:rPr lang="en-US" sz="2000" dirty="0"/>
              <a:t>*Note: EVERY business event produces a source document</a:t>
            </a:r>
          </a:p>
        </p:txBody>
      </p:sp>
    </p:spTree>
    <p:extLst>
      <p:ext uri="{BB962C8B-B14F-4D97-AF65-F5344CB8AC3E}">
        <p14:creationId xmlns:p14="http://schemas.microsoft.com/office/powerpoint/2010/main" val="317126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3FF0-DEB2-032A-AE5D-BD190A29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Accounting Cycle – Record the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8130-83AC-58BF-BE3D-26EC2185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aka book of original entry</a:t>
            </a:r>
          </a:p>
          <a:p>
            <a:pPr lvl="1"/>
            <a:r>
              <a:rPr lang="en-US" dirty="0"/>
              <a:t>where business transactions are first </a:t>
            </a:r>
            <a:r>
              <a:rPr lang="en-US" b="1" dirty="0"/>
              <a:t>recorded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Recorded in chronological order</a:t>
            </a:r>
          </a:p>
          <a:p>
            <a:pPr lvl="1"/>
            <a:r>
              <a:rPr lang="en-US" dirty="0"/>
              <a:t>Include brief description of the business event for your own reference</a:t>
            </a:r>
          </a:p>
          <a:p>
            <a:pPr lvl="2"/>
            <a:r>
              <a:rPr lang="en-US" sz="2000" dirty="0"/>
              <a:t>Ex: Purchased a book of stamps</a:t>
            </a:r>
          </a:p>
          <a:p>
            <a:pPr lvl="1"/>
            <a:r>
              <a:rPr lang="en-US" dirty="0"/>
              <a:t>Should be done frequently</a:t>
            </a:r>
          </a:p>
          <a:p>
            <a:pPr lvl="2"/>
            <a:r>
              <a:rPr lang="en-US" sz="2000" dirty="0"/>
              <a:t>Once per week depending on activity level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55088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24A1-B362-0A80-D977-A7659828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Account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289A-9374-74B8-3451-305E236E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are the basic foundational accounts every business starts with:</a:t>
            </a:r>
          </a:p>
          <a:p>
            <a:r>
              <a:rPr lang="en-US" sz="2000" dirty="0"/>
              <a:t>Assets</a:t>
            </a:r>
          </a:p>
          <a:p>
            <a:r>
              <a:rPr lang="en-US" sz="2000" dirty="0"/>
              <a:t>Liabilities</a:t>
            </a:r>
          </a:p>
          <a:p>
            <a:r>
              <a:rPr lang="en-US" sz="2000" dirty="0"/>
              <a:t>Owner’s Equity</a:t>
            </a:r>
          </a:p>
          <a:p>
            <a:r>
              <a:rPr lang="en-US" sz="2000" dirty="0"/>
              <a:t>Revenue (Income)</a:t>
            </a:r>
          </a:p>
          <a:p>
            <a:r>
              <a:rPr lang="en-US" sz="2000" dirty="0"/>
              <a:t>Cost of Goods Sold</a:t>
            </a:r>
          </a:p>
          <a:p>
            <a:r>
              <a:rPr lang="en-US" sz="2000" dirty="0"/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388809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6913-65BB-640D-6279-3EA1840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DD7B-4B29-B3E1-6311-C59DDD4E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– resources that the company owns</a:t>
            </a:r>
          </a:p>
          <a:p>
            <a:pPr lvl="1"/>
            <a:r>
              <a:rPr lang="en-US" dirty="0"/>
              <a:t>Cash and equivalents</a:t>
            </a:r>
          </a:p>
          <a:p>
            <a:pPr lvl="1"/>
            <a:r>
              <a:rPr lang="en-US" dirty="0"/>
              <a:t>Accounts receivable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Fixed assets – property, plant and equipment</a:t>
            </a:r>
          </a:p>
          <a:p>
            <a:pPr lvl="1"/>
            <a:r>
              <a:rPr lang="en-US" dirty="0"/>
              <a:t>Pre-paid expenses</a:t>
            </a:r>
          </a:p>
          <a:p>
            <a:pPr lvl="1"/>
            <a:r>
              <a:rPr lang="en-US" dirty="0"/>
              <a:t>Other assets</a:t>
            </a:r>
          </a:p>
        </p:txBody>
      </p:sp>
    </p:spTree>
    <p:extLst>
      <p:ext uri="{BB962C8B-B14F-4D97-AF65-F5344CB8AC3E}">
        <p14:creationId xmlns:p14="http://schemas.microsoft.com/office/powerpoint/2010/main" val="4065409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2062</TotalTime>
  <Words>797</Words>
  <Application>Microsoft Office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noto sans</vt:lpstr>
      <vt:lpstr>Organic</vt:lpstr>
      <vt:lpstr>Accounting 101</vt:lpstr>
      <vt:lpstr>Accounting is the language of business. It’s important to understand what your business is saying.</vt:lpstr>
      <vt:lpstr>What is Accounting?</vt:lpstr>
      <vt:lpstr>Why is accounting important for my business?</vt:lpstr>
      <vt:lpstr>The Accounting Cycle</vt:lpstr>
      <vt:lpstr>The Accounting Cycle - Analyze the Transaction</vt:lpstr>
      <vt:lpstr>The Accounting Cycle – Record the Transaction</vt:lpstr>
      <vt:lpstr>Account Classifications</vt:lpstr>
      <vt:lpstr>Assets</vt:lpstr>
      <vt:lpstr>Liabilities</vt:lpstr>
      <vt:lpstr>Owner’s Equity</vt:lpstr>
      <vt:lpstr>Revenue (Income)</vt:lpstr>
      <vt:lpstr>Cost of Goods Sold (COGS)</vt:lpstr>
      <vt:lpstr>Expenses</vt:lpstr>
      <vt:lpstr>Other Income &amp; Expenses</vt:lpstr>
      <vt:lpstr>Chart of Accounts</vt:lpstr>
      <vt:lpstr>Bank Reconciliations </vt:lpstr>
      <vt:lpstr>Financial Reports </vt:lpstr>
      <vt:lpstr>Balance Sheet </vt:lpstr>
      <vt:lpstr>Income Statement   </vt:lpstr>
      <vt:lpstr>Tax Planning 101</vt:lpstr>
      <vt:lpstr>Taxes </vt:lpstr>
      <vt:lpstr>Most Common Business Tax Deductions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101</dc:title>
  <dc:creator>A.GASTON43@YAHOO.COM</dc:creator>
  <cp:lastModifiedBy>Ashley Stallings</cp:lastModifiedBy>
  <cp:revision>18</cp:revision>
  <cp:lastPrinted>2023-01-26T21:15:35Z</cp:lastPrinted>
  <dcterms:created xsi:type="dcterms:W3CDTF">2022-05-09T23:23:40Z</dcterms:created>
  <dcterms:modified xsi:type="dcterms:W3CDTF">2024-01-29T17:01:37Z</dcterms:modified>
</cp:coreProperties>
</file>