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23"/>
  </p:notesMasterIdLst>
  <p:sldIdLst>
    <p:sldId id="258" r:id="rId3"/>
    <p:sldId id="275" r:id="rId4"/>
    <p:sldId id="273" r:id="rId5"/>
    <p:sldId id="259" r:id="rId6"/>
    <p:sldId id="260" r:id="rId7"/>
    <p:sldId id="261" r:id="rId8"/>
    <p:sldId id="276" r:id="rId9"/>
    <p:sldId id="256" r:id="rId10"/>
    <p:sldId id="257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7" r:id="rId21"/>
    <p:sldId id="271" r:id="rId22"/>
  </p:sldIdLst>
  <p:sldSz cx="9144000" cy="5143500" type="screen16x9"/>
  <p:notesSz cx="6858000" cy="9144000"/>
  <p:embeddedFontLst>
    <p:embeddedFont>
      <p:font typeface="Britannic Bold" panose="020B0903060703020204" pitchFamily="34" charset="0"/>
      <p:regular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  <p:embeddedFont>
      <p:font typeface="Impact" panose="020B0806030902050204" pitchFamily="34" charset="0"/>
      <p:regular r:id="rId33"/>
    </p:embeddedFont>
    <p:embeddedFont>
      <p:font typeface="Montserrat ExtraBold" panose="00000900000000000000" pitchFamily="2" charset="0"/>
      <p:bold r:id="rId34"/>
      <p:boldItalic r:id="rId35"/>
    </p:embeddedFont>
    <p:embeddedFont>
      <p:font typeface="Montserrat Light" panose="00000400000000000000" pitchFamily="2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5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8" autoAdjust="0"/>
  </p:normalViewPr>
  <p:slideViewPr>
    <p:cSldViewPr snapToGrid="0" showGuides="1">
      <p:cViewPr varScale="1">
        <p:scale>
          <a:sx n="101" d="100"/>
          <a:sy n="101" d="100"/>
        </p:scale>
        <p:origin x="922" y="62"/>
      </p:cViewPr>
      <p:guideLst>
        <p:guide orient="horz" pos="16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jay Manoj CT" userId="9fa4c1ee2aed2e42" providerId="LiveId" clId="{0B452431-A580-4E9C-AD83-1E9193504AE4}"/>
    <pc:docChg chg="undo redo custSel addSld delSld modSld sldOrd">
      <pc:chgData name="Ajay Manoj CT" userId="9fa4c1ee2aed2e42" providerId="LiveId" clId="{0B452431-A580-4E9C-AD83-1E9193504AE4}" dt="2025-05-06T06:50:16.970" v="2237" actId="20577"/>
      <pc:docMkLst>
        <pc:docMk/>
      </pc:docMkLst>
      <pc:sldChg chg="addSp delSp modSp mod">
        <pc:chgData name="Ajay Manoj CT" userId="9fa4c1ee2aed2e42" providerId="LiveId" clId="{0B452431-A580-4E9C-AD83-1E9193504AE4}" dt="2025-04-30T04:12:58.671" v="1688" actId="1076"/>
        <pc:sldMkLst>
          <pc:docMk/>
          <pc:sldMk cId="0" sldId="258"/>
        </pc:sldMkLst>
        <pc:spChg chg="mod">
          <ac:chgData name="Ajay Manoj CT" userId="9fa4c1ee2aed2e42" providerId="LiveId" clId="{0B452431-A580-4E9C-AD83-1E9193504AE4}" dt="2025-04-30T04:12:58.671" v="1688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Ajay Manoj CT" userId="9fa4c1ee2aed2e42" providerId="LiveId" clId="{0B452431-A580-4E9C-AD83-1E9193504AE4}" dt="2025-04-29T04:24:19.623" v="573" actId="20577"/>
          <ac:spMkLst>
            <pc:docMk/>
            <pc:sldMk cId="0" sldId="258"/>
            <ac:spMk id="5" creationId="{00000000-0000-0000-0000-000000000000}"/>
          </ac:spMkLst>
        </pc:spChg>
      </pc:sldChg>
      <pc:sldChg chg="addSp delSp modSp mod">
        <pc:chgData name="Ajay Manoj CT" userId="9fa4c1ee2aed2e42" providerId="LiveId" clId="{0B452431-A580-4E9C-AD83-1E9193504AE4}" dt="2025-04-29T04:24:56.614" v="575" actId="478"/>
        <pc:sldMkLst>
          <pc:docMk/>
          <pc:sldMk cId="0" sldId="261"/>
        </pc:sldMkLst>
      </pc:sldChg>
      <pc:sldChg chg="modSp mod">
        <pc:chgData name="Ajay Manoj CT" userId="9fa4c1ee2aed2e42" providerId="LiveId" clId="{0B452431-A580-4E9C-AD83-1E9193504AE4}" dt="2025-05-06T04:55:41.398" v="2221" actId="207"/>
        <pc:sldMkLst>
          <pc:docMk/>
          <pc:sldMk cId="0" sldId="267"/>
        </pc:sldMkLst>
        <pc:spChg chg="mod">
          <ac:chgData name="Ajay Manoj CT" userId="9fa4c1ee2aed2e42" providerId="LiveId" clId="{0B452431-A580-4E9C-AD83-1E9193504AE4}" dt="2025-05-06T04:55:41.398" v="2221" actId="207"/>
          <ac:spMkLst>
            <pc:docMk/>
            <pc:sldMk cId="0" sldId="267"/>
            <ac:spMk id="154" creationId="{00000000-0000-0000-0000-000000000000}"/>
          </ac:spMkLst>
        </pc:spChg>
      </pc:sldChg>
      <pc:sldChg chg="modSp mod">
        <pc:chgData name="Ajay Manoj CT" userId="9fa4c1ee2aed2e42" providerId="LiveId" clId="{0B452431-A580-4E9C-AD83-1E9193504AE4}" dt="2025-05-06T04:55:32.024" v="2220" actId="207"/>
        <pc:sldMkLst>
          <pc:docMk/>
          <pc:sldMk cId="0" sldId="268"/>
        </pc:sldMkLst>
        <pc:spChg chg="mod">
          <ac:chgData name="Ajay Manoj CT" userId="9fa4c1ee2aed2e42" providerId="LiveId" clId="{0B452431-A580-4E9C-AD83-1E9193504AE4}" dt="2025-05-06T04:55:32.024" v="2220" actId="207"/>
          <ac:spMkLst>
            <pc:docMk/>
            <pc:sldMk cId="0" sldId="268"/>
            <ac:spMk id="162" creationId="{00000000-0000-0000-0000-000000000000}"/>
          </ac:spMkLst>
        </pc:spChg>
      </pc:sldChg>
      <pc:sldChg chg="modSp mod">
        <pc:chgData name="Ajay Manoj CT" userId="9fa4c1ee2aed2e42" providerId="LiveId" clId="{0B452431-A580-4E9C-AD83-1E9193504AE4}" dt="2025-05-06T04:54:59.216" v="2216" actId="207"/>
        <pc:sldMkLst>
          <pc:docMk/>
          <pc:sldMk cId="0" sldId="269"/>
        </pc:sldMkLst>
        <pc:spChg chg="mod">
          <ac:chgData name="Ajay Manoj CT" userId="9fa4c1ee2aed2e42" providerId="LiveId" clId="{0B452431-A580-4E9C-AD83-1E9193504AE4}" dt="2025-05-06T04:54:59.216" v="2216" actId="207"/>
          <ac:spMkLst>
            <pc:docMk/>
            <pc:sldMk cId="0" sldId="269"/>
            <ac:spMk id="170" creationId="{00000000-0000-0000-0000-000000000000}"/>
          </ac:spMkLst>
        </pc:spChg>
      </pc:sldChg>
      <pc:sldChg chg="modSp mod">
        <pc:chgData name="Ajay Manoj CT" userId="9fa4c1ee2aed2e42" providerId="LiveId" clId="{0B452431-A580-4E9C-AD83-1E9193504AE4}" dt="2025-05-06T04:54:51.522" v="2215" actId="207"/>
        <pc:sldMkLst>
          <pc:docMk/>
          <pc:sldMk cId="0" sldId="270"/>
        </pc:sldMkLst>
        <pc:spChg chg="mod">
          <ac:chgData name="Ajay Manoj CT" userId="9fa4c1ee2aed2e42" providerId="LiveId" clId="{0B452431-A580-4E9C-AD83-1E9193504AE4}" dt="2025-05-06T04:54:51.522" v="2215" actId="207"/>
          <ac:spMkLst>
            <pc:docMk/>
            <pc:sldMk cId="0" sldId="270"/>
            <ac:spMk id="178" creationId="{00000000-0000-0000-0000-000000000000}"/>
          </ac:spMkLst>
        </pc:spChg>
      </pc:sldChg>
      <pc:sldChg chg="addSp delSp modSp add mod setBg modClrScheme chgLayout">
        <pc:chgData name="Ajay Manoj CT" userId="9fa4c1ee2aed2e42" providerId="LiveId" clId="{0B452431-A580-4E9C-AD83-1E9193504AE4}" dt="2025-05-06T06:50:16.970" v="2237" actId="20577"/>
        <pc:sldMkLst>
          <pc:docMk/>
          <pc:sldMk cId="3334039453" sldId="276"/>
        </pc:sldMkLst>
        <pc:spChg chg="add mod ord">
          <ac:chgData name="Ajay Manoj CT" userId="9fa4c1ee2aed2e42" providerId="LiveId" clId="{0B452431-A580-4E9C-AD83-1E9193504AE4}" dt="2025-04-30T04:36:14.760" v="1844" actId="1076"/>
          <ac:spMkLst>
            <pc:docMk/>
            <pc:sldMk cId="3334039453" sldId="276"/>
            <ac:spMk id="6" creationId="{915F0369-5BA7-7B4B-1EBA-782FD2507354}"/>
          </ac:spMkLst>
        </pc:spChg>
        <pc:spChg chg="add mod ord">
          <ac:chgData name="Ajay Manoj CT" userId="9fa4c1ee2aed2e42" providerId="LiveId" clId="{0B452431-A580-4E9C-AD83-1E9193504AE4}" dt="2025-04-30T04:33:05.932" v="1824" actId="1076"/>
          <ac:spMkLst>
            <pc:docMk/>
            <pc:sldMk cId="3334039453" sldId="276"/>
            <ac:spMk id="8" creationId="{812D3550-DD5C-0AA7-BD4E-197D40664B34}"/>
          </ac:spMkLst>
        </pc:spChg>
        <pc:spChg chg="add mod ord">
          <ac:chgData name="Ajay Manoj CT" userId="9fa4c1ee2aed2e42" providerId="LiveId" clId="{0B452431-A580-4E9C-AD83-1E9193504AE4}" dt="2025-04-30T11:10:01.013" v="1996" actId="1076"/>
          <ac:spMkLst>
            <pc:docMk/>
            <pc:sldMk cId="3334039453" sldId="276"/>
            <ac:spMk id="10" creationId="{FBAAEA97-6E0B-60AB-BCA6-0E4B99836E89}"/>
          </ac:spMkLst>
        </pc:spChg>
        <pc:spChg chg="add mod ord">
          <ac:chgData name="Ajay Manoj CT" userId="9fa4c1ee2aed2e42" providerId="LiveId" clId="{0B452431-A580-4E9C-AD83-1E9193504AE4}" dt="2025-04-30T04:37:04.993" v="1854" actId="1076"/>
          <ac:spMkLst>
            <pc:docMk/>
            <pc:sldMk cId="3334039453" sldId="276"/>
            <ac:spMk id="11" creationId="{EE1E7218-8FEC-260A-B596-B24471E9E090}"/>
          </ac:spMkLst>
        </pc:spChg>
        <pc:spChg chg="add mod ord">
          <ac:chgData name="Ajay Manoj CT" userId="9fa4c1ee2aed2e42" providerId="LiveId" clId="{0B452431-A580-4E9C-AD83-1E9193504AE4}" dt="2025-04-30T04:24:43.368" v="1778" actId="1076"/>
          <ac:spMkLst>
            <pc:docMk/>
            <pc:sldMk cId="3334039453" sldId="276"/>
            <ac:spMk id="12" creationId="{1E85F1C1-585A-E52C-7599-F2373077C417}"/>
          </ac:spMkLst>
        </pc:spChg>
        <pc:spChg chg="add mod ord">
          <ac:chgData name="Ajay Manoj CT" userId="9fa4c1ee2aed2e42" providerId="LiveId" clId="{0B452431-A580-4E9C-AD83-1E9193504AE4}" dt="2025-04-30T04:35:19.672" v="1836" actId="1076"/>
          <ac:spMkLst>
            <pc:docMk/>
            <pc:sldMk cId="3334039453" sldId="276"/>
            <ac:spMk id="13" creationId="{8E16528F-9351-818E-569E-CB874708C85C}"/>
          </ac:spMkLst>
        </pc:spChg>
        <pc:spChg chg="add mod ord">
          <ac:chgData name="Ajay Manoj CT" userId="9fa4c1ee2aed2e42" providerId="LiveId" clId="{0B452431-A580-4E9C-AD83-1E9193504AE4}" dt="2025-04-30T04:36:53.305" v="1853" actId="1076"/>
          <ac:spMkLst>
            <pc:docMk/>
            <pc:sldMk cId="3334039453" sldId="276"/>
            <ac:spMk id="14" creationId="{D29C39A0-FA2C-8E9A-2EF2-6E52BC4EEBEA}"/>
          </ac:spMkLst>
        </pc:spChg>
        <pc:spChg chg="add mod">
          <ac:chgData name="Ajay Manoj CT" userId="9fa4c1ee2aed2e42" providerId="LiveId" clId="{0B452431-A580-4E9C-AD83-1E9193504AE4}" dt="2025-05-06T06:50:08.287" v="2231" actId="20577"/>
          <ac:spMkLst>
            <pc:docMk/>
            <pc:sldMk cId="3334039453" sldId="276"/>
            <ac:spMk id="20" creationId="{6CC28579-1B06-D14C-DBD5-09709B7767CE}"/>
          </ac:spMkLst>
        </pc:spChg>
        <pc:spChg chg="add mod">
          <ac:chgData name="Ajay Manoj CT" userId="9fa4c1ee2aed2e42" providerId="LiveId" clId="{0B452431-A580-4E9C-AD83-1E9193504AE4}" dt="2025-05-06T04:56:41.323" v="2228" actId="20577"/>
          <ac:spMkLst>
            <pc:docMk/>
            <pc:sldMk cId="3334039453" sldId="276"/>
            <ac:spMk id="21" creationId="{A352928B-4B85-A795-F51B-578A3E53D9F4}"/>
          </ac:spMkLst>
        </pc:spChg>
        <pc:spChg chg="add mod">
          <ac:chgData name="Ajay Manoj CT" userId="9fa4c1ee2aed2e42" providerId="LiveId" clId="{0B452431-A580-4E9C-AD83-1E9193504AE4}" dt="2025-05-06T06:50:10.075" v="2232" actId="20577"/>
          <ac:spMkLst>
            <pc:docMk/>
            <pc:sldMk cId="3334039453" sldId="276"/>
            <ac:spMk id="22" creationId="{6A31BEEE-25A6-AB19-5F03-A5CEBC9D5048}"/>
          </ac:spMkLst>
        </pc:spChg>
        <pc:spChg chg="add mod">
          <ac:chgData name="Ajay Manoj CT" userId="9fa4c1ee2aed2e42" providerId="LiveId" clId="{0B452431-A580-4E9C-AD83-1E9193504AE4}" dt="2025-05-06T06:50:11.506" v="2233" actId="20577"/>
          <ac:spMkLst>
            <pc:docMk/>
            <pc:sldMk cId="3334039453" sldId="276"/>
            <ac:spMk id="23" creationId="{F2E6B4DA-0933-3520-2E5B-7D117BE48780}"/>
          </ac:spMkLst>
        </pc:spChg>
        <pc:spChg chg="add mod">
          <ac:chgData name="Ajay Manoj CT" userId="9fa4c1ee2aed2e42" providerId="LiveId" clId="{0B452431-A580-4E9C-AD83-1E9193504AE4}" dt="2025-05-06T06:50:16.970" v="2237" actId="20577"/>
          <ac:spMkLst>
            <pc:docMk/>
            <pc:sldMk cId="3334039453" sldId="276"/>
            <ac:spMk id="24" creationId="{0459DBAC-6975-1684-A0E6-F39CD704AB78}"/>
          </ac:spMkLst>
        </pc:spChg>
        <pc:spChg chg="add mod">
          <ac:chgData name="Ajay Manoj CT" userId="9fa4c1ee2aed2e42" providerId="LiveId" clId="{0B452431-A580-4E9C-AD83-1E9193504AE4}" dt="2025-05-06T06:49:21.177" v="2230" actId="1076"/>
          <ac:spMkLst>
            <pc:docMk/>
            <pc:sldMk cId="3334039453" sldId="276"/>
            <ac:spMk id="25" creationId="{E9C845AA-DAA4-C74E-C9F1-6236E6F49EF5}"/>
          </ac:spMkLst>
        </pc:spChg>
        <pc:spChg chg="mod">
          <ac:chgData name="Ajay Manoj CT" userId="9fa4c1ee2aed2e42" providerId="LiveId" clId="{0B452431-A580-4E9C-AD83-1E9193504AE4}" dt="2025-04-30T04:36:29.624" v="1852" actId="1076"/>
          <ac:spMkLst>
            <pc:docMk/>
            <pc:sldMk cId="3334039453" sldId="276"/>
            <ac:spMk id="97" creationId="{7754978A-36D2-481D-9BF3-8A1480B14F33}"/>
          </ac:spMkLst>
        </pc:spChg>
        <pc:spChg chg="mod ord">
          <ac:chgData name="Ajay Manoj CT" userId="9fa4c1ee2aed2e42" providerId="LiveId" clId="{0B452431-A580-4E9C-AD83-1E9193504AE4}" dt="2025-04-29T04:41:39.155" v="839" actId="700"/>
          <ac:spMkLst>
            <pc:docMk/>
            <pc:sldMk cId="3334039453" sldId="276"/>
            <ac:spMk id="102" creationId="{7525C21C-C0A7-97B2-DC83-90E919C3A84D}"/>
          </ac:spMkLst>
        </pc:spChg>
      </pc:sldChg>
      <pc:sldChg chg="addSp delSp modSp add mod ord">
        <pc:chgData name="Ajay Manoj CT" userId="9fa4c1ee2aed2e42" providerId="LiveId" clId="{0B452431-A580-4E9C-AD83-1E9193504AE4}" dt="2025-05-06T04:54:24.099" v="2212" actId="207"/>
        <pc:sldMkLst>
          <pc:docMk/>
          <pc:sldMk cId="1753352874" sldId="277"/>
        </pc:sldMkLst>
        <pc:spChg chg="add mod">
          <ac:chgData name="Ajay Manoj CT" userId="9fa4c1ee2aed2e42" providerId="LiveId" clId="{0B452431-A580-4E9C-AD83-1E9193504AE4}" dt="2025-05-06T04:54:20.857" v="2204" actId="207"/>
          <ac:spMkLst>
            <pc:docMk/>
            <pc:sldMk cId="1753352874" sldId="277"/>
            <ac:spMk id="3" creationId="{1D06DD6E-4003-9359-ED93-16363419BF8D}"/>
          </ac:spMkLst>
        </pc:spChg>
        <pc:spChg chg="add mod">
          <ac:chgData name="Ajay Manoj CT" userId="9fa4c1ee2aed2e42" providerId="LiveId" clId="{0B452431-A580-4E9C-AD83-1E9193504AE4}" dt="2025-05-02T05:57:59.661" v="2060" actId="20577"/>
          <ac:spMkLst>
            <pc:docMk/>
            <pc:sldMk cId="1753352874" sldId="277"/>
            <ac:spMk id="4" creationId="{7117A692-AEF0-417A-F857-692C10465399}"/>
          </ac:spMkLst>
        </pc:spChg>
        <pc:graphicFrameChg chg="mod modGraphic">
          <ac:chgData name="Ajay Manoj CT" userId="9fa4c1ee2aed2e42" providerId="LiveId" clId="{0B452431-A580-4E9C-AD83-1E9193504AE4}" dt="2025-05-06T04:54:24.099" v="2212" actId="207"/>
          <ac:graphicFrameMkLst>
            <pc:docMk/>
            <pc:sldMk cId="1753352874" sldId="277"/>
            <ac:graphicFrameMk id="2" creationId="{E664EB44-B5B8-2ECA-CD56-3BBFC341ED88}"/>
          </ac:graphicFrameMkLst>
        </pc:graphicFrameChg>
      </pc:sldChg>
      <pc:sldChg chg="addSp modSp add mod">
        <pc:chgData name="Ajay Manoj CT" userId="9fa4c1ee2aed2e42" providerId="LiveId" clId="{0B452431-A580-4E9C-AD83-1E9193504AE4}" dt="2025-04-30T11:03:39.542" v="1865" actId="14100"/>
        <pc:sldMkLst>
          <pc:docMk/>
          <pc:sldMk cId="3578482281" sldId="278"/>
        </pc:sldMkLst>
      </pc:sldChg>
      <pc:sldChg chg="addSp delSp modSp add del mod">
        <pc:chgData name="Ajay Manoj CT" userId="9fa4c1ee2aed2e42" providerId="LiveId" clId="{0B452431-A580-4E9C-AD83-1E9193504AE4}" dt="2025-05-06T04:51:41.923" v="2188" actId="2696"/>
        <pc:sldMkLst>
          <pc:docMk/>
          <pc:sldMk cId="4175406285" sldId="278"/>
        </pc:sldMkLst>
        <pc:spChg chg="del">
          <ac:chgData name="Ajay Manoj CT" userId="9fa4c1ee2aed2e42" providerId="LiveId" clId="{0B452431-A580-4E9C-AD83-1E9193504AE4}" dt="2025-05-05T08:54:55.593" v="2086" actId="478"/>
          <ac:spMkLst>
            <pc:docMk/>
            <pc:sldMk cId="4175406285" sldId="278"/>
            <ac:spMk id="3" creationId="{B3C6EFFA-F5C8-20EF-8229-67AB9BA28403}"/>
          </ac:spMkLst>
        </pc:spChg>
        <pc:spChg chg="del mod">
          <ac:chgData name="Ajay Manoj CT" userId="9fa4c1ee2aed2e42" providerId="LiveId" clId="{0B452431-A580-4E9C-AD83-1E9193504AE4}" dt="2025-05-05T08:54:44.671" v="2082" actId="478"/>
          <ac:spMkLst>
            <pc:docMk/>
            <pc:sldMk cId="4175406285" sldId="278"/>
            <ac:spMk id="4" creationId="{4A9D1676-32CB-ECC1-1FB9-40DB021B6DCD}"/>
          </ac:spMkLst>
        </pc:spChg>
        <pc:spChg chg="add mod">
          <ac:chgData name="Ajay Manoj CT" userId="9fa4c1ee2aed2e42" providerId="LiveId" clId="{0B452431-A580-4E9C-AD83-1E9193504AE4}" dt="2025-05-05T09:04:30.694" v="2184" actId="20577"/>
          <ac:spMkLst>
            <pc:docMk/>
            <pc:sldMk cId="4175406285" sldId="278"/>
            <ac:spMk id="8" creationId="{2792CF47-295A-F7EF-1676-0CF211CD63B1}"/>
          </ac:spMkLst>
        </pc:spChg>
        <pc:spChg chg="add del mod">
          <ac:chgData name="Ajay Manoj CT" userId="9fa4c1ee2aed2e42" providerId="LiveId" clId="{0B452431-A580-4E9C-AD83-1E9193504AE4}" dt="2025-05-05T09:02:16.648" v="2173" actId="22"/>
          <ac:spMkLst>
            <pc:docMk/>
            <pc:sldMk cId="4175406285" sldId="278"/>
            <ac:spMk id="10" creationId="{CCBEECF2-9674-D81E-7010-0542E41E241E}"/>
          </ac:spMkLst>
        </pc:spChg>
        <pc:spChg chg="add del mod">
          <ac:chgData name="Ajay Manoj CT" userId="9fa4c1ee2aed2e42" providerId="LiveId" clId="{0B452431-A580-4E9C-AD83-1E9193504AE4}" dt="2025-05-05T09:02:23.260" v="2176" actId="478"/>
          <ac:spMkLst>
            <pc:docMk/>
            <pc:sldMk cId="4175406285" sldId="278"/>
            <ac:spMk id="12" creationId="{4FF7F594-F613-CD11-B794-2DC6FDF00646}"/>
          </ac:spMkLst>
        </pc:spChg>
        <pc:graphicFrameChg chg="del mod modGraphic">
          <ac:chgData name="Ajay Manoj CT" userId="9fa4c1ee2aed2e42" providerId="LiveId" clId="{0B452431-A580-4E9C-AD83-1E9193504AE4}" dt="2025-05-05T08:54:54.379" v="2085" actId="478"/>
          <ac:graphicFrameMkLst>
            <pc:docMk/>
            <pc:sldMk cId="4175406285" sldId="278"/>
            <ac:graphicFrameMk id="2" creationId="{8514ABCA-2F5B-F8C2-693D-CCE49EF6B310}"/>
          </ac:graphicFrameMkLst>
        </pc:graphicFrameChg>
        <pc:graphicFrameChg chg="add del mod">
          <ac:chgData name="Ajay Manoj CT" userId="9fa4c1ee2aed2e42" providerId="LiveId" clId="{0B452431-A580-4E9C-AD83-1E9193504AE4}" dt="2025-05-05T08:55:48.657" v="2100" actId="478"/>
          <ac:graphicFrameMkLst>
            <pc:docMk/>
            <pc:sldMk cId="4175406285" sldId="278"/>
            <ac:graphicFrameMk id="5" creationId="{DC4ED10F-A505-716E-047F-0459A2ED25CD}"/>
          </ac:graphicFrameMkLst>
        </pc:graphicFrameChg>
        <pc:graphicFrameChg chg="add mod">
          <ac:chgData name="Ajay Manoj CT" userId="9fa4c1ee2aed2e42" providerId="LiveId" clId="{0B452431-A580-4E9C-AD83-1E9193504AE4}" dt="2025-05-05T08:56:04.146" v="2103"/>
          <ac:graphicFrameMkLst>
            <pc:docMk/>
            <pc:sldMk cId="4175406285" sldId="278"/>
            <ac:graphicFrameMk id="6" creationId="{DC4ED10F-A505-716E-047F-0459A2ED25CD}"/>
          </ac:graphicFrameMkLst>
        </pc:graphicFrameChg>
        <pc:graphicFrameChg chg="add mod">
          <ac:chgData name="Ajay Manoj CT" userId="9fa4c1ee2aed2e42" providerId="LiveId" clId="{0B452431-A580-4E9C-AD83-1E9193504AE4}" dt="2025-05-05T09:09:44.375" v="2185"/>
          <ac:graphicFrameMkLst>
            <pc:docMk/>
            <pc:sldMk cId="4175406285" sldId="278"/>
            <ac:graphicFrameMk id="7" creationId="{B61C889A-96F2-18EA-EC8B-A4D05F979ABE}"/>
          </ac:graphicFrameMkLst>
        </pc:graphicFrameChg>
      </pc:sldChg>
      <pc:sldChg chg="add del">
        <pc:chgData name="Ajay Manoj CT" userId="9fa4c1ee2aed2e42" providerId="LiveId" clId="{0B452431-A580-4E9C-AD83-1E9193504AE4}" dt="2025-05-06T04:51:38.322" v="2187" actId="2696"/>
        <pc:sldMkLst>
          <pc:docMk/>
          <pc:sldMk cId="1339793551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AE66E292-EFB6-D58B-2C7E-D5B0FEDBC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>
            <a:extLst>
              <a:ext uri="{FF2B5EF4-FFF2-40B4-BE49-F238E27FC236}">
                <a16:creationId xmlns:a16="http://schemas.microsoft.com/office/drawing/2014/main" id="{FF08F477-CF16-62A8-AFB5-0F7BDFECD4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6:notes">
            <a:extLst>
              <a:ext uri="{FF2B5EF4-FFF2-40B4-BE49-F238E27FC236}">
                <a16:creationId xmlns:a16="http://schemas.microsoft.com/office/drawing/2014/main" id="{01341C6B-5FB7-F63C-E677-FECEFF65B9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23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AEC5B914-1CE2-CE79-8882-E065F7E4D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>
            <a:extLst>
              <a:ext uri="{FF2B5EF4-FFF2-40B4-BE49-F238E27FC236}">
                <a16:creationId xmlns:a16="http://schemas.microsoft.com/office/drawing/2014/main" id="{2295B24A-F04C-74E3-E41E-1324B14CEF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6:notes">
            <a:extLst>
              <a:ext uri="{FF2B5EF4-FFF2-40B4-BE49-F238E27FC236}">
                <a16:creationId xmlns:a16="http://schemas.microsoft.com/office/drawing/2014/main" id="{19490964-8DB5-D26A-E6F9-9FB6CE9B35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136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" name="Google Shape;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  <a:defRPr sz="2600" b="0" i="0" u="none" strike="noStrike" cap="none">
                <a:solidFill>
                  <a:srgbClr val="FFFFFF"/>
                </a:solidFill>
                <a:latin typeface="Montserrat ExtraBold" panose="00000900000000000000"/>
                <a:ea typeface="Montserrat ExtraBold" panose="00000900000000000000"/>
                <a:cs typeface="Montserrat ExtraBold" panose="00000900000000000000"/>
                <a:sym typeface="Montserrat ExtraBold" panose="000009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 panose="00000400000000000000"/>
              <a:buChar char="◦"/>
              <a:defRPr sz="2200" b="0" i="0" u="none" strike="noStrike" cap="none">
                <a:solidFill>
                  <a:srgbClr val="666666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B7B7B7"/>
                </a:solidFill>
                <a:latin typeface="Montserrat Light" panose="00000400000000000000"/>
                <a:ea typeface="Montserrat Light" panose="00000400000000000000"/>
                <a:cs typeface="Montserrat Light" panose="00000400000000000000"/>
                <a:sym typeface="Montserrat Light" panose="00000400000000000000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Schedule%20of%20Tariff%205.12.2024%20to%2031.03.2027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/>
            </a:pPr>
            <a:fld id="{00000000-1234-1234-1234-123412341234}" type="slidenum">
              <a:rPr kumimoji="0" lang="en-IN" sz="12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 Light" panose="00000400000000000000"/>
                <a:sym typeface="Montserrat Light" panose="00000400000000000000"/>
              </a:r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Montserrat Light" panose="00000400000000000000"/>
              <a:sym typeface="Montserrat Light" panose="0000040000000000000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4045" y="1182350"/>
            <a:ext cx="71159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400" dirty="0">
                <a:solidFill>
                  <a:schemeClr val="tx1"/>
                </a:solidFill>
                <a:latin typeface="Britannic Bold" panose="020B0903060703020204" pitchFamily="34" charset="0"/>
              </a:rPr>
              <a:t>Electricity Acts, Regulations and Tariff Determination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5088" y="3897867"/>
            <a:ext cx="24319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 err="1"/>
              <a:t>Mohanakumar</a:t>
            </a:r>
            <a:r>
              <a:rPr lang="en-IN" sz="1800" dirty="0"/>
              <a:t> </a:t>
            </a:r>
          </a:p>
          <a:p>
            <a:r>
              <a:rPr lang="en-IN" sz="1800" dirty="0"/>
              <a:t>Consultant, Technical</a:t>
            </a:r>
          </a:p>
          <a:p>
            <a:r>
              <a:rPr lang="en-IN" sz="1800" dirty="0"/>
              <a:t>KSERC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/>
          <p:nvPr/>
        </p:nvSpPr>
        <p:spPr>
          <a:xfrm>
            <a:off x="0" y="890752"/>
            <a:ext cx="2932386" cy="42526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" name="Google Shape;108;p11"/>
          <p:cNvSpPr/>
          <p:nvPr/>
        </p:nvSpPr>
        <p:spPr>
          <a:xfrm>
            <a:off x="316714" y="344026"/>
            <a:ext cx="8163870" cy="45590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Tariff Regulations: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r>
              <a:rPr 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The terms and conditions for the determination of tariff</a:t>
            </a:r>
          </a:p>
        </p:txBody>
      </p:sp>
      <p:sp>
        <p:nvSpPr>
          <p:cNvPr id="109" name="Google Shape;109;p11"/>
          <p:cNvSpPr/>
          <p:nvPr/>
        </p:nvSpPr>
        <p:spPr>
          <a:xfrm>
            <a:off x="1215126" y="953672"/>
            <a:ext cx="6096897" cy="3236155"/>
          </a:xfrm>
          <a:prstGeom prst="roundRect">
            <a:avLst>
              <a:gd name="adj" fmla="val 9874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</a:pPr>
            <a:r>
              <a:rPr lang="en-IN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National Electricity Policy &amp;  Tariff Policy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Char char="•"/>
            </a:pPr>
            <a:r>
              <a:rPr lang="en-IN" sz="16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KSERC  (Terms and Conditions for Determination of Tariff) Regulations 2021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  <a:r>
              <a:rPr lang="en-IN" sz="1400" b="1" i="1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Tariff shall progressively reflect the cost of supply and 	also reduces cross-subsidies in the manner specified by 	the appropriate Commission</a:t>
            </a:r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>
                <a:solidFill>
                  <a:srgbClr val="0C0C0C"/>
                </a:solidFill>
              </a:rPr>
              <a:t>10</a:t>
            </a:fld>
            <a:endParaRPr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"/>
          <p:cNvSpPr/>
          <p:nvPr/>
        </p:nvSpPr>
        <p:spPr>
          <a:xfrm>
            <a:off x="2581602" y="1158766"/>
            <a:ext cx="4043855" cy="6936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Multi Year Tariff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Present control period 2022-23 to 2026-27</a:t>
            </a:r>
          </a:p>
        </p:txBody>
      </p:sp>
      <p:sp>
        <p:nvSpPr>
          <p:cNvPr id="116" name="Google Shape;116;p12"/>
          <p:cNvSpPr/>
          <p:nvPr/>
        </p:nvSpPr>
        <p:spPr>
          <a:xfrm>
            <a:off x="1438603" y="2073166"/>
            <a:ext cx="6266793" cy="8198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Provides regulatory certainty to utilities, investors, and consumers by promoting transparency, consistency, and predictability.</a:t>
            </a:r>
          </a:p>
        </p:txBody>
      </p:sp>
      <p:sp>
        <p:nvSpPr>
          <p:cNvPr id="117" name="Google Shape;117;p12"/>
          <p:cNvSpPr/>
          <p:nvPr/>
        </p:nvSpPr>
        <p:spPr>
          <a:xfrm>
            <a:off x="2581602" y="3248010"/>
            <a:ext cx="4043855" cy="5760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Performance based Regulation</a:t>
            </a:r>
          </a:p>
        </p:txBody>
      </p:sp>
      <p:sp>
        <p:nvSpPr>
          <p:cNvPr id="118" name="Google Shape;118;p12"/>
          <p:cNvSpPr/>
          <p:nvPr/>
        </p:nvSpPr>
        <p:spPr>
          <a:xfrm>
            <a:off x="3916626" y="3824082"/>
            <a:ext cx="1216152" cy="925769"/>
          </a:xfrm>
          <a:prstGeom prst="leftRightArrowCallout">
            <a:avLst>
              <a:gd name="adj1" fmla="val 28406"/>
              <a:gd name="adj2" fmla="val 19040"/>
              <a:gd name="adj3" fmla="val 20743"/>
              <a:gd name="adj4" fmla="val 23493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9" name="Google Shape;119;p12"/>
          <p:cNvSpPr/>
          <p:nvPr/>
        </p:nvSpPr>
        <p:spPr>
          <a:xfrm>
            <a:off x="1958865" y="4034093"/>
            <a:ext cx="1945938" cy="5760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Controllable factors </a:t>
            </a:r>
          </a:p>
        </p:txBody>
      </p:sp>
      <p:sp>
        <p:nvSpPr>
          <p:cNvPr id="120" name="Google Shape;120;p12"/>
          <p:cNvSpPr/>
          <p:nvPr/>
        </p:nvSpPr>
        <p:spPr>
          <a:xfrm>
            <a:off x="5156425" y="3998930"/>
            <a:ext cx="1945938" cy="5760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Uncontrollable factors</a:t>
            </a:r>
          </a:p>
        </p:txBody>
      </p:sp>
      <p:sp>
        <p:nvSpPr>
          <p:cNvPr id="121" name="Google Shape;121;p12"/>
          <p:cNvSpPr/>
          <p:nvPr/>
        </p:nvSpPr>
        <p:spPr>
          <a:xfrm>
            <a:off x="4329683" y="2893283"/>
            <a:ext cx="484632" cy="35472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2" name="Google Shape;122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>
                <a:solidFill>
                  <a:srgbClr val="0C0C0C"/>
                </a:solidFill>
              </a:rPr>
              <a:t>11</a:t>
            </a:fld>
            <a:endParaRPr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/>
          <p:nvPr/>
        </p:nvSpPr>
        <p:spPr>
          <a:xfrm>
            <a:off x="1064172" y="1279634"/>
            <a:ext cx="1671145" cy="28377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What is ARR?</a:t>
            </a:r>
          </a:p>
        </p:txBody>
      </p:sp>
      <p:sp>
        <p:nvSpPr>
          <p:cNvPr id="128" name="Google Shape;128;p13"/>
          <p:cNvSpPr/>
          <p:nvPr/>
        </p:nvSpPr>
        <p:spPr>
          <a:xfrm>
            <a:off x="1064172" y="1734207"/>
            <a:ext cx="7416412" cy="11035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</a:t>
            </a:r>
            <a:r>
              <a:rPr lang="en-IN" sz="14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Aggregate revenue requirement</a:t>
            </a:r>
            <a:r>
              <a:rPr lang="en-IN"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" means the annual revenue requirement comprising of allowable expenses and return on capital pertaining to its regulated/licensed business of the generating business/company or transmission business/licensee or distribution business/licensee or state load despatch centre, for recovery through tariffs, in accordance with these Regulations;</a:t>
            </a:r>
            <a:endParaRPr sz="1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9" name="Google Shape;129;p13"/>
          <p:cNvSpPr/>
          <p:nvPr/>
        </p:nvSpPr>
        <p:spPr>
          <a:xfrm>
            <a:off x="1064172" y="3003332"/>
            <a:ext cx="1671145" cy="28377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What is ERC ?</a:t>
            </a:r>
          </a:p>
        </p:txBody>
      </p:sp>
      <p:sp>
        <p:nvSpPr>
          <p:cNvPr id="130" name="Google Shape;130;p13"/>
          <p:cNvSpPr/>
          <p:nvPr/>
        </p:nvSpPr>
        <p:spPr>
          <a:xfrm>
            <a:off x="1064172" y="3452650"/>
            <a:ext cx="7416412" cy="11035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“</a:t>
            </a:r>
            <a:r>
              <a:rPr lang="en-IN" sz="1400" b="1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Expected revenue from tariff and charges</a:t>
            </a:r>
            <a:r>
              <a:rPr lang="en-IN"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" means the revenue estimated to accrue to the generating business/company or transmission business/licensee or distribution business/licensee or state load dispatch centre from the regulated business at the prevailing tariffs;</a:t>
            </a:r>
            <a:endParaRPr sz="14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1" name="Google Shape;131;p13"/>
          <p:cNvSpPr/>
          <p:nvPr/>
        </p:nvSpPr>
        <p:spPr>
          <a:xfrm>
            <a:off x="3731079" y="406244"/>
            <a:ext cx="2620456" cy="6858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ARR, ERC &amp; Revenue gap/Surplus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>
                <a:solidFill>
                  <a:srgbClr val="0C0C0C"/>
                </a:solidFill>
              </a:rPr>
              <a:t>12</a:t>
            </a:fld>
            <a:endParaRPr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/>
          <p:nvPr/>
        </p:nvSpPr>
        <p:spPr>
          <a:xfrm>
            <a:off x="2806262" y="969257"/>
            <a:ext cx="45010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i="0" u="none" strike="noStrike" cap="none">
                <a:solidFill>
                  <a:srgbClr val="00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Tariff determination process</a:t>
            </a:r>
          </a:p>
        </p:txBody>
      </p:sp>
      <p:sp>
        <p:nvSpPr>
          <p:cNvPr id="138" name="Google Shape;138;p14"/>
          <p:cNvSpPr/>
          <p:nvPr/>
        </p:nvSpPr>
        <p:spPr>
          <a:xfrm>
            <a:off x="1253357" y="1789384"/>
            <a:ext cx="6637283" cy="28658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</a:pPr>
            <a:r>
              <a:rPr lang="en-IN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Licensee to file ARR &amp; ERC petition, Tariff petition and Capital investment plan for each year of the control period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</a:pPr>
            <a:r>
              <a:rPr lang="en-IN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Pre-publication , Stake holder consultation and public hearing 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</a:pPr>
            <a:r>
              <a:rPr lang="en-IN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Prudent check of ARR &amp; ERC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</a:pPr>
            <a:r>
              <a:rPr lang="en-IN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Determination of Revenue Gap/Surplus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</a:pPr>
            <a:r>
              <a:rPr lang="en-IN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Release of Tariff Order</a:t>
            </a:r>
          </a:p>
          <a:p>
            <a:pPr marL="285750" marR="0" lvl="0" indent="-196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>
                <a:solidFill>
                  <a:srgbClr val="0C0C0C"/>
                </a:solidFill>
              </a:rPr>
              <a:t>13</a:t>
            </a:fld>
            <a:endParaRPr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/>
          <p:nvPr/>
        </p:nvSpPr>
        <p:spPr>
          <a:xfrm>
            <a:off x="2806262" y="969257"/>
            <a:ext cx="45010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i="0" u="none" strike="noStrike" cap="none">
                <a:solidFill>
                  <a:srgbClr val="00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Tariff determination process</a:t>
            </a:r>
          </a:p>
        </p:txBody>
      </p:sp>
      <p:sp>
        <p:nvSpPr>
          <p:cNvPr id="145" name="Google Shape;145;p15"/>
          <p:cNvSpPr/>
          <p:nvPr/>
        </p:nvSpPr>
        <p:spPr>
          <a:xfrm>
            <a:off x="1253357" y="1789384"/>
            <a:ext cx="6637283" cy="28658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sng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Truing up  of ARR &amp; ERC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truing up process include a comparison after the prudence check of the financial and operational performance with the approved forecast of ARR &amp; ERC and operational performance</a:t>
            </a:r>
          </a:p>
          <a:p>
            <a:pPr marL="285750" marR="0" lvl="0" indent="-196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>
                <a:solidFill>
                  <a:srgbClr val="0C0C0C"/>
                </a:solidFill>
              </a:rPr>
              <a:t>14</a:t>
            </a:fld>
            <a:endParaRPr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>
                <a:solidFill>
                  <a:srgbClr val="0C0C0C"/>
                </a:solidFill>
              </a:rPr>
              <a:t>15</a:t>
            </a:fld>
            <a:endParaRPr>
              <a:solidFill>
                <a:srgbClr val="0C0C0C"/>
              </a:solidFill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1199626" y="184558"/>
            <a:ext cx="5989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0" i="0" u="none" strike="noStrike" cap="none">
                <a:solidFill>
                  <a:srgbClr val="00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CONSUMER BILL CALCULATION </a:t>
            </a:r>
          </a:p>
        </p:txBody>
      </p:sp>
      <p:sp>
        <p:nvSpPr>
          <p:cNvPr id="153" name="Google Shape;153;p16"/>
          <p:cNvSpPr/>
          <p:nvPr/>
        </p:nvSpPr>
        <p:spPr>
          <a:xfrm>
            <a:off x="201337" y="707778"/>
            <a:ext cx="8749716" cy="43591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96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536895" y="716167"/>
            <a:ext cx="8070300" cy="57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2000" b="1" i="0" u="sng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Bimonthly consumption of domestic consumer : 300 units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</a:rPr>
              <a:t>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sz="18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FFFF00"/>
                </a:solidFill>
              </a:rPr>
              <a:t>Monthly consumption = 150 units (300/2)</a:t>
            </a:r>
            <a:endParaRPr sz="1800" b="1" dirty="0">
              <a:solidFill>
                <a:srgbClr val="FFFF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18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Consumer is under telescopic category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18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Consumer bill = Fixed charge + Energy charge + </a:t>
            </a:r>
            <a:r>
              <a:rPr lang="en-IN" sz="1800" b="1" dirty="0">
                <a:solidFill>
                  <a:srgbClr val="FFFF00"/>
                </a:solidFill>
              </a:rPr>
              <a:t>Other Charges Including </a:t>
            </a:r>
            <a:r>
              <a:rPr lang="en-IN" sz="18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Meter rent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18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Fixed charge = Rs. </a:t>
            </a:r>
            <a:r>
              <a:rPr lang="en-US" sz="1800" b="1" dirty="0">
                <a:solidFill>
                  <a:srgbClr val="FFFF00"/>
                </a:solidFill>
              </a:rPr>
              <a:t>10</a:t>
            </a:r>
            <a:r>
              <a:rPr lang="en-IN" sz="18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 (Single phase) and Rs. </a:t>
            </a:r>
            <a:r>
              <a:rPr lang="en-IN" sz="1800" b="1" dirty="0">
                <a:solidFill>
                  <a:srgbClr val="FFFF00"/>
                </a:solidFill>
              </a:rPr>
              <a:t>205</a:t>
            </a:r>
            <a:r>
              <a:rPr lang="en-IN" sz="18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(Three phase)</a:t>
            </a:r>
            <a:r>
              <a:rPr lang="en-IN" sz="1800" b="1" dirty="0">
                <a:solidFill>
                  <a:srgbClr val="FFFF00"/>
                </a:solidFill>
              </a:rPr>
              <a:t>        </a:t>
            </a:r>
            <a:r>
              <a:rPr lang="en-IN" sz="18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 For monthly consumption in the slab of 101-150 units)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18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Energy charge = (50 X 3.</a:t>
            </a:r>
            <a:r>
              <a:rPr lang="en-US" altLang="en-IN" sz="18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35</a:t>
            </a:r>
            <a:r>
              <a:rPr lang="en-IN" sz="18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 + (50 X 4.</a:t>
            </a:r>
            <a:r>
              <a:rPr lang="en-US" sz="1800" b="1" dirty="0">
                <a:solidFill>
                  <a:srgbClr val="FFFF00"/>
                </a:solidFill>
              </a:rPr>
              <a:t>2</a:t>
            </a:r>
            <a:r>
              <a:rPr lang="en-IN" sz="18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5) + (50 X 5.</a:t>
            </a:r>
            <a:r>
              <a:rPr lang="en-US" sz="1800" b="1" dirty="0">
                <a:solidFill>
                  <a:srgbClr val="FFFF00"/>
                </a:solidFill>
              </a:rPr>
              <a:t>3</a:t>
            </a:r>
            <a:r>
              <a:rPr lang="en-US" altLang="en-IN" sz="18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</a:t>
            </a:r>
            <a:r>
              <a:rPr lang="en-IN" sz="18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     = </a:t>
            </a:r>
            <a:r>
              <a:rPr lang="en-IN" sz="1800" b="1" i="0" u="none" strike="noStrike" cap="none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Rs. </a:t>
            </a:r>
            <a:r>
              <a:rPr lang="en-IN" sz="2000" b="1" i="0" u="none" strike="noStrike" cap="none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</a:t>
            </a:r>
            <a:r>
              <a:rPr lang="en-US" sz="2000" b="1" dirty="0">
                <a:solidFill>
                  <a:schemeClr val="tx1"/>
                </a:solidFill>
              </a:rPr>
              <a:t>47.5/-</a:t>
            </a:r>
            <a:endParaRPr lang="en-IN" sz="2000" b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N" sz="1800" b="1" i="0" u="none" strike="noStrike" cap="none" dirty="0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Contd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…..</a:t>
            </a:r>
            <a:endParaRPr sz="18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>
                <a:solidFill>
                  <a:srgbClr val="0C0C0C"/>
                </a:solidFill>
              </a:rPr>
              <a:t>16</a:t>
            </a:fld>
            <a:endParaRPr>
              <a:solidFill>
                <a:srgbClr val="0C0C0C"/>
              </a:solidFill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1199626" y="184558"/>
            <a:ext cx="5989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0" i="0" u="none" strike="noStrike" cap="none">
                <a:solidFill>
                  <a:srgbClr val="00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CONSUMER BILL CALCULATION </a:t>
            </a:r>
          </a:p>
        </p:txBody>
      </p:sp>
      <p:sp>
        <p:nvSpPr>
          <p:cNvPr id="161" name="Google Shape;161;p17"/>
          <p:cNvSpPr/>
          <p:nvPr/>
        </p:nvSpPr>
        <p:spPr>
          <a:xfrm>
            <a:off x="201337" y="707778"/>
            <a:ext cx="8749716" cy="43591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96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528506" y="878682"/>
            <a:ext cx="8265450" cy="738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endParaRPr lang="en-IN" sz="2000" b="1" i="0" u="sng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2000" b="1" i="0" u="sng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Bimonthly consumption of domestic consumer : 300 units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endParaRPr lang="en-IN"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endParaRPr lang="en-IN"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indent="-342900">
              <a:buSzPts val="2000"/>
              <a:buFont typeface="Arial" panose="020B0604020202020204"/>
              <a:buChar char="•"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Monthly bill = 105 + 6</a:t>
            </a:r>
            <a:r>
              <a:rPr lang="en-US" sz="2000" b="1" dirty="0">
                <a:solidFill>
                  <a:srgbClr val="FFFF00"/>
                </a:solidFill>
              </a:rPr>
              <a:t>47.5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+ </a:t>
            </a:r>
            <a:r>
              <a:rPr lang="en-IN" sz="2000" b="1" dirty="0">
                <a:solidFill>
                  <a:srgbClr val="FFFF00"/>
                </a:solidFill>
              </a:rPr>
              <a:t>Other Charges Including 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Meter rent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     = </a:t>
            </a:r>
            <a:r>
              <a:rPr lang="en-IN" sz="2000" b="1" i="0" u="none" strike="noStrike" cap="none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Rs. 7</a:t>
            </a:r>
            <a:r>
              <a:rPr lang="en-US" sz="2000" b="1" dirty="0">
                <a:solidFill>
                  <a:schemeClr val="tx1"/>
                </a:solidFill>
              </a:rPr>
              <a:t>52.5</a:t>
            </a:r>
            <a:r>
              <a:rPr lang="en-IN" sz="2000" b="1" i="0" u="none" strike="noStrike" cap="none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/-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+ </a:t>
            </a:r>
            <a:r>
              <a:rPr lang="en-IN" sz="2000" b="1" dirty="0">
                <a:solidFill>
                  <a:srgbClr val="FFFF00"/>
                </a:solidFill>
              </a:rPr>
              <a:t>Other Charges Including 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Meter rent        		{ For single phase)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Monthly bill = </a:t>
            </a:r>
            <a:r>
              <a:rPr lang="en-IN" sz="2000" b="1" dirty="0">
                <a:solidFill>
                  <a:srgbClr val="FFFF00"/>
                </a:solidFill>
              </a:rPr>
              <a:t>205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+ 6</a:t>
            </a:r>
            <a:r>
              <a:rPr lang="en-US" sz="2000" b="1" dirty="0">
                <a:solidFill>
                  <a:srgbClr val="FFFF00"/>
                </a:solidFill>
              </a:rPr>
              <a:t>47.5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IN" sz="2000" b="1" dirty="0">
                <a:solidFill>
                  <a:srgbClr val="FFFF00"/>
                </a:solidFill>
              </a:rPr>
              <a:t>+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IN" sz="2000" b="1" dirty="0">
                <a:solidFill>
                  <a:srgbClr val="FFFF00"/>
                </a:solidFill>
              </a:rPr>
              <a:t>Other Charges Including 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Meter rent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     = </a:t>
            </a:r>
            <a:r>
              <a:rPr lang="en-IN" sz="2000" b="1" i="0" u="none" strike="noStrike" cap="none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Rs. </a:t>
            </a:r>
            <a:r>
              <a:rPr lang="en-IN" sz="2000" b="1" dirty="0">
                <a:solidFill>
                  <a:schemeClr val="tx1"/>
                </a:solidFill>
              </a:rPr>
              <a:t>852.5</a:t>
            </a:r>
            <a:r>
              <a:rPr lang="en-IN" sz="2000" b="1" i="0" u="none" strike="noStrike" cap="none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/-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+ </a:t>
            </a:r>
            <a:r>
              <a:rPr lang="en-IN" sz="2000" b="1" dirty="0">
                <a:solidFill>
                  <a:srgbClr val="FFFF00"/>
                </a:solidFill>
              </a:rPr>
              <a:t>Other Charges Including 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Meter rent           		{ For three phase}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Bimonthly bill = 2 X Monthly bill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  </a:t>
            </a:r>
            <a:r>
              <a:rPr lang="en-IN" sz="2000" b="1" dirty="0">
                <a:solidFill>
                  <a:srgbClr val="FFFF00"/>
                </a:solidFill>
              </a:rPr>
              <a:t> 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= </a:t>
            </a:r>
            <a:r>
              <a:rPr lang="en-IN" sz="2000" b="1" i="0" u="none" strike="noStrike" cap="none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Rs. </a:t>
            </a:r>
            <a:r>
              <a:rPr lang="en-IN" sz="2000" b="1" dirty="0">
                <a:solidFill>
                  <a:schemeClr val="tx1"/>
                </a:solidFill>
              </a:rPr>
              <a:t>1505</a:t>
            </a:r>
            <a:r>
              <a:rPr lang="en-IN" sz="2000" b="1" i="0" u="none" strike="noStrike" cap="none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/-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</a:t>
            </a:r>
            <a:r>
              <a:rPr lang="en-IN" sz="2000" b="1" dirty="0">
                <a:solidFill>
                  <a:srgbClr val="FFFF00"/>
                </a:solidFill>
              </a:rPr>
              <a:t>+ Other Charges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{ For single phase}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     = </a:t>
            </a:r>
            <a:r>
              <a:rPr lang="en-IN" sz="2000" b="1" i="0" u="none" strike="noStrike" cap="none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Rs. 1705/-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+ Other Charges { For three phase}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>
                <a:solidFill>
                  <a:srgbClr val="0C0C0C"/>
                </a:solidFill>
              </a:rPr>
              <a:t>17</a:t>
            </a:fld>
            <a:endParaRPr>
              <a:solidFill>
                <a:srgbClr val="0C0C0C"/>
              </a:solidFill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1199626" y="184558"/>
            <a:ext cx="5989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0" i="0" u="none" strike="noStrike" cap="none" dirty="0">
                <a:solidFill>
                  <a:srgbClr val="00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CONSUMER BILL CALCULATION </a:t>
            </a:r>
          </a:p>
        </p:txBody>
      </p:sp>
      <p:sp>
        <p:nvSpPr>
          <p:cNvPr id="169" name="Google Shape;169;p18"/>
          <p:cNvSpPr/>
          <p:nvPr/>
        </p:nvSpPr>
        <p:spPr>
          <a:xfrm>
            <a:off x="201337" y="707778"/>
            <a:ext cx="8749716" cy="43591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96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536895" y="716167"/>
            <a:ext cx="8070300" cy="566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2000" b="1" i="0" u="sng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Bimonthly consumption of domestic consumer : 600 units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endParaRPr lang="en-IN"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2000" b="1" i="0" u="none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Consumer is under non-telescopic category</a:t>
            </a: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IN" sz="2000" b="1" dirty="0">
                <a:solidFill>
                  <a:srgbClr val="FFFF00"/>
                </a:solidFill>
              </a:rPr>
              <a:t>Monthly Consumption 300 units</a:t>
            </a:r>
            <a:endParaRPr sz="2000" b="1" dirty="0">
              <a:solidFill>
                <a:srgbClr val="FFFF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Consumer bill = Fixed charge + Energy charge + </a:t>
            </a:r>
            <a:r>
              <a:rPr lang="en-IN" sz="2000" b="1" dirty="0">
                <a:solidFill>
                  <a:srgbClr val="FFFF00"/>
                </a:solidFill>
              </a:rPr>
              <a:t>Other Charges Including 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Meter rent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Fixed charge = Rs.</a:t>
            </a:r>
            <a:r>
              <a:rPr lang="en-US" sz="2000" b="1" dirty="0">
                <a:solidFill>
                  <a:srgbClr val="FFFF00"/>
                </a:solidFill>
              </a:rPr>
              <a:t>220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(Single phase) and Rs. 2</a:t>
            </a:r>
            <a:r>
              <a:rPr lang="en-US" sz="2000" b="1" dirty="0">
                <a:solidFill>
                  <a:srgbClr val="FFFF00"/>
                </a:solidFill>
              </a:rPr>
              <a:t>40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(Three phase)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Energy charge = (300 X 6.</a:t>
            </a:r>
            <a:r>
              <a:rPr lang="en-US" sz="2000" b="1" dirty="0">
                <a:solidFill>
                  <a:srgbClr val="FFFF00"/>
                </a:solidFill>
              </a:rPr>
              <a:t>7</a:t>
            </a:r>
            <a:r>
              <a:rPr lang="en-US" alt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     = </a:t>
            </a:r>
            <a:r>
              <a:rPr lang="en-IN" sz="2000" b="1" i="0" u="none" strike="noStrike" cap="none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Rs. </a:t>
            </a:r>
            <a:r>
              <a:rPr lang="en-IN" sz="2400" b="1" dirty="0">
                <a:solidFill>
                  <a:schemeClr val="tx1"/>
                </a:solidFill>
              </a:rPr>
              <a:t>2025</a:t>
            </a:r>
            <a:r>
              <a:rPr lang="en-IN" altLang="en-IN" sz="2400" b="1" dirty="0">
                <a:solidFill>
                  <a:schemeClr val="tx1"/>
                </a:solidFill>
              </a:rPr>
              <a:t>/-</a:t>
            </a:r>
            <a:endParaRPr lang="en-IN" sz="2400" b="1" i="0" u="none" strike="noStrike" cap="none" dirty="0">
              <a:solidFill>
                <a:schemeClr val="tx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r>
              <a:rPr lang="en-US" sz="2000" b="1" i="0" u="none" strike="noStrike" cap="none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Contd</a:t>
            </a:r>
            <a:r>
              <a:rPr lang="en-US" sz="2000" b="1" dirty="0">
                <a:solidFill>
                  <a:schemeClr val="lt1"/>
                </a:solidFill>
              </a:rPr>
              <a:t>…</a:t>
            </a: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>
                <a:solidFill>
                  <a:srgbClr val="0C0C0C"/>
                </a:solidFill>
              </a:rPr>
              <a:t>18</a:t>
            </a:fld>
            <a:endParaRPr>
              <a:solidFill>
                <a:srgbClr val="0C0C0C"/>
              </a:solidFill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199626" y="184558"/>
            <a:ext cx="59897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0" i="0" u="none" strike="noStrike" cap="none" dirty="0">
                <a:solidFill>
                  <a:srgbClr val="00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CONSUMER BILL CALCULATION </a:t>
            </a:r>
          </a:p>
        </p:txBody>
      </p:sp>
      <p:sp>
        <p:nvSpPr>
          <p:cNvPr id="177" name="Google Shape;177;p19"/>
          <p:cNvSpPr/>
          <p:nvPr/>
        </p:nvSpPr>
        <p:spPr>
          <a:xfrm>
            <a:off x="201337" y="707778"/>
            <a:ext cx="8749716" cy="43591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96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520114" y="707778"/>
            <a:ext cx="8422549" cy="738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2000" b="1" i="0" u="sng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Bimonthly consumption of domestic consumer : </a:t>
            </a:r>
            <a:r>
              <a:rPr lang="en-IN" sz="2000" b="1" u="sng" dirty="0">
                <a:solidFill>
                  <a:schemeClr val="lt1"/>
                </a:solidFill>
              </a:rPr>
              <a:t>6</a:t>
            </a:r>
            <a:r>
              <a:rPr lang="en-IN" sz="2000" b="1" i="0" u="sng" strike="noStrike" cap="none" dirty="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00 units</a:t>
            </a:r>
            <a:endParaRPr sz="2000" b="1" dirty="0">
              <a:solidFill>
                <a:schemeClr val="lt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endParaRPr lang="en-IN"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endParaRPr lang="en-IN" sz="2000" b="1" dirty="0">
              <a:solidFill>
                <a:schemeClr val="lt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Monthly bill = </a:t>
            </a:r>
            <a:r>
              <a:rPr lang="en-IN" sz="2000" b="1" dirty="0">
                <a:solidFill>
                  <a:srgbClr val="FFFF00"/>
                </a:solidFill>
              </a:rPr>
              <a:t>220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+ </a:t>
            </a:r>
            <a:r>
              <a:rPr lang="en-IN" sz="2000" b="1" dirty="0">
                <a:solidFill>
                  <a:srgbClr val="FFFF00"/>
                </a:solidFill>
              </a:rPr>
              <a:t>2025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IN" sz="2000" b="1" dirty="0">
                <a:solidFill>
                  <a:srgbClr val="FFFF00"/>
                </a:solidFill>
              </a:rPr>
              <a:t>+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IN" sz="2000" b="1" dirty="0">
                <a:solidFill>
                  <a:srgbClr val="FFFF00"/>
                </a:solidFill>
              </a:rPr>
              <a:t>Other Charges Including 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Meter rent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IN" sz="2000" b="1" dirty="0">
                <a:solidFill>
                  <a:srgbClr val="FFFF00"/>
                </a:solidFill>
              </a:rPr>
              <a:t>     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= Rs. 2</a:t>
            </a:r>
            <a:r>
              <a:rPr lang="en-US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r>
              <a:rPr lang="en-US" sz="2000" b="1" dirty="0">
                <a:solidFill>
                  <a:srgbClr val="FFFF00"/>
                </a:solidFill>
              </a:rPr>
              <a:t>45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/-  +</a:t>
            </a:r>
            <a:r>
              <a:rPr lang="en-IN" sz="2000" b="1" dirty="0">
                <a:solidFill>
                  <a:srgbClr val="FFFF00"/>
                </a:solidFill>
              </a:rPr>
              <a:t> Other Charges Including 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Meter rent        		{ For single phase)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Monthly bill = 2</a:t>
            </a:r>
            <a:r>
              <a:rPr lang="en-US" sz="2000" b="1" dirty="0">
                <a:solidFill>
                  <a:srgbClr val="FFFF00"/>
                </a:solidFill>
              </a:rPr>
              <a:t>40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+ </a:t>
            </a:r>
            <a:r>
              <a:rPr lang="en-IN" sz="2000" b="1" dirty="0">
                <a:solidFill>
                  <a:srgbClr val="FFFF00"/>
                </a:solidFill>
              </a:rPr>
              <a:t>202</a:t>
            </a:r>
            <a:r>
              <a:rPr lang="en-US" alt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+</a:t>
            </a:r>
            <a:r>
              <a:rPr lang="en-IN" sz="2000" b="1" dirty="0">
                <a:solidFill>
                  <a:srgbClr val="FFFF00"/>
                </a:solidFill>
              </a:rPr>
              <a:t> Other Charges Including 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Meter rent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                        = Rs. 2</a:t>
            </a:r>
            <a:r>
              <a:rPr lang="en-US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</a:t>
            </a:r>
            <a:r>
              <a:rPr lang="en-US" sz="2000" b="1" dirty="0">
                <a:solidFill>
                  <a:srgbClr val="FFFF00"/>
                </a:solidFill>
              </a:rPr>
              <a:t>6</a:t>
            </a:r>
            <a:r>
              <a:rPr lang="en-US" alt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5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/- +</a:t>
            </a:r>
            <a:r>
              <a:rPr lang="en-IN" sz="2000" b="1" dirty="0">
                <a:solidFill>
                  <a:srgbClr val="FFFF00"/>
                </a:solidFill>
              </a:rPr>
              <a:t> Other Charges Including 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Meter rent       		{ For three phase}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Char char="•"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Bimonthly bill = 2 X Monthly bill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n-IN" sz="2000" b="1" i="0" u="none" strike="noStrike" cap="none" dirty="0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= </a:t>
            </a:r>
            <a:r>
              <a:rPr lang="en-IN" sz="2000" b="1" i="0" u="none" strike="noStrike" cap="none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Rs. 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44</a:t>
            </a:r>
            <a:r>
              <a:rPr lang="en-US" sz="2000" b="1" dirty="0">
                <a:solidFill>
                  <a:schemeClr val="tx1"/>
                </a:solidFill>
              </a:rPr>
              <a:t>90</a:t>
            </a:r>
            <a:r>
              <a:rPr lang="en-IN" sz="2000" b="1" i="0" u="none" strike="noStrike" cap="none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/-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+</a:t>
            </a:r>
            <a:r>
              <a:rPr lang="en-IN" sz="2000" b="1" dirty="0">
                <a:solidFill>
                  <a:srgbClr val="FFFF00"/>
                </a:solidFill>
              </a:rPr>
              <a:t> Other Charges Including 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Meter rent</a:t>
            </a:r>
            <a:r>
              <a:rPr lang="en-IN" sz="2000" b="1" dirty="0">
                <a:solidFill>
                  <a:srgbClr val="FFFF00"/>
                </a:solidFill>
              </a:rPr>
              <a:t> 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{ For </a:t>
            </a:r>
            <a:r>
              <a:rPr lang="en-IN" sz="2000" b="1" i="0" u="none" strike="noStrike" cap="none" dirty="0" err="1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singl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phase}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= </a:t>
            </a:r>
            <a:r>
              <a:rPr lang="en-IN" sz="2000" b="1" i="0" u="none" strike="noStrike" cap="none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Rs. 45</a:t>
            </a:r>
            <a:r>
              <a:rPr lang="en-IN" sz="2000" b="1" dirty="0">
                <a:solidFill>
                  <a:schemeClr val="tx1"/>
                </a:solidFill>
              </a:rPr>
              <a:t>30</a:t>
            </a:r>
            <a:r>
              <a:rPr lang="en-IN" sz="2000" b="1" i="0" u="none" strike="noStrike" cap="none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/-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+</a:t>
            </a:r>
            <a:r>
              <a:rPr lang="en-IN" sz="2000" b="1" dirty="0">
                <a:solidFill>
                  <a:srgbClr val="FFFF00"/>
                </a:solidFill>
              </a:rPr>
              <a:t> Other Charges Including </a:t>
            </a:r>
            <a:r>
              <a:rPr lang="en-IN" sz="2000" b="1" i="0" u="none" strike="noStrike" cap="none" dirty="0">
                <a:solidFill>
                  <a:srgbClr val="FFFF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Meter rent { For three phase}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FFFF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7BE94E3B-A956-2333-6B73-36FE32E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17A692-AEF0-417A-F857-692C10465399}"/>
              </a:ext>
            </a:extLst>
          </p:cNvPr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0" i="0" u="none" strike="noStrike" cap="none" dirty="0">
                <a:solidFill>
                  <a:srgbClr val="000000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Comparison of Electricity bills when the bimonthly consumption changes from 500 (telescopic tariff) to 501 (non-telescopic tariff) for a single phase Consumer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64EB44-B5B8-2ECA-CD56-3BBFC341E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6838"/>
              </p:ext>
            </p:extLst>
          </p:nvPr>
        </p:nvGraphicFramePr>
        <p:xfrm>
          <a:off x="66434" y="1494721"/>
          <a:ext cx="9011131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8313">
                  <a:extLst>
                    <a:ext uri="{9D8B030D-6E8A-4147-A177-3AD203B41FA5}">
                      <a16:colId xmlns:a16="http://schemas.microsoft.com/office/drawing/2014/main" val="2916231308"/>
                    </a:ext>
                  </a:extLst>
                </a:gridCol>
                <a:gridCol w="4482818">
                  <a:extLst>
                    <a:ext uri="{9D8B030D-6E8A-4147-A177-3AD203B41FA5}">
                      <a16:colId xmlns:a16="http://schemas.microsoft.com/office/drawing/2014/main" val="3156736767"/>
                    </a:ext>
                  </a:extLst>
                </a:gridCol>
              </a:tblGrid>
              <a:tr h="60869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Bimonthly Consumption 500 units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+mn-lt"/>
                        </a:rPr>
                        <a:t>(</a:t>
                      </a:r>
                      <a:r>
                        <a:rPr lang="en-IN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Impact" panose="020B0806030902050204"/>
                          <a:cs typeface="Impact" panose="020B0806030902050204"/>
                          <a:sym typeface="Impact" panose="020B0806030902050204"/>
                        </a:rPr>
                        <a:t>telescopic tariff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endParaRPr lang="en-IN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Bimonthly Consumption 501 units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latin typeface="+mn-lt"/>
                        </a:rPr>
                        <a:t>(non-</a:t>
                      </a:r>
                      <a:r>
                        <a:rPr lang="en-IN" sz="1400" b="1" i="0" u="none" strike="noStrike" cap="none" dirty="0">
                          <a:solidFill>
                            <a:schemeClr val="bg1"/>
                          </a:solidFill>
                          <a:latin typeface="+mn-lt"/>
                          <a:ea typeface="Impact" panose="020B0806030902050204"/>
                          <a:cs typeface="Impact" panose="020B0806030902050204"/>
                          <a:sym typeface="Impact" panose="020B0806030902050204"/>
                        </a:rPr>
                        <a:t>telescopic tariff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endParaRPr lang="en-IN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2525366"/>
                  </a:ext>
                </a:extLst>
              </a:tr>
              <a:tr h="1626810"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algn="l"/>
                      <a:r>
                        <a:rPr lang="en-US" sz="1200" dirty="0"/>
                        <a:t>Monthly consumption = 250 units</a:t>
                      </a:r>
                    </a:p>
                    <a:p>
                      <a:pPr algn="l"/>
                      <a:r>
                        <a:rPr lang="en-US" sz="1200" dirty="0"/>
                        <a:t>Energy charge for 250 units = 50*3.35 + 50*4.25 + 50*5.35 +</a:t>
                      </a:r>
                    </a:p>
                    <a:p>
                      <a:pPr algn="l"/>
                      <a:r>
                        <a:rPr lang="en-US" sz="1200" dirty="0"/>
                        <a:t>                                                50*7.2 + 50*8.5 =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1432.5/-</a:t>
                      </a:r>
                    </a:p>
                    <a:p>
                      <a:pPr algn="l"/>
                      <a:r>
                        <a:rPr lang="en-IN" sz="1200" dirty="0"/>
                        <a:t>Fixed charge for 250 units = </a:t>
                      </a:r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160/-</a:t>
                      </a:r>
                    </a:p>
                    <a:p>
                      <a:pPr algn="l"/>
                      <a:r>
                        <a:rPr lang="en-IN" sz="1200" b="0" dirty="0">
                          <a:solidFill>
                            <a:schemeClr val="tx1"/>
                          </a:solidFill>
                        </a:rPr>
                        <a:t>Total energy charge = 1432.5+160 = </a:t>
                      </a:r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1592.5/-</a:t>
                      </a:r>
                    </a:p>
                    <a:p>
                      <a:pPr algn="l"/>
                      <a:endParaRPr lang="en-IN" sz="1200" b="1" dirty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r>
                        <a:rPr lang="en-IN" sz="1200" b="0" dirty="0">
                          <a:solidFill>
                            <a:schemeClr val="tx1"/>
                          </a:solidFill>
                        </a:rPr>
                        <a:t>Bimonthly consumption = 1592.5*2 </a:t>
                      </a:r>
                    </a:p>
                    <a:p>
                      <a:pPr algn="l"/>
                      <a:r>
                        <a:rPr lang="en-IN" sz="1200" b="0" dirty="0">
                          <a:solidFill>
                            <a:schemeClr val="tx1"/>
                          </a:solidFill>
                        </a:rPr>
                        <a:t>                                      = </a:t>
                      </a:r>
                      <a:r>
                        <a:rPr lang="en-IN" sz="1600" b="1" dirty="0">
                          <a:solidFill>
                            <a:srgbClr val="C00000"/>
                          </a:solidFill>
                        </a:rPr>
                        <a:t>3185/- </a:t>
                      </a:r>
                      <a:r>
                        <a:rPr lang="en-IN" sz="1200" b="0" dirty="0">
                          <a:solidFill>
                            <a:schemeClr val="tx1"/>
                          </a:solidFill>
                        </a:rPr>
                        <a:t>+ Other Charges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sz="1200" dirty="0"/>
                        <a:t>Monthly consumption = 250.5 units</a:t>
                      </a:r>
                    </a:p>
                    <a:p>
                      <a:r>
                        <a:rPr lang="en-US" sz="1200" dirty="0"/>
                        <a:t>Energy charge for 250.5 units is 250.5*6.75 =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1690.87/-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IN" sz="1200" dirty="0"/>
                        <a:t>Fixed charge for 250.5 units = </a:t>
                      </a:r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220/-</a:t>
                      </a:r>
                    </a:p>
                    <a:p>
                      <a:r>
                        <a:rPr lang="en-IN" sz="1200" b="0" dirty="0">
                          <a:solidFill>
                            <a:schemeClr val="tx1"/>
                          </a:solidFill>
                        </a:rPr>
                        <a:t>Total energy charge = 1690.87+220 = </a:t>
                      </a:r>
                      <a:r>
                        <a:rPr lang="en-IN" sz="1400" b="1" dirty="0">
                          <a:solidFill>
                            <a:srgbClr val="C00000"/>
                          </a:solidFill>
                        </a:rPr>
                        <a:t>1910.87/-</a:t>
                      </a:r>
                    </a:p>
                    <a:p>
                      <a:endParaRPr lang="en-IN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IN" sz="1200" b="0" dirty="0">
                          <a:solidFill>
                            <a:schemeClr val="tx1"/>
                          </a:solidFill>
                        </a:rPr>
                        <a:t>Bimonthly consumption = 1910.87*2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tabLst/>
                        <a:defRPr/>
                      </a:pPr>
                      <a:r>
                        <a:rPr lang="en-IN" sz="1200" b="0" dirty="0">
                          <a:solidFill>
                            <a:schemeClr val="tx1"/>
                          </a:solidFill>
                        </a:rPr>
                        <a:t>                                      = </a:t>
                      </a:r>
                      <a:r>
                        <a:rPr lang="en-IN" sz="1600" b="1" dirty="0">
                          <a:solidFill>
                            <a:srgbClr val="C00000"/>
                          </a:solidFill>
                        </a:rPr>
                        <a:t>3821.74/- </a:t>
                      </a:r>
                      <a:r>
                        <a:rPr lang="en-IN" sz="1200" b="0" dirty="0">
                          <a:solidFill>
                            <a:srgbClr val="C00000"/>
                          </a:solidFill>
                        </a:rPr>
                        <a:t>+ Other Charges</a:t>
                      </a:r>
                      <a:endParaRPr lang="en-IN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0934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D06DD6E-4003-9359-ED93-16363419BF8D}"/>
              </a:ext>
            </a:extLst>
          </p:cNvPr>
          <p:cNvSpPr txBox="1"/>
          <p:nvPr/>
        </p:nvSpPr>
        <p:spPr>
          <a:xfrm>
            <a:off x="3307069" y="4317167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Difference in amount = </a:t>
            </a:r>
            <a:r>
              <a:rPr lang="en-IN" sz="1600" dirty="0">
                <a:solidFill>
                  <a:srgbClr val="FF0000"/>
                </a:solidFill>
              </a:rPr>
              <a:t>636.74/-</a:t>
            </a:r>
            <a:endParaRPr lang="en-IN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5287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945662" y="289169"/>
            <a:ext cx="7846646" cy="419167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kumimoji="0" lang="en-IN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Indian Electricity Act,1910 </a:t>
            </a:r>
            <a:r>
              <a:rPr kumimoji="0" lang="en-I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</a:t>
            </a:r>
            <a:r>
              <a:rPr kumimoji="0" lang="en-IN" sz="20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Primary legislation governing the </a:t>
            </a:r>
            <a:r>
              <a:rPr lang="en-IN" sz="2000" i="1" dirty="0">
                <a:solidFill>
                  <a:srgbClr val="FFFF00"/>
                </a:solidFill>
                <a:latin typeface="+mj-lt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Indian power sector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  <a:defRPr/>
            </a:pPr>
            <a:endParaRPr kumimoji="0" lang="en-IN" sz="20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cs typeface="Times New Roman" panose="02020603050405020304"/>
              <a:sym typeface="Times New Roman" panose="020206030504050203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  <a:defRPr/>
            </a:pPr>
            <a:r>
              <a:rPr lang="en-IN" sz="2200" dirty="0">
                <a:solidFill>
                  <a:schemeClr val="bg1"/>
                </a:solidFill>
                <a:latin typeface="+mj-lt"/>
                <a:ea typeface="Arial" panose="020B0604020202020204"/>
                <a:cs typeface="Times New Roman" panose="02020603050405020304"/>
                <a:sym typeface="Times New Roman" panose="02020603050405020304"/>
              </a:rPr>
              <a:t>The Electricity Supply Act,1948 </a:t>
            </a:r>
            <a:r>
              <a:rPr lang="en-IN" sz="2400" dirty="0">
                <a:solidFill>
                  <a:schemeClr val="bg1"/>
                </a:solidFill>
                <a:latin typeface="+mj-lt"/>
                <a:ea typeface="Arial" panose="020B0604020202020204"/>
                <a:cs typeface="Times New Roman" panose="02020603050405020304"/>
                <a:sym typeface="Times New Roman" panose="02020603050405020304"/>
              </a:rPr>
              <a:t>:  </a:t>
            </a:r>
            <a:r>
              <a:rPr lang="en-IN" sz="2000" i="1" dirty="0">
                <a:solidFill>
                  <a:srgbClr val="FFFF00"/>
                </a:solidFill>
                <a:latin typeface="+mj-lt"/>
                <a:ea typeface="Arial" panose="020B0604020202020204"/>
                <a:cs typeface="Times New Roman" panose="02020603050405020304"/>
                <a:sym typeface="Times New Roman" panose="02020603050405020304"/>
              </a:rPr>
              <a:t>To rationalize the production and supply of electricity in India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  <a:defRPr/>
            </a:pPr>
            <a:endParaRPr kumimoji="0" lang="en-IN" sz="20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cs typeface="Times New Roman" panose="02020603050405020304"/>
              <a:sym typeface="Times New Roman" panose="020206030504050203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  <a:defRPr/>
            </a:pPr>
            <a:r>
              <a:rPr lang="en-IN" sz="2200" i="1" dirty="0">
                <a:solidFill>
                  <a:schemeClr val="bg1"/>
                </a:solidFill>
                <a:latin typeface="+mj-lt"/>
                <a:ea typeface="Arial" panose="020B0604020202020204"/>
                <a:cs typeface="Times New Roman" panose="02020603050405020304"/>
                <a:sym typeface="Times New Roman" panose="02020603050405020304"/>
              </a:rPr>
              <a:t>The Electricity Regulatory Commissions, Act 1998:  </a:t>
            </a:r>
            <a:r>
              <a:rPr lang="en-IN" sz="2000" i="1" dirty="0">
                <a:solidFill>
                  <a:srgbClr val="FFFF00"/>
                </a:solidFill>
                <a:latin typeface="+mj-lt"/>
                <a:ea typeface="Arial" panose="020B0604020202020204"/>
                <a:cs typeface="Times New Roman" panose="02020603050405020304"/>
                <a:sym typeface="Times New Roman" panose="02020603050405020304"/>
              </a:rPr>
              <a:t>Establishment </a:t>
            </a:r>
            <a:r>
              <a:rPr lang="en-IN" sz="2000" i="1" dirty="0">
                <a:solidFill>
                  <a:srgbClr val="FFFF00"/>
                </a:solidFill>
                <a:latin typeface="+mj-lt"/>
                <a:cs typeface="Times New Roman" panose="02020603050405020304"/>
                <a:sym typeface="Times New Roman" panose="02020603050405020304"/>
              </a:rPr>
              <a:t>of </a:t>
            </a:r>
            <a:r>
              <a:rPr lang="en-IN" sz="2000" i="1" dirty="0">
                <a:solidFill>
                  <a:srgbClr val="FFFF00"/>
                </a:solidFill>
                <a:latin typeface="+mj-lt"/>
                <a:ea typeface="Arial" panose="020B0604020202020204"/>
                <a:cs typeface="Times New Roman" panose="02020603050405020304"/>
                <a:sym typeface="Times New Roman" panose="02020603050405020304"/>
              </a:rPr>
              <a:t>State and Central Regulatory Commissions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  <a:defRPr/>
            </a:pPr>
            <a:endParaRPr kumimoji="0" lang="en-IN" sz="20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cs typeface="Times New Roman" panose="02020603050405020304"/>
              <a:sym typeface="Times New Roman" panose="020206030504050203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  <a:defRPr/>
            </a:pPr>
            <a:r>
              <a:rPr lang="en-IN" sz="2200" dirty="0">
                <a:solidFill>
                  <a:schemeClr val="bg1"/>
                </a:solidFill>
                <a:latin typeface="+mj-lt"/>
                <a:ea typeface="Arial" panose="020B0604020202020204"/>
                <a:cs typeface="Times New Roman" panose="02020603050405020304"/>
                <a:sym typeface="Times New Roman" panose="02020603050405020304"/>
              </a:rPr>
              <a:t>The Electricity Act, 2003  :  </a:t>
            </a:r>
            <a:r>
              <a:rPr lang="en-IN" sz="2000" i="1" dirty="0">
                <a:solidFill>
                  <a:srgbClr val="FFFF00"/>
                </a:solidFill>
                <a:latin typeface="+mj-lt"/>
                <a:ea typeface="Arial" panose="020B0604020202020204"/>
                <a:cs typeface="Times New Roman" panose="02020603050405020304"/>
                <a:sym typeface="Times New Roman" panose="02020603050405020304"/>
              </a:rPr>
              <a:t>Prevailing Act</a:t>
            </a:r>
            <a:endParaRPr kumimoji="0" lang="en-IN" sz="20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/>
            </a:pPr>
            <a:fld id="{00000000-1234-1234-1234-123412341234}" type="slidenum">
              <a:rPr kumimoji="0" lang="en-IN" sz="12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 Light" panose="00000400000000000000"/>
                <a:sym typeface="Montserrat Light" panose="00000400000000000000"/>
              </a:r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Montserrat Light" panose="00000400000000000000"/>
              <a:sym typeface="Montserrat Light" panose="00000400000000000000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ctrTitle" idx="4294967295"/>
          </p:nvPr>
        </p:nvSpPr>
        <p:spPr>
          <a:xfrm>
            <a:off x="2230142" y="1780024"/>
            <a:ext cx="3842092" cy="1477526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 panose="00000900000000000000"/>
              <a:buNone/>
            </a:pPr>
            <a:r>
              <a:rPr lang="en-IN" sz="3600" b="1" i="0" u="none" strike="noStrike" cap="none">
                <a:solidFill>
                  <a:srgbClr val="2B608B"/>
                </a:solidFill>
                <a:latin typeface="Helvetica Neue" panose="020B0604020202020204"/>
                <a:ea typeface="Helvetica Neue" panose="020B0604020202020204"/>
                <a:cs typeface="Helvetica Neue" panose="020B0604020202020204"/>
                <a:sym typeface="Helvetica Neue" panose="020B0604020202020204"/>
              </a:rPr>
              <a:t>THANK YOU!</a:t>
            </a:r>
            <a:endParaRPr sz="1600" b="1" i="0" u="none" strike="noStrike" cap="none">
              <a:solidFill>
                <a:srgbClr val="2B608B"/>
              </a:solidFill>
              <a:latin typeface="Helvetica Neue" panose="020B0604020202020204"/>
              <a:ea typeface="Helvetica Neue" panose="020B0604020202020204"/>
              <a:cs typeface="Helvetica Neue" panose="020B0604020202020204"/>
              <a:sym typeface="Helvetica Neue" panose="020B0604020202020204"/>
            </a:endParaRPr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>
                <a:solidFill>
                  <a:srgbClr val="0C0C0C"/>
                </a:solidFill>
              </a:rPr>
              <a:t>20</a:t>
            </a:fld>
            <a:endParaRPr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/>
        </p:nvSpPr>
        <p:spPr>
          <a:xfrm>
            <a:off x="3531476" y="348320"/>
            <a:ext cx="51080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Electricity Act, 2003</a:t>
            </a:r>
          </a:p>
        </p:txBody>
      </p:sp>
      <p:sp>
        <p:nvSpPr>
          <p:cNvPr id="46" name="Google Shape;46;p7"/>
          <p:cNvSpPr/>
          <p:nvPr/>
        </p:nvSpPr>
        <p:spPr>
          <a:xfrm>
            <a:off x="536028" y="1468163"/>
            <a:ext cx="5612524" cy="273914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  <a:defRPr/>
            </a:pPr>
            <a:r>
              <a: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The Electricity Act, 2003 is a comprehensive legislation enacted by the Government of India to modernize and reform the electricity sector in the country.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Char char="•"/>
              <a:defRPr/>
            </a:pPr>
            <a:r>
              <a:rPr kumimoji="0" lang="en-I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It governs the generation, transmission, distribution, and trading of electricity in India.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/>
            </a:pPr>
            <a:fld id="{00000000-1234-1234-1234-123412341234}" type="slidenum">
              <a:rPr kumimoji="0" lang="en-IN" sz="12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 Light" panose="00000400000000000000"/>
                <a:sym typeface="Montserrat Light" panose="00000400000000000000"/>
              </a:r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Montserrat Light" panose="00000400000000000000"/>
              <a:sym typeface="Montserrat Light" panose="00000400000000000000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41579" y="890752"/>
            <a:ext cx="2932386" cy="42526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2398988" y="890752"/>
            <a:ext cx="6787055" cy="42527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Tariff Regulations: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The terms and conditions for the determination of tariff</a:t>
            </a:r>
          </a:p>
        </p:txBody>
      </p:sp>
      <p:sp>
        <p:nvSpPr>
          <p:cNvPr id="54" name="Google Shape;54;p8"/>
          <p:cNvSpPr/>
          <p:nvPr/>
        </p:nvSpPr>
        <p:spPr>
          <a:xfrm>
            <a:off x="2078699" y="1362473"/>
            <a:ext cx="589427" cy="35472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61</a:t>
            </a:r>
            <a:endParaRPr kumimoji="0" sz="10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2075331" y="2357251"/>
            <a:ext cx="596161" cy="35472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2084179" y="3602740"/>
            <a:ext cx="596161" cy="35472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2078698" y="4377515"/>
            <a:ext cx="589427" cy="35472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" name="Google Shape;58;p8"/>
          <p:cNvSpPr txBox="1"/>
          <p:nvPr/>
        </p:nvSpPr>
        <p:spPr>
          <a:xfrm rot="-5400000">
            <a:off x="-524605" y="2139594"/>
            <a:ext cx="344557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Electricity Act,     2003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Important Sections</a:t>
            </a:r>
          </a:p>
        </p:txBody>
      </p:sp>
      <p:sp>
        <p:nvSpPr>
          <p:cNvPr id="59" name="Google Shape;59;p8"/>
          <p:cNvSpPr/>
          <p:nvPr/>
        </p:nvSpPr>
        <p:spPr>
          <a:xfrm>
            <a:off x="2856147" y="1023908"/>
            <a:ext cx="6096897" cy="677130"/>
          </a:xfrm>
          <a:prstGeom prst="roundRect">
            <a:avLst>
              <a:gd name="adj" fmla="val 9874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Tariff Regulations</a:t>
            </a: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terms and conditions for the determination of tariff</a:t>
            </a:r>
          </a:p>
        </p:txBody>
      </p:sp>
      <p:sp>
        <p:nvSpPr>
          <p:cNvPr id="60" name="Google Shape;60;p8"/>
          <p:cNvSpPr/>
          <p:nvPr/>
        </p:nvSpPr>
        <p:spPr>
          <a:xfrm>
            <a:off x="2856147" y="1815005"/>
            <a:ext cx="6096899" cy="1513490"/>
          </a:xfrm>
          <a:prstGeom prst="roundRect">
            <a:avLst>
              <a:gd name="adj" fmla="val 9874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Determination of Tariff</a:t>
            </a: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AutoNum type="alphaLcParenR"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Supply of electricity by a generating company to a distribution licensee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AutoNum type="alphaLcParenR"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Transmission of electricity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AutoNum type="alphaLcParenR"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Wheeling of electricity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AutoNum type="alphaLcParenR"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Retail sale of electricity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2856149" y="3428013"/>
            <a:ext cx="6096897" cy="677130"/>
          </a:xfrm>
          <a:prstGeom prst="roundRect">
            <a:avLst>
              <a:gd name="adj" fmla="val 9874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Determination of Tariff by bidding process</a:t>
            </a:r>
          </a:p>
        </p:txBody>
      </p:sp>
      <p:sp>
        <p:nvSpPr>
          <p:cNvPr id="62" name="Google Shape;62;p8"/>
          <p:cNvSpPr/>
          <p:nvPr/>
        </p:nvSpPr>
        <p:spPr>
          <a:xfrm>
            <a:off x="2856149" y="4238299"/>
            <a:ext cx="6096897" cy="677130"/>
          </a:xfrm>
          <a:prstGeom prst="roundRect">
            <a:avLst>
              <a:gd name="adj" fmla="val 9874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Procedure for tariff order</a:t>
            </a:r>
          </a:p>
        </p:txBody>
      </p:sp>
      <p:sp>
        <p:nvSpPr>
          <p:cNvPr id="63" name="Google Shape;63;p8"/>
          <p:cNvSpPr txBox="1"/>
          <p:nvPr/>
        </p:nvSpPr>
        <p:spPr>
          <a:xfrm>
            <a:off x="3492062" y="236483"/>
            <a:ext cx="54609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Provisions in the Electricity Act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 panose="020B0806030902050204"/>
              <a:ea typeface="Impact" panose="020B0806030902050204"/>
              <a:cs typeface="Impact" panose="020B0806030902050204"/>
              <a:sym typeface="Impact" panose="020B0806030902050204"/>
            </a:endParaRPr>
          </a:p>
        </p:txBody>
      </p:sp>
      <p:cxnSp>
        <p:nvCxnSpPr>
          <p:cNvPr id="64" name="Google Shape;64;p8"/>
          <p:cNvCxnSpPr>
            <a:endCxn id="54" idx="0"/>
          </p:cNvCxnSpPr>
          <p:nvPr/>
        </p:nvCxnSpPr>
        <p:spPr>
          <a:xfrm>
            <a:off x="2373413" y="1023773"/>
            <a:ext cx="0" cy="338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65;p8"/>
          <p:cNvCxnSpPr>
            <a:stCxn id="55" idx="0"/>
            <a:endCxn id="54" idx="4"/>
          </p:cNvCxnSpPr>
          <p:nvPr/>
        </p:nvCxnSpPr>
        <p:spPr>
          <a:xfrm rot="10800000">
            <a:off x="2373412" y="1717051"/>
            <a:ext cx="0" cy="640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8"/>
          <p:cNvCxnSpPr>
            <a:stCxn id="55" idx="4"/>
          </p:cNvCxnSpPr>
          <p:nvPr/>
        </p:nvCxnSpPr>
        <p:spPr>
          <a:xfrm>
            <a:off x="2373412" y="2711974"/>
            <a:ext cx="0" cy="890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" name="Google Shape;67;p8"/>
          <p:cNvCxnSpPr>
            <a:stCxn id="57" idx="0"/>
          </p:cNvCxnSpPr>
          <p:nvPr/>
        </p:nvCxnSpPr>
        <p:spPr>
          <a:xfrm rot="10800000">
            <a:off x="2373412" y="3957515"/>
            <a:ext cx="0" cy="420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8"/>
          <p:cNvCxnSpPr>
            <a:stCxn id="57" idx="4"/>
          </p:cNvCxnSpPr>
          <p:nvPr/>
        </p:nvCxnSpPr>
        <p:spPr>
          <a:xfrm>
            <a:off x="2373412" y="4732238"/>
            <a:ext cx="0" cy="183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/>
            </a:pPr>
            <a:fld id="{00000000-1234-1234-1234-123412341234}" type="slidenum">
              <a:rPr kumimoji="0" lang="en-IN" sz="12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 Light" panose="00000400000000000000"/>
                <a:sym typeface="Montserrat Light" panose="00000400000000000000"/>
              </a:r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Montserrat Light" panose="00000400000000000000"/>
              <a:sym typeface="Montserrat Light" panose="00000400000000000000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>
            <a:off x="0" y="890752"/>
            <a:ext cx="2932386" cy="42526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2391105" y="890703"/>
            <a:ext cx="6787055" cy="42527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Tariff Regulations: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The terms and conditions for the determination of tariff</a:t>
            </a:r>
          </a:p>
        </p:txBody>
      </p:sp>
      <p:sp>
        <p:nvSpPr>
          <p:cNvPr id="76" name="Google Shape;76;p9"/>
          <p:cNvSpPr/>
          <p:nvPr/>
        </p:nvSpPr>
        <p:spPr>
          <a:xfrm>
            <a:off x="2104993" y="1185111"/>
            <a:ext cx="589427" cy="35472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65</a:t>
            </a:r>
            <a:endParaRPr kumimoji="0" sz="105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2107290" y="2181707"/>
            <a:ext cx="596161" cy="35472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2101625" y="3178303"/>
            <a:ext cx="596161" cy="35472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46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2107290" y="4106918"/>
            <a:ext cx="590496" cy="500554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861.</a:t>
            </a:r>
            <a:r>
              <a:rPr kumimoji="0" lang="en-IN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9"/>
          <p:cNvSpPr txBox="1"/>
          <p:nvPr/>
        </p:nvSpPr>
        <p:spPr>
          <a:xfrm rot="-5400000">
            <a:off x="-524605" y="2139594"/>
            <a:ext cx="344557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Electricity Act,     2003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Important Sections</a:t>
            </a:r>
          </a:p>
        </p:txBody>
      </p:sp>
      <p:sp>
        <p:nvSpPr>
          <p:cNvPr id="81" name="Google Shape;81;p9"/>
          <p:cNvSpPr/>
          <p:nvPr/>
        </p:nvSpPr>
        <p:spPr>
          <a:xfrm>
            <a:off x="2856147" y="1023908"/>
            <a:ext cx="6096897" cy="677130"/>
          </a:xfrm>
          <a:prstGeom prst="roundRect">
            <a:avLst>
              <a:gd name="adj" fmla="val 9874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Provision of subsidy by State Government</a:t>
            </a:r>
          </a:p>
        </p:txBody>
      </p:sp>
      <p:sp>
        <p:nvSpPr>
          <p:cNvPr id="82" name="Google Shape;82;p9"/>
          <p:cNvSpPr/>
          <p:nvPr/>
        </p:nvSpPr>
        <p:spPr>
          <a:xfrm>
            <a:off x="2856147" y="2020504"/>
            <a:ext cx="6096899" cy="677130"/>
          </a:xfrm>
          <a:prstGeom prst="roundRect">
            <a:avLst>
              <a:gd name="adj" fmla="val 9874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Power to recover charges</a:t>
            </a:r>
          </a:p>
        </p:txBody>
      </p:sp>
      <p:sp>
        <p:nvSpPr>
          <p:cNvPr id="83" name="Google Shape;83;p9"/>
          <p:cNvSpPr/>
          <p:nvPr/>
        </p:nvSpPr>
        <p:spPr>
          <a:xfrm>
            <a:off x="2856146" y="3017101"/>
            <a:ext cx="6096897" cy="677130"/>
          </a:xfrm>
          <a:prstGeom prst="roundRect">
            <a:avLst>
              <a:gd name="adj" fmla="val 9874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Power to recover expenditure</a:t>
            </a:r>
          </a:p>
        </p:txBody>
      </p:sp>
      <p:sp>
        <p:nvSpPr>
          <p:cNvPr id="84" name="Google Shape;84;p9"/>
          <p:cNvSpPr/>
          <p:nvPr/>
        </p:nvSpPr>
        <p:spPr>
          <a:xfrm>
            <a:off x="2856149" y="3943939"/>
            <a:ext cx="6096897" cy="971490"/>
          </a:xfrm>
          <a:prstGeom prst="roundRect">
            <a:avLst>
              <a:gd name="adj" fmla="val 9874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Functions of State Commission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Determine tariff for :– Generation, Supply, Transmission, 	wheeling, wholesale, bulk, or retail </a:t>
            </a:r>
          </a:p>
        </p:txBody>
      </p:sp>
      <p:cxnSp>
        <p:nvCxnSpPr>
          <p:cNvPr id="85" name="Google Shape;85;p9"/>
          <p:cNvCxnSpPr>
            <a:endCxn id="76" idx="0"/>
          </p:cNvCxnSpPr>
          <p:nvPr/>
        </p:nvCxnSpPr>
        <p:spPr>
          <a:xfrm>
            <a:off x="2399707" y="890811"/>
            <a:ext cx="0" cy="294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" name="Google Shape;86;p9"/>
          <p:cNvCxnSpPr>
            <a:stCxn id="76" idx="4"/>
            <a:endCxn id="77" idx="0"/>
          </p:cNvCxnSpPr>
          <p:nvPr/>
        </p:nvCxnSpPr>
        <p:spPr>
          <a:xfrm>
            <a:off x="2399707" y="1539834"/>
            <a:ext cx="5700" cy="64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" name="Google Shape;87;p9"/>
          <p:cNvCxnSpPr>
            <a:stCxn id="77" idx="4"/>
            <a:endCxn id="78" idx="0"/>
          </p:cNvCxnSpPr>
          <p:nvPr/>
        </p:nvCxnSpPr>
        <p:spPr>
          <a:xfrm flipH="1">
            <a:off x="2399671" y="2536430"/>
            <a:ext cx="5700" cy="64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" name="Google Shape;88;p9"/>
          <p:cNvCxnSpPr>
            <a:stCxn id="79" idx="0"/>
            <a:endCxn id="78" idx="4"/>
          </p:cNvCxnSpPr>
          <p:nvPr/>
        </p:nvCxnSpPr>
        <p:spPr>
          <a:xfrm rot="10800000">
            <a:off x="2399838" y="3533018"/>
            <a:ext cx="2700" cy="573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9"/>
          <p:cNvCxnSpPr>
            <a:stCxn id="79" idx="4"/>
          </p:cNvCxnSpPr>
          <p:nvPr/>
        </p:nvCxnSpPr>
        <p:spPr>
          <a:xfrm>
            <a:off x="2402538" y="4607472"/>
            <a:ext cx="2700" cy="308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/>
            </a:pPr>
            <a:fld id="{00000000-1234-1234-1234-123412341234}" type="slidenum">
              <a:rPr kumimoji="0" lang="en-IN" sz="12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 Light" panose="00000400000000000000"/>
                <a:sym typeface="Montserrat Light" panose="00000400000000000000"/>
              </a:r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Montserrat Light" panose="00000400000000000000"/>
              <a:sym typeface="Montserrat Light" panose="0000040000000000000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/>
          <p:nvPr/>
        </p:nvSpPr>
        <p:spPr>
          <a:xfrm>
            <a:off x="0" y="890752"/>
            <a:ext cx="2932386" cy="42526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2301766" y="890751"/>
            <a:ext cx="6727518" cy="41581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Tariff Regulations: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The terms and conditions for the determination of tariff</a:t>
            </a:r>
          </a:p>
        </p:txBody>
      </p:sp>
      <p:sp>
        <p:nvSpPr>
          <p:cNvPr id="97" name="Google Shape;97;p10"/>
          <p:cNvSpPr txBox="1"/>
          <p:nvPr/>
        </p:nvSpPr>
        <p:spPr>
          <a:xfrm rot="-5400000">
            <a:off x="-524605" y="2139594"/>
            <a:ext cx="344557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Electricity Act,     2003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Important Sections</a:t>
            </a:r>
          </a:p>
        </p:txBody>
      </p:sp>
      <p:sp>
        <p:nvSpPr>
          <p:cNvPr id="98" name="Google Shape;98;p10"/>
          <p:cNvSpPr/>
          <p:nvPr/>
        </p:nvSpPr>
        <p:spPr>
          <a:xfrm>
            <a:off x="2856147" y="890752"/>
            <a:ext cx="6096897" cy="4012323"/>
          </a:xfrm>
          <a:prstGeom prst="roundRect">
            <a:avLst>
              <a:gd name="adj" fmla="val 9874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Powers of the State Commission to make regulations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Sub-section</a:t>
            </a: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(2) : certain important sub sections related to tariffs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(j)	</a:t>
            </a: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reduction of surcharge and cross subsidies under second 	proviso to      sub clause(ii) of clause (d) of sub section (2) of 	section 39;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(m)</a:t>
            </a: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	reduction of surcharge and cross subsidies under second 	proviso to sub clause(ii) of clause (c) of section 40;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(u)</a:t>
            </a: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methods and principles by which charges for electricity shall 	be fixed under sub-section (2) of section 45;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(zc)</a:t>
            </a: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the manner of reduction of cross-subsidies under clause (g) 	of section 61;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(zf)</a:t>
            </a: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the methodologies and procedures for calculating the 	expected revenue from tariff and charges under sub-section 	(5) of section 62;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(zh)</a:t>
            </a:r>
            <a:r>
              <a:rPr kumimoji="0" lang="en-I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issue of tariff order with modifications or conditions under 	sub-section (3) of section 64;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99" name="Google Shape;99;p10"/>
          <p:cNvCxnSpPr/>
          <p:nvPr/>
        </p:nvCxnSpPr>
        <p:spPr>
          <a:xfrm>
            <a:off x="2396360" y="2926473"/>
            <a:ext cx="0" cy="93221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10"/>
          <p:cNvSpPr/>
          <p:nvPr/>
        </p:nvSpPr>
        <p:spPr>
          <a:xfrm>
            <a:off x="2098279" y="2571750"/>
            <a:ext cx="596161" cy="35472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181</a:t>
            </a:r>
          </a:p>
        </p:txBody>
      </p:sp>
      <p:cxnSp>
        <p:nvCxnSpPr>
          <p:cNvPr id="101" name="Google Shape;101;p10"/>
          <p:cNvCxnSpPr>
            <a:endCxn id="100" idx="0"/>
          </p:cNvCxnSpPr>
          <p:nvPr/>
        </p:nvCxnSpPr>
        <p:spPr>
          <a:xfrm>
            <a:off x="2396360" y="1615950"/>
            <a:ext cx="0" cy="955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/>
            </a:pPr>
            <a:fld id="{00000000-1234-1234-1234-123412341234}" type="slidenum">
              <a:rPr kumimoji="0" lang="en-IN" sz="12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 Light" panose="00000400000000000000"/>
                <a:sym typeface="Montserrat Light" panose="00000400000000000000"/>
              </a:r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Montserrat Light" panose="00000400000000000000"/>
              <a:sym typeface="Montserrat Light" panose="0000040000000000000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847F2BF4-C6FA-C728-8E8F-DB2763EF5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29C39A0-FA2C-8E9A-2EF2-6E52BC4EEBEA}"/>
              </a:ext>
            </a:extLst>
          </p:cNvPr>
          <p:cNvSpPr/>
          <p:nvPr/>
        </p:nvSpPr>
        <p:spPr>
          <a:xfrm>
            <a:off x="784406" y="2833498"/>
            <a:ext cx="2713549" cy="154714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16528F-9351-818E-569E-CB874708C85C}"/>
              </a:ext>
            </a:extLst>
          </p:cNvPr>
          <p:cNvSpPr/>
          <p:nvPr/>
        </p:nvSpPr>
        <p:spPr>
          <a:xfrm>
            <a:off x="694205" y="1162365"/>
            <a:ext cx="2713549" cy="154714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85F1C1-585A-E52C-7599-F2373077C417}"/>
              </a:ext>
            </a:extLst>
          </p:cNvPr>
          <p:cNvSpPr/>
          <p:nvPr/>
        </p:nvSpPr>
        <p:spPr>
          <a:xfrm>
            <a:off x="3545803" y="149987"/>
            <a:ext cx="2713549" cy="154714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1E7218-8FEC-260A-B596-B24471E9E090}"/>
              </a:ext>
            </a:extLst>
          </p:cNvPr>
          <p:cNvSpPr/>
          <p:nvPr/>
        </p:nvSpPr>
        <p:spPr>
          <a:xfrm>
            <a:off x="6259352" y="938209"/>
            <a:ext cx="2713549" cy="154714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AAEA97-6E0B-60AB-BCA6-0E4B99836E89}"/>
              </a:ext>
            </a:extLst>
          </p:cNvPr>
          <p:cNvSpPr/>
          <p:nvPr/>
        </p:nvSpPr>
        <p:spPr>
          <a:xfrm>
            <a:off x="6247508" y="2682011"/>
            <a:ext cx="2713549" cy="154714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2D3550-DD5C-0AA7-BD4E-197D40664B34}"/>
              </a:ext>
            </a:extLst>
          </p:cNvPr>
          <p:cNvSpPr/>
          <p:nvPr/>
        </p:nvSpPr>
        <p:spPr>
          <a:xfrm>
            <a:off x="3455261" y="3548828"/>
            <a:ext cx="2713549" cy="154714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5F0369-5BA7-7B4B-1EBA-782FD2507354}"/>
              </a:ext>
            </a:extLst>
          </p:cNvPr>
          <p:cNvSpPr/>
          <p:nvPr/>
        </p:nvSpPr>
        <p:spPr>
          <a:xfrm>
            <a:off x="3486452" y="1821120"/>
            <a:ext cx="2762855" cy="1603715"/>
          </a:xfrm>
          <a:prstGeom prst="ellipse">
            <a:avLst/>
          </a:prstGeom>
          <a:solidFill>
            <a:schemeClr val="tx2"/>
          </a:solidFill>
          <a:ln>
            <a:gradFill>
              <a:gsLst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7" name="Google Shape;97;p10">
            <a:extLst>
              <a:ext uri="{FF2B5EF4-FFF2-40B4-BE49-F238E27FC236}">
                <a16:creationId xmlns:a16="http://schemas.microsoft.com/office/drawing/2014/main" id="{7754978A-36D2-481D-9BF3-8A1480B14F33}"/>
              </a:ext>
            </a:extLst>
          </p:cNvPr>
          <p:cNvSpPr txBox="1"/>
          <p:nvPr/>
        </p:nvSpPr>
        <p:spPr>
          <a:xfrm>
            <a:off x="3624951" y="2217827"/>
            <a:ext cx="248405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sym typeface="Arial" panose="020B0604020202020204"/>
              </a:rPr>
              <a:t>Important Regulations</a:t>
            </a:r>
          </a:p>
        </p:txBody>
      </p:sp>
      <p:sp>
        <p:nvSpPr>
          <p:cNvPr id="102" name="Google Shape;102;p10">
            <a:extLst>
              <a:ext uri="{FF2B5EF4-FFF2-40B4-BE49-F238E27FC236}">
                <a16:creationId xmlns:a16="http://schemas.microsoft.com/office/drawing/2014/main" id="{7525C21C-C0A7-97B2-DC83-90E919C3A8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/>
            </a:pPr>
            <a:fld id="{00000000-1234-1234-1234-123412341234}" type="slidenum">
              <a:rPr kumimoji="0" lang="en-IN" sz="12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 Light" panose="00000400000000000000"/>
                <a:sym typeface="Montserrat Light" panose="00000400000000000000"/>
              </a:r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Montserrat Light" panose="00000400000000000000"/>
              <a:sym typeface="Montserrat Light" panose="0000040000000000000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C28579-1B06-D14C-DBD5-09709B7767CE}"/>
              </a:ext>
            </a:extLst>
          </p:cNvPr>
          <p:cNvSpPr txBox="1"/>
          <p:nvPr/>
        </p:nvSpPr>
        <p:spPr>
          <a:xfrm>
            <a:off x="1000122" y="1524284"/>
            <a:ext cx="210171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Tariff Regulation</a:t>
            </a:r>
          </a:p>
          <a:p>
            <a:pPr algn="ctr"/>
            <a:r>
              <a:rPr lang="en-US" sz="1050" dirty="0"/>
              <a:t>KSERC (Terms and Conditions for Determination of Tariff) Regulations, 2021</a:t>
            </a:r>
            <a:endParaRPr lang="en-IN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52928B-4B85-A795-F51B-578A3E53D9F4}"/>
              </a:ext>
            </a:extLst>
          </p:cNvPr>
          <p:cNvSpPr txBox="1"/>
          <p:nvPr/>
        </p:nvSpPr>
        <p:spPr>
          <a:xfrm>
            <a:off x="1054156" y="3014066"/>
            <a:ext cx="216254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Open access Regulation,</a:t>
            </a:r>
          </a:p>
          <a:p>
            <a:pPr algn="ctr"/>
            <a:r>
              <a:rPr lang="en-US" sz="1050" dirty="0"/>
              <a:t>KSERC(Connectivity and Intra-state Open Access) Regulations, 2013</a:t>
            </a:r>
            <a:endParaRPr lang="en-IN" sz="10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31BEEE-25A6-AB19-5F03-A5CEBC9D5048}"/>
              </a:ext>
            </a:extLst>
          </p:cNvPr>
          <p:cNvSpPr txBox="1"/>
          <p:nvPr/>
        </p:nvSpPr>
        <p:spPr>
          <a:xfrm>
            <a:off x="3746153" y="388795"/>
            <a:ext cx="236285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Supply Code Regulation</a:t>
            </a:r>
          </a:p>
          <a:p>
            <a:pPr algn="ctr"/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Kerala Electricity Supply Code 2014</a:t>
            </a:r>
            <a:endParaRPr lang="en-I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E6B4DA-0933-3520-2E5B-7D117BE48780}"/>
              </a:ext>
            </a:extLst>
          </p:cNvPr>
          <p:cNvSpPr txBox="1"/>
          <p:nvPr/>
        </p:nvSpPr>
        <p:spPr>
          <a:xfrm>
            <a:off x="6341471" y="1222152"/>
            <a:ext cx="2549310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Standard of Performance Regulation</a:t>
            </a:r>
          </a:p>
          <a:p>
            <a:pPr algn="ctr"/>
            <a:r>
              <a:rPr lang="en-US" sz="1050" dirty="0"/>
              <a:t>KSERC (Standards of Performance of Distribution Licensees) Regulations, 2015</a:t>
            </a:r>
            <a:endParaRPr lang="en-IN" sz="10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59DBAC-6975-1684-A0E6-F39CD704AB78}"/>
              </a:ext>
            </a:extLst>
          </p:cNvPr>
          <p:cNvSpPr txBox="1"/>
          <p:nvPr/>
        </p:nvSpPr>
        <p:spPr>
          <a:xfrm>
            <a:off x="6496544" y="2970864"/>
            <a:ext cx="223916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Renewable Energy Regulation</a:t>
            </a:r>
          </a:p>
          <a:p>
            <a:pPr algn="ctr"/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KSERC (Renewable Energy and Net Metering) Regulations, 2020</a:t>
            </a:r>
            <a:endParaRPr lang="en-I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C845AA-DAA4-C74E-C9F1-6236E6F49EF5}"/>
              </a:ext>
            </a:extLst>
          </p:cNvPr>
          <p:cNvSpPr txBox="1"/>
          <p:nvPr/>
        </p:nvSpPr>
        <p:spPr>
          <a:xfrm>
            <a:off x="3639747" y="3787636"/>
            <a:ext cx="2344575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CGRF and ombudsman Regulation,</a:t>
            </a:r>
          </a:p>
          <a:p>
            <a:pPr algn="ctr"/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KSERC (Consumer Grievance Redressal Forum and Electricity Ombudsman) Regulations, 2023</a:t>
            </a:r>
            <a:endParaRPr lang="en-IN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3945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3909848" y="190984"/>
            <a:ext cx="4477407" cy="157475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rPr>
              <a:t>What is Electricity Tariff?</a:t>
            </a:r>
          </a:p>
        </p:txBody>
      </p:sp>
      <p:sp>
        <p:nvSpPr>
          <p:cNvPr id="26" name="Google Shape;26;p5"/>
          <p:cNvSpPr/>
          <p:nvPr/>
        </p:nvSpPr>
        <p:spPr>
          <a:xfrm>
            <a:off x="638503" y="2154864"/>
            <a:ext cx="6891185" cy="12003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IN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rate at which electrical energy is sold to consumers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638503" y="3602420"/>
            <a:ext cx="6891185" cy="12003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  <a:hlinkClick r:id="rId4" action="ppaction://hlinkfile"/>
              </a:rPr>
              <a:t>Schedule of Tariff 5.12.2024 to 31.03.2027.pdf</a:t>
            </a:r>
            <a:endParaRPr kumimoji="0" lang="en-I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5219901" y="1057271"/>
            <a:ext cx="2735318" cy="1254672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Multi-year tariff</a:t>
            </a: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Cost plus regulation</a:t>
            </a: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Performance based regulation</a:t>
            </a:r>
          </a:p>
        </p:txBody>
      </p:sp>
      <p:sp>
        <p:nvSpPr>
          <p:cNvPr id="33" name="Google Shape;33;p6"/>
          <p:cNvSpPr/>
          <p:nvPr/>
        </p:nvSpPr>
        <p:spPr>
          <a:xfrm>
            <a:off x="953813" y="2929425"/>
            <a:ext cx="2563004" cy="1254672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Telescopic and Non-Telescopic tariff</a:t>
            </a:r>
          </a:p>
        </p:txBody>
      </p:sp>
      <p:sp>
        <p:nvSpPr>
          <p:cNvPr id="34" name="Google Shape;34;p6"/>
          <p:cNvSpPr/>
          <p:nvPr/>
        </p:nvSpPr>
        <p:spPr>
          <a:xfrm flipH="1">
            <a:off x="5219900" y="2929425"/>
            <a:ext cx="2735319" cy="1254672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ToD (Time of Day) tariff</a:t>
            </a: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Domestic ToD above </a:t>
            </a:r>
            <a:r>
              <a:rPr lang="en-US" alt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250 </a:t>
            </a:r>
            <a:r>
              <a:rPr 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units</a:t>
            </a: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LT </a:t>
            </a:r>
            <a:r>
              <a:rPr lang="en-US" alt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industries</a:t>
            </a:r>
            <a:endParaRPr lang="en-IN"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</a:pPr>
            <a:r>
              <a:rPr 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EHT &amp; HT </a:t>
            </a:r>
          </a:p>
        </p:txBody>
      </p:sp>
      <p:sp>
        <p:nvSpPr>
          <p:cNvPr id="35" name="Google Shape;35;p6"/>
          <p:cNvSpPr/>
          <p:nvPr/>
        </p:nvSpPr>
        <p:spPr>
          <a:xfrm flipH="1">
            <a:off x="953813" y="1057271"/>
            <a:ext cx="2563003" cy="1254672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Connected load based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&amp; Demand based billing</a:t>
            </a:r>
          </a:p>
        </p:txBody>
      </p:sp>
      <p:sp>
        <p:nvSpPr>
          <p:cNvPr id="36" name="Google Shape;36;p6"/>
          <p:cNvSpPr/>
          <p:nvPr/>
        </p:nvSpPr>
        <p:spPr>
          <a:xfrm>
            <a:off x="3516817" y="1057271"/>
            <a:ext cx="1703086" cy="104101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Two-part tariff </a:t>
            </a:r>
            <a:r>
              <a:rPr lang="en-IN" sz="14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Fixed Charge &amp; Energy Charge</a:t>
            </a:r>
          </a:p>
        </p:txBody>
      </p:sp>
      <p:sp>
        <p:nvSpPr>
          <p:cNvPr id="37" name="Google Shape;37;p6"/>
          <p:cNvSpPr/>
          <p:nvPr/>
        </p:nvSpPr>
        <p:spPr>
          <a:xfrm>
            <a:off x="3280539" y="2118154"/>
            <a:ext cx="2175641" cy="101862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2060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i="0" u="none" strike="noStrike" cap="none">
                <a:solidFill>
                  <a:schemeClr val="lt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</a:p>
        </p:txBody>
      </p:sp>
      <p:sp>
        <p:nvSpPr>
          <p:cNvPr id="38" name="Google Shape;38;p6"/>
          <p:cNvSpPr/>
          <p:nvPr/>
        </p:nvSpPr>
        <p:spPr>
          <a:xfrm>
            <a:off x="3516817" y="3152387"/>
            <a:ext cx="1703086" cy="104101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1836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Optional Demand-based tariff</a:t>
            </a:r>
          </a:p>
        </p:txBody>
      </p:sp>
      <p:sp>
        <p:nvSpPr>
          <p:cNvPr id="39" name="Google Shape;39;p6"/>
          <p:cNvSpPr txBox="1"/>
          <p:nvPr/>
        </p:nvSpPr>
        <p:spPr>
          <a:xfrm>
            <a:off x="3823582" y="2359752"/>
            <a:ext cx="12843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Tariffs</a:t>
            </a:r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>
                <a:solidFill>
                  <a:srgbClr val="0C0C0C"/>
                </a:solidFill>
              </a:rPr>
              <a:t>9</a:t>
            </a:fld>
            <a:endParaRPr>
              <a:solidFill>
                <a:srgbClr val="0C0C0C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1465</Words>
  <Application>Microsoft Office PowerPoint</Application>
  <PresentationFormat>On-screen Show (16:9)</PresentationFormat>
  <Paragraphs>230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Impact</vt:lpstr>
      <vt:lpstr>Georgia</vt:lpstr>
      <vt:lpstr>Montserrat Light</vt:lpstr>
      <vt:lpstr>Britannic Bold</vt:lpstr>
      <vt:lpstr>Noto Sans Symbols</vt:lpstr>
      <vt:lpstr>Helvetica Neue</vt:lpstr>
      <vt:lpstr>Montserrat ExtraBold</vt:lpstr>
      <vt:lpstr>Arial</vt:lpstr>
      <vt:lpstr>Times New Roman</vt:lpstr>
      <vt:lpstr>Juliet template</vt:lpstr>
      <vt:lpstr>1_Juliet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Ajay Manoj CT</cp:lastModifiedBy>
  <cp:revision>21</cp:revision>
  <dcterms:created xsi:type="dcterms:W3CDTF">2025-01-21T08:27:00Z</dcterms:created>
  <dcterms:modified xsi:type="dcterms:W3CDTF">2025-05-06T06:50:34Z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BE5C1C3E7A7F407DA367756C37249F8B_13</vt:lpwstr>
  </property>
  <property fmtid="{D5CDD505-2E9C-101B-9397-08002B2CF9AE}" pid="3" name="KSOProductBuildVer">
    <vt:lpwstr>1033-12.2.0.20326</vt:lpwstr>
  </property>
</Properties>
</file>