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34"/>
  </p:notesMasterIdLst>
  <p:sldIdLst>
    <p:sldId id="256" r:id="rId2"/>
    <p:sldId id="279" r:id="rId3"/>
    <p:sldId id="289" r:id="rId4"/>
    <p:sldId id="290" r:id="rId5"/>
    <p:sldId id="277" r:id="rId6"/>
    <p:sldId id="291" r:id="rId7"/>
    <p:sldId id="292" r:id="rId8"/>
    <p:sldId id="293" r:id="rId9"/>
    <p:sldId id="278" r:id="rId10"/>
    <p:sldId id="285" r:id="rId11"/>
    <p:sldId id="286" r:id="rId12"/>
    <p:sldId id="287" r:id="rId13"/>
    <p:sldId id="288" r:id="rId14"/>
    <p:sldId id="272" r:id="rId15"/>
    <p:sldId id="258" r:id="rId16"/>
    <p:sldId id="259" r:id="rId17"/>
    <p:sldId id="260" r:id="rId18"/>
    <p:sldId id="261" r:id="rId19"/>
    <p:sldId id="262" r:id="rId20"/>
    <p:sldId id="263" r:id="rId21"/>
    <p:sldId id="264" r:id="rId22"/>
    <p:sldId id="265" r:id="rId23"/>
    <p:sldId id="270" r:id="rId24"/>
    <p:sldId id="266" r:id="rId25"/>
    <p:sldId id="267" r:id="rId26"/>
    <p:sldId id="274" r:id="rId27"/>
    <p:sldId id="281" r:id="rId28"/>
    <p:sldId id="268" r:id="rId29"/>
    <p:sldId id="282" r:id="rId30"/>
    <p:sldId id="269" r:id="rId31"/>
    <p:sldId id="271" r:id="rId32"/>
    <p:sldId id="273" r:id="rId33"/>
  </p:sldIdLst>
  <p:sldSz cx="9144000" cy="5143500" type="screen16x9"/>
  <p:notesSz cx="6858000" cy="9144000"/>
  <p:embeddedFontLst>
    <p:embeddedFont>
      <p:font typeface="Georgia" panose="02040502050405020303" pitchFamily="18"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
      <p:font typeface="Open Sans" panose="020F0502020204030204" pitchFamily="34" charset="0"/>
      <p:regular r:id="rId43"/>
      <p:bold r:id="rId44"/>
      <p:italic r:id="rId45"/>
      <p:boldItalic r:id="rId46"/>
    </p:embeddedFont>
    <p:embeddedFont>
      <p:font typeface="Proxima Nova" panose="020B0604020202020204" charset="0"/>
      <p:regular r:id="rId47"/>
      <p:bold r:id="rId48"/>
      <p:italic r:id="rId49"/>
      <p:boldItalic r:id="rId50"/>
    </p:embeddedFont>
    <p:embeddedFont>
      <p:font typeface="Spectral ExtraBold" panose="020B0604020202020204" charset="0"/>
      <p:bold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63A078-5489-473F-A867-708B1CA17716}">
  <a:tblStyle styleId="{2163A078-5489-473F-A867-708B1CA177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ea8f8446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ea8f844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ea8f844623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1ea8f844623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ea8f844623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1ea8f844623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ea8f844623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1ea8f844623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ea8f844623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1ea8f844623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a8f844623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ea8f844623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65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a8f844623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ea8f844623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a8f844623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ea8f844623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a8f844623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ea8f844623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80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a8f844623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1ea8f844623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63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ea8f84462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ea8f84462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01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a8f844623_0_129:notes"/>
          <p:cNvSpPr>
            <a:spLocks noGrp="1" noRot="1" noChangeAspect="1"/>
          </p:cNvSpPr>
          <p:nvPr>
            <p:ph type="sldImg" idx="2"/>
          </p:nvPr>
        </p:nvSpPr>
        <p:spPr>
          <a:xfrm>
            <a:off x="1143000" y="714375"/>
            <a:ext cx="3429000" cy="192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ea8f844623_0_129:notes"/>
          <p:cNvSpPr txBox="1">
            <a:spLocks noGrp="1"/>
          </p:cNvSpPr>
          <p:nvPr>
            <p:ph type="body" idx="1"/>
          </p:nvPr>
        </p:nvSpPr>
        <p:spPr>
          <a:xfrm>
            <a:off x="571500" y="2750344"/>
            <a:ext cx="4572000" cy="2250300"/>
          </a:xfrm>
          <a:prstGeom prst="rect">
            <a:avLst/>
          </a:prstGeom>
          <a:noFill/>
          <a:ln>
            <a:noFill/>
          </a:ln>
        </p:spPr>
        <p:txBody>
          <a:bodyPr spcFirstLastPara="1" wrap="square" lIns="69850" tIns="34900" rIns="69850" bIns="34900" anchor="t" anchorCtr="0">
            <a:noAutofit/>
          </a:bodyPr>
          <a:lstStyle/>
          <a:p>
            <a:pPr marL="0" lvl="0" indent="0" algn="l" rtl="0">
              <a:spcBef>
                <a:spcPts val="0"/>
              </a:spcBef>
              <a:spcAft>
                <a:spcPts val="0"/>
              </a:spcAft>
              <a:buNone/>
            </a:pPr>
            <a:endParaRPr sz="1100"/>
          </a:p>
        </p:txBody>
      </p:sp>
      <p:sp>
        <p:nvSpPr>
          <p:cNvPr id="77" name="Google Shape;77;g1ea8f844623_0_129:notes"/>
          <p:cNvSpPr txBox="1">
            <a:spLocks noGrp="1"/>
          </p:cNvSpPr>
          <p:nvPr>
            <p:ph type="sldNum" idx="12"/>
          </p:nvPr>
        </p:nvSpPr>
        <p:spPr>
          <a:xfrm>
            <a:off x="3237178" y="5428258"/>
            <a:ext cx="2476500" cy="286800"/>
          </a:xfrm>
          <a:prstGeom prst="rect">
            <a:avLst/>
          </a:prstGeom>
          <a:noFill/>
          <a:ln>
            <a:noFill/>
          </a:ln>
        </p:spPr>
        <p:txBody>
          <a:bodyPr spcFirstLastPara="1" wrap="square" lIns="69850" tIns="34900" rIns="69850" bIns="34900" anchor="b" anchorCtr="0">
            <a:noAutofit/>
          </a:bodyPr>
          <a:lstStyle/>
          <a:p>
            <a:pPr marL="0" lvl="0" indent="0" algn="r" rtl="0">
              <a:spcBef>
                <a:spcPts val="0"/>
              </a:spcBef>
              <a:spcAft>
                <a:spcPts val="0"/>
              </a:spcAft>
              <a:buNone/>
            </a:pPr>
            <a:fld id="{00000000-1234-1234-1234-123412341234}" type="slidenum">
              <a:rPr lang="en-GB" sz="1100"/>
              <a:t>15</a:t>
            </a:fld>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a8f84462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ea8f84462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a8f84462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a8f84462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1. Localized Tariff Regulation: A State Electricity Regulatory Commission is responsible for regulating electricity tariffs within the state. It ensures that tariffs are determined in a manner that reflects the specific cost and operational factors relevant to the state's electricity sector.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2. State-Specific Regulations: Each state may have its own unique characteristics, requirements, and challenges in the electricity sector. A SERC is necessary to formulate state-specific regulations and policies that address these local considerations and ensure effective governance of the electricity market.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3. Distribution System Regulation: Distribution companies (DISCOMs) play a crucial role in electricity distribution at the state level. A SERC oversees and regulates the operations of DISCOMs, ensuring their efficiency, performance, and adherence to service quality standards.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4. Demand-Supply Planning: States have their own electricity demand projections, which may vary based on local industrial, commercial, and residential requirements. A SERC facilitates demand-supply planning within the state, taking into account factors such as population growth, economic development, and infrastructure requirements.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5. Renewable Energy Promotion: States often have unique renewable energy resources and potential. A SERC promotes renewable energy development within the state by formulating policies, providing incentives, and facilitating integration of renewable energy into the grid.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6. Dispute Resolution: Disputes between stakeholders at the state level, including consumers, DISCOMs, generators, and transmission companies, may arise. A SERC serves as a forum for resolving these disputes, providing a local and accessible mechanism for conflict resolution.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7. State-Specific Consumer Protection: issues related to billing, metering, service quality, and consumer grievances. It establishes guidelines and regulations to safeguard consumer rights within the state.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8. State Energy Conservation Initiatives: Each state may have its own energy conservation and efficiency goals. A SERC promotes energy conservation initiatives and sets guidelines for energy efficiency measures, contributing to the state's overall sustainability and environmental objectives.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9. Grid Connectivity and Integration: A SERC oversees the grid connectivity and integration of power sources within the state. It ensures a reliable and secure transmission network that facilitates efficient power transfer and enables effective utilization of resources.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10. State-Specific Policy Advice: A SERC provides policy advice to the state government on matters related to the electricity sector. It assists in formulating state energy policies, regulations, and guidelines that align with local priorities and objectives.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In summary, a State Electricity Regulatory Commission is essential to address state-specific electricity sector requirements, regulate tariffs, oversee distribution systems, facilitate demand-supply planning, promote renewable energy, resolve disputes, protect consumers, drive energy conservation initiatives, ensure grid connectivity, and provide state-specific policy advice. It plays a critical role in effective governance and sustainable development of the electricity sector at the state level.</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a8f844623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1ea8f844623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ea8f844623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1ea8f844623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ea8f844623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1ea8f844623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ea8f844623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1ea8f844623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2728441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267875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544046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14014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5441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961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94808879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4/25/2025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529074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4/25/2025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92379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766308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6158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4/25/2025</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856727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4/25/2025</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770784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smtClean="0"/>
              <a:t>4/25/2025</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589034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eogfiledownload%20(5)-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rgbClr val="E7F1F9"/>
            </a:gs>
            <a:gs pos="100000">
              <a:srgbClr val="CFE2F3"/>
            </a:gs>
            <a:gs pos="100000">
              <a:srgbClr val="70A4D5"/>
            </a:gs>
          </a:gsLst>
          <a:lin ang="10801400" scaled="0"/>
        </a:gra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a:blip r:embed="rId3">
            <a:alphaModFix/>
          </a:blip>
          <a:stretch>
            <a:fillRect/>
          </a:stretch>
        </p:blipFill>
        <p:spPr>
          <a:xfrm>
            <a:off x="1998825" y="1842275"/>
            <a:ext cx="5042698" cy="2840402"/>
          </a:xfrm>
          <a:prstGeom prst="rect">
            <a:avLst/>
          </a:prstGeom>
          <a:noFill/>
          <a:ln>
            <a:noFill/>
          </a:ln>
          <a:effectLst>
            <a:outerShdw blurRad="257175" dist="19050" dir="5400000" algn="bl" rotWithShape="0">
              <a:srgbClr val="000000">
                <a:alpha val="50000"/>
              </a:srgbClr>
            </a:outerShdw>
          </a:effectLst>
        </p:spPr>
      </p:pic>
      <p:sp>
        <p:nvSpPr>
          <p:cNvPr id="63" name="Google Shape;63;p15"/>
          <p:cNvSpPr txBox="1">
            <a:spLocks noGrp="1"/>
          </p:cNvSpPr>
          <p:nvPr>
            <p:ph type="ctrTitle"/>
          </p:nvPr>
        </p:nvSpPr>
        <p:spPr>
          <a:xfrm>
            <a:off x="199500" y="946775"/>
            <a:ext cx="8745000" cy="8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endParaRPr sz="2160" b="1" dirty="0">
              <a:solidFill>
                <a:srgbClr val="351C75"/>
              </a:solidFill>
              <a:latin typeface="Times New Roman"/>
              <a:ea typeface="Times New Roman"/>
              <a:cs typeface="Times New Roman"/>
              <a:sym typeface="Times New Roman"/>
            </a:endParaRPr>
          </a:p>
          <a:p>
            <a:pPr marL="0" lvl="0" indent="0" algn="ctr" rtl="0">
              <a:spcBef>
                <a:spcPts val="0"/>
              </a:spcBef>
              <a:spcAft>
                <a:spcPts val="0"/>
              </a:spcAft>
              <a:buSzPts val="990"/>
              <a:buNone/>
            </a:pPr>
            <a:r>
              <a:rPr lang="en-GB" sz="2160" b="1" dirty="0">
                <a:solidFill>
                  <a:srgbClr val="351C75"/>
                </a:solidFill>
                <a:latin typeface="Times New Roman"/>
                <a:ea typeface="Times New Roman"/>
                <a:cs typeface="Times New Roman"/>
                <a:sym typeface="Times New Roman"/>
              </a:rPr>
              <a:t> KERALA STATE ELECTRICITY REGULATORY COMMISSION</a:t>
            </a:r>
            <a:endParaRPr sz="2160" b="1" dirty="0">
              <a:solidFill>
                <a:srgbClr val="351C75"/>
              </a:solidFill>
              <a:latin typeface="Times New Roman"/>
              <a:ea typeface="Times New Roman"/>
              <a:cs typeface="Times New Roman"/>
              <a:sym typeface="Times New Roman"/>
            </a:endParaRPr>
          </a:p>
        </p:txBody>
      </p:sp>
      <p:sp>
        <p:nvSpPr>
          <p:cNvPr id="64" name="Google Shape;64;p15"/>
          <p:cNvSpPr txBox="1">
            <a:spLocks noGrp="1"/>
          </p:cNvSpPr>
          <p:nvPr>
            <p:ph type="subTitle" idx="1"/>
          </p:nvPr>
        </p:nvSpPr>
        <p:spPr>
          <a:xfrm>
            <a:off x="2050650" y="4536350"/>
            <a:ext cx="5042700" cy="8955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SzPts val="688"/>
              <a:buNone/>
            </a:pPr>
            <a:r>
              <a:rPr lang="en-GB" sz="1600">
                <a:solidFill>
                  <a:srgbClr val="0B5394"/>
                </a:solidFill>
                <a:latin typeface="Spectral ExtraBold"/>
                <a:ea typeface="Spectral ExtraBold"/>
                <a:cs typeface="Spectral ExtraBold"/>
                <a:sym typeface="Spectral ExtraBold"/>
              </a:rPr>
              <a:t>Internship Programme- Compliance Wing </a:t>
            </a:r>
            <a:endParaRPr sz="1600">
              <a:solidFill>
                <a:srgbClr val="0B5394"/>
              </a:solidFill>
              <a:latin typeface="Spectral ExtraBold"/>
              <a:ea typeface="Spectral ExtraBold"/>
              <a:cs typeface="Spectral ExtraBold"/>
              <a:sym typeface="Spectral ExtraBold"/>
            </a:endParaRPr>
          </a:p>
        </p:txBody>
      </p:sp>
      <p:pic>
        <p:nvPicPr>
          <p:cNvPr id="65" name="Google Shape;65;p15"/>
          <p:cNvPicPr preferRelativeResize="0"/>
          <p:nvPr/>
        </p:nvPicPr>
        <p:blipFill rotWithShape="1">
          <a:blip r:embed="rId4">
            <a:alphaModFix/>
          </a:blip>
          <a:srcRect l="719" r="729"/>
          <a:stretch/>
        </p:blipFill>
        <p:spPr>
          <a:xfrm>
            <a:off x="4075083" y="118750"/>
            <a:ext cx="1254242" cy="115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AE84F6-2AEA-2184-41ED-8F8E96C22AB8}"/>
              </a:ext>
            </a:extLst>
          </p:cNvPr>
          <p:cNvSpPr txBox="1"/>
          <p:nvPr/>
        </p:nvSpPr>
        <p:spPr>
          <a:xfrm>
            <a:off x="0" y="0"/>
            <a:ext cx="9144000" cy="486575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5"/>
            <a:r>
              <a:rPr lang="en-US" sz="2800" b="1" dirty="0">
                <a:solidFill>
                  <a:srgbClr val="0070C0"/>
                </a:solidFill>
                <a:latin typeface="Times New Roman" panose="02020603050405020304" pitchFamily="18" charset="0"/>
                <a:cs typeface="Times New Roman" panose="02020603050405020304" pitchFamily="18" charset="0"/>
              </a:rPr>
              <a:t>    Reforms in power sector</a:t>
            </a:r>
          </a:p>
          <a:p>
            <a:endParaRPr lang="en-US" sz="105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1990 , policy of </a:t>
            </a:r>
            <a:r>
              <a:rPr lang="en-US" sz="2000" dirty="0" err="1">
                <a:latin typeface="Times New Roman" panose="02020603050405020304" pitchFamily="18" charset="0"/>
                <a:cs typeface="Times New Roman" panose="02020603050405020304" pitchFamily="18" charset="0"/>
              </a:rPr>
              <a:t>GoI</a:t>
            </a:r>
            <a:r>
              <a:rPr lang="en-US" sz="2000" dirty="0">
                <a:latin typeface="Times New Roman" panose="02020603050405020304" pitchFamily="18" charset="0"/>
                <a:cs typeface="Times New Roman" panose="02020603050405020304" pitchFamily="18" charset="0"/>
              </a:rPr>
              <a:t> open private sector investment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cop up with the rising demand-supply gap &amp;  Poor financial position to invest large money</a:t>
            </a:r>
          </a:p>
          <a:p>
            <a:endParaRPr lang="en-US" sz="2000" dirty="0">
              <a:latin typeface="Times New Roman" panose="02020603050405020304" pitchFamily="18" charset="0"/>
              <a:cs typeface="Times New Roman" panose="02020603050405020304" pitchFamily="18" charset="0"/>
            </a:endParaRPr>
          </a:p>
          <a:p>
            <a:endParaRPr lang="en-US" sz="100" dirty="0"/>
          </a:p>
          <a:p>
            <a:pPr algn="ctr"/>
            <a:r>
              <a:rPr lang="en-US" sz="2400" b="1" u="sng" dirty="0">
                <a:solidFill>
                  <a:srgbClr val="002060"/>
                </a:solidFill>
                <a:latin typeface="Times New Roman" panose="02020603050405020304" pitchFamily="18" charset="0"/>
                <a:cs typeface="Times New Roman" panose="02020603050405020304" pitchFamily="18" charset="0"/>
              </a:rPr>
              <a:t>Power sector is governed by three principal Act</a:t>
            </a:r>
            <a:endParaRPr lang="en-US" sz="2000" b="1" u="sng" dirty="0">
              <a:latin typeface="Times New Roman" panose="02020603050405020304" pitchFamily="18" charset="0"/>
              <a:cs typeface="Times New Roman" panose="02020603050405020304" pitchFamily="18" charset="0"/>
            </a:endParaRPr>
          </a:p>
          <a:p>
            <a:pPr algn="ctr">
              <a:lnSpc>
                <a:spcPct val="200000"/>
              </a:lnSpc>
            </a:pPr>
            <a:r>
              <a:rPr lang="en-US" sz="2400" dirty="0">
                <a:latin typeface="Times New Roman" panose="02020603050405020304" pitchFamily="18" charset="0"/>
                <a:cs typeface="Times New Roman" panose="02020603050405020304" pitchFamily="18" charset="0"/>
              </a:rPr>
              <a:t>Indian electricity act -1910</a:t>
            </a:r>
          </a:p>
          <a:p>
            <a:pPr algn="ctr">
              <a:lnSpc>
                <a:spcPct val="200000"/>
              </a:lnSpc>
            </a:pPr>
            <a:r>
              <a:rPr lang="en-US" sz="2400" dirty="0">
                <a:latin typeface="Times New Roman" panose="02020603050405020304" pitchFamily="18" charset="0"/>
                <a:cs typeface="Times New Roman" panose="02020603050405020304" pitchFamily="18" charset="0"/>
              </a:rPr>
              <a:t>Electricity supply act -1948</a:t>
            </a:r>
          </a:p>
          <a:p>
            <a:pPr algn="ctr">
              <a:lnSpc>
                <a:spcPct val="200000"/>
              </a:lnSpc>
            </a:pPr>
            <a:r>
              <a:rPr lang="en-US" sz="2400" dirty="0">
                <a:latin typeface="Times New Roman" panose="02020603050405020304" pitchFamily="18" charset="0"/>
                <a:cs typeface="Times New Roman" panose="02020603050405020304" pitchFamily="18" charset="0"/>
              </a:rPr>
              <a:t>Electricity regulatory commission act-1998</a:t>
            </a:r>
          </a:p>
        </p:txBody>
      </p:sp>
    </p:spTree>
    <p:extLst>
      <p:ext uri="{BB962C8B-B14F-4D97-AF65-F5344CB8AC3E}">
        <p14:creationId xmlns:p14="http://schemas.microsoft.com/office/powerpoint/2010/main" val="302217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88CF3-4901-FF20-CEEE-435DE98783E2}"/>
              </a:ext>
            </a:extLst>
          </p:cNvPr>
          <p:cNvSpPr txBox="1"/>
          <p:nvPr/>
        </p:nvSpPr>
        <p:spPr>
          <a:xfrm>
            <a:off x="148683" y="0"/>
            <a:ext cx="8846634" cy="499144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n-US" sz="2000" b="1" dirty="0">
              <a:solidFill>
                <a:srgbClr val="002060"/>
              </a:solidFill>
              <a:latin typeface="Times New Roman" panose="02020603050405020304" pitchFamily="18" charset="0"/>
              <a:cs typeface="Times New Roman" panose="02020603050405020304" pitchFamily="18" charset="0"/>
            </a:endParaRPr>
          </a:p>
          <a:p>
            <a:pPr algn="ctr"/>
            <a:r>
              <a:rPr lang="en-US" sz="2000" b="1" dirty="0">
                <a:solidFill>
                  <a:srgbClr val="002060"/>
                </a:solidFill>
                <a:latin typeface="Times New Roman" panose="02020603050405020304" pitchFamily="18" charset="0"/>
                <a:cs typeface="Times New Roman" panose="02020603050405020304" pitchFamily="18" charset="0"/>
              </a:rPr>
              <a:t>Indian electricity act ,1910</a:t>
            </a:r>
          </a:p>
          <a:p>
            <a:pPr algn="ctr"/>
            <a:endParaRPr lang="en-US" sz="105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Deals with functioning and regulation of private licensees</a:t>
            </a: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r>
              <a:rPr lang="en-US" sz="2000" b="1" dirty="0">
                <a:solidFill>
                  <a:srgbClr val="002060"/>
                </a:solidFill>
                <a:latin typeface="Times New Roman" panose="02020603050405020304" pitchFamily="18" charset="0"/>
                <a:cs typeface="Times New Roman" panose="02020603050405020304" pitchFamily="18" charset="0"/>
              </a:rPr>
              <a:t>Electricity supply act -1948</a:t>
            </a:r>
          </a:p>
          <a:p>
            <a:pPr algn="ctr"/>
            <a:endParaRPr lang="en-US" sz="2000" b="1" dirty="0">
              <a:solidFill>
                <a:srgbClr val="002060"/>
              </a:solidFill>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Deals with functioning and establishment of state govt owned monopoly </a:t>
            </a:r>
            <a:r>
              <a:rPr lang="en-US" sz="2000" dirty="0" err="1">
                <a:latin typeface="Times New Roman" panose="02020603050405020304" pitchFamily="18" charset="0"/>
                <a:cs typeface="Times New Roman" panose="02020603050405020304" pitchFamily="18" charset="0"/>
              </a:rPr>
              <a:t>utilisation</a:t>
            </a:r>
            <a:r>
              <a:rPr lang="en-US" sz="2000" dirty="0">
                <a:latin typeface="Times New Roman" panose="02020603050405020304" pitchFamily="18" charset="0"/>
                <a:cs typeface="Times New Roman" panose="02020603050405020304" pitchFamily="18" charset="0"/>
              </a:rPr>
              <a:t> (within the State) called SEB’s</a:t>
            </a:r>
          </a:p>
          <a:p>
            <a:pPr algn="ctr"/>
            <a:endParaRPr lang="en-US" sz="2000" dirty="0">
              <a:latin typeface="Times New Roman" panose="02020603050405020304" pitchFamily="18" charset="0"/>
              <a:cs typeface="Times New Roman" panose="02020603050405020304" pitchFamily="18" charset="0"/>
            </a:endParaRPr>
          </a:p>
          <a:p>
            <a:pPr algn="ctr"/>
            <a:endParaRPr lang="en-US" sz="1000" dirty="0">
              <a:latin typeface="Times New Roman" panose="02020603050405020304" pitchFamily="18" charset="0"/>
              <a:cs typeface="Times New Roman" panose="02020603050405020304" pitchFamily="18" charset="0"/>
            </a:endParaRPr>
          </a:p>
          <a:p>
            <a:pPr algn="ctr"/>
            <a:r>
              <a:rPr lang="en-US" sz="2000" b="1" dirty="0">
                <a:solidFill>
                  <a:srgbClr val="002060"/>
                </a:solidFill>
                <a:latin typeface="Times New Roman" panose="02020603050405020304" pitchFamily="18" charset="0"/>
                <a:cs typeface="Times New Roman" panose="02020603050405020304" pitchFamily="18" charset="0"/>
              </a:rPr>
              <a:t>Electricity regulatory commission act-1998</a:t>
            </a:r>
          </a:p>
          <a:p>
            <a:pPr algn="ctr"/>
            <a:endParaRPr lang="en-US" sz="2000" b="1" dirty="0">
              <a:solidFill>
                <a:srgbClr val="002060"/>
              </a:solidFill>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Establishment of state level and central level ERCs to regulate the functions of private/SEB licensees</a:t>
            </a:r>
            <a:endParaRPr lang="en-US" sz="105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1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3F8E50-55ED-E062-0E31-8F5876802501}"/>
              </a:ext>
            </a:extLst>
          </p:cNvPr>
          <p:cNvSpPr txBox="1"/>
          <p:nvPr/>
        </p:nvSpPr>
        <p:spPr>
          <a:xfrm>
            <a:off x="0" y="0"/>
            <a:ext cx="9144000" cy="516583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a:p>
            <a:pPr algn="ctr"/>
            <a:endParaRPr lang="en-US" sz="2400" b="1" dirty="0">
              <a:solidFill>
                <a:srgbClr val="002060"/>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CEA central Electricity authority </a:t>
            </a:r>
          </a:p>
          <a:p>
            <a:pPr algn="ctr"/>
            <a:endParaRPr lang="en-US" sz="2400" b="1" dirty="0">
              <a:solidFill>
                <a:srgbClr val="002060"/>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established through Electricity supply act,1948</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regulating investment in power sector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generation, distribution sector above particular size require approval from CEA</a:t>
            </a:r>
          </a:p>
          <a:p>
            <a:pPr marL="342900" indent="-3429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07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A3D22-2955-20A4-97F9-232B27A69E9A}"/>
              </a:ext>
            </a:extLst>
          </p:cNvPr>
          <p:cNvSpPr>
            <a:spLocks noGrp="1"/>
          </p:cNvSpPr>
          <p:nvPr>
            <p:ph idx="1"/>
          </p:nvPr>
        </p:nvSpPr>
        <p:spPr>
          <a:xfrm>
            <a:off x="0" y="0"/>
            <a:ext cx="9144000" cy="5143500"/>
          </a:xfrm>
          <a:solidFill>
            <a:schemeClr val="accent2">
              <a:lumMod val="20000"/>
              <a:lumOff val="80000"/>
            </a:schemeClr>
          </a:solidFill>
        </p:spPr>
        <p:txBody>
          <a:bodyPr/>
          <a:lstStyle/>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r>
              <a:rPr lang="en-US" sz="2400" b="1" dirty="0">
                <a:solidFill>
                  <a:srgbClr val="002060"/>
                </a:solidFill>
                <a:latin typeface="Times New Roman" panose="02020603050405020304" pitchFamily="18" charset="0"/>
                <a:cs typeface="Times New Roman" panose="02020603050405020304" pitchFamily="18" charset="0"/>
              </a:rPr>
              <a:t>ELECTRICITY ACT 2003</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lvl="1"/>
            <a:r>
              <a:rPr lang="en-US" sz="185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Electricity bill 2001- In </a:t>
            </a:r>
            <a:r>
              <a:rPr lang="en-US" sz="2000" dirty="0" err="1">
                <a:solidFill>
                  <a:schemeClr val="tx1"/>
                </a:solidFill>
                <a:latin typeface="Times New Roman" panose="02020603050405020304" pitchFamily="18" charset="0"/>
                <a:cs typeface="Times New Roman" panose="02020603050405020304" pitchFamily="18" charset="0"/>
              </a:rPr>
              <a:t>aug</a:t>
            </a:r>
            <a:r>
              <a:rPr lang="en-US" sz="2000" dirty="0">
                <a:solidFill>
                  <a:schemeClr val="tx1"/>
                </a:solidFill>
                <a:latin typeface="Times New Roman" panose="02020603050405020304" pitchFamily="18" charset="0"/>
                <a:cs typeface="Times New Roman" panose="02020603050405020304" pitchFamily="18" charset="0"/>
              </a:rPr>
              <a:t> 2001 at parliament which seeks to replace earlier three electricity  </a:t>
            </a:r>
          </a:p>
          <a:p>
            <a:pPr marL="171450" lvl="1" indent="0">
              <a:buNone/>
            </a:pPr>
            <a:r>
              <a:rPr lang="en-US" sz="2000" dirty="0">
                <a:solidFill>
                  <a:schemeClr val="tx1"/>
                </a:solidFill>
                <a:latin typeface="Times New Roman" panose="02020603050405020304" pitchFamily="18" charset="0"/>
                <a:cs typeface="Times New Roman" panose="02020603050405020304" pitchFamily="18" charset="0"/>
              </a:rPr>
              <a:t>    acts</a:t>
            </a:r>
          </a:p>
          <a:p>
            <a:pPr lvl="1"/>
            <a:r>
              <a:rPr lang="en-US" sz="2000" dirty="0">
                <a:solidFill>
                  <a:schemeClr val="tx1"/>
                </a:solidFill>
                <a:latin typeface="Times New Roman" panose="02020603050405020304" pitchFamily="18" charset="0"/>
                <a:cs typeface="Times New Roman" panose="02020603050405020304" pitchFamily="18" charset="0"/>
              </a:rPr>
              <a:t> It contain a no. Of forwarded looking features –</a:t>
            </a:r>
          </a:p>
          <a:p>
            <a:pPr lvl="1"/>
            <a:r>
              <a:rPr lang="en-US" sz="2000" dirty="0">
                <a:solidFill>
                  <a:schemeClr val="tx1"/>
                </a:solidFill>
                <a:latin typeface="Times New Roman" panose="02020603050405020304" pitchFamily="18" charset="0"/>
                <a:cs typeface="Times New Roman" panose="02020603050405020304" pitchFamily="18" charset="0"/>
              </a:rPr>
              <a:t> provide for increased competition in sector</a:t>
            </a:r>
          </a:p>
          <a:p>
            <a:pPr lvl="1"/>
            <a:r>
              <a:rPr lang="en-US" sz="2000" dirty="0">
                <a:solidFill>
                  <a:schemeClr val="tx1"/>
                </a:solidFill>
                <a:latin typeface="Times New Roman" panose="02020603050405020304" pitchFamily="18" charset="0"/>
                <a:cs typeface="Times New Roman" panose="02020603050405020304" pitchFamily="18" charset="0"/>
              </a:rPr>
              <a:t> open access to transmission &amp; distribution</a:t>
            </a:r>
          </a:p>
          <a:p>
            <a:pPr lvl="1"/>
            <a:r>
              <a:rPr lang="en-US" sz="2000" dirty="0">
                <a:solidFill>
                  <a:schemeClr val="tx1"/>
                </a:solidFill>
                <a:latin typeface="Times New Roman" panose="02020603050405020304" pitchFamily="18" charset="0"/>
                <a:cs typeface="Times New Roman" panose="02020603050405020304" pitchFamily="18" charset="0"/>
              </a:rPr>
              <a:t> grid trading </a:t>
            </a:r>
          </a:p>
          <a:p>
            <a:pPr lvl="1"/>
            <a:r>
              <a:rPr lang="en-US" sz="2000" dirty="0">
                <a:solidFill>
                  <a:schemeClr val="tx1"/>
                </a:solidFill>
                <a:latin typeface="Times New Roman" panose="02020603050405020304" pitchFamily="18" charset="0"/>
                <a:cs typeface="Times New Roman" panose="02020603050405020304" pitchFamily="18" charset="0"/>
              </a:rPr>
              <a:t> allowing setting up captive power plants (only for self use)</a:t>
            </a:r>
          </a:p>
        </p:txBody>
      </p:sp>
    </p:spTree>
    <p:extLst>
      <p:ext uri="{BB962C8B-B14F-4D97-AF65-F5344CB8AC3E}">
        <p14:creationId xmlns:p14="http://schemas.microsoft.com/office/powerpoint/2010/main" val="2829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49975" y="155875"/>
            <a:ext cx="8520600" cy="83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2240" b="1">
                <a:solidFill>
                  <a:srgbClr val="4A86E8"/>
                </a:solidFill>
                <a:latin typeface="Times New Roman"/>
                <a:ea typeface="Times New Roman"/>
                <a:cs typeface="Times New Roman"/>
                <a:sym typeface="Times New Roman"/>
              </a:rPr>
              <a:t>KERALA STATE ELECTRICITY REGULATORY COMMISSION(KSERC)</a:t>
            </a:r>
            <a:endParaRPr lang="en-US" sz="2240" b="1" dirty="0">
              <a:solidFill>
                <a:srgbClr val="4A86E8"/>
              </a:solidFill>
              <a:latin typeface="Times New Roman"/>
              <a:ea typeface="Times New Roman"/>
              <a:cs typeface="Times New Roman"/>
              <a:sym typeface="Times New Roman"/>
            </a:endParaRPr>
          </a:p>
        </p:txBody>
      </p:sp>
      <p:sp>
        <p:nvSpPr>
          <p:cNvPr id="71" name="Google Shape;71;p16"/>
          <p:cNvSpPr txBox="1">
            <a:spLocks noGrp="1"/>
          </p:cNvSpPr>
          <p:nvPr>
            <p:ph type="body" idx="1"/>
          </p:nvPr>
        </p:nvSpPr>
        <p:spPr>
          <a:xfrm>
            <a:off x="311700" y="1306125"/>
            <a:ext cx="6943200" cy="3456600"/>
          </a:xfrm>
          <a:prstGeom prst="rect">
            <a:avLst/>
          </a:prstGeom>
        </p:spPr>
        <p:txBody>
          <a:bodyPr spcFirstLastPara="1" wrap="square" lIns="91425" tIns="91425" rIns="91425" bIns="91425" anchor="t" anchorCtr="0">
            <a:noAutofit/>
          </a:bodyPr>
          <a:lstStyle/>
          <a:p>
            <a:pPr marL="457200" lvl="0" indent="-355600" algn="just" rtl="0">
              <a:lnSpc>
                <a:spcPct val="125000"/>
              </a:lnSpc>
              <a:spcBef>
                <a:spcPts val="0"/>
              </a:spcBef>
              <a:spcAft>
                <a:spcPts val="0"/>
              </a:spcAft>
              <a:buClr>
                <a:srgbClr val="252525"/>
              </a:buClr>
              <a:buSzPts val="2000"/>
              <a:buFont typeface="Times New Roman"/>
              <a:buChar char="➔"/>
            </a:pPr>
            <a:r>
              <a:rPr lang="en-US" sz="2000" dirty="0">
                <a:solidFill>
                  <a:srgbClr val="252525"/>
                </a:solidFill>
                <a:latin typeface="Times New Roman"/>
                <a:ea typeface="Times New Roman"/>
                <a:cs typeface="Times New Roman"/>
                <a:sym typeface="Times New Roman"/>
              </a:rPr>
              <a:t>Electricity Regulatory Commissions were created to regulate the electricity sector and protect consumer interests. </a:t>
            </a:r>
          </a:p>
          <a:p>
            <a:pPr marL="0" lvl="0" indent="0" algn="just" rtl="0">
              <a:lnSpc>
                <a:spcPct val="125000"/>
              </a:lnSpc>
              <a:spcBef>
                <a:spcPts val="115"/>
              </a:spcBef>
              <a:spcAft>
                <a:spcPts val="0"/>
              </a:spcAft>
              <a:buNone/>
            </a:pPr>
            <a:endParaRPr lang="en-US" sz="2000" dirty="0">
              <a:solidFill>
                <a:srgbClr val="252525"/>
              </a:solidFill>
              <a:latin typeface="Times New Roman"/>
              <a:ea typeface="Times New Roman"/>
              <a:cs typeface="Times New Roman"/>
              <a:sym typeface="Times New Roman"/>
            </a:endParaRPr>
          </a:p>
          <a:p>
            <a:pPr marL="457200" lvl="0" indent="-355600" algn="just" rtl="0">
              <a:lnSpc>
                <a:spcPct val="125000"/>
              </a:lnSpc>
              <a:spcBef>
                <a:spcPts val="115"/>
              </a:spcBef>
              <a:spcAft>
                <a:spcPts val="0"/>
              </a:spcAft>
              <a:buClr>
                <a:srgbClr val="252525"/>
              </a:buClr>
              <a:buSzPts val="2000"/>
              <a:buChar char="➔"/>
            </a:pPr>
            <a:r>
              <a:rPr lang="en-US" sz="2000" b="1" dirty="0">
                <a:solidFill>
                  <a:srgbClr val="CC0000"/>
                </a:solidFill>
                <a:latin typeface="Times New Roman"/>
                <a:ea typeface="Times New Roman"/>
                <a:cs typeface="Times New Roman"/>
                <a:sym typeface="Times New Roman"/>
              </a:rPr>
              <a:t>Independent quasi-judicial statutory body</a:t>
            </a:r>
            <a:r>
              <a:rPr lang="en-US" sz="2000" dirty="0">
                <a:solidFill>
                  <a:srgbClr val="252525"/>
                </a:solidFill>
                <a:latin typeface="Times New Roman"/>
                <a:ea typeface="Times New Roman"/>
                <a:cs typeface="Times New Roman"/>
                <a:sym typeface="Times New Roman"/>
              </a:rPr>
              <a:t> functioning under the </a:t>
            </a:r>
            <a:r>
              <a:rPr lang="en-US" sz="2000" b="1" dirty="0">
                <a:solidFill>
                  <a:srgbClr val="CC0000"/>
                </a:solidFill>
                <a:latin typeface="Times New Roman"/>
                <a:ea typeface="Times New Roman"/>
                <a:cs typeface="Times New Roman"/>
                <a:sym typeface="Times New Roman"/>
              </a:rPr>
              <a:t>Electricity Act of 2003</a:t>
            </a:r>
            <a:r>
              <a:rPr lang="en-US" sz="2000" dirty="0">
                <a:solidFill>
                  <a:srgbClr val="252525"/>
                </a:solidFill>
                <a:latin typeface="Times New Roman"/>
                <a:ea typeface="Times New Roman"/>
                <a:cs typeface="Times New Roman"/>
                <a:sym typeface="Times New Roman"/>
              </a:rPr>
              <a:t>.</a:t>
            </a:r>
            <a:endParaRPr lang="en-US" sz="2000" b="1" dirty="0">
              <a:solidFill>
                <a:srgbClr val="252525"/>
              </a:solidFill>
              <a:latin typeface="Times New Roman"/>
              <a:ea typeface="Times New Roman"/>
              <a:cs typeface="Times New Roman"/>
              <a:sym typeface="Times New Roman"/>
            </a:endParaRPr>
          </a:p>
          <a:p>
            <a:pPr marL="0" lvl="0" indent="0" algn="just" rtl="0">
              <a:lnSpc>
                <a:spcPct val="125000"/>
              </a:lnSpc>
              <a:spcBef>
                <a:spcPts val="115"/>
              </a:spcBef>
              <a:spcAft>
                <a:spcPts val="0"/>
              </a:spcAft>
              <a:buNone/>
            </a:pPr>
            <a:endParaRPr lang="en-US" sz="2000" dirty="0">
              <a:solidFill>
                <a:srgbClr val="252525"/>
              </a:solidFill>
              <a:latin typeface="Times New Roman"/>
              <a:ea typeface="Times New Roman"/>
              <a:cs typeface="Times New Roman"/>
              <a:sym typeface="Times New Roman"/>
            </a:endParaRPr>
          </a:p>
          <a:p>
            <a:pPr marL="457200" lvl="0" indent="-355600" algn="just" rtl="0">
              <a:lnSpc>
                <a:spcPct val="125000"/>
              </a:lnSpc>
              <a:spcBef>
                <a:spcPts val="115"/>
              </a:spcBef>
              <a:spcAft>
                <a:spcPts val="0"/>
              </a:spcAft>
              <a:buClr>
                <a:srgbClr val="252525"/>
              </a:buClr>
              <a:buSzPts val="2000"/>
              <a:buChar char="➔"/>
            </a:pPr>
            <a:r>
              <a:rPr lang="en-US" sz="2000" dirty="0">
                <a:solidFill>
                  <a:srgbClr val="252525"/>
                </a:solidFill>
                <a:latin typeface="Times New Roman"/>
                <a:ea typeface="Times New Roman"/>
                <a:cs typeface="Times New Roman"/>
                <a:sym typeface="Times New Roman"/>
              </a:rPr>
              <a:t>Responsible for regulating the </a:t>
            </a:r>
            <a:r>
              <a:rPr lang="en-US" sz="2000" b="1" dirty="0">
                <a:solidFill>
                  <a:srgbClr val="CC0000"/>
                </a:solidFill>
                <a:latin typeface="Times New Roman"/>
                <a:ea typeface="Times New Roman"/>
                <a:cs typeface="Times New Roman"/>
                <a:sym typeface="Times New Roman"/>
              </a:rPr>
              <a:t>Generation, Transmission,</a:t>
            </a:r>
            <a:r>
              <a:rPr lang="en-US" sz="2000" b="1" dirty="0">
                <a:solidFill>
                  <a:srgbClr val="252525"/>
                </a:solidFill>
                <a:latin typeface="Times New Roman"/>
                <a:ea typeface="Times New Roman"/>
                <a:cs typeface="Times New Roman"/>
                <a:sym typeface="Times New Roman"/>
              </a:rPr>
              <a:t> </a:t>
            </a:r>
            <a:r>
              <a:rPr lang="en-US" sz="2000" dirty="0">
                <a:solidFill>
                  <a:srgbClr val="252525"/>
                </a:solidFill>
                <a:latin typeface="Times New Roman"/>
                <a:ea typeface="Times New Roman"/>
                <a:cs typeface="Times New Roman"/>
                <a:sym typeface="Times New Roman"/>
              </a:rPr>
              <a:t>and</a:t>
            </a:r>
            <a:r>
              <a:rPr lang="en-US" sz="2000" b="1" dirty="0">
                <a:solidFill>
                  <a:srgbClr val="252525"/>
                </a:solidFill>
                <a:latin typeface="Times New Roman"/>
                <a:ea typeface="Times New Roman"/>
                <a:cs typeface="Times New Roman"/>
                <a:sym typeface="Times New Roman"/>
              </a:rPr>
              <a:t> </a:t>
            </a:r>
            <a:r>
              <a:rPr lang="en-US" sz="2000" b="1" dirty="0">
                <a:solidFill>
                  <a:srgbClr val="CC0000"/>
                </a:solidFill>
                <a:latin typeface="Times New Roman"/>
                <a:ea typeface="Times New Roman"/>
                <a:cs typeface="Times New Roman"/>
                <a:sym typeface="Times New Roman"/>
              </a:rPr>
              <a:t>Distribution,</a:t>
            </a:r>
            <a:r>
              <a:rPr lang="en-US" sz="2000" dirty="0">
                <a:solidFill>
                  <a:srgbClr val="252525"/>
                </a:solidFill>
                <a:latin typeface="Times New Roman"/>
                <a:ea typeface="Times New Roman"/>
                <a:cs typeface="Times New Roman"/>
                <a:sym typeface="Times New Roman"/>
              </a:rPr>
              <a:t> of electricity in Kerala.</a:t>
            </a:r>
          </a:p>
          <a:p>
            <a:pPr marL="457200" lvl="0" indent="0" algn="just" rtl="0">
              <a:lnSpc>
                <a:spcPct val="125000"/>
              </a:lnSpc>
              <a:spcBef>
                <a:spcPts val="115"/>
              </a:spcBef>
              <a:spcAft>
                <a:spcPts val="115"/>
              </a:spcAft>
              <a:buNone/>
            </a:pPr>
            <a:endParaRPr lang="en-US" sz="2000" dirty="0">
              <a:solidFill>
                <a:srgbClr val="252525"/>
              </a:solidFill>
              <a:latin typeface="Times New Roman"/>
              <a:ea typeface="Times New Roman"/>
              <a:cs typeface="Times New Roman"/>
              <a:sym typeface="Times New Roman"/>
            </a:endParaRPr>
          </a:p>
        </p:txBody>
      </p:sp>
      <p:sp>
        <p:nvSpPr>
          <p:cNvPr id="72" name="Google Shape;72;p1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mtClean="0"/>
              <a:t>14</a:t>
            </a:fld>
            <a:endParaRPr lang="en-GB"/>
          </a:p>
        </p:txBody>
      </p:sp>
      <p:pic>
        <p:nvPicPr>
          <p:cNvPr id="73" name="Google Shape;73;p16"/>
          <p:cNvPicPr preferRelativeResize="0"/>
          <p:nvPr/>
        </p:nvPicPr>
        <p:blipFill rotWithShape="1">
          <a:blip r:embed="rId3">
            <a:alphaModFix/>
          </a:blip>
          <a:srcRect l="719" r="729"/>
          <a:stretch/>
        </p:blipFill>
        <p:spPr>
          <a:xfrm>
            <a:off x="7595625" y="1929325"/>
            <a:ext cx="1371050" cy="1346125"/>
          </a:xfrm>
          <a:prstGeom prst="rect">
            <a:avLst/>
          </a:prstGeom>
          <a:noFill/>
          <a:ln>
            <a:noFill/>
          </a:ln>
        </p:spPr>
      </p:pic>
    </p:spTree>
    <p:extLst>
      <p:ext uri="{BB962C8B-B14F-4D97-AF65-F5344CB8AC3E}">
        <p14:creationId xmlns:p14="http://schemas.microsoft.com/office/powerpoint/2010/main" val="269279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78"/>
        <p:cNvGrpSpPr/>
        <p:nvPr/>
      </p:nvGrpSpPr>
      <p:grpSpPr>
        <a:xfrm>
          <a:off x="0" y="0"/>
          <a:ext cx="0" cy="0"/>
          <a:chOff x="0" y="0"/>
          <a:chExt cx="0" cy="0"/>
        </a:xfrm>
      </p:grpSpPr>
      <p:sp>
        <p:nvSpPr>
          <p:cNvPr id="79" name="Google Shape;79;p17"/>
          <p:cNvSpPr/>
          <p:nvPr/>
        </p:nvSpPr>
        <p:spPr>
          <a:xfrm>
            <a:off x="2548800" y="398800"/>
            <a:ext cx="3972300" cy="447900"/>
          </a:xfrm>
          <a:prstGeom prst="rect">
            <a:avLst/>
          </a:prstGeom>
          <a:noFill/>
          <a:ln>
            <a:noFill/>
          </a:ln>
        </p:spPr>
        <p:txBody>
          <a:bodyPr spcFirstLastPara="1" wrap="square" lIns="57150" tIns="28575" rIns="57150" bIns="28575" anchor="t" anchorCtr="0">
            <a:noAutofit/>
          </a:bodyPr>
          <a:lstStyle/>
          <a:p>
            <a:pPr marL="0" lvl="0" indent="0" algn="ctr" rtl="0">
              <a:spcBef>
                <a:spcPts val="0"/>
              </a:spcBef>
              <a:spcAft>
                <a:spcPts val="0"/>
              </a:spcAft>
              <a:buClr>
                <a:schemeClr val="dk1"/>
              </a:buClr>
              <a:buSzPts val="4400"/>
              <a:buFont typeface="Calibri"/>
              <a:buNone/>
            </a:pPr>
            <a:r>
              <a:rPr lang="en-GB" sz="2400" b="1">
                <a:solidFill>
                  <a:srgbClr val="4A86E8"/>
                </a:solidFill>
                <a:latin typeface="Times New Roman"/>
                <a:ea typeface="Times New Roman"/>
                <a:cs typeface="Times New Roman"/>
                <a:sym typeface="Times New Roman"/>
              </a:rPr>
              <a:t>Functions of KSERC</a:t>
            </a:r>
            <a:endParaRPr sz="2700" i="0" u="none" strike="noStrike" cap="none">
              <a:solidFill>
                <a:schemeClr val="dk1"/>
              </a:solidFill>
              <a:latin typeface="Times New Roman"/>
              <a:ea typeface="Times New Roman"/>
              <a:cs typeface="Times New Roman"/>
              <a:sym typeface="Times New Roman"/>
            </a:endParaRPr>
          </a:p>
        </p:txBody>
      </p:sp>
      <p:sp>
        <p:nvSpPr>
          <p:cNvPr id="80" name="Google Shape;80;p17"/>
          <p:cNvSpPr/>
          <p:nvPr/>
        </p:nvSpPr>
        <p:spPr>
          <a:xfrm>
            <a:off x="520749" y="1674119"/>
            <a:ext cx="312600" cy="310200"/>
          </a:xfrm>
          <a:prstGeom prst="roundRect">
            <a:avLst>
              <a:gd name="adj" fmla="val 11055"/>
            </a:avLst>
          </a:prstGeom>
          <a:solidFill>
            <a:srgbClr val="E8E8E3"/>
          </a:solidFill>
          <a:ln w="9525" cap="flat" cmpd="sng">
            <a:solidFill>
              <a:srgbClr val="D1D1C7"/>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81" name="Google Shape;81;p17"/>
          <p:cNvSpPr/>
          <p:nvPr/>
        </p:nvSpPr>
        <p:spPr>
          <a:xfrm>
            <a:off x="619795" y="1694802"/>
            <a:ext cx="114300" cy="268800"/>
          </a:xfrm>
          <a:prstGeom prst="rect">
            <a:avLst/>
          </a:prstGeom>
          <a:noFill/>
          <a:ln>
            <a:noFill/>
          </a:ln>
        </p:spPr>
        <p:txBody>
          <a:bodyPr spcFirstLastPara="1" wrap="square" lIns="57150" tIns="28575" rIns="57150" bIns="28575" anchor="t" anchorCtr="0">
            <a:noAutofit/>
          </a:bodyPr>
          <a:lstStyle/>
          <a:p>
            <a:pPr marL="0" marR="0" lvl="0" indent="0" algn="ctr" rtl="0">
              <a:lnSpc>
                <a:spcPct val="130030"/>
              </a:lnSpc>
              <a:spcBef>
                <a:spcPts val="0"/>
              </a:spcBef>
              <a:spcAft>
                <a:spcPts val="0"/>
              </a:spcAft>
              <a:buClr>
                <a:srgbClr val="272525"/>
              </a:buClr>
              <a:buSzPts val="1600"/>
              <a:buFont typeface="Georgia"/>
              <a:buNone/>
            </a:pPr>
            <a:r>
              <a:rPr lang="en-GB" sz="1600" b="0" i="0" u="none" strike="noStrike" cap="none" dirty="0">
                <a:solidFill>
                  <a:srgbClr val="272525"/>
                </a:solidFill>
                <a:latin typeface="Georgia"/>
                <a:ea typeface="Georgia"/>
                <a:cs typeface="Georgia"/>
                <a:sym typeface="Georgia"/>
              </a:rPr>
              <a:t>1</a:t>
            </a:r>
            <a:endParaRPr sz="1600" b="0" i="0" u="none" strike="noStrike" cap="none" dirty="0">
              <a:solidFill>
                <a:schemeClr val="dk1"/>
              </a:solidFill>
              <a:latin typeface="Calibri"/>
              <a:ea typeface="Calibri"/>
              <a:cs typeface="Calibri"/>
              <a:sym typeface="Calibri"/>
            </a:endParaRPr>
          </a:p>
        </p:txBody>
      </p:sp>
      <p:sp>
        <p:nvSpPr>
          <p:cNvPr id="82" name="Google Shape;82;p17"/>
          <p:cNvSpPr/>
          <p:nvPr/>
        </p:nvSpPr>
        <p:spPr>
          <a:xfrm>
            <a:off x="972125" y="1612869"/>
            <a:ext cx="3530400" cy="737700"/>
          </a:xfrm>
          <a:prstGeom prst="rect">
            <a:avLst/>
          </a:prstGeom>
          <a:noFill/>
          <a:ln>
            <a:noFill/>
          </a:ln>
        </p:spPr>
        <p:txBody>
          <a:bodyPr spcFirstLastPara="1" wrap="square" lIns="57150" tIns="28575" rIns="57150" bIns="28575" anchor="t" anchorCtr="0">
            <a:noAutofit/>
          </a:bodyPr>
          <a:lstStyle/>
          <a:p>
            <a:pPr marL="0" marR="0" lvl="0" indent="0" algn="l" rtl="0">
              <a:lnSpc>
                <a:spcPct val="129995"/>
              </a:lnSpc>
              <a:spcBef>
                <a:spcPts val="0"/>
              </a:spcBef>
              <a:spcAft>
                <a:spcPts val="0"/>
              </a:spcAft>
              <a:buClr>
                <a:srgbClr val="272525"/>
              </a:buClr>
              <a:buSzPts val="1400"/>
              <a:buFont typeface="Georgia"/>
              <a:buNone/>
            </a:pPr>
            <a:r>
              <a:rPr lang="en-GB" sz="2000" i="0" u="none" strike="noStrike" cap="none" dirty="0">
                <a:solidFill>
                  <a:srgbClr val="272525"/>
                </a:solidFill>
                <a:latin typeface="Times New Roman"/>
                <a:ea typeface="Times New Roman"/>
                <a:cs typeface="Times New Roman"/>
                <a:sym typeface="Times New Roman"/>
              </a:rPr>
              <a:t>Determination of Tariff &amp; Electricity Purchase Regulation</a:t>
            </a:r>
            <a:r>
              <a:rPr lang="en-GB" sz="1900" i="0" u="none" strike="noStrike" cap="none" dirty="0">
                <a:solidFill>
                  <a:srgbClr val="272525"/>
                </a:solidFill>
                <a:latin typeface="Times New Roman"/>
                <a:ea typeface="Times New Roman"/>
                <a:cs typeface="Times New Roman"/>
                <a:sym typeface="Times New Roman"/>
              </a:rPr>
              <a:t> </a:t>
            </a:r>
            <a:endParaRPr sz="1900" i="0" u="none" strike="noStrike" cap="none" dirty="0">
              <a:solidFill>
                <a:schemeClr val="dk1"/>
              </a:solidFill>
              <a:latin typeface="Times New Roman"/>
              <a:ea typeface="Times New Roman"/>
              <a:cs typeface="Times New Roman"/>
              <a:sym typeface="Times New Roman"/>
            </a:endParaRPr>
          </a:p>
        </p:txBody>
      </p:sp>
      <p:sp>
        <p:nvSpPr>
          <p:cNvPr id="83" name="Google Shape;83;p17"/>
          <p:cNvSpPr/>
          <p:nvPr/>
        </p:nvSpPr>
        <p:spPr>
          <a:xfrm>
            <a:off x="4641428" y="1674119"/>
            <a:ext cx="312600" cy="310200"/>
          </a:xfrm>
          <a:prstGeom prst="roundRect">
            <a:avLst>
              <a:gd name="adj" fmla="val 11055"/>
            </a:avLst>
          </a:prstGeom>
          <a:solidFill>
            <a:srgbClr val="E8E8E3"/>
          </a:solidFill>
          <a:ln w="9525" cap="flat" cmpd="sng">
            <a:solidFill>
              <a:srgbClr val="D1D1C7"/>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84" name="Google Shape;84;p17"/>
          <p:cNvSpPr/>
          <p:nvPr/>
        </p:nvSpPr>
        <p:spPr>
          <a:xfrm>
            <a:off x="4664311" y="1612877"/>
            <a:ext cx="114300" cy="268800"/>
          </a:xfrm>
          <a:prstGeom prst="rect">
            <a:avLst/>
          </a:prstGeom>
          <a:noFill/>
          <a:ln>
            <a:noFill/>
          </a:ln>
        </p:spPr>
        <p:txBody>
          <a:bodyPr spcFirstLastPara="1" wrap="square" lIns="57150" tIns="28575" rIns="57150" bIns="28575" anchor="t" anchorCtr="0">
            <a:noAutofit/>
          </a:bodyPr>
          <a:lstStyle/>
          <a:p>
            <a:pPr marL="0" marR="0" lvl="0" indent="0" algn="ctr" rtl="0">
              <a:lnSpc>
                <a:spcPct val="130030"/>
              </a:lnSpc>
              <a:spcBef>
                <a:spcPts val="0"/>
              </a:spcBef>
              <a:spcAft>
                <a:spcPts val="0"/>
              </a:spcAft>
              <a:buClr>
                <a:srgbClr val="272525"/>
              </a:buClr>
              <a:buSzPts val="1600"/>
              <a:buFont typeface="Georgia"/>
              <a:buNone/>
            </a:pPr>
            <a:r>
              <a:rPr lang="en-GB" sz="1600">
                <a:solidFill>
                  <a:srgbClr val="272525"/>
                </a:solidFill>
                <a:latin typeface="Georgia"/>
                <a:ea typeface="Georgia"/>
                <a:cs typeface="Georgia"/>
                <a:sym typeface="Georgia"/>
              </a:rPr>
              <a:t>4</a:t>
            </a:r>
            <a:endParaRPr sz="1600" b="0" i="0" u="none" strike="noStrike" cap="none">
              <a:solidFill>
                <a:schemeClr val="dk1"/>
              </a:solidFill>
              <a:latin typeface="Calibri"/>
              <a:ea typeface="Calibri"/>
              <a:cs typeface="Calibri"/>
              <a:sym typeface="Calibri"/>
            </a:endParaRPr>
          </a:p>
        </p:txBody>
      </p:sp>
      <p:sp>
        <p:nvSpPr>
          <p:cNvPr id="85" name="Google Shape;85;p17"/>
          <p:cNvSpPr/>
          <p:nvPr/>
        </p:nvSpPr>
        <p:spPr>
          <a:xfrm>
            <a:off x="5092800" y="1612875"/>
            <a:ext cx="3594600" cy="737700"/>
          </a:xfrm>
          <a:prstGeom prst="rect">
            <a:avLst/>
          </a:prstGeom>
          <a:noFill/>
          <a:ln>
            <a:noFill/>
          </a:ln>
        </p:spPr>
        <p:txBody>
          <a:bodyPr spcFirstLastPara="1" wrap="square" lIns="57150" tIns="28575" rIns="57150" bIns="28575" anchor="t" anchorCtr="0">
            <a:noAutofit/>
          </a:bodyPr>
          <a:lstStyle/>
          <a:p>
            <a:pPr marL="0" marR="0" lvl="0" indent="0" algn="l" rtl="0">
              <a:lnSpc>
                <a:spcPct val="129995"/>
              </a:lnSpc>
              <a:spcBef>
                <a:spcPts val="0"/>
              </a:spcBef>
              <a:spcAft>
                <a:spcPts val="0"/>
              </a:spcAft>
              <a:buClr>
                <a:srgbClr val="272525"/>
              </a:buClr>
              <a:buSzPts val="1400"/>
              <a:buFont typeface="Georgia"/>
              <a:buNone/>
            </a:pPr>
            <a:r>
              <a:rPr lang="en-GB" sz="2000" i="0" u="none" strike="noStrike" cap="none">
                <a:solidFill>
                  <a:srgbClr val="272525"/>
                </a:solidFill>
                <a:latin typeface="Times New Roman"/>
                <a:ea typeface="Times New Roman"/>
                <a:cs typeface="Times New Roman"/>
                <a:sym typeface="Times New Roman"/>
              </a:rPr>
              <a:t>Intra-State Transmission and Wheeling </a:t>
            </a:r>
            <a:endParaRPr sz="2000" i="0" u="none" strike="noStrike" cap="none">
              <a:solidFill>
                <a:schemeClr val="dk1"/>
              </a:solidFill>
              <a:latin typeface="Times New Roman"/>
              <a:ea typeface="Times New Roman"/>
              <a:cs typeface="Times New Roman"/>
              <a:sym typeface="Times New Roman"/>
            </a:endParaRPr>
          </a:p>
        </p:txBody>
      </p:sp>
      <p:sp>
        <p:nvSpPr>
          <p:cNvPr id="86" name="Google Shape;86;p17"/>
          <p:cNvSpPr/>
          <p:nvPr/>
        </p:nvSpPr>
        <p:spPr>
          <a:xfrm>
            <a:off x="520749" y="2804209"/>
            <a:ext cx="312600" cy="310200"/>
          </a:xfrm>
          <a:prstGeom prst="roundRect">
            <a:avLst>
              <a:gd name="adj" fmla="val 11055"/>
            </a:avLst>
          </a:prstGeom>
          <a:solidFill>
            <a:srgbClr val="E8E8E3"/>
          </a:solidFill>
          <a:ln w="9525" cap="flat" cmpd="sng">
            <a:solidFill>
              <a:srgbClr val="D1D1C7"/>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87" name="Google Shape;87;p17"/>
          <p:cNvSpPr/>
          <p:nvPr/>
        </p:nvSpPr>
        <p:spPr>
          <a:xfrm>
            <a:off x="619795" y="2824892"/>
            <a:ext cx="114300" cy="268800"/>
          </a:xfrm>
          <a:prstGeom prst="rect">
            <a:avLst/>
          </a:prstGeom>
          <a:noFill/>
          <a:ln>
            <a:noFill/>
          </a:ln>
        </p:spPr>
        <p:txBody>
          <a:bodyPr spcFirstLastPara="1" wrap="square" lIns="57150" tIns="28575" rIns="57150" bIns="28575" anchor="t" anchorCtr="0">
            <a:noAutofit/>
          </a:bodyPr>
          <a:lstStyle/>
          <a:p>
            <a:pPr marL="0" marR="0" lvl="0" indent="0" algn="ctr" rtl="0">
              <a:lnSpc>
                <a:spcPct val="130030"/>
              </a:lnSpc>
              <a:spcBef>
                <a:spcPts val="0"/>
              </a:spcBef>
              <a:spcAft>
                <a:spcPts val="0"/>
              </a:spcAft>
              <a:buClr>
                <a:srgbClr val="272525"/>
              </a:buClr>
              <a:buSzPts val="1600"/>
              <a:buFont typeface="Georgia"/>
              <a:buNone/>
            </a:pPr>
            <a:r>
              <a:rPr lang="en-GB" sz="1600">
                <a:solidFill>
                  <a:srgbClr val="272525"/>
                </a:solidFill>
                <a:latin typeface="Georgia"/>
                <a:ea typeface="Georgia"/>
                <a:cs typeface="Georgia"/>
                <a:sym typeface="Georgia"/>
              </a:rPr>
              <a:t>2</a:t>
            </a:r>
            <a:endParaRPr sz="1600" b="0" i="0" u="none" strike="noStrike" cap="none">
              <a:solidFill>
                <a:schemeClr val="dk1"/>
              </a:solidFill>
              <a:latin typeface="Calibri"/>
              <a:ea typeface="Calibri"/>
              <a:cs typeface="Calibri"/>
              <a:sym typeface="Calibri"/>
            </a:endParaRPr>
          </a:p>
        </p:txBody>
      </p:sp>
      <p:sp>
        <p:nvSpPr>
          <p:cNvPr id="88" name="Google Shape;88;p17"/>
          <p:cNvSpPr/>
          <p:nvPr/>
        </p:nvSpPr>
        <p:spPr>
          <a:xfrm>
            <a:off x="972125" y="2767776"/>
            <a:ext cx="2852700" cy="505200"/>
          </a:xfrm>
          <a:prstGeom prst="rect">
            <a:avLst/>
          </a:prstGeom>
          <a:noFill/>
          <a:ln>
            <a:noFill/>
          </a:ln>
        </p:spPr>
        <p:txBody>
          <a:bodyPr spcFirstLastPara="1" wrap="square" lIns="57150" tIns="28575" rIns="57150" bIns="28575" anchor="t" anchorCtr="0">
            <a:noAutofit/>
          </a:bodyPr>
          <a:lstStyle/>
          <a:p>
            <a:pPr marL="0" marR="0" lvl="0" indent="0" algn="l" rtl="0">
              <a:lnSpc>
                <a:spcPct val="129995"/>
              </a:lnSpc>
              <a:spcBef>
                <a:spcPts val="0"/>
              </a:spcBef>
              <a:spcAft>
                <a:spcPts val="0"/>
              </a:spcAft>
              <a:buClr>
                <a:srgbClr val="272525"/>
              </a:buClr>
              <a:buSzPts val="1400"/>
              <a:buFont typeface="Georgia"/>
              <a:buNone/>
            </a:pPr>
            <a:r>
              <a:rPr lang="en-GB" sz="2000" i="0" u="none" strike="noStrike" cap="none">
                <a:solidFill>
                  <a:srgbClr val="272525"/>
                </a:solidFill>
                <a:latin typeface="Times New Roman"/>
                <a:ea typeface="Times New Roman"/>
                <a:cs typeface="Times New Roman"/>
                <a:sym typeface="Times New Roman"/>
              </a:rPr>
              <a:t>Promotion of Renewable Energy </a:t>
            </a:r>
            <a:endParaRPr sz="2000" i="0" u="none" strike="noStrike" cap="none">
              <a:solidFill>
                <a:schemeClr val="dk1"/>
              </a:solidFill>
              <a:latin typeface="Times New Roman"/>
              <a:ea typeface="Times New Roman"/>
              <a:cs typeface="Times New Roman"/>
              <a:sym typeface="Times New Roman"/>
            </a:endParaRPr>
          </a:p>
        </p:txBody>
      </p:sp>
      <p:sp>
        <p:nvSpPr>
          <p:cNvPr id="89" name="Google Shape;89;p17"/>
          <p:cNvSpPr/>
          <p:nvPr/>
        </p:nvSpPr>
        <p:spPr>
          <a:xfrm>
            <a:off x="4641428" y="2804209"/>
            <a:ext cx="312600" cy="310200"/>
          </a:xfrm>
          <a:prstGeom prst="roundRect">
            <a:avLst>
              <a:gd name="adj" fmla="val 11055"/>
            </a:avLst>
          </a:prstGeom>
          <a:solidFill>
            <a:srgbClr val="E8E8E3"/>
          </a:solidFill>
          <a:ln w="9525" cap="flat" cmpd="sng">
            <a:solidFill>
              <a:srgbClr val="D1D1C7"/>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r>
              <a:rPr lang="en-GB"/>
              <a:t>5</a:t>
            </a:r>
            <a:endParaRPr/>
          </a:p>
        </p:txBody>
      </p:sp>
      <p:sp>
        <p:nvSpPr>
          <p:cNvPr id="90" name="Google Shape;90;p17"/>
          <p:cNvSpPr/>
          <p:nvPr/>
        </p:nvSpPr>
        <p:spPr>
          <a:xfrm>
            <a:off x="5157850" y="2719013"/>
            <a:ext cx="3594600" cy="602700"/>
          </a:xfrm>
          <a:prstGeom prst="rect">
            <a:avLst/>
          </a:prstGeom>
          <a:noFill/>
          <a:ln>
            <a:noFill/>
          </a:ln>
        </p:spPr>
        <p:txBody>
          <a:bodyPr spcFirstLastPara="1" wrap="square" lIns="57150" tIns="28575" rIns="57150" bIns="28575" anchor="t" anchorCtr="0">
            <a:noAutofit/>
          </a:bodyPr>
          <a:lstStyle/>
          <a:p>
            <a:pPr marL="0" lvl="0" indent="0" algn="l" rtl="0">
              <a:lnSpc>
                <a:spcPct val="129995"/>
              </a:lnSpc>
              <a:spcBef>
                <a:spcPts val="0"/>
              </a:spcBef>
              <a:spcAft>
                <a:spcPts val="0"/>
              </a:spcAft>
              <a:buClr>
                <a:srgbClr val="272525"/>
              </a:buClr>
              <a:buSzPts val="1400"/>
              <a:buFont typeface="Georgia"/>
              <a:buNone/>
            </a:pPr>
            <a:r>
              <a:rPr lang="en-GB" sz="2000">
                <a:solidFill>
                  <a:srgbClr val="272525"/>
                </a:solidFill>
                <a:latin typeface="Times New Roman"/>
                <a:ea typeface="Times New Roman"/>
                <a:cs typeface="Times New Roman"/>
                <a:sym typeface="Times New Roman"/>
              </a:rPr>
              <a:t>Specify State Grid Code  &amp; Enforce standards</a:t>
            </a:r>
            <a:endParaRPr sz="2000" i="0" u="none" strike="noStrike" cap="none">
              <a:solidFill>
                <a:schemeClr val="dk1"/>
              </a:solidFill>
              <a:latin typeface="Times New Roman"/>
              <a:ea typeface="Times New Roman"/>
              <a:cs typeface="Times New Roman"/>
              <a:sym typeface="Times New Roman"/>
            </a:endParaRPr>
          </a:p>
        </p:txBody>
      </p:sp>
      <p:sp>
        <p:nvSpPr>
          <p:cNvPr id="91" name="Google Shape;91;p17"/>
          <p:cNvSpPr/>
          <p:nvPr/>
        </p:nvSpPr>
        <p:spPr>
          <a:xfrm>
            <a:off x="520749" y="3724517"/>
            <a:ext cx="312600" cy="310200"/>
          </a:xfrm>
          <a:prstGeom prst="roundRect">
            <a:avLst>
              <a:gd name="adj" fmla="val 11055"/>
            </a:avLst>
          </a:prstGeom>
          <a:solidFill>
            <a:srgbClr val="E8E8E3"/>
          </a:solidFill>
          <a:ln w="9525" cap="flat" cmpd="sng">
            <a:solidFill>
              <a:srgbClr val="D1D1C7"/>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92" name="Google Shape;92;p17"/>
          <p:cNvSpPr/>
          <p:nvPr/>
        </p:nvSpPr>
        <p:spPr>
          <a:xfrm>
            <a:off x="619795" y="3745199"/>
            <a:ext cx="114300" cy="268800"/>
          </a:xfrm>
          <a:prstGeom prst="rect">
            <a:avLst/>
          </a:prstGeom>
          <a:noFill/>
          <a:ln>
            <a:noFill/>
          </a:ln>
        </p:spPr>
        <p:txBody>
          <a:bodyPr spcFirstLastPara="1" wrap="square" lIns="57150" tIns="28575" rIns="57150" bIns="28575" anchor="t" anchorCtr="0">
            <a:noAutofit/>
          </a:bodyPr>
          <a:lstStyle/>
          <a:p>
            <a:pPr marL="0" marR="0" lvl="0" indent="0" algn="l" rtl="0">
              <a:lnSpc>
                <a:spcPct val="130030"/>
              </a:lnSpc>
              <a:spcBef>
                <a:spcPts val="0"/>
              </a:spcBef>
              <a:spcAft>
                <a:spcPts val="0"/>
              </a:spcAft>
              <a:buClr>
                <a:srgbClr val="272525"/>
              </a:buClr>
              <a:buSzPts val="1600"/>
              <a:buFont typeface="Georgia"/>
              <a:buNone/>
            </a:pPr>
            <a:r>
              <a:rPr lang="en-GB" sz="1600">
                <a:solidFill>
                  <a:srgbClr val="272525"/>
                </a:solidFill>
                <a:latin typeface="Georgia"/>
                <a:ea typeface="Georgia"/>
                <a:cs typeface="Georgia"/>
                <a:sym typeface="Georgia"/>
              </a:rPr>
              <a:t>3</a:t>
            </a:r>
            <a:endParaRPr sz="1600" b="0" i="0" u="none" strike="noStrike" cap="none">
              <a:solidFill>
                <a:schemeClr val="dk1"/>
              </a:solidFill>
              <a:latin typeface="Calibri"/>
              <a:ea typeface="Calibri"/>
              <a:cs typeface="Calibri"/>
              <a:sym typeface="Calibri"/>
            </a:endParaRPr>
          </a:p>
        </p:txBody>
      </p:sp>
      <p:sp>
        <p:nvSpPr>
          <p:cNvPr id="93" name="Google Shape;93;p17"/>
          <p:cNvSpPr/>
          <p:nvPr/>
        </p:nvSpPr>
        <p:spPr>
          <a:xfrm>
            <a:off x="972121" y="3690181"/>
            <a:ext cx="3530400" cy="447900"/>
          </a:xfrm>
          <a:prstGeom prst="rect">
            <a:avLst/>
          </a:prstGeom>
          <a:noFill/>
          <a:ln>
            <a:noFill/>
          </a:ln>
        </p:spPr>
        <p:txBody>
          <a:bodyPr spcFirstLastPara="1" wrap="square" lIns="57150" tIns="28575" rIns="57150" bIns="28575" anchor="t" anchorCtr="0">
            <a:noAutofit/>
          </a:bodyPr>
          <a:lstStyle/>
          <a:p>
            <a:pPr marL="0" lvl="0" indent="0" algn="l" rtl="0">
              <a:lnSpc>
                <a:spcPct val="129995"/>
              </a:lnSpc>
              <a:spcBef>
                <a:spcPts val="0"/>
              </a:spcBef>
              <a:spcAft>
                <a:spcPts val="0"/>
              </a:spcAft>
              <a:buClr>
                <a:srgbClr val="272525"/>
              </a:buClr>
              <a:buSzPts val="1400"/>
              <a:buFont typeface="Georgia"/>
              <a:buNone/>
            </a:pPr>
            <a:r>
              <a:rPr lang="en-GB" sz="2000">
                <a:solidFill>
                  <a:srgbClr val="272525"/>
                </a:solidFill>
                <a:latin typeface="Times New Roman"/>
                <a:ea typeface="Times New Roman"/>
                <a:cs typeface="Times New Roman"/>
                <a:sym typeface="Times New Roman"/>
              </a:rPr>
              <a:t>Dispute Adjudication </a:t>
            </a:r>
            <a:endParaRPr sz="2000">
              <a:solidFill>
                <a:schemeClr val="dk1"/>
              </a:solidFill>
              <a:latin typeface="Times New Roman"/>
              <a:ea typeface="Times New Roman"/>
              <a:cs typeface="Times New Roman"/>
              <a:sym typeface="Times New Roman"/>
            </a:endParaRPr>
          </a:p>
        </p:txBody>
      </p:sp>
      <p:sp>
        <p:nvSpPr>
          <p:cNvPr id="94" name="Google Shape;94;p17"/>
          <p:cNvSpPr/>
          <p:nvPr/>
        </p:nvSpPr>
        <p:spPr>
          <a:xfrm>
            <a:off x="4641428" y="3724517"/>
            <a:ext cx="312600" cy="310200"/>
          </a:xfrm>
          <a:prstGeom prst="roundRect">
            <a:avLst>
              <a:gd name="adj" fmla="val 11055"/>
            </a:avLst>
          </a:prstGeom>
          <a:solidFill>
            <a:srgbClr val="E8E8E3"/>
          </a:solidFill>
          <a:ln w="9525" cap="flat" cmpd="sng">
            <a:solidFill>
              <a:srgbClr val="D1D1C7"/>
            </a:solidFill>
            <a:prstDash val="solid"/>
            <a:round/>
            <a:headEnd type="none" w="sm" len="sm"/>
            <a:tailEnd type="none" w="sm" len="sm"/>
          </a:ln>
        </p:spPr>
        <p:txBody>
          <a:bodyPr spcFirstLastPara="1" wrap="square" lIns="57150" tIns="57150" rIns="57150" bIns="57150" anchor="ctr" anchorCtr="0">
            <a:noAutofit/>
          </a:bodyPr>
          <a:lstStyle/>
          <a:p>
            <a:pPr marL="0" lvl="0" indent="0" algn="l" rtl="0">
              <a:spcBef>
                <a:spcPts val="0"/>
              </a:spcBef>
              <a:spcAft>
                <a:spcPts val="0"/>
              </a:spcAft>
              <a:buNone/>
            </a:pPr>
            <a:endParaRPr/>
          </a:p>
        </p:txBody>
      </p:sp>
      <p:sp>
        <p:nvSpPr>
          <p:cNvPr id="95" name="Google Shape;95;p17"/>
          <p:cNvSpPr/>
          <p:nvPr/>
        </p:nvSpPr>
        <p:spPr>
          <a:xfrm>
            <a:off x="4740474" y="3745199"/>
            <a:ext cx="114300" cy="268800"/>
          </a:xfrm>
          <a:prstGeom prst="rect">
            <a:avLst/>
          </a:prstGeom>
          <a:noFill/>
          <a:ln>
            <a:noFill/>
          </a:ln>
        </p:spPr>
        <p:txBody>
          <a:bodyPr spcFirstLastPara="1" wrap="square" lIns="57150" tIns="28575" rIns="57150" bIns="28575" anchor="t" anchorCtr="0">
            <a:noAutofit/>
          </a:bodyPr>
          <a:lstStyle/>
          <a:p>
            <a:pPr marL="0" marR="0" lvl="0" indent="0" algn="ctr" rtl="0">
              <a:lnSpc>
                <a:spcPct val="130030"/>
              </a:lnSpc>
              <a:spcBef>
                <a:spcPts val="0"/>
              </a:spcBef>
              <a:spcAft>
                <a:spcPts val="0"/>
              </a:spcAft>
              <a:buClr>
                <a:srgbClr val="272525"/>
              </a:buClr>
              <a:buSzPts val="1600"/>
              <a:buFont typeface="Georgia"/>
              <a:buNone/>
            </a:pPr>
            <a:r>
              <a:rPr lang="en-GB" sz="1600" b="0" i="0" u="none" strike="noStrike" cap="none">
                <a:solidFill>
                  <a:srgbClr val="272525"/>
                </a:solidFill>
                <a:latin typeface="Georgia"/>
                <a:ea typeface="Georgia"/>
                <a:cs typeface="Georgia"/>
                <a:sym typeface="Georgia"/>
              </a:rPr>
              <a:t>6</a:t>
            </a:r>
            <a:endParaRPr sz="1600" b="0" i="0" u="none" strike="noStrike" cap="none">
              <a:solidFill>
                <a:schemeClr val="dk1"/>
              </a:solidFill>
              <a:latin typeface="Calibri"/>
              <a:ea typeface="Calibri"/>
              <a:cs typeface="Calibri"/>
              <a:sym typeface="Calibri"/>
            </a:endParaRPr>
          </a:p>
        </p:txBody>
      </p:sp>
      <p:sp>
        <p:nvSpPr>
          <p:cNvPr id="96" name="Google Shape;96;p17"/>
          <p:cNvSpPr/>
          <p:nvPr/>
        </p:nvSpPr>
        <p:spPr>
          <a:xfrm>
            <a:off x="5092850" y="3690175"/>
            <a:ext cx="3311400" cy="602700"/>
          </a:xfrm>
          <a:prstGeom prst="rect">
            <a:avLst/>
          </a:prstGeom>
          <a:noFill/>
          <a:ln>
            <a:noFill/>
          </a:ln>
        </p:spPr>
        <p:txBody>
          <a:bodyPr spcFirstLastPara="1" wrap="square" lIns="57150" tIns="28575" rIns="57150" bIns="28575" anchor="t" anchorCtr="0">
            <a:noAutofit/>
          </a:bodyPr>
          <a:lstStyle/>
          <a:p>
            <a:pPr marL="0" marR="0" lvl="0" indent="0" algn="l" rtl="0">
              <a:lnSpc>
                <a:spcPct val="129995"/>
              </a:lnSpc>
              <a:spcBef>
                <a:spcPts val="0"/>
              </a:spcBef>
              <a:spcAft>
                <a:spcPts val="0"/>
              </a:spcAft>
              <a:buClr>
                <a:srgbClr val="272525"/>
              </a:buClr>
              <a:buSzPts val="1400"/>
              <a:buFont typeface="Georgia"/>
              <a:buNone/>
            </a:pPr>
            <a:r>
              <a:rPr lang="en-GB" sz="2000">
                <a:solidFill>
                  <a:srgbClr val="272525"/>
                </a:solidFill>
                <a:latin typeface="Times New Roman"/>
                <a:ea typeface="Times New Roman"/>
                <a:cs typeface="Times New Roman"/>
                <a:sym typeface="Times New Roman"/>
              </a:rPr>
              <a:t>Issue licenses</a:t>
            </a:r>
            <a:endParaRPr sz="2000">
              <a:solidFill>
                <a:schemeClr val="dk1"/>
              </a:solidFill>
              <a:latin typeface="Times New Roman"/>
              <a:ea typeface="Times New Roman"/>
              <a:cs typeface="Times New Roman"/>
              <a:sym typeface="Times New Roman"/>
            </a:endParaRPr>
          </a:p>
          <a:p>
            <a:pPr marL="0" marR="0" lvl="0" indent="0" algn="l" rtl="0">
              <a:lnSpc>
                <a:spcPct val="129995"/>
              </a:lnSpc>
              <a:spcBef>
                <a:spcPts val="0"/>
              </a:spcBef>
              <a:spcAft>
                <a:spcPts val="0"/>
              </a:spcAft>
              <a:buClr>
                <a:srgbClr val="272525"/>
              </a:buClr>
              <a:buSzPts val="1400"/>
              <a:buFont typeface="Georgia"/>
              <a:buNone/>
            </a:pPr>
            <a:endParaRPr sz="1800">
              <a:solidFill>
                <a:srgbClr val="272525"/>
              </a:solidFill>
              <a:latin typeface="Times New Roman"/>
              <a:ea typeface="Times New Roman"/>
              <a:cs typeface="Times New Roman"/>
              <a:sym typeface="Times New Roman"/>
            </a:endParaRPr>
          </a:p>
        </p:txBody>
      </p:sp>
      <p:sp>
        <p:nvSpPr>
          <p:cNvPr id="97" name="Google Shape;97;p17"/>
          <p:cNvSpPr txBox="1"/>
          <p:nvPr/>
        </p:nvSpPr>
        <p:spPr>
          <a:xfrm>
            <a:off x="2479900" y="894125"/>
            <a:ext cx="4286400" cy="44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b="1" dirty="0">
                <a:solidFill>
                  <a:srgbClr val="674EA7"/>
                </a:solidFill>
              </a:rPr>
              <a:t>‘’</a:t>
            </a:r>
            <a:r>
              <a:rPr lang="en-GB" sz="2000" b="1" dirty="0">
                <a:solidFill>
                  <a:srgbClr val="674EA7"/>
                </a:solidFill>
                <a:latin typeface="Times New Roman"/>
                <a:ea typeface="Times New Roman"/>
                <a:cs typeface="Times New Roman"/>
                <a:sym typeface="Times New Roman"/>
              </a:rPr>
              <a:t>Quality power at affordable rate</a:t>
            </a:r>
            <a:r>
              <a:rPr lang="en-GB" sz="2000" b="1" dirty="0">
                <a:solidFill>
                  <a:srgbClr val="674EA7"/>
                </a:solidFill>
              </a:rPr>
              <a:t>’’</a:t>
            </a:r>
            <a:endParaRPr sz="1900" dirty="0">
              <a:solidFill>
                <a:srgbClr val="674EA7"/>
              </a:solidFill>
              <a:latin typeface="Open Sans"/>
              <a:ea typeface="Open Sans"/>
              <a:cs typeface="Open Sans"/>
              <a:sym typeface="Open Sans"/>
            </a:endParaRPr>
          </a:p>
        </p:txBody>
      </p:sp>
      <p:sp>
        <p:nvSpPr>
          <p:cNvPr id="98" name="Google Shape;98;p17"/>
          <p:cNvSpPr txBox="1">
            <a:spLocks noGrp="1"/>
          </p:cNvSpPr>
          <p:nvPr>
            <p:ph type="sldNum" idx="12"/>
          </p:nvPr>
        </p:nvSpPr>
        <p:spPr>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GB">
                <a:solidFill>
                  <a:schemeClr val="dk2"/>
                </a:solidFill>
                <a:latin typeface="Proxima Nova"/>
                <a:ea typeface="Proxima Nova"/>
                <a:cs typeface="Proxima Nova"/>
                <a:sym typeface="Proxima Nova"/>
              </a:rPr>
              <a:t>15</a:t>
            </a:fld>
            <a:endParaRPr>
              <a:solidFill>
                <a:schemeClr val="dk2"/>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100775"/>
            <a:ext cx="8520600" cy="70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rgbClr val="000000"/>
              </a:buClr>
              <a:buSzPts val="990"/>
              <a:buFont typeface="Arial"/>
              <a:buNone/>
            </a:pPr>
            <a:r>
              <a:rPr lang="en-GB" sz="2700" b="1">
                <a:solidFill>
                  <a:srgbClr val="3C78D8"/>
                </a:solidFill>
                <a:latin typeface="Times New Roman"/>
                <a:ea typeface="Times New Roman"/>
                <a:cs typeface="Times New Roman"/>
                <a:sym typeface="Times New Roman"/>
              </a:rPr>
              <a:t>LICENSEES IN KERALA (</a:t>
            </a:r>
            <a:r>
              <a:rPr lang="en-GB" sz="2700" b="1">
                <a:solidFill>
                  <a:srgbClr val="FF0000"/>
                </a:solidFill>
                <a:latin typeface="Times New Roman"/>
                <a:ea typeface="Times New Roman"/>
                <a:cs typeface="Times New Roman"/>
                <a:sym typeface="Times New Roman"/>
              </a:rPr>
              <a:t>1+9</a:t>
            </a:r>
            <a:r>
              <a:rPr lang="en-GB" sz="2700" b="1">
                <a:solidFill>
                  <a:srgbClr val="3C78D8"/>
                </a:solidFill>
                <a:latin typeface="Times New Roman"/>
                <a:ea typeface="Times New Roman"/>
                <a:cs typeface="Times New Roman"/>
                <a:sym typeface="Times New Roman"/>
              </a:rPr>
              <a:t>)</a:t>
            </a:r>
            <a:endParaRPr b="1">
              <a:latin typeface="Times New Roman"/>
              <a:ea typeface="Times New Roman"/>
              <a:cs typeface="Times New Roman"/>
              <a:sym typeface="Times New Roman"/>
            </a:endParaRPr>
          </a:p>
        </p:txBody>
      </p:sp>
      <p:sp>
        <p:nvSpPr>
          <p:cNvPr id="104" name="Google Shape;104;p1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
        <p:nvSpPr>
          <p:cNvPr id="105" name="Google Shape;105;p18"/>
          <p:cNvSpPr/>
          <p:nvPr/>
        </p:nvSpPr>
        <p:spPr>
          <a:xfrm>
            <a:off x="3301200" y="2280213"/>
            <a:ext cx="2550900" cy="1205100"/>
          </a:xfrm>
          <a:prstGeom prst="flowChartConnector">
            <a:avLst/>
          </a:prstGeom>
          <a:solidFill>
            <a:srgbClr val="D0E0E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p:nvPr/>
        </p:nvSpPr>
        <p:spPr>
          <a:xfrm>
            <a:off x="3286200" y="2419040"/>
            <a:ext cx="2571600" cy="842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1200"/>
              </a:spcAft>
              <a:buNone/>
            </a:pPr>
            <a:r>
              <a:rPr lang="en-GB" sz="1500" b="1" dirty="0">
                <a:solidFill>
                  <a:srgbClr val="252525"/>
                </a:solidFill>
                <a:latin typeface="Times New Roman"/>
                <a:ea typeface="Times New Roman"/>
                <a:cs typeface="Times New Roman"/>
                <a:sym typeface="Times New Roman"/>
              </a:rPr>
              <a:t>Kerala State Electricity Board Ltd </a:t>
            </a:r>
            <a:r>
              <a:rPr lang="en-GB" sz="1500" dirty="0">
                <a:solidFill>
                  <a:srgbClr val="252525"/>
                </a:solidFill>
                <a:latin typeface="Times New Roman"/>
                <a:ea typeface="Times New Roman"/>
                <a:cs typeface="Times New Roman"/>
                <a:sym typeface="Times New Roman"/>
              </a:rPr>
              <a:t>(</a:t>
            </a:r>
            <a:r>
              <a:rPr lang="en-GB" sz="1500" b="1" dirty="0">
                <a:solidFill>
                  <a:srgbClr val="FF0000"/>
                </a:solidFill>
                <a:latin typeface="Times New Roman"/>
                <a:ea typeface="Times New Roman"/>
                <a:cs typeface="Times New Roman"/>
                <a:sym typeface="Times New Roman"/>
              </a:rPr>
              <a:t>Distribution &amp; Transmission</a:t>
            </a:r>
            <a:r>
              <a:rPr lang="en-GB" sz="1500" dirty="0">
                <a:solidFill>
                  <a:srgbClr val="252525"/>
                </a:solidFill>
                <a:latin typeface="Times New Roman"/>
                <a:ea typeface="Times New Roman"/>
                <a:cs typeface="Times New Roman"/>
                <a:sym typeface="Times New Roman"/>
              </a:rPr>
              <a:t>)</a:t>
            </a:r>
            <a:endParaRPr sz="1500" dirty="0">
              <a:latin typeface="Times New Roman"/>
              <a:ea typeface="Times New Roman"/>
              <a:cs typeface="Times New Roman"/>
              <a:sym typeface="Times New Roman"/>
            </a:endParaRPr>
          </a:p>
        </p:txBody>
      </p:sp>
      <p:sp>
        <p:nvSpPr>
          <p:cNvPr id="107" name="Google Shape;107;p18"/>
          <p:cNvSpPr/>
          <p:nvPr/>
        </p:nvSpPr>
        <p:spPr>
          <a:xfrm>
            <a:off x="5376513" y="1185300"/>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6589888" y="2035738"/>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a:off x="1321313" y="1321150"/>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3321775" y="990875"/>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2811175" y="3762225"/>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6621988" y="3104375"/>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957713" y="3321400"/>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502713" y="2276650"/>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txBox="1"/>
          <p:nvPr/>
        </p:nvSpPr>
        <p:spPr>
          <a:xfrm>
            <a:off x="1336546" y="1386803"/>
            <a:ext cx="2038500" cy="6234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Thrissur Corporation Electricity Department</a:t>
            </a:r>
            <a:endParaRPr sz="1500" dirty="0">
              <a:latin typeface="Times New Roman"/>
              <a:ea typeface="Times New Roman"/>
              <a:cs typeface="Times New Roman"/>
              <a:sym typeface="Times New Roman"/>
            </a:endParaRPr>
          </a:p>
        </p:txBody>
      </p:sp>
      <p:sp>
        <p:nvSpPr>
          <p:cNvPr id="116" name="Google Shape;116;p18"/>
          <p:cNvSpPr txBox="1"/>
          <p:nvPr/>
        </p:nvSpPr>
        <p:spPr>
          <a:xfrm>
            <a:off x="532734" y="2314370"/>
            <a:ext cx="2104800" cy="842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Kanan Devan Hills Plantations Company Pvt Ltd</a:t>
            </a:r>
            <a:endParaRPr sz="1500" dirty="0">
              <a:latin typeface="Times New Roman"/>
              <a:ea typeface="Times New Roman"/>
              <a:cs typeface="Times New Roman"/>
              <a:sym typeface="Times New Roman"/>
            </a:endParaRPr>
          </a:p>
        </p:txBody>
      </p:sp>
      <p:sp>
        <p:nvSpPr>
          <p:cNvPr id="117" name="Google Shape;117;p18"/>
          <p:cNvSpPr txBox="1"/>
          <p:nvPr/>
        </p:nvSpPr>
        <p:spPr>
          <a:xfrm>
            <a:off x="958638" y="3411075"/>
            <a:ext cx="1957200" cy="6234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Techno park, </a:t>
            </a:r>
            <a:r>
              <a:rPr lang="en-GB" sz="1500" dirty="0" err="1">
                <a:solidFill>
                  <a:srgbClr val="252525"/>
                </a:solidFill>
                <a:latin typeface="Times New Roman"/>
                <a:ea typeface="Times New Roman"/>
                <a:cs typeface="Times New Roman"/>
                <a:sym typeface="Times New Roman"/>
              </a:rPr>
              <a:t>Kazhakuttam</a:t>
            </a:r>
            <a:r>
              <a:rPr lang="en-GB" sz="1500" dirty="0">
                <a:solidFill>
                  <a:srgbClr val="252525"/>
                </a:solidFill>
                <a:latin typeface="Times New Roman"/>
                <a:ea typeface="Times New Roman"/>
                <a:cs typeface="Times New Roman"/>
                <a:sym typeface="Times New Roman"/>
              </a:rPr>
              <a:t>, </a:t>
            </a:r>
            <a:r>
              <a:rPr lang="en-GB" sz="1500" dirty="0" err="1">
                <a:solidFill>
                  <a:srgbClr val="252525"/>
                </a:solidFill>
                <a:latin typeface="Times New Roman"/>
                <a:ea typeface="Times New Roman"/>
                <a:cs typeface="Times New Roman"/>
                <a:sym typeface="Times New Roman"/>
              </a:rPr>
              <a:t>Tvm</a:t>
            </a:r>
            <a:endParaRPr sz="1700" dirty="0">
              <a:latin typeface="Times New Roman"/>
              <a:ea typeface="Times New Roman"/>
              <a:cs typeface="Times New Roman"/>
              <a:sym typeface="Times New Roman"/>
            </a:endParaRPr>
          </a:p>
        </p:txBody>
      </p:sp>
      <p:sp>
        <p:nvSpPr>
          <p:cNvPr id="118" name="Google Shape;118;p18"/>
          <p:cNvSpPr txBox="1"/>
          <p:nvPr/>
        </p:nvSpPr>
        <p:spPr>
          <a:xfrm>
            <a:off x="3395251" y="990875"/>
            <a:ext cx="2019300" cy="842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Cochin Special Economic Zone Authority </a:t>
            </a:r>
            <a:endParaRPr sz="1500" dirty="0">
              <a:latin typeface="Times New Roman"/>
              <a:ea typeface="Times New Roman"/>
              <a:cs typeface="Times New Roman"/>
              <a:sym typeface="Times New Roman"/>
            </a:endParaRPr>
          </a:p>
        </p:txBody>
      </p:sp>
      <p:sp>
        <p:nvSpPr>
          <p:cNvPr id="119" name="Google Shape;119;p18"/>
          <p:cNvSpPr txBox="1"/>
          <p:nvPr/>
        </p:nvSpPr>
        <p:spPr>
          <a:xfrm>
            <a:off x="5513613" y="1281562"/>
            <a:ext cx="1745100" cy="8541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KINESCO Power Utilities Pvt Ltd</a:t>
            </a:r>
            <a:endParaRPr sz="1500" dirty="0">
              <a:solidFill>
                <a:srgbClr val="252525"/>
              </a:solidFill>
              <a:latin typeface="Times New Roman"/>
              <a:ea typeface="Times New Roman"/>
              <a:cs typeface="Times New Roman"/>
              <a:sym typeface="Times New Roman"/>
            </a:endParaRPr>
          </a:p>
          <a:p>
            <a:pPr marL="0" lvl="0" indent="0" algn="ctr" rtl="0">
              <a:spcBef>
                <a:spcPts val="0"/>
              </a:spcBef>
              <a:spcAft>
                <a:spcPts val="0"/>
              </a:spcAft>
              <a:buNone/>
            </a:pPr>
            <a:endParaRPr sz="1500" b="1" dirty="0">
              <a:latin typeface="Open Sans"/>
              <a:ea typeface="Open Sans"/>
              <a:cs typeface="Open Sans"/>
              <a:sym typeface="Open Sans"/>
            </a:endParaRPr>
          </a:p>
        </p:txBody>
      </p:sp>
      <p:sp>
        <p:nvSpPr>
          <p:cNvPr id="120" name="Google Shape;120;p18"/>
          <p:cNvSpPr txBox="1"/>
          <p:nvPr/>
        </p:nvSpPr>
        <p:spPr>
          <a:xfrm>
            <a:off x="6777838" y="2208581"/>
            <a:ext cx="1707600" cy="6234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Rubber Park India Pvt Ltd</a:t>
            </a:r>
            <a:endParaRPr sz="1500" dirty="0">
              <a:latin typeface="Times New Roman"/>
              <a:ea typeface="Times New Roman"/>
              <a:cs typeface="Times New Roman"/>
              <a:sym typeface="Times New Roman"/>
            </a:endParaRPr>
          </a:p>
        </p:txBody>
      </p:sp>
      <p:sp>
        <p:nvSpPr>
          <p:cNvPr id="121" name="Google Shape;121;p18"/>
          <p:cNvSpPr txBox="1"/>
          <p:nvPr/>
        </p:nvSpPr>
        <p:spPr>
          <a:xfrm>
            <a:off x="6631287" y="3331341"/>
            <a:ext cx="2019300" cy="4041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Cochin Port Authority</a:t>
            </a:r>
            <a:endParaRPr sz="1500" dirty="0">
              <a:latin typeface="Times New Roman"/>
              <a:ea typeface="Times New Roman"/>
              <a:cs typeface="Times New Roman"/>
              <a:sym typeface="Times New Roman"/>
            </a:endParaRPr>
          </a:p>
        </p:txBody>
      </p:sp>
      <p:sp>
        <p:nvSpPr>
          <p:cNvPr id="122" name="Google Shape;122;p18"/>
          <p:cNvSpPr/>
          <p:nvPr/>
        </p:nvSpPr>
        <p:spPr>
          <a:xfrm>
            <a:off x="4886825" y="3694575"/>
            <a:ext cx="2019300" cy="1005300"/>
          </a:xfrm>
          <a:prstGeom prst="flowChartConnector">
            <a:avLst/>
          </a:prstGeom>
          <a:solidFill>
            <a:srgbClr val="F5F0FB"/>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txBox="1"/>
          <p:nvPr/>
        </p:nvSpPr>
        <p:spPr>
          <a:xfrm>
            <a:off x="5850650" y="4621550"/>
            <a:ext cx="330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24" name="Google Shape;124;p18"/>
          <p:cNvSpPr txBox="1"/>
          <p:nvPr/>
        </p:nvSpPr>
        <p:spPr>
          <a:xfrm>
            <a:off x="5023012" y="3781772"/>
            <a:ext cx="1837500" cy="8541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err="1">
                <a:solidFill>
                  <a:srgbClr val="252525"/>
                </a:solidFill>
                <a:latin typeface="Times New Roman"/>
                <a:ea typeface="Times New Roman"/>
                <a:cs typeface="Times New Roman"/>
                <a:sym typeface="Times New Roman"/>
              </a:rPr>
              <a:t>Infopark</a:t>
            </a:r>
            <a:r>
              <a:rPr lang="en-GB" sz="1500" dirty="0">
                <a:solidFill>
                  <a:srgbClr val="252525"/>
                </a:solidFill>
                <a:latin typeface="Times New Roman"/>
                <a:ea typeface="Times New Roman"/>
                <a:cs typeface="Times New Roman"/>
                <a:sym typeface="Times New Roman"/>
              </a:rPr>
              <a:t>, </a:t>
            </a:r>
            <a:r>
              <a:rPr lang="en-GB" sz="1500" dirty="0" err="1">
                <a:solidFill>
                  <a:srgbClr val="252525"/>
                </a:solidFill>
                <a:latin typeface="Times New Roman"/>
                <a:ea typeface="Times New Roman"/>
                <a:cs typeface="Times New Roman"/>
                <a:sym typeface="Times New Roman"/>
              </a:rPr>
              <a:t>Kakkanad</a:t>
            </a:r>
            <a:r>
              <a:rPr lang="en-GB" sz="1500" dirty="0">
                <a:solidFill>
                  <a:srgbClr val="252525"/>
                </a:solidFill>
                <a:latin typeface="Times New Roman"/>
                <a:ea typeface="Times New Roman"/>
                <a:cs typeface="Times New Roman"/>
                <a:sym typeface="Times New Roman"/>
              </a:rPr>
              <a:t>, Kochi</a:t>
            </a:r>
            <a:endParaRPr sz="1500" dirty="0">
              <a:solidFill>
                <a:srgbClr val="252525"/>
              </a:solidFill>
              <a:latin typeface="Times New Roman"/>
              <a:ea typeface="Times New Roman"/>
              <a:cs typeface="Times New Roman"/>
              <a:sym typeface="Times New Roman"/>
            </a:endParaRPr>
          </a:p>
          <a:p>
            <a:pPr marL="0" lvl="0" indent="0" algn="ctr" rtl="0">
              <a:spcBef>
                <a:spcPts val="0"/>
              </a:spcBef>
              <a:spcAft>
                <a:spcPts val="0"/>
              </a:spcAft>
              <a:buNone/>
            </a:pPr>
            <a:endParaRPr sz="1500" dirty="0">
              <a:latin typeface="Times New Roman"/>
              <a:ea typeface="Times New Roman"/>
              <a:cs typeface="Times New Roman"/>
              <a:sym typeface="Times New Roman"/>
            </a:endParaRPr>
          </a:p>
        </p:txBody>
      </p:sp>
      <p:sp>
        <p:nvSpPr>
          <p:cNvPr id="125" name="Google Shape;125;p18"/>
          <p:cNvSpPr txBox="1"/>
          <p:nvPr/>
        </p:nvSpPr>
        <p:spPr>
          <a:xfrm>
            <a:off x="2898334" y="3843415"/>
            <a:ext cx="1896300" cy="8541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1000"/>
              </a:spcBef>
              <a:spcAft>
                <a:spcPts val="0"/>
              </a:spcAft>
              <a:buNone/>
            </a:pPr>
            <a:r>
              <a:rPr lang="en-GB" sz="1500" dirty="0">
                <a:solidFill>
                  <a:srgbClr val="252525"/>
                </a:solidFill>
                <a:latin typeface="Times New Roman"/>
                <a:ea typeface="Times New Roman"/>
                <a:cs typeface="Times New Roman"/>
                <a:sym typeface="Times New Roman"/>
              </a:rPr>
              <a:t>Smart  City Kochi Infrastructure Pvt Ltd</a:t>
            </a:r>
            <a:endParaRPr sz="1500" dirty="0">
              <a:solidFill>
                <a:srgbClr val="252525"/>
              </a:solidFill>
              <a:latin typeface="Times New Roman"/>
              <a:ea typeface="Times New Roman"/>
              <a:cs typeface="Times New Roman"/>
              <a:sym typeface="Times New Roman"/>
            </a:endParaRPr>
          </a:p>
          <a:p>
            <a:pPr marL="0" lvl="0" indent="0" algn="ctr" rtl="0">
              <a:spcBef>
                <a:spcPts val="0"/>
              </a:spcBef>
              <a:spcAft>
                <a:spcPts val="0"/>
              </a:spcAft>
              <a:buNone/>
            </a:pPr>
            <a:endParaRPr sz="1500" dirty="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29"/>
        <p:cNvGrpSpPr/>
        <p:nvPr/>
      </p:nvGrpSpPr>
      <p:grpSpPr>
        <a:xfrm>
          <a:off x="0" y="0"/>
          <a:ext cx="0" cy="0"/>
          <a:chOff x="0" y="0"/>
          <a:chExt cx="0" cy="0"/>
        </a:xfrm>
      </p:grpSpPr>
      <p:sp>
        <p:nvSpPr>
          <p:cNvPr id="132" name="Google Shape;132;p19"/>
          <p:cNvSpPr txBox="1">
            <a:spLocks noGrp="1"/>
          </p:cNvSpPr>
          <p:nvPr>
            <p:ph type="title"/>
          </p:nvPr>
        </p:nvSpPr>
        <p:spPr>
          <a:xfrm>
            <a:off x="237450" y="83325"/>
            <a:ext cx="8783700" cy="8756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940" b="1" dirty="0">
                <a:solidFill>
                  <a:srgbClr val="4A86E8"/>
                </a:solidFill>
                <a:latin typeface="Times New Roman"/>
                <a:ea typeface="Times New Roman"/>
                <a:cs typeface="Times New Roman"/>
                <a:sym typeface="Times New Roman"/>
              </a:rPr>
              <a:t>Important Regulations issued by KSERC</a:t>
            </a:r>
            <a:endParaRPr sz="2940" b="1" dirty="0">
              <a:solidFill>
                <a:srgbClr val="4A86E8"/>
              </a:solidFill>
              <a:latin typeface="Times New Roman"/>
              <a:ea typeface="Times New Roman"/>
              <a:cs typeface="Times New Roman"/>
              <a:sym typeface="Times New Roman"/>
            </a:endParaRPr>
          </a:p>
        </p:txBody>
      </p:sp>
      <p:sp>
        <p:nvSpPr>
          <p:cNvPr id="130" name="Google Shape;130;p19"/>
          <p:cNvSpPr txBox="1">
            <a:spLocks noGrp="1"/>
          </p:cNvSpPr>
          <p:nvPr>
            <p:ph type="body" idx="1"/>
          </p:nvPr>
        </p:nvSpPr>
        <p:spPr>
          <a:xfrm>
            <a:off x="237450" y="1237200"/>
            <a:ext cx="8669100" cy="39063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000000"/>
              </a:buClr>
              <a:buSzPts val="1100"/>
              <a:buFont typeface="Times New Roman"/>
              <a:buChar char="➔"/>
            </a:pPr>
            <a:r>
              <a:rPr lang="en-GB" sz="2000" dirty="0">
                <a:solidFill>
                  <a:srgbClr val="000000"/>
                </a:solidFill>
                <a:latin typeface="Times New Roman"/>
                <a:ea typeface="Times New Roman"/>
                <a:cs typeface="Times New Roman"/>
                <a:sym typeface="Times New Roman"/>
              </a:rPr>
              <a:t>Kerala State Electricity Regulatory Commission (Renewable Energy and Net Metering) Regulations, 2020</a:t>
            </a:r>
            <a:endParaRPr sz="2000" dirty="0">
              <a:solidFill>
                <a:srgbClr val="000000"/>
              </a:solidFill>
              <a:latin typeface="Times New Roman"/>
              <a:ea typeface="Times New Roman"/>
              <a:cs typeface="Times New Roman"/>
              <a:sym typeface="Times New Roman"/>
            </a:endParaRPr>
          </a:p>
          <a:p>
            <a:pPr marL="457200" lvl="0" indent="-298450" algn="just" rtl="0">
              <a:spcBef>
                <a:spcPts val="1000"/>
              </a:spcBef>
              <a:spcAft>
                <a:spcPts val="0"/>
              </a:spcAft>
              <a:buClr>
                <a:srgbClr val="000000"/>
              </a:buClr>
              <a:buSzPts val="1100"/>
              <a:buFont typeface="Times New Roman"/>
              <a:buChar char="➔"/>
            </a:pPr>
            <a:r>
              <a:rPr lang="en-GB" sz="2000" dirty="0">
                <a:solidFill>
                  <a:srgbClr val="000000"/>
                </a:solidFill>
                <a:latin typeface="Times New Roman"/>
                <a:ea typeface="Times New Roman"/>
                <a:cs typeface="Times New Roman"/>
                <a:sym typeface="Times New Roman"/>
              </a:rPr>
              <a:t>Kerala State Electricity Regulatory Commission (Kerala Electricity Supply Code) Regulations, 2014.</a:t>
            </a:r>
            <a:endParaRPr sz="2000" dirty="0">
              <a:solidFill>
                <a:srgbClr val="000000"/>
              </a:solidFill>
              <a:latin typeface="Times New Roman"/>
              <a:ea typeface="Times New Roman"/>
              <a:cs typeface="Times New Roman"/>
              <a:sym typeface="Times New Roman"/>
            </a:endParaRPr>
          </a:p>
          <a:p>
            <a:pPr marL="457200" lvl="0" indent="-298450" algn="just" rtl="0">
              <a:spcBef>
                <a:spcPts val="1000"/>
              </a:spcBef>
              <a:spcAft>
                <a:spcPts val="0"/>
              </a:spcAft>
              <a:buClr>
                <a:srgbClr val="000000"/>
              </a:buClr>
              <a:buSzPts val="1100"/>
              <a:buFont typeface="Times New Roman"/>
              <a:buChar char="➔"/>
            </a:pPr>
            <a:r>
              <a:rPr lang="en-GB" sz="2000" dirty="0">
                <a:solidFill>
                  <a:srgbClr val="000000"/>
                </a:solidFill>
                <a:latin typeface="Times New Roman"/>
                <a:ea typeface="Times New Roman"/>
                <a:cs typeface="Times New Roman"/>
                <a:sym typeface="Times New Roman"/>
              </a:rPr>
              <a:t>Kerala State Electricity Regulatory Commission (Grid Interactive Distributed Solar Energy Systems) Regulations, 2014.</a:t>
            </a:r>
            <a:endParaRPr sz="2000" dirty="0">
              <a:solidFill>
                <a:srgbClr val="000000"/>
              </a:solidFill>
              <a:latin typeface="Times New Roman"/>
              <a:ea typeface="Times New Roman"/>
              <a:cs typeface="Times New Roman"/>
              <a:sym typeface="Times New Roman"/>
            </a:endParaRPr>
          </a:p>
          <a:p>
            <a:pPr marL="457200" lvl="0" indent="-298450" algn="just" rtl="0">
              <a:spcBef>
                <a:spcPts val="1000"/>
              </a:spcBef>
              <a:spcAft>
                <a:spcPts val="0"/>
              </a:spcAft>
              <a:buClr>
                <a:srgbClr val="000000"/>
              </a:buClr>
              <a:buSzPts val="1100"/>
              <a:buFont typeface="Times New Roman"/>
              <a:buChar char="➔"/>
            </a:pPr>
            <a:r>
              <a:rPr lang="en-GB" sz="2000" dirty="0">
                <a:solidFill>
                  <a:srgbClr val="000000"/>
                </a:solidFill>
                <a:latin typeface="Times New Roman"/>
                <a:ea typeface="Times New Roman"/>
                <a:cs typeface="Times New Roman"/>
                <a:sym typeface="Times New Roman"/>
              </a:rPr>
              <a:t>Kerala State Electricity Regulatory Commission (Standards for Performance of Distribution Licensees) Regulations, 2015.</a:t>
            </a:r>
          </a:p>
          <a:p>
            <a:pPr marL="457200" lvl="0" indent="-304800" algn="just" rtl="0">
              <a:spcBef>
                <a:spcPts val="1000"/>
              </a:spcBef>
              <a:spcAft>
                <a:spcPts val="1000"/>
              </a:spcAft>
              <a:buClr>
                <a:srgbClr val="000000"/>
              </a:buClr>
              <a:buSzPts val="1200"/>
              <a:buFont typeface="Times New Roman"/>
              <a:buChar char="➔"/>
            </a:pPr>
            <a:r>
              <a:rPr lang="en-GB" sz="2000" dirty="0">
                <a:solidFill>
                  <a:srgbClr val="000000"/>
                </a:solidFill>
                <a:latin typeface="Times New Roman"/>
                <a:ea typeface="Times New Roman"/>
                <a:cs typeface="Times New Roman"/>
                <a:sym typeface="Times New Roman"/>
              </a:rPr>
              <a:t>Kerala State Electricity Regulatory Commission (Consumer Grievance Redressal Forum and Electricity Ombudsman) Regulations, 2023</a:t>
            </a:r>
            <a:r>
              <a:rPr lang="en-GB" sz="2400" dirty="0">
                <a:solidFill>
                  <a:srgbClr val="000000"/>
                </a:solidFill>
                <a:latin typeface="Times New Roman"/>
                <a:ea typeface="Times New Roman"/>
                <a:cs typeface="Times New Roman"/>
                <a:sym typeface="Times New Roman"/>
              </a:rPr>
              <a:t>.</a:t>
            </a:r>
            <a:endParaRPr lang="en-IN" sz="2400" dirty="0">
              <a:solidFill>
                <a:srgbClr val="000000"/>
              </a:solidFill>
              <a:latin typeface="Times New Roman"/>
              <a:ea typeface="Times New Roman"/>
              <a:cs typeface="Times New Roman"/>
              <a:sym typeface="Times New Roman"/>
            </a:endParaRPr>
          </a:p>
        </p:txBody>
      </p:sp>
      <p:sp>
        <p:nvSpPr>
          <p:cNvPr id="131" name="Google Shape;131;p1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rtl="0">
              <a:lnSpc>
                <a:spcPct val="115000"/>
              </a:lnSpc>
              <a:spcBef>
                <a:spcPts val="0"/>
              </a:spcBef>
              <a:spcAft>
                <a:spcPts val="0"/>
              </a:spcAft>
              <a:buClr>
                <a:schemeClr val="dk1"/>
              </a:buClr>
              <a:buSzPct val="35483"/>
              <a:buFont typeface="Arial"/>
              <a:buNone/>
            </a:pPr>
            <a:r>
              <a:rPr lang="en-GB" sz="3100" b="1" dirty="0">
                <a:solidFill>
                  <a:srgbClr val="0070C0"/>
                </a:solidFill>
                <a:latin typeface="Times New Roman" panose="02020603050405020304" pitchFamily="18" charset="0"/>
                <a:cs typeface="Times New Roman" panose="02020603050405020304" pitchFamily="18" charset="0"/>
              </a:rPr>
              <a:t>Compliance Wing in the Commission</a:t>
            </a:r>
            <a:endParaRPr sz="3100" b="1" dirty="0">
              <a:solidFill>
                <a:srgbClr val="0070C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ct val="169230"/>
              <a:buFont typeface="Calibri"/>
              <a:buNone/>
            </a:pPr>
            <a:endParaRPr sz="2600" b="1" dirty="0">
              <a:solidFill>
                <a:srgbClr val="4A86E8"/>
              </a:solidFill>
              <a:latin typeface="Times New Roman"/>
              <a:ea typeface="Times New Roman"/>
              <a:cs typeface="Times New Roman"/>
              <a:sym typeface="Times New Roman"/>
            </a:endParaRPr>
          </a:p>
        </p:txBody>
      </p:sp>
      <p:sp>
        <p:nvSpPr>
          <p:cNvPr id="138" name="Google Shape;138;p20"/>
          <p:cNvSpPr txBox="1">
            <a:spLocks noGrp="1"/>
          </p:cNvSpPr>
          <p:nvPr>
            <p:ph idx="1"/>
          </p:nvPr>
        </p:nvSpPr>
        <p:spPr>
          <a:xfrm>
            <a:off x="714050" y="1304950"/>
            <a:ext cx="8229600" cy="339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ct val="100000"/>
              <a:buNone/>
            </a:pPr>
            <a:endParaRPr sz="2400" dirty="0">
              <a:solidFill>
                <a:srgbClr val="252525"/>
              </a:solidFill>
              <a:latin typeface="Times New Roman" panose="02020603050405020304" pitchFamily="18" charset="0"/>
              <a:ea typeface="Times New Roman"/>
              <a:cs typeface="Times New Roman" panose="02020603050405020304" pitchFamily="18" charset="0"/>
              <a:sym typeface="Times New Roman"/>
            </a:endParaRPr>
          </a:p>
          <a:p>
            <a:pPr marL="514350" indent="-342900" algn="just">
              <a:lnSpc>
                <a:spcPct val="150000"/>
              </a:lnSpc>
              <a:spcBef>
                <a:spcPts val="0"/>
              </a:spcBef>
              <a:buSzPct val="39147"/>
              <a:buFont typeface="Wingdings" panose="05000000000000000000" pitchFamily="2" charset="2"/>
              <a:buChar char="q"/>
            </a:pPr>
            <a:r>
              <a:rPr lang="en-GB" sz="2000" dirty="0">
                <a:solidFill>
                  <a:schemeClr val="dk1"/>
                </a:solidFill>
                <a:latin typeface="Times New Roman" panose="02020603050405020304" pitchFamily="18" charset="0"/>
                <a:cs typeface="Times New Roman" panose="02020603050405020304" pitchFamily="18" charset="0"/>
              </a:rPr>
              <a:t>The Compliance wing in the Commission is headed by the Compliance Examiner. </a:t>
            </a:r>
          </a:p>
          <a:p>
            <a:pPr marL="514350" indent="-342900" algn="just">
              <a:lnSpc>
                <a:spcPct val="150000"/>
              </a:lnSpc>
              <a:spcBef>
                <a:spcPts val="0"/>
              </a:spcBef>
              <a:buSzPct val="39147"/>
              <a:buFont typeface="Wingdings" panose="05000000000000000000" pitchFamily="2" charset="2"/>
              <a:buChar char="q"/>
            </a:pPr>
            <a:r>
              <a:rPr lang="en-GB" sz="2000" dirty="0">
                <a:solidFill>
                  <a:schemeClr val="dk1"/>
                </a:solidFill>
                <a:latin typeface="Times New Roman" panose="02020603050405020304" pitchFamily="18" charset="0"/>
                <a:cs typeface="Times New Roman" panose="02020603050405020304" pitchFamily="18" charset="0"/>
              </a:rPr>
              <a:t>Non compliance, violations/ contraventions of the Electricity Act/ Regulations issued by the Commission are monitored. </a:t>
            </a:r>
          </a:p>
          <a:p>
            <a:pPr marL="514350" indent="-342900" algn="just">
              <a:lnSpc>
                <a:spcPct val="150000"/>
              </a:lnSpc>
              <a:spcBef>
                <a:spcPts val="0"/>
              </a:spcBef>
              <a:buSzPct val="39147"/>
              <a:buFont typeface="Wingdings" panose="05000000000000000000" pitchFamily="2" charset="2"/>
              <a:buChar char="q"/>
            </a:pPr>
            <a:r>
              <a:rPr lang="en-GB" sz="2000" dirty="0">
                <a:solidFill>
                  <a:schemeClr val="dk1"/>
                </a:solidFill>
                <a:latin typeface="Times New Roman" panose="02020603050405020304" pitchFamily="18" charset="0"/>
                <a:cs typeface="Times New Roman" panose="02020603050405020304" pitchFamily="18" charset="0"/>
              </a:rPr>
              <a:t>Spot inspections are also conducted to verify the compliance.</a:t>
            </a:r>
            <a:endParaRPr sz="2000" dirty="0">
              <a:solidFill>
                <a:schemeClr val="dk1"/>
              </a:solidFill>
              <a:latin typeface="Times New Roman" panose="02020603050405020304" pitchFamily="18" charset="0"/>
              <a:cs typeface="Times New Roman" panose="02020603050405020304" pitchFamily="18" charset="0"/>
            </a:endParaRPr>
          </a:p>
          <a:p>
            <a:pPr marL="342900" lvl="0" indent="0" algn="l" rtl="0">
              <a:lnSpc>
                <a:spcPct val="150000"/>
              </a:lnSpc>
              <a:spcBef>
                <a:spcPts val="400"/>
              </a:spcBef>
              <a:spcAft>
                <a:spcPts val="1200"/>
              </a:spcAft>
              <a:buNone/>
            </a:pPr>
            <a:endParaRPr sz="2400" dirty="0">
              <a:solidFill>
                <a:srgbClr val="252525"/>
              </a:solidFill>
              <a:latin typeface="Times New Roman" panose="02020603050405020304" pitchFamily="18" charset="0"/>
              <a:ea typeface="Times New Roman"/>
              <a:cs typeface="Times New Roman" panose="02020603050405020304" pitchFamily="18" charset="0"/>
              <a:sym typeface="Times New Roman"/>
            </a:endParaRPr>
          </a:p>
        </p:txBody>
      </p:sp>
      <p:sp>
        <p:nvSpPr>
          <p:cNvPr id="139" name="Google Shape;139;p20"/>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ct val="27500"/>
              <a:buFont typeface="Arial"/>
              <a:buNone/>
            </a:pPr>
            <a:r>
              <a:rPr lang="en-GB" sz="3200" dirty="0">
                <a:solidFill>
                  <a:srgbClr val="0070C0"/>
                </a:solidFill>
                <a:latin typeface="Times New Roman" panose="02020603050405020304" pitchFamily="18" charset="0"/>
                <a:cs typeface="Times New Roman" panose="02020603050405020304" pitchFamily="18" charset="0"/>
              </a:rPr>
              <a:t>Consumer Advocacy</a:t>
            </a:r>
            <a:endParaRPr sz="2400" b="1" dirty="0">
              <a:solidFill>
                <a:srgbClr val="0070C0"/>
              </a:solidFill>
              <a:latin typeface="Times New Roman" panose="02020603050405020304" pitchFamily="18" charset="0"/>
              <a:cs typeface="Times New Roman" panose="02020603050405020304" pitchFamily="18" charset="0"/>
            </a:endParaRPr>
          </a:p>
        </p:txBody>
      </p:sp>
      <p:sp>
        <p:nvSpPr>
          <p:cNvPr id="145" name="Google Shape;145;p21"/>
          <p:cNvSpPr txBox="1">
            <a:spLocks noGrp="1"/>
          </p:cNvSpPr>
          <p:nvPr>
            <p:ph idx="1"/>
          </p:nvPr>
        </p:nvSpPr>
        <p:spPr>
          <a:xfrm>
            <a:off x="639708" y="1406100"/>
            <a:ext cx="8229600" cy="339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ct val="100000"/>
              <a:buNone/>
            </a:pPr>
            <a:endParaRPr sz="2000" dirty="0">
              <a:solidFill>
                <a:srgbClr val="252525"/>
              </a:solidFill>
              <a:latin typeface="Times New Roman"/>
              <a:ea typeface="Times New Roman"/>
              <a:cs typeface="Times New Roman"/>
              <a:sym typeface="Times New Roman"/>
            </a:endParaRPr>
          </a:p>
          <a:p>
            <a:pPr algn="just">
              <a:spcBef>
                <a:spcPts val="0"/>
              </a:spcBef>
              <a:buSzPct val="39285"/>
              <a:buFont typeface="Wingdings" panose="05000000000000000000" pitchFamily="2" charset="2"/>
              <a:buChar char="q"/>
            </a:pPr>
            <a:r>
              <a:rPr lang="en-GB" sz="2000" dirty="0">
                <a:solidFill>
                  <a:schemeClr val="dk1"/>
                </a:solidFill>
                <a:latin typeface="Times New Roman" panose="02020603050405020304" pitchFamily="18" charset="0"/>
                <a:cs typeface="Times New Roman" panose="02020603050405020304" pitchFamily="18" charset="0"/>
              </a:rPr>
              <a:t>Under the Compliance wing of the Commission</a:t>
            </a:r>
          </a:p>
          <a:p>
            <a:pPr algn="just">
              <a:spcBef>
                <a:spcPts val="0"/>
              </a:spcBef>
              <a:buSzPct val="39285"/>
            </a:pPr>
            <a:endParaRPr lang="en-GB" sz="900" dirty="0">
              <a:solidFill>
                <a:schemeClr val="dk1"/>
              </a:solidFill>
              <a:latin typeface="Times New Roman" panose="02020603050405020304" pitchFamily="18" charset="0"/>
              <a:cs typeface="Times New Roman" panose="02020603050405020304" pitchFamily="18" charset="0"/>
            </a:endParaRPr>
          </a:p>
          <a:p>
            <a:pPr algn="just">
              <a:spcBef>
                <a:spcPts val="0"/>
              </a:spcBef>
              <a:buSzPct val="39285"/>
              <a:buFont typeface="Wingdings" panose="05000000000000000000" pitchFamily="2" charset="2"/>
              <a:buChar char="q"/>
            </a:pPr>
            <a:r>
              <a:rPr lang="en-GB" sz="2000" dirty="0">
                <a:solidFill>
                  <a:schemeClr val="dk1"/>
                </a:solidFill>
                <a:latin typeface="Times New Roman" panose="02020603050405020304" pitchFamily="18" charset="0"/>
                <a:cs typeface="Times New Roman" panose="02020603050405020304" pitchFamily="18" charset="0"/>
              </a:rPr>
              <a:t>To facilitate capacity building of consumer groups and ensure their effective representation for enhancing the efficiency of regulatory processes and organise seminars, group discussions, and public awareness campaign to create awareness and educate the consumer about their rights on various consumer issues including safety and energy conservation.</a:t>
            </a:r>
            <a:endParaRPr sz="2000" dirty="0">
              <a:solidFill>
                <a:schemeClr val="dk1"/>
              </a:solidFill>
              <a:latin typeface="Times New Roman" panose="02020603050405020304" pitchFamily="18" charset="0"/>
              <a:cs typeface="Times New Roman" panose="02020603050405020304" pitchFamily="18" charset="0"/>
            </a:endParaRPr>
          </a:p>
          <a:p>
            <a:pPr marL="342900" lvl="0" indent="0" algn="l" rtl="0">
              <a:lnSpc>
                <a:spcPct val="150000"/>
              </a:lnSpc>
              <a:spcBef>
                <a:spcPts val="400"/>
              </a:spcBef>
              <a:spcAft>
                <a:spcPts val="1200"/>
              </a:spcAft>
              <a:buNone/>
            </a:pPr>
            <a:endParaRPr sz="2809" dirty="0">
              <a:solidFill>
                <a:schemeClr val="dk1"/>
              </a:solidFill>
            </a:endParaRPr>
          </a:p>
        </p:txBody>
      </p:sp>
      <p:sp>
        <p:nvSpPr>
          <p:cNvPr id="146" name="Google Shape;146;p21"/>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88072-3AAC-88F7-EAD0-A018485D0291}"/>
              </a:ext>
            </a:extLst>
          </p:cNvPr>
          <p:cNvSpPr txBox="1"/>
          <p:nvPr/>
        </p:nvSpPr>
        <p:spPr>
          <a:xfrm>
            <a:off x="0" y="141249"/>
            <a:ext cx="9144000" cy="1815882"/>
          </a:xfrm>
          <a:prstGeom prst="rect">
            <a:avLst/>
          </a:prstGeom>
          <a:solidFill>
            <a:schemeClr val="accent2">
              <a:lumMod val="20000"/>
              <a:lumOff val="80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Two agencies in Energy Sector </a:t>
            </a:r>
            <a:endParaRPr lang="en-US" sz="20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r>
              <a:rPr lang="en-US" sz="2000" b="1" dirty="0">
                <a:solidFill>
                  <a:srgbClr val="002060"/>
                </a:solidFill>
                <a:latin typeface="Times New Roman" panose="02020603050405020304" pitchFamily="18" charset="0"/>
                <a:cs typeface="Times New Roman" panose="02020603050405020304" pitchFamily="18" charset="0"/>
              </a:rPr>
              <a:t>IEA- International Energy Agency</a:t>
            </a:r>
          </a:p>
          <a:p>
            <a:pPr algn="ctr"/>
            <a:r>
              <a:rPr lang="en-US" sz="2000" b="1" dirty="0">
                <a:solidFill>
                  <a:srgbClr val="002060"/>
                </a:solidFill>
                <a:latin typeface="Times New Roman" panose="02020603050405020304" pitchFamily="18" charset="0"/>
                <a:cs typeface="Times New Roman" panose="02020603050405020304" pitchFamily="18" charset="0"/>
              </a:rPr>
              <a:t>CEA- Central Electricity Authority </a:t>
            </a:r>
          </a:p>
          <a:p>
            <a:endParaRPr lang="en-I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B7E2DE7-647D-76CE-5774-C2AFC2E76083}"/>
              </a:ext>
            </a:extLst>
          </p:cNvPr>
          <p:cNvSpPr txBox="1"/>
          <p:nvPr/>
        </p:nvSpPr>
        <p:spPr>
          <a:xfrm>
            <a:off x="676507" y="2232595"/>
            <a:ext cx="7590264" cy="2400657"/>
          </a:xfrm>
          <a:prstGeom prst="rect">
            <a:avLst/>
          </a:prstGeom>
          <a:noFill/>
        </p:spPr>
        <p:txBody>
          <a:bodyPr wrap="square" rtlCol="0">
            <a:spAutoFit/>
          </a:bodyPr>
          <a:lstStyle/>
          <a:p>
            <a:pPr algn="ctr"/>
            <a:r>
              <a:rPr lang="en-US" sz="2400" b="1" dirty="0">
                <a:solidFill>
                  <a:srgbClr val="002060"/>
                </a:solidFill>
              </a:rPr>
              <a:t>IEA </a:t>
            </a:r>
            <a:r>
              <a:rPr lang="en-US" sz="2400" b="1" dirty="0">
                <a:solidFill>
                  <a:srgbClr val="002060"/>
                </a:solidFill>
                <a:latin typeface="Times New Roman" panose="02020603050405020304" pitchFamily="18" charset="0"/>
                <a:cs typeface="Times New Roman" panose="02020603050405020304" pitchFamily="18" charset="0"/>
              </a:rPr>
              <a:t>(International Energy Agency)</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Established- 1974</a:t>
            </a:r>
          </a:p>
          <a:p>
            <a:pPr algn="ctr"/>
            <a:r>
              <a:rPr lang="en-US" dirty="0">
                <a:latin typeface="Times New Roman" panose="02020603050405020304" pitchFamily="18" charset="0"/>
                <a:cs typeface="Times New Roman" panose="02020603050405020304" pitchFamily="18" charset="0"/>
              </a:rPr>
              <a:t>Head Quarters – Paris </a:t>
            </a:r>
          </a:p>
          <a:p>
            <a:pPr algn="ctr"/>
            <a:r>
              <a:rPr lang="en-US" dirty="0">
                <a:latin typeface="Times New Roman" panose="02020603050405020304" pitchFamily="18" charset="0"/>
                <a:cs typeface="Times New Roman" panose="02020603050405020304" pitchFamily="18" charset="0"/>
              </a:rPr>
              <a:t>Founded by – OECD (Organization of Economic Corporation &amp; Development) Members -31 Countries</a:t>
            </a:r>
          </a:p>
          <a:p>
            <a:pPr algn="ctr"/>
            <a:r>
              <a:rPr lang="en-US" dirty="0">
                <a:latin typeface="Times New Roman" panose="02020603050405020304" pitchFamily="18" charset="0"/>
                <a:cs typeface="Times New Roman" panose="02020603050405020304" pitchFamily="18" charset="0"/>
              </a:rPr>
              <a:t>India joined on 2017 March</a:t>
            </a:r>
          </a:p>
          <a:p>
            <a:pPr algn="ctr"/>
            <a:endParaRPr lang="en-US" dirty="0"/>
          </a:p>
        </p:txBody>
      </p:sp>
    </p:spTree>
    <p:extLst>
      <p:ext uri="{BB962C8B-B14F-4D97-AF65-F5344CB8AC3E}">
        <p14:creationId xmlns:p14="http://schemas.microsoft.com/office/powerpoint/2010/main" val="1195518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51325" y="138603"/>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GB" b="1" dirty="0">
                <a:solidFill>
                  <a:srgbClr val="0070C0"/>
                </a:solidFill>
                <a:latin typeface="Times New Roman" panose="02020603050405020304" pitchFamily="18" charset="0"/>
                <a:cs typeface="Times New Roman" panose="02020603050405020304" pitchFamily="18" charset="0"/>
              </a:rPr>
              <a:t>	Kerala Electricity Supply Code, 2014</a:t>
            </a:r>
            <a:endParaRPr sz="2200" b="1"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
        <p:nvSpPr>
          <p:cNvPr id="152" name="Google Shape;152;p22"/>
          <p:cNvSpPr txBox="1">
            <a:spLocks noGrp="1"/>
          </p:cNvSpPr>
          <p:nvPr>
            <p:ph idx="1"/>
          </p:nvPr>
        </p:nvSpPr>
        <p:spPr>
          <a:xfrm>
            <a:off x="699181" y="1067058"/>
            <a:ext cx="8229600" cy="3394500"/>
          </a:xfrm>
          <a:prstGeom prst="rect">
            <a:avLst/>
          </a:prstGeom>
          <a:noFill/>
          <a:ln>
            <a:noFill/>
          </a:ln>
        </p:spPr>
        <p:txBody>
          <a:bodyPr spcFirstLastPara="1" wrap="square" lIns="91425" tIns="45700" rIns="91425" bIns="45700" anchor="t" anchorCtr="0">
            <a:normAutofit/>
          </a:bodyPr>
          <a:lstStyle/>
          <a:p>
            <a:pPr marL="0" indent="0" algn="just">
              <a:lnSpc>
                <a:spcPct val="150000"/>
              </a:lnSpc>
              <a:spcBef>
                <a:spcPts val="0"/>
              </a:spcBef>
              <a:buSzPts val="1100"/>
              <a:buNone/>
            </a:pPr>
            <a:r>
              <a:rPr lang="en-GB" sz="2000" dirty="0">
                <a:solidFill>
                  <a:schemeClr val="dk1"/>
                </a:solidFill>
                <a:latin typeface="Times New Roman" panose="02020603050405020304" pitchFamily="18" charset="0"/>
                <a:cs typeface="Times New Roman" panose="02020603050405020304" pitchFamily="18" charset="0"/>
              </a:rPr>
              <a:t>Specifies ,</a:t>
            </a:r>
            <a:endParaRPr sz="2000" dirty="0">
              <a:solidFill>
                <a:schemeClr val="dk1"/>
              </a:solidFill>
              <a:latin typeface="Times New Roman" panose="02020603050405020304" pitchFamily="18" charset="0"/>
              <a:cs typeface="Times New Roman" panose="02020603050405020304" pitchFamily="18" charset="0"/>
            </a:endParaRPr>
          </a:p>
          <a:p>
            <a:pPr marL="342900" algn="just">
              <a:lnSpc>
                <a:spcPct val="150000"/>
              </a:lnSpc>
              <a:spcBef>
                <a:spcPts val="0"/>
              </a:spcBef>
              <a:buSzPts val="1100"/>
            </a:pPr>
            <a:r>
              <a:rPr lang="en-GB" sz="2000" dirty="0">
                <a:solidFill>
                  <a:schemeClr val="dk1"/>
                </a:solidFill>
                <a:latin typeface="Times New Roman" panose="02020603050405020304" pitchFamily="18" charset="0"/>
                <a:cs typeface="Times New Roman" panose="02020603050405020304" pitchFamily="18" charset="0"/>
              </a:rPr>
              <a:t>General conditions of supply of electricity,</a:t>
            </a:r>
            <a:endParaRPr sz="2000" dirty="0">
              <a:solidFill>
                <a:schemeClr val="dk1"/>
              </a:solidFill>
              <a:latin typeface="Times New Roman" panose="02020603050405020304" pitchFamily="18" charset="0"/>
              <a:cs typeface="Times New Roman" panose="02020603050405020304" pitchFamily="18" charset="0"/>
            </a:endParaRPr>
          </a:p>
          <a:p>
            <a:pPr marL="342900" algn="just">
              <a:lnSpc>
                <a:spcPct val="150000"/>
              </a:lnSpc>
              <a:spcBef>
                <a:spcPts val="0"/>
              </a:spcBef>
              <a:buSzPts val="1100"/>
            </a:pPr>
            <a:r>
              <a:rPr lang="en-GB" sz="2000" dirty="0">
                <a:solidFill>
                  <a:schemeClr val="dk1"/>
                </a:solidFill>
                <a:latin typeface="Times New Roman" panose="02020603050405020304" pitchFamily="18" charset="0"/>
                <a:cs typeface="Times New Roman" panose="02020603050405020304" pitchFamily="18" charset="0"/>
              </a:rPr>
              <a:t>Security deposit for electricity charges and   electricity meter,</a:t>
            </a:r>
            <a:endParaRPr sz="2000" dirty="0">
              <a:solidFill>
                <a:schemeClr val="dk1"/>
              </a:solidFill>
              <a:latin typeface="Times New Roman" panose="02020603050405020304" pitchFamily="18" charset="0"/>
              <a:cs typeface="Times New Roman" panose="02020603050405020304" pitchFamily="18" charset="0"/>
            </a:endParaRPr>
          </a:p>
          <a:p>
            <a:pPr marL="342900" algn="just">
              <a:lnSpc>
                <a:spcPct val="150000"/>
              </a:lnSpc>
              <a:spcBef>
                <a:spcPts val="0"/>
              </a:spcBef>
              <a:buSzPts val="1100"/>
            </a:pPr>
            <a:r>
              <a:rPr lang="en-GB" sz="2000" dirty="0">
                <a:solidFill>
                  <a:schemeClr val="dk1"/>
                </a:solidFill>
                <a:latin typeface="Times New Roman" panose="02020603050405020304" pitchFamily="18" charset="0"/>
                <a:cs typeface="Times New Roman" panose="02020603050405020304" pitchFamily="18" charset="0"/>
              </a:rPr>
              <a:t>Procedures and processes,</a:t>
            </a:r>
            <a:endParaRPr sz="2000" dirty="0">
              <a:solidFill>
                <a:schemeClr val="dk1"/>
              </a:solidFill>
              <a:latin typeface="Times New Roman" panose="02020603050405020304" pitchFamily="18" charset="0"/>
              <a:cs typeface="Times New Roman" panose="02020603050405020304" pitchFamily="18" charset="0"/>
            </a:endParaRPr>
          </a:p>
          <a:p>
            <a:pPr marL="342900" algn="just">
              <a:lnSpc>
                <a:spcPct val="150000"/>
              </a:lnSpc>
              <a:spcBef>
                <a:spcPts val="0"/>
              </a:spcBef>
              <a:buSzPts val="1100"/>
            </a:pPr>
            <a:r>
              <a:rPr lang="en-GB" sz="2000" dirty="0">
                <a:solidFill>
                  <a:schemeClr val="dk1"/>
                </a:solidFill>
                <a:latin typeface="Times New Roman" panose="02020603050405020304" pitchFamily="18" charset="0"/>
                <a:cs typeface="Times New Roman" panose="02020603050405020304" pitchFamily="18" charset="0"/>
              </a:rPr>
              <a:t>Metering, billing, and mode of payment,</a:t>
            </a:r>
          </a:p>
          <a:p>
            <a:pPr marL="342900" algn="just">
              <a:lnSpc>
                <a:spcPct val="150000"/>
              </a:lnSpc>
              <a:spcBef>
                <a:spcPts val="0"/>
              </a:spcBef>
              <a:buSzPts val="1100"/>
            </a:pPr>
            <a:r>
              <a:rPr lang="en-GB" sz="2000" dirty="0">
                <a:solidFill>
                  <a:schemeClr val="dk1"/>
                </a:solidFill>
                <a:latin typeface="Times New Roman" panose="02020603050405020304" pitchFamily="18" charset="0"/>
                <a:cs typeface="Times New Roman" panose="02020603050405020304" pitchFamily="18" charset="0"/>
              </a:rPr>
              <a:t>Disconnection, dismantling &amp; reconnection</a:t>
            </a:r>
            <a:endParaRPr sz="20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53" name="Google Shape;153;p22"/>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635327" y="465705"/>
            <a:ext cx="8229600" cy="8574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Clr>
                <a:schemeClr val="dk1"/>
              </a:buClr>
              <a:buSzPts val="990"/>
              <a:buFont typeface="Arial"/>
              <a:buNone/>
            </a:pPr>
            <a:r>
              <a:rPr lang="en-GB" sz="2120" b="1" dirty="0">
                <a:solidFill>
                  <a:srgbClr val="0070C0"/>
                </a:solidFill>
                <a:latin typeface="Times New Roman" panose="02020603050405020304" pitchFamily="18" charset="0"/>
                <a:cs typeface="Times New Roman" panose="02020603050405020304" pitchFamily="18" charset="0"/>
              </a:rPr>
              <a:t>KSERC (Standards of Performance of Distribution Licensees) Regulations, 2015</a:t>
            </a:r>
            <a:endParaRPr sz="1580" b="1"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
        <p:nvSpPr>
          <p:cNvPr id="159" name="Google Shape;159;p23"/>
          <p:cNvSpPr txBox="1">
            <a:spLocks noGrp="1"/>
          </p:cNvSpPr>
          <p:nvPr>
            <p:ph idx="1"/>
          </p:nvPr>
        </p:nvSpPr>
        <p:spPr>
          <a:xfrm>
            <a:off x="635327" y="1610397"/>
            <a:ext cx="8229600" cy="3394500"/>
          </a:xfrm>
          <a:prstGeom prst="rect">
            <a:avLst/>
          </a:prstGeom>
          <a:noFill/>
          <a:ln>
            <a:noFill/>
          </a:ln>
        </p:spPr>
        <p:txBody>
          <a:bodyPr spcFirstLastPara="1" wrap="square" lIns="91425" tIns="45700" rIns="91425" bIns="45700" anchor="t" anchorCtr="0">
            <a:normAutofit/>
          </a:bodyPr>
          <a:lstStyle/>
          <a:p>
            <a:pPr marL="514350" indent="-342900" algn="just">
              <a:spcBef>
                <a:spcPts val="0"/>
              </a:spcBef>
              <a:buSzPct val="38791"/>
              <a:buFont typeface="Wingdings" panose="05000000000000000000" pitchFamily="2" charset="2"/>
              <a:buChar char="q"/>
            </a:pPr>
            <a:r>
              <a:rPr lang="en-GB" sz="2000" dirty="0">
                <a:solidFill>
                  <a:srgbClr val="252525"/>
                </a:solidFill>
                <a:latin typeface="Times New Roman" panose="02020603050405020304" pitchFamily="18" charset="0"/>
                <a:cs typeface="Times New Roman" panose="02020603050405020304" pitchFamily="18" charset="0"/>
              </a:rPr>
              <a:t>SOP Regulations prescribes the Guaranteed Standards and Overall Standards of performance of the licensee.</a:t>
            </a:r>
          </a:p>
          <a:p>
            <a:pPr marL="342900" algn="just">
              <a:spcBef>
                <a:spcPts val="0"/>
              </a:spcBef>
              <a:buSzPct val="38791"/>
              <a:buFont typeface="Wingdings" panose="05000000000000000000" pitchFamily="2" charset="2"/>
              <a:buChar char="q"/>
            </a:pPr>
            <a:endParaRPr lang="en-GB" sz="1050" dirty="0">
              <a:solidFill>
                <a:srgbClr val="252525"/>
              </a:solidFill>
              <a:latin typeface="Times New Roman" panose="02020603050405020304" pitchFamily="18" charset="0"/>
              <a:cs typeface="Times New Roman" panose="02020603050405020304" pitchFamily="18" charset="0"/>
            </a:endParaRPr>
          </a:p>
          <a:p>
            <a:pPr marL="514350" indent="-342900" algn="just">
              <a:spcBef>
                <a:spcPts val="0"/>
              </a:spcBef>
              <a:buSzPct val="38791"/>
              <a:buFont typeface="Wingdings" panose="05000000000000000000" pitchFamily="2" charset="2"/>
              <a:buChar char="q"/>
            </a:pPr>
            <a:r>
              <a:rPr lang="en-GB" sz="2000" dirty="0">
                <a:solidFill>
                  <a:srgbClr val="252525"/>
                </a:solidFill>
                <a:latin typeface="Times New Roman" panose="02020603050405020304" pitchFamily="18" charset="0"/>
                <a:cs typeface="Times New Roman" panose="02020603050405020304" pitchFamily="18" charset="0"/>
              </a:rPr>
              <a:t>Based on the levels of standards, the licensees are analysed and ranked.</a:t>
            </a:r>
          </a:p>
          <a:p>
            <a:pPr marL="342900" algn="just">
              <a:spcBef>
                <a:spcPts val="0"/>
              </a:spcBef>
              <a:buSzPct val="38791"/>
              <a:buFont typeface="Wingdings" panose="05000000000000000000" pitchFamily="2" charset="2"/>
              <a:buChar char="q"/>
            </a:pPr>
            <a:endParaRPr lang="en-GB" sz="1100" dirty="0">
              <a:solidFill>
                <a:srgbClr val="252525"/>
              </a:solidFill>
              <a:latin typeface="Times New Roman" panose="02020603050405020304" pitchFamily="18" charset="0"/>
              <a:cs typeface="Times New Roman" panose="02020603050405020304" pitchFamily="18" charset="0"/>
            </a:endParaRPr>
          </a:p>
          <a:p>
            <a:pPr marL="514350" indent="-342900" algn="just">
              <a:spcBef>
                <a:spcPts val="0"/>
              </a:spcBef>
              <a:buSzPct val="38791"/>
              <a:buFont typeface="Wingdings" panose="05000000000000000000" pitchFamily="2" charset="2"/>
              <a:buChar char="q"/>
            </a:pPr>
            <a:r>
              <a:rPr lang="en-GB" sz="2000" dirty="0">
                <a:solidFill>
                  <a:srgbClr val="252525"/>
                </a:solidFill>
                <a:latin typeface="Times New Roman" panose="02020603050405020304" pitchFamily="18" charset="0"/>
                <a:cs typeface="Times New Roman" panose="02020603050405020304" pitchFamily="18" charset="0"/>
              </a:rPr>
              <a:t>Based on the Standards of Performance achieved by the Distribution Licensees, incentive/ disincentive are linked to the admissible return on equity of the licensee.</a:t>
            </a:r>
            <a:endParaRPr sz="2000" dirty="0">
              <a:solidFill>
                <a:srgbClr val="252525"/>
              </a:solidFill>
              <a:latin typeface="Times New Roman" panose="02020603050405020304" pitchFamily="18" charset="0"/>
              <a:cs typeface="Times New Roman" panose="02020603050405020304" pitchFamily="18" charset="0"/>
            </a:endParaRPr>
          </a:p>
          <a:p>
            <a:pPr marL="0" lvl="0" indent="0" algn="l" rtl="0">
              <a:lnSpc>
                <a:spcPct val="150000"/>
              </a:lnSpc>
              <a:spcBef>
                <a:spcPts val="400"/>
              </a:spcBef>
              <a:spcAft>
                <a:spcPts val="1200"/>
              </a:spcAft>
              <a:buNone/>
            </a:pPr>
            <a:endParaRPr sz="2400" dirty="0">
              <a:solidFill>
                <a:schemeClr val="dk1"/>
              </a:solidFill>
            </a:endParaRPr>
          </a:p>
        </p:txBody>
      </p:sp>
      <p:sp>
        <p:nvSpPr>
          <p:cNvPr id="160" name="Google Shape;160;p23"/>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1004669" y="0"/>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0070C0"/>
                </a:solidFill>
                <a:latin typeface="Times New Roman" panose="02020603050405020304" pitchFamily="18" charset="0"/>
                <a:cs typeface="Times New Roman" panose="02020603050405020304" pitchFamily="18" charset="0"/>
              </a:rPr>
              <a:t>Services provided by the licensee</a:t>
            </a:r>
            <a:endParaRPr sz="2120" b="1" dirty="0">
              <a:solidFill>
                <a:srgbClr val="0070C0"/>
              </a:solidFill>
              <a:latin typeface="Times New Roman" panose="02020603050405020304" pitchFamily="18" charset="0"/>
              <a:cs typeface="Times New Roman" panose="02020603050405020304" pitchFamily="18" charset="0"/>
            </a:endParaRPr>
          </a:p>
        </p:txBody>
      </p:sp>
      <p:sp>
        <p:nvSpPr>
          <p:cNvPr id="167" name="Google Shape;167;p24"/>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22</a:t>
            </a:fld>
            <a:endParaRPr/>
          </a:p>
        </p:txBody>
      </p:sp>
      <p:graphicFrame>
        <p:nvGraphicFramePr>
          <p:cNvPr id="2" name="Table 1">
            <a:extLst>
              <a:ext uri="{FF2B5EF4-FFF2-40B4-BE49-F238E27FC236}">
                <a16:creationId xmlns:a16="http://schemas.microsoft.com/office/drawing/2014/main" id="{06DE77D7-DD0C-036F-1FAE-003D587E8D36}"/>
              </a:ext>
            </a:extLst>
          </p:cNvPr>
          <p:cNvGraphicFramePr>
            <a:graphicFrameLocks noGrp="1"/>
          </p:cNvGraphicFramePr>
          <p:nvPr>
            <p:extLst>
              <p:ext uri="{D42A27DB-BD31-4B8C-83A1-F6EECF244321}">
                <p14:modId xmlns:p14="http://schemas.microsoft.com/office/powerpoint/2010/main" val="1074943677"/>
              </p:ext>
            </p:extLst>
          </p:nvPr>
        </p:nvGraphicFramePr>
        <p:xfrm>
          <a:off x="490654" y="875286"/>
          <a:ext cx="8359406" cy="3788154"/>
        </p:xfrm>
        <a:graphic>
          <a:graphicData uri="http://schemas.openxmlformats.org/drawingml/2006/table">
            <a:tbl>
              <a:tblPr firstRow="1" bandRow="1">
                <a:tableStyleId>{2163A078-5489-473F-A867-708B1CA17716}</a:tableStyleId>
              </a:tblPr>
              <a:tblGrid>
                <a:gridCol w="4195173">
                  <a:extLst>
                    <a:ext uri="{9D8B030D-6E8A-4147-A177-3AD203B41FA5}">
                      <a16:colId xmlns:a16="http://schemas.microsoft.com/office/drawing/2014/main" val="1069223376"/>
                    </a:ext>
                  </a:extLst>
                </a:gridCol>
                <a:gridCol w="1670369">
                  <a:extLst>
                    <a:ext uri="{9D8B030D-6E8A-4147-A177-3AD203B41FA5}">
                      <a16:colId xmlns:a16="http://schemas.microsoft.com/office/drawing/2014/main" val="1591009978"/>
                    </a:ext>
                  </a:extLst>
                </a:gridCol>
                <a:gridCol w="2493864">
                  <a:extLst>
                    <a:ext uri="{9D8B030D-6E8A-4147-A177-3AD203B41FA5}">
                      <a16:colId xmlns:a16="http://schemas.microsoft.com/office/drawing/2014/main" val="3433752121"/>
                    </a:ext>
                  </a:extLst>
                </a:gridCol>
              </a:tblGrid>
              <a:tr h="550995">
                <a:tc>
                  <a:txBody>
                    <a:bodyPr/>
                    <a:lstStyle/>
                    <a:p>
                      <a:r>
                        <a:rPr lang="en-IN" sz="1600" b="1" dirty="0">
                          <a:latin typeface="Times New Roman" panose="02020603050405020304" pitchFamily="18" charset="0"/>
                          <a:cs typeface="Times New Roman" panose="02020603050405020304" pitchFamily="18" charset="0"/>
                        </a:rPr>
                        <a:t>Service</a:t>
                      </a:r>
                    </a:p>
                  </a:txBody>
                  <a:tcPr/>
                </a:tc>
                <a:tc>
                  <a:txBody>
                    <a:bodyPr/>
                    <a:lstStyle/>
                    <a:p>
                      <a:r>
                        <a:rPr lang="en-IN" sz="1600" b="1" dirty="0">
                          <a:latin typeface="Times New Roman" panose="02020603050405020304" pitchFamily="18" charset="0"/>
                          <a:cs typeface="Times New Roman" panose="02020603050405020304" pitchFamily="18" charset="0"/>
                        </a:rPr>
                        <a:t>Timeline</a:t>
                      </a:r>
                    </a:p>
                  </a:txBody>
                  <a:tcPr/>
                </a:tc>
                <a:tc>
                  <a:txBody>
                    <a:bodyPr/>
                    <a:lstStyle/>
                    <a:p>
                      <a:pPr algn="l"/>
                      <a:r>
                        <a:rPr lang="en-IN" sz="1600" b="1" dirty="0">
                          <a:latin typeface="Times New Roman" panose="02020603050405020304" pitchFamily="18" charset="0"/>
                          <a:cs typeface="Times New Roman" panose="02020603050405020304" pitchFamily="18" charset="0"/>
                        </a:rPr>
                        <a:t>Compensation payable to consumers</a:t>
                      </a:r>
                    </a:p>
                  </a:txBody>
                  <a:tcPr/>
                </a:tc>
                <a:extLst>
                  <a:ext uri="{0D108BD9-81ED-4DB2-BD59-A6C34878D82A}">
                    <a16:rowId xmlns:a16="http://schemas.microsoft.com/office/drawing/2014/main" val="2976265834"/>
                  </a:ext>
                </a:extLst>
              </a:tr>
              <a:tr h="6999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Times New Roman" pitchFamily="18" charset="0"/>
                          <a:cs typeface="Times New Roman" pitchFamily="18" charset="0"/>
                        </a:rPr>
                        <a:t>Fuse of calls </a:t>
                      </a:r>
                    </a:p>
                    <a:p>
                      <a:endParaRPr lang="en-IN"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IN" sz="1400" dirty="0">
                          <a:latin typeface="Times New Roman" panose="02020603050405020304" pitchFamily="18" charset="0"/>
                          <a:cs typeface="Times New Roman" panose="02020603050405020304" pitchFamily="18" charset="0"/>
                        </a:rPr>
                        <a:t>Urban – 6 hours</a:t>
                      </a:r>
                    </a:p>
                    <a:p>
                      <a:r>
                        <a:rPr lang="en-IN" sz="1400" dirty="0">
                          <a:latin typeface="Times New Roman" panose="02020603050405020304" pitchFamily="18" charset="0"/>
                          <a:cs typeface="Times New Roman" panose="02020603050405020304" pitchFamily="18" charset="0"/>
                        </a:rPr>
                        <a:t>Rural – 8 hours</a:t>
                      </a:r>
                    </a:p>
                    <a:p>
                      <a:r>
                        <a:rPr lang="en-IN" sz="1400" dirty="0">
                          <a:latin typeface="Times New Roman" panose="02020603050405020304" pitchFamily="18" charset="0"/>
                          <a:cs typeface="Times New Roman" panose="02020603050405020304" pitchFamily="18" charset="0"/>
                        </a:rPr>
                        <a:t>Difficult – 10 hours</a:t>
                      </a:r>
                    </a:p>
                  </a:txBody>
                  <a:tcPr/>
                </a:tc>
                <a:tc>
                  <a:txBody>
                    <a:bodyPr/>
                    <a:lstStyle/>
                    <a:p>
                      <a:r>
                        <a:rPr lang="en-IN" sz="1400" dirty="0">
                          <a:latin typeface="Times New Roman" panose="02020603050405020304" pitchFamily="18" charset="0"/>
                          <a:cs typeface="Times New Roman" panose="02020603050405020304" pitchFamily="18" charset="0"/>
                        </a:rPr>
                        <a:t> Rs-25</a:t>
                      </a:r>
                    </a:p>
                  </a:txBody>
                  <a:tcPr/>
                </a:tc>
                <a:extLst>
                  <a:ext uri="{0D108BD9-81ED-4DB2-BD59-A6C34878D82A}">
                    <a16:rowId xmlns:a16="http://schemas.microsoft.com/office/drawing/2014/main" val="163563100"/>
                  </a:ext>
                </a:extLst>
              </a:tr>
              <a:tr h="6999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Times New Roman" pitchFamily="18" charset="0"/>
                          <a:cs typeface="Times New Roman" pitchFamily="18" charset="0"/>
                        </a:rPr>
                        <a:t>Cable or line break down</a:t>
                      </a:r>
                    </a:p>
                  </a:txBody>
                  <a:tcPr/>
                </a:tc>
                <a:tc>
                  <a:txBody>
                    <a:bodyPr/>
                    <a:lstStyle/>
                    <a:p>
                      <a:r>
                        <a:rPr lang="en-IN" sz="1400" dirty="0">
                          <a:latin typeface="Times New Roman" panose="02020603050405020304" pitchFamily="18" charset="0"/>
                          <a:cs typeface="Times New Roman" panose="02020603050405020304" pitchFamily="18" charset="0"/>
                        </a:rPr>
                        <a:t>Urban – 8 hours</a:t>
                      </a:r>
                    </a:p>
                    <a:p>
                      <a:r>
                        <a:rPr lang="en-IN" sz="1400" dirty="0">
                          <a:latin typeface="Times New Roman" panose="02020603050405020304" pitchFamily="18" charset="0"/>
                          <a:cs typeface="Times New Roman" panose="02020603050405020304" pitchFamily="18" charset="0"/>
                        </a:rPr>
                        <a:t>Rural – 12 hours</a:t>
                      </a:r>
                    </a:p>
                    <a:p>
                      <a:r>
                        <a:rPr lang="en-IN" sz="1400" dirty="0">
                          <a:latin typeface="Times New Roman" panose="02020603050405020304" pitchFamily="18" charset="0"/>
                          <a:cs typeface="Times New Roman" panose="02020603050405020304" pitchFamily="18" charset="0"/>
                        </a:rPr>
                        <a:t>Difficult – 16 hours</a:t>
                      </a:r>
                    </a:p>
                  </a:txBody>
                  <a:tcPr/>
                </a:tc>
                <a:tc>
                  <a:txBody>
                    <a:bodyPr/>
                    <a:lstStyle/>
                    <a:p>
                      <a:r>
                        <a:rPr lang="en-IN" sz="1400" dirty="0">
                          <a:latin typeface="Times New Roman" panose="02020603050405020304" pitchFamily="18" charset="0"/>
                          <a:cs typeface="Times New Roman" panose="02020603050405020304" pitchFamily="18" charset="0"/>
                        </a:rPr>
                        <a:t> Rs-25</a:t>
                      </a:r>
                    </a:p>
                  </a:txBody>
                  <a:tcPr/>
                </a:tc>
                <a:extLst>
                  <a:ext uri="{0D108BD9-81ED-4DB2-BD59-A6C34878D82A}">
                    <a16:rowId xmlns:a16="http://schemas.microsoft.com/office/drawing/2014/main" val="242671174"/>
                  </a:ext>
                </a:extLst>
              </a:tr>
              <a:tr h="354837">
                <a:tc>
                  <a:txBody>
                    <a:bodyPr/>
                    <a:lstStyle/>
                    <a:p>
                      <a:r>
                        <a:rPr lang="en-IN" sz="1400" dirty="0">
                          <a:latin typeface="Times New Roman" panose="02020603050405020304" pitchFamily="18" charset="0"/>
                          <a:cs typeface="Times New Roman" panose="02020603050405020304" pitchFamily="18" charset="0"/>
                        </a:rPr>
                        <a:t>Service Connection/Ownership change</a:t>
                      </a:r>
                    </a:p>
                  </a:txBody>
                  <a:tcPr/>
                </a:tc>
                <a:tc>
                  <a:txBody>
                    <a:bodyPr/>
                    <a:lstStyle/>
                    <a:p>
                      <a:r>
                        <a:rPr lang="en-IN" sz="1400" dirty="0">
                          <a:latin typeface="Times New Roman" panose="02020603050405020304" pitchFamily="18" charset="0"/>
                          <a:cs typeface="Times New Roman" panose="02020603050405020304" pitchFamily="18" charset="0"/>
                        </a:rPr>
                        <a:t>15 days </a:t>
                      </a:r>
                    </a:p>
                  </a:txBody>
                  <a:tcPr/>
                </a:tc>
                <a:tc>
                  <a:txBody>
                    <a:bodyPr/>
                    <a:lstStyle/>
                    <a:p>
                      <a:r>
                        <a:rPr lang="en-IN" sz="1400" dirty="0">
                          <a:latin typeface="Times New Roman" panose="02020603050405020304" pitchFamily="18" charset="0"/>
                          <a:cs typeface="Times New Roman" panose="02020603050405020304" pitchFamily="18" charset="0"/>
                        </a:rPr>
                        <a:t>Rs- 50</a:t>
                      </a:r>
                    </a:p>
                  </a:txBody>
                  <a:tcPr/>
                </a:tc>
                <a:extLst>
                  <a:ext uri="{0D108BD9-81ED-4DB2-BD59-A6C34878D82A}">
                    <a16:rowId xmlns:a16="http://schemas.microsoft.com/office/drawing/2014/main" val="254503078"/>
                  </a:ext>
                </a:extLst>
              </a:tr>
              <a:tr h="354837">
                <a:tc>
                  <a:txBody>
                    <a:bodyPr/>
                    <a:lstStyle/>
                    <a:p>
                      <a:r>
                        <a:rPr lang="en-IN" sz="1400" dirty="0">
                          <a:latin typeface="Times New Roman" panose="02020603050405020304" pitchFamily="18" charset="0"/>
                          <a:cs typeface="Times New Roman" panose="02020603050405020304" pitchFamily="18" charset="0"/>
                        </a:rPr>
                        <a:t>Meter shifting</a:t>
                      </a:r>
                    </a:p>
                  </a:txBody>
                  <a:tcPr/>
                </a:tc>
                <a:tc>
                  <a:txBody>
                    <a:bodyPr/>
                    <a:lstStyle/>
                    <a:p>
                      <a:r>
                        <a:rPr lang="en-IN" sz="1400" dirty="0">
                          <a:latin typeface="Times New Roman" panose="02020603050405020304" pitchFamily="18" charset="0"/>
                          <a:cs typeface="Times New Roman" panose="02020603050405020304" pitchFamily="18" charset="0"/>
                        </a:rPr>
                        <a:t>7 days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a:latin typeface="Times New Roman" panose="02020603050405020304" pitchFamily="18" charset="0"/>
                          <a:cs typeface="Times New Roman" panose="02020603050405020304" pitchFamily="18" charset="0"/>
                        </a:rPr>
                        <a:t> Rs-25</a:t>
                      </a:r>
                    </a:p>
                  </a:txBody>
                  <a:tcPr/>
                </a:tc>
                <a:extLst>
                  <a:ext uri="{0D108BD9-81ED-4DB2-BD59-A6C34878D82A}">
                    <a16:rowId xmlns:a16="http://schemas.microsoft.com/office/drawing/2014/main" val="1492497196"/>
                  </a:ext>
                </a:extLst>
              </a:tr>
              <a:tr h="437356">
                <a:tc>
                  <a:txBody>
                    <a:bodyPr/>
                    <a:lstStyle/>
                    <a:p>
                      <a:r>
                        <a:rPr lang="en-IN" sz="1400" dirty="0">
                          <a:latin typeface="Times New Roman" panose="02020603050405020304" pitchFamily="18" charset="0"/>
                          <a:cs typeface="Times New Roman" panose="02020603050405020304" pitchFamily="18" charset="0"/>
                        </a:rPr>
                        <a:t>Line Shifting</a:t>
                      </a:r>
                    </a:p>
                  </a:txBody>
                  <a:tcPr/>
                </a:tc>
                <a:tc>
                  <a:txBody>
                    <a:bodyPr/>
                    <a:lstStyle/>
                    <a:p>
                      <a:r>
                        <a:rPr lang="en-IN" sz="1400" dirty="0">
                          <a:latin typeface="Times New Roman" panose="02020603050405020304" pitchFamily="18" charset="0"/>
                          <a:cs typeface="Times New Roman" panose="02020603050405020304" pitchFamily="18" charset="0"/>
                        </a:rPr>
                        <a:t>LT- 30 days</a:t>
                      </a:r>
                    </a:p>
                    <a:p>
                      <a:r>
                        <a:rPr lang="en-IN" sz="1400" dirty="0">
                          <a:latin typeface="Times New Roman" panose="02020603050405020304" pitchFamily="18" charset="0"/>
                          <a:cs typeface="Times New Roman" panose="02020603050405020304" pitchFamily="18" charset="0"/>
                        </a:rPr>
                        <a:t>HT- 45 days </a:t>
                      </a:r>
                    </a:p>
                  </a:txBody>
                  <a:tcPr/>
                </a:tc>
                <a:tc>
                  <a:txBody>
                    <a:bodyPr/>
                    <a:lstStyle/>
                    <a:p>
                      <a:r>
                        <a:rPr lang="en-IN" sz="1400" dirty="0">
                          <a:latin typeface="Times New Roman" panose="02020603050405020304" pitchFamily="18" charset="0"/>
                          <a:cs typeface="Times New Roman" panose="02020603050405020304" pitchFamily="18" charset="0"/>
                        </a:rPr>
                        <a:t>Rs-25</a:t>
                      </a:r>
                    </a:p>
                  </a:txBody>
                  <a:tcPr/>
                </a:tc>
                <a:extLst>
                  <a:ext uri="{0D108BD9-81ED-4DB2-BD59-A6C34878D82A}">
                    <a16:rowId xmlns:a16="http://schemas.microsoft.com/office/drawing/2014/main" val="3407518541"/>
                  </a:ext>
                </a:extLst>
              </a:tr>
              <a:tr h="495799">
                <a:tc>
                  <a:txBody>
                    <a:bodyPr/>
                    <a:lstStyle/>
                    <a:p>
                      <a:r>
                        <a:rPr lang="en-IN" sz="1400" dirty="0">
                          <a:latin typeface="Times New Roman" panose="02020603050405020304" pitchFamily="18" charset="0"/>
                          <a:cs typeface="Times New Roman" panose="02020603050405020304" pitchFamily="18" charset="0"/>
                        </a:rPr>
                        <a:t>Service Reconnection after disconnection due to non payment of bill</a:t>
                      </a:r>
                    </a:p>
                  </a:txBody>
                  <a:tcPr/>
                </a:tc>
                <a:tc>
                  <a:txBody>
                    <a:bodyPr/>
                    <a:lstStyle/>
                    <a:p>
                      <a:r>
                        <a:rPr lang="en-IN" sz="1400" dirty="0">
                          <a:latin typeface="Times New Roman" panose="02020603050405020304" pitchFamily="18" charset="0"/>
                          <a:cs typeface="Times New Roman" panose="02020603050405020304" pitchFamily="18" charset="0"/>
                        </a:rPr>
                        <a:t>24 hours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a:latin typeface="Times New Roman" panose="02020603050405020304" pitchFamily="18" charset="0"/>
                          <a:cs typeface="Times New Roman" panose="02020603050405020304" pitchFamily="18" charset="0"/>
                        </a:rPr>
                        <a:t>Rs-50</a:t>
                      </a:r>
                    </a:p>
                    <a:p>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31749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380200" y="148228"/>
            <a:ext cx="8229600" cy="857400"/>
          </a:xfrm>
          <a:prstGeom prst="rect">
            <a:avLst/>
          </a:prstGeom>
          <a:noFill/>
          <a:ln>
            <a:noFill/>
          </a:ln>
        </p:spPr>
        <p:txBody>
          <a:bodyPr spcFirstLastPara="1" wrap="square" lIns="91425" tIns="45700" rIns="91425" bIns="45700" anchor="ctr" anchorCtr="0">
            <a:noAutofit/>
          </a:bodyPr>
          <a:lstStyle/>
          <a:p>
            <a:pPr marL="0" lvl="0" indent="0" algn="r" rtl="0">
              <a:lnSpc>
                <a:spcPct val="115000"/>
              </a:lnSpc>
              <a:spcBef>
                <a:spcPts val="0"/>
              </a:spcBef>
              <a:spcAft>
                <a:spcPts val="0"/>
              </a:spcAft>
              <a:buClr>
                <a:schemeClr val="dk1"/>
              </a:buClr>
              <a:buSzPts val="1100"/>
              <a:buFont typeface="Arial"/>
              <a:buNone/>
            </a:pPr>
            <a:r>
              <a:rPr lang="en-GB" sz="2400" b="1" dirty="0">
                <a:latin typeface="Times New Roman" panose="02020603050405020304" pitchFamily="18" charset="0"/>
                <a:cs typeface="Times New Roman" panose="02020603050405020304" pitchFamily="18" charset="0"/>
              </a:rPr>
              <a:t>Cont..</a:t>
            </a:r>
            <a:endParaRPr sz="2120" b="1" dirty="0">
              <a:latin typeface="Times New Roman" panose="02020603050405020304" pitchFamily="18" charset="0"/>
              <a:cs typeface="Times New Roman" panose="02020603050405020304" pitchFamily="18" charset="0"/>
            </a:endParaRPr>
          </a:p>
        </p:txBody>
      </p:sp>
      <p:sp>
        <p:nvSpPr>
          <p:cNvPr id="167" name="Google Shape;167;p24"/>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graphicFrame>
        <p:nvGraphicFramePr>
          <p:cNvPr id="2" name="Table 1">
            <a:extLst>
              <a:ext uri="{FF2B5EF4-FFF2-40B4-BE49-F238E27FC236}">
                <a16:creationId xmlns:a16="http://schemas.microsoft.com/office/drawing/2014/main" id="{06DE77D7-DD0C-036F-1FAE-003D587E8D36}"/>
              </a:ext>
            </a:extLst>
          </p:cNvPr>
          <p:cNvGraphicFramePr>
            <a:graphicFrameLocks noGrp="1"/>
          </p:cNvGraphicFramePr>
          <p:nvPr>
            <p:extLst>
              <p:ext uri="{D42A27DB-BD31-4B8C-83A1-F6EECF244321}">
                <p14:modId xmlns:p14="http://schemas.microsoft.com/office/powerpoint/2010/main" val="800991252"/>
              </p:ext>
            </p:extLst>
          </p:nvPr>
        </p:nvGraphicFramePr>
        <p:xfrm>
          <a:off x="579863" y="914400"/>
          <a:ext cx="8344538" cy="2593155"/>
        </p:xfrm>
        <a:graphic>
          <a:graphicData uri="http://schemas.openxmlformats.org/drawingml/2006/table">
            <a:tbl>
              <a:tblPr firstRow="1" bandRow="1">
                <a:tableStyleId>{2163A078-5489-473F-A867-708B1CA17716}</a:tableStyleId>
              </a:tblPr>
              <a:tblGrid>
                <a:gridCol w="4180305">
                  <a:extLst>
                    <a:ext uri="{9D8B030D-6E8A-4147-A177-3AD203B41FA5}">
                      <a16:colId xmlns:a16="http://schemas.microsoft.com/office/drawing/2014/main" val="1069223376"/>
                    </a:ext>
                  </a:extLst>
                </a:gridCol>
                <a:gridCol w="1670369">
                  <a:extLst>
                    <a:ext uri="{9D8B030D-6E8A-4147-A177-3AD203B41FA5}">
                      <a16:colId xmlns:a16="http://schemas.microsoft.com/office/drawing/2014/main" val="1591009978"/>
                    </a:ext>
                  </a:extLst>
                </a:gridCol>
                <a:gridCol w="2493864">
                  <a:extLst>
                    <a:ext uri="{9D8B030D-6E8A-4147-A177-3AD203B41FA5}">
                      <a16:colId xmlns:a16="http://schemas.microsoft.com/office/drawing/2014/main" val="3433752121"/>
                    </a:ext>
                  </a:extLst>
                </a:gridCol>
              </a:tblGrid>
              <a:tr h="550995">
                <a:tc>
                  <a:txBody>
                    <a:bodyPr/>
                    <a:lstStyle/>
                    <a:p>
                      <a:r>
                        <a:rPr lang="en-IN" sz="1400" dirty="0">
                          <a:latin typeface="Times New Roman" panose="02020603050405020304" pitchFamily="18" charset="0"/>
                          <a:cs typeface="Times New Roman" panose="02020603050405020304" pitchFamily="18" charset="0"/>
                        </a:rPr>
                        <a:t>Tariff Change</a:t>
                      </a:r>
                    </a:p>
                  </a:txBody>
                  <a:tcPr/>
                </a:tc>
                <a:tc>
                  <a:txBody>
                    <a:bodyPr/>
                    <a:lstStyle/>
                    <a:p>
                      <a:r>
                        <a:rPr lang="en-IN" sz="1400" dirty="0">
                          <a:latin typeface="Times New Roman" panose="02020603050405020304" pitchFamily="18" charset="0"/>
                          <a:cs typeface="Times New Roman" panose="02020603050405020304" pitchFamily="18" charset="0"/>
                        </a:rPr>
                        <a:t>15 days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a:latin typeface="Times New Roman" panose="02020603050405020304" pitchFamily="18" charset="0"/>
                          <a:cs typeface="Times New Roman" panose="02020603050405020304" pitchFamily="18" charset="0"/>
                        </a:rPr>
                        <a:t>Rs-50</a:t>
                      </a:r>
                    </a:p>
                  </a:txBody>
                  <a:tcPr/>
                </a:tc>
                <a:extLst>
                  <a:ext uri="{0D108BD9-81ED-4DB2-BD59-A6C34878D82A}">
                    <a16:rowId xmlns:a16="http://schemas.microsoft.com/office/drawing/2014/main" val="3402647572"/>
                  </a:ext>
                </a:extLst>
              </a:tr>
              <a:tr h="550995">
                <a:tc>
                  <a:txBody>
                    <a:bodyPr/>
                    <a:lstStyle/>
                    <a:p>
                      <a:r>
                        <a:rPr lang="en-IN" sz="1600" dirty="0">
                          <a:latin typeface="Times New Roman" panose="02020603050405020304" pitchFamily="18" charset="0"/>
                          <a:cs typeface="Times New Roman" panose="02020603050405020304" pitchFamily="18" charset="0"/>
                        </a:rPr>
                        <a:t>Grievance relating to disputed bill</a:t>
                      </a:r>
                    </a:p>
                  </a:txBody>
                  <a:tcPr/>
                </a:tc>
                <a:tc>
                  <a:txBody>
                    <a:bodyPr/>
                    <a:lstStyle/>
                    <a:p>
                      <a:r>
                        <a:rPr lang="en-IN" sz="1600" dirty="0">
                          <a:latin typeface="Times New Roman" panose="02020603050405020304" pitchFamily="18" charset="0"/>
                          <a:cs typeface="Times New Roman" panose="02020603050405020304" pitchFamily="18" charset="0"/>
                        </a:rPr>
                        <a:t>3 days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a:latin typeface="Times New Roman" panose="02020603050405020304" pitchFamily="18" charset="0"/>
                          <a:cs typeface="Times New Roman" panose="02020603050405020304" pitchFamily="18" charset="0"/>
                        </a:rPr>
                        <a:t>Rs-50</a:t>
                      </a:r>
                    </a:p>
                    <a:p>
                      <a:pPr algn="l"/>
                      <a:endParaRPr lang="en-IN"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76265834"/>
                  </a:ext>
                </a:extLst>
              </a:tr>
              <a:tr h="6999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Times New Roman" pitchFamily="18" charset="0"/>
                          <a:cs typeface="Times New Roman" pitchFamily="18" charset="0"/>
                        </a:rPr>
                        <a:t>Inspection and rectify defect of meter</a:t>
                      </a:r>
                    </a:p>
                    <a:p>
                      <a:endParaRPr lang="en-IN"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IN" sz="1400" dirty="0">
                          <a:latin typeface="Times New Roman" panose="02020603050405020304" pitchFamily="18" charset="0"/>
                          <a:cs typeface="Times New Roman" panose="02020603050405020304" pitchFamily="18" charset="0"/>
                        </a:rPr>
                        <a:t>Within 5 days from the date of complaint </a:t>
                      </a:r>
                    </a:p>
                  </a:txBody>
                  <a:tcPr/>
                </a:tc>
                <a:tc>
                  <a:txBody>
                    <a:bodyPr/>
                    <a:lstStyle/>
                    <a:p>
                      <a:r>
                        <a:rPr lang="en-IN" sz="1400" dirty="0">
                          <a:latin typeface="Times New Roman" panose="02020603050405020304" pitchFamily="18" charset="0"/>
                          <a:cs typeface="Times New Roman" panose="02020603050405020304" pitchFamily="18" charset="0"/>
                        </a:rPr>
                        <a:t> Rs-25</a:t>
                      </a:r>
                    </a:p>
                  </a:txBody>
                  <a:tcPr/>
                </a:tc>
                <a:extLst>
                  <a:ext uri="{0D108BD9-81ED-4DB2-BD59-A6C34878D82A}">
                    <a16:rowId xmlns:a16="http://schemas.microsoft.com/office/drawing/2014/main" val="163563100"/>
                  </a:ext>
                </a:extLst>
              </a:tr>
              <a:tr h="6999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Times New Roman" pitchFamily="18" charset="0"/>
                          <a:cs typeface="Times New Roman" pitchFamily="18" charset="0"/>
                        </a:rPr>
                        <a:t>Meter replacement ( From the date of fault identification)</a:t>
                      </a:r>
                    </a:p>
                  </a:txBody>
                  <a:tcPr/>
                </a:tc>
                <a:tc>
                  <a:txBody>
                    <a:bodyPr/>
                    <a:lstStyle/>
                    <a:p>
                      <a:r>
                        <a:rPr lang="en-IN" sz="1400" dirty="0">
                          <a:latin typeface="Times New Roman" panose="02020603050405020304" pitchFamily="18" charset="0"/>
                          <a:cs typeface="Times New Roman" panose="02020603050405020304" pitchFamily="18" charset="0"/>
                        </a:rPr>
                        <a:t>LT meter- 7 days</a:t>
                      </a:r>
                    </a:p>
                    <a:p>
                      <a:r>
                        <a:rPr lang="en-IN" sz="1400" dirty="0">
                          <a:latin typeface="Times New Roman" panose="02020603050405020304" pitchFamily="18" charset="0"/>
                          <a:cs typeface="Times New Roman" panose="02020603050405020304" pitchFamily="18" charset="0"/>
                        </a:rPr>
                        <a:t>HT meter- 7 days</a:t>
                      </a:r>
                    </a:p>
                  </a:txBody>
                  <a:tcPr/>
                </a:tc>
                <a:tc>
                  <a:txBody>
                    <a:bodyPr/>
                    <a:lstStyle/>
                    <a:p>
                      <a:r>
                        <a:rPr lang="en-IN" sz="1400" dirty="0">
                          <a:latin typeface="Times New Roman" panose="02020603050405020304" pitchFamily="18" charset="0"/>
                          <a:cs typeface="Times New Roman" panose="02020603050405020304" pitchFamily="18" charset="0"/>
                        </a:rPr>
                        <a:t>Rs-25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dirty="0">
                          <a:latin typeface="Times New Roman" panose="02020603050405020304" pitchFamily="18" charset="0"/>
                          <a:cs typeface="Times New Roman" panose="02020603050405020304" pitchFamily="18" charset="0"/>
                        </a:rPr>
                        <a:t>Rs- 50</a:t>
                      </a:r>
                    </a:p>
                    <a:p>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671174"/>
                  </a:ext>
                </a:extLst>
              </a:tr>
            </a:tbl>
          </a:graphicData>
        </a:graphic>
      </p:graphicFrame>
    </p:spTree>
    <p:extLst>
      <p:ext uri="{BB962C8B-B14F-4D97-AF65-F5344CB8AC3E}">
        <p14:creationId xmlns:p14="http://schemas.microsoft.com/office/powerpoint/2010/main" val="56151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51325" y="138603"/>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2800" dirty="0">
                <a:solidFill>
                  <a:srgbClr val="0070C0"/>
                </a:solidFill>
                <a:latin typeface="Times New Roman" panose="02020603050405020304" pitchFamily="18" charset="0"/>
                <a:cs typeface="Times New Roman" panose="02020603050405020304" pitchFamily="18" charset="0"/>
              </a:rPr>
              <a:t>	</a:t>
            </a:r>
            <a:r>
              <a:rPr lang="en-GB" sz="2800" b="1" dirty="0">
                <a:solidFill>
                  <a:srgbClr val="0070C0"/>
                </a:solidFill>
                <a:latin typeface="Times New Roman" panose="02020603050405020304" pitchFamily="18" charset="0"/>
                <a:cs typeface="Times New Roman" panose="02020603050405020304" pitchFamily="18" charset="0"/>
              </a:rPr>
              <a:t>Right to Consumers Rules 2020</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174" name="Google Shape;174;p25"/>
          <p:cNvSpPr txBox="1">
            <a:spLocks noGrp="1"/>
          </p:cNvSpPr>
          <p:nvPr>
            <p:ph idx="1"/>
          </p:nvPr>
        </p:nvSpPr>
        <p:spPr>
          <a:xfrm>
            <a:off x="694800" y="1314575"/>
            <a:ext cx="8229600" cy="3394500"/>
          </a:xfrm>
          <a:prstGeom prst="rect">
            <a:avLst/>
          </a:prstGeom>
          <a:noFill/>
          <a:ln>
            <a:noFill/>
          </a:ln>
        </p:spPr>
        <p:txBody>
          <a:bodyPr spcFirstLastPara="1" wrap="square" lIns="91425" tIns="45700" rIns="91425" bIns="45700" anchor="t" anchorCtr="0">
            <a:normAutofit/>
          </a:bodyPr>
          <a:lstStyle/>
          <a:p>
            <a:pPr indent="-457200" algn="just">
              <a:spcBef>
                <a:spcPts val="0"/>
              </a:spcBef>
            </a:pPr>
            <a:r>
              <a:rPr lang="en-GB" sz="1900" dirty="0">
                <a:solidFill>
                  <a:schemeClr val="dk1"/>
                </a:solidFill>
                <a:latin typeface="Times New Roman" panose="02020603050405020304" pitchFamily="18" charset="0"/>
                <a:cs typeface="Times New Roman" panose="02020603050405020304" pitchFamily="18" charset="0"/>
              </a:rPr>
              <a:t>The Government of India has notified the Electricity (Rights of Consumers) Rules, 2020 and its amendments </a:t>
            </a:r>
          </a:p>
          <a:p>
            <a:pPr algn="just">
              <a:spcBef>
                <a:spcPts val="0"/>
              </a:spcBef>
            </a:pPr>
            <a:endParaRPr lang="en-GB" sz="1900" dirty="0">
              <a:solidFill>
                <a:schemeClr val="dk1"/>
              </a:solidFill>
              <a:latin typeface="Times New Roman" panose="02020603050405020304" pitchFamily="18" charset="0"/>
              <a:cs typeface="Times New Roman" panose="02020603050405020304" pitchFamily="18" charset="0"/>
            </a:endParaRPr>
          </a:p>
          <a:p>
            <a:pPr indent="-457200" algn="just">
              <a:spcBef>
                <a:spcPts val="0"/>
              </a:spcBef>
            </a:pPr>
            <a:r>
              <a:rPr lang="en-GB" sz="1900" dirty="0">
                <a:solidFill>
                  <a:schemeClr val="dk1"/>
                </a:solidFill>
                <a:latin typeface="Times New Roman" panose="02020603050405020304" pitchFamily="18" charset="0"/>
                <a:cs typeface="Times New Roman" panose="02020603050405020304" pitchFamily="18" charset="0"/>
              </a:rPr>
              <a:t>It is the right of consumer to have minimum standards of service for supply of electricity from the distribution licensee</a:t>
            </a:r>
          </a:p>
          <a:p>
            <a:pPr algn="just">
              <a:spcBef>
                <a:spcPts val="0"/>
              </a:spcBef>
            </a:pPr>
            <a:endParaRPr lang="en-GB" sz="1900" dirty="0">
              <a:solidFill>
                <a:schemeClr val="dk1"/>
              </a:solidFill>
              <a:latin typeface="Times New Roman" panose="02020603050405020304" pitchFamily="18" charset="0"/>
              <a:cs typeface="Times New Roman" panose="02020603050405020304" pitchFamily="18" charset="0"/>
            </a:endParaRPr>
          </a:p>
          <a:p>
            <a:pPr indent="-457200" algn="just">
              <a:spcBef>
                <a:spcPts val="0"/>
              </a:spcBef>
            </a:pPr>
            <a:r>
              <a:rPr lang="en-GB" sz="1900" dirty="0">
                <a:solidFill>
                  <a:schemeClr val="dk1"/>
                </a:solidFill>
                <a:latin typeface="Times New Roman" panose="02020603050405020304" pitchFamily="18" charset="0"/>
                <a:cs typeface="Times New Roman" panose="02020603050405020304" pitchFamily="18" charset="0"/>
              </a:rPr>
              <a:t>It is the duty of every distribution licensee to supply electricity on request made by an owner or occupier of any premises in line with the provisions of the Act.</a:t>
            </a:r>
            <a:endParaRPr sz="1900" dirty="0">
              <a:solidFill>
                <a:schemeClr val="dk1"/>
              </a:solidFill>
              <a:latin typeface="Times New Roman" panose="02020603050405020304" pitchFamily="18" charset="0"/>
              <a:cs typeface="Times New Roman" panose="02020603050405020304" pitchFamily="18" charset="0"/>
            </a:endParaRPr>
          </a:p>
          <a:p>
            <a:pPr marL="0" lvl="0" indent="0" algn="l" rtl="0">
              <a:lnSpc>
                <a:spcPct val="150000"/>
              </a:lnSpc>
              <a:spcBef>
                <a:spcPts val="400"/>
              </a:spcBef>
              <a:spcAft>
                <a:spcPts val="1200"/>
              </a:spcAft>
              <a:buNone/>
            </a:pPr>
            <a:endParaRPr sz="2400" dirty="0">
              <a:solidFill>
                <a:schemeClr val="dk1"/>
              </a:solidFill>
            </a:endParaRPr>
          </a:p>
        </p:txBody>
      </p:sp>
      <p:sp>
        <p:nvSpPr>
          <p:cNvPr id="175" name="Google Shape;175;p25"/>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613317" y="271145"/>
            <a:ext cx="8229600" cy="1031389"/>
          </a:xfrm>
          <a:prstGeom prst="rect">
            <a:avLst/>
          </a:prstGeom>
          <a:noFill/>
          <a:ln>
            <a:noFill/>
          </a:ln>
        </p:spPr>
        <p:txBody>
          <a:bodyPr spcFirstLastPara="1" wrap="square" lIns="91425" tIns="45700" rIns="91425" bIns="45700" anchor="ctr" anchorCtr="0">
            <a:normAutofit fontScale="90000"/>
          </a:bodyPr>
          <a:lstStyle/>
          <a:p>
            <a:pPr marL="0" lvl="0" indent="0" rtl="0">
              <a:lnSpc>
                <a:spcPct val="115000"/>
              </a:lnSpc>
              <a:spcBef>
                <a:spcPts val="0"/>
              </a:spcBef>
              <a:spcAft>
                <a:spcPts val="0"/>
              </a:spcAft>
              <a:buClr>
                <a:schemeClr val="dk1"/>
              </a:buClr>
              <a:buSzPct val="45833"/>
              <a:buFont typeface="Arial"/>
              <a:buNone/>
            </a:pPr>
            <a:r>
              <a:rPr lang="en-GB" sz="2400" b="1" dirty="0">
                <a:solidFill>
                  <a:srgbClr val="0070C0"/>
                </a:solidFill>
                <a:latin typeface="Times New Roman" panose="02020603050405020304" pitchFamily="18" charset="0"/>
                <a:cs typeface="Times New Roman" panose="02020603050405020304" pitchFamily="18" charset="0"/>
              </a:rPr>
              <a:t>Consumer Grievance Redressal Forum(CGRF) &amp;</a:t>
            </a:r>
            <a:endParaRPr sz="2400" b="1" dirty="0">
              <a:solidFill>
                <a:srgbClr val="0070C0"/>
              </a:solidFill>
              <a:latin typeface="Times New Roman" panose="02020603050405020304" pitchFamily="18" charset="0"/>
              <a:cs typeface="Times New Roman" panose="02020603050405020304" pitchFamily="18" charset="0"/>
            </a:endParaRPr>
          </a:p>
          <a:p>
            <a:pPr marL="0" lvl="0" indent="0" rtl="0">
              <a:lnSpc>
                <a:spcPct val="115000"/>
              </a:lnSpc>
              <a:spcBef>
                <a:spcPts val="0"/>
              </a:spcBef>
              <a:spcAft>
                <a:spcPts val="0"/>
              </a:spcAft>
              <a:buClr>
                <a:schemeClr val="dk1"/>
              </a:buClr>
              <a:buSzPct val="45833"/>
              <a:buFont typeface="Arial"/>
              <a:buNone/>
            </a:pPr>
            <a:r>
              <a:rPr lang="en-GB" sz="2400" b="1" dirty="0">
                <a:solidFill>
                  <a:srgbClr val="0070C0"/>
                </a:solidFill>
                <a:latin typeface="Times New Roman" panose="02020603050405020304" pitchFamily="18" charset="0"/>
                <a:cs typeface="Times New Roman" panose="02020603050405020304" pitchFamily="18" charset="0"/>
              </a:rPr>
              <a:t>The State Electricity Ombudsman</a:t>
            </a:r>
            <a:endParaRPr sz="2600" b="1"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
        <p:nvSpPr>
          <p:cNvPr id="181" name="Google Shape;181;p26"/>
          <p:cNvSpPr txBox="1">
            <a:spLocks noGrp="1"/>
          </p:cNvSpPr>
          <p:nvPr>
            <p:ph idx="1"/>
          </p:nvPr>
        </p:nvSpPr>
        <p:spPr>
          <a:xfrm>
            <a:off x="714050" y="1304950"/>
            <a:ext cx="8229600" cy="339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ct val="100000"/>
              <a:buNone/>
            </a:pPr>
            <a:endParaRPr sz="2000" dirty="0">
              <a:solidFill>
                <a:srgbClr val="252525"/>
              </a:solidFill>
              <a:latin typeface="Times New Roman"/>
              <a:ea typeface="Times New Roman"/>
              <a:cs typeface="Times New Roman"/>
              <a:sym typeface="Times New Roman"/>
            </a:endParaRPr>
          </a:p>
          <a:p>
            <a:pPr marL="342900" algn="just">
              <a:spcBef>
                <a:spcPts val="0"/>
              </a:spcBef>
            </a:pPr>
            <a:r>
              <a:rPr lang="en-US" sz="2000" dirty="0">
                <a:solidFill>
                  <a:srgbClr val="FF0000"/>
                </a:solidFill>
                <a:latin typeface="Times New Roman" panose="02020603050405020304" pitchFamily="18" charset="0"/>
                <a:cs typeface="Times New Roman" panose="02020603050405020304" pitchFamily="18" charset="0"/>
              </a:rPr>
              <a:t>Sub section (5) of Section 42</a:t>
            </a:r>
            <a:r>
              <a:rPr lang="en-US" sz="2000" dirty="0">
                <a:solidFill>
                  <a:schemeClr val="dk1"/>
                </a:solidFill>
                <a:latin typeface="Times New Roman" panose="02020603050405020304" pitchFamily="18" charset="0"/>
                <a:cs typeface="Times New Roman" panose="02020603050405020304" pitchFamily="18" charset="0"/>
              </a:rPr>
              <a:t> of the Act provides for establishment of Consumer Grievance Redressal Forum for redressal of the grievances of the consumers</a:t>
            </a:r>
          </a:p>
          <a:p>
            <a:pPr marL="342900" algn="just">
              <a:spcBef>
                <a:spcPts val="0"/>
              </a:spcBef>
            </a:pPr>
            <a:r>
              <a:rPr lang="en-US" sz="2000" dirty="0">
                <a:solidFill>
                  <a:srgbClr val="FF0000"/>
                </a:solidFill>
                <a:latin typeface="Times New Roman" panose="02020603050405020304" pitchFamily="18" charset="0"/>
                <a:cs typeface="Times New Roman" panose="02020603050405020304" pitchFamily="18" charset="0"/>
              </a:rPr>
              <a:t>Sub section (6) and Section 42</a:t>
            </a:r>
            <a:r>
              <a:rPr lang="en-US" sz="2000" dirty="0">
                <a:solidFill>
                  <a:schemeClr val="dk1"/>
                </a:solidFill>
                <a:latin typeface="Times New Roman" panose="02020603050405020304" pitchFamily="18" charset="0"/>
                <a:cs typeface="Times New Roman" panose="02020603050405020304" pitchFamily="18" charset="0"/>
              </a:rPr>
              <a:t> of the Act provides for appointment of an Ombudsman by the State Commission for dealing with the appeals on non-redressal of grievances by the CGRF</a:t>
            </a:r>
          </a:p>
          <a:p>
            <a:pPr marL="342900" lvl="0" indent="0" algn="l" rtl="0">
              <a:lnSpc>
                <a:spcPct val="150000"/>
              </a:lnSpc>
              <a:spcBef>
                <a:spcPts val="400"/>
              </a:spcBef>
              <a:spcAft>
                <a:spcPts val="1200"/>
              </a:spcAft>
              <a:buNone/>
            </a:pPr>
            <a:endParaRPr sz="2800" dirty="0">
              <a:solidFill>
                <a:schemeClr val="dk1"/>
              </a:solidFill>
            </a:endParaRPr>
          </a:p>
        </p:txBody>
      </p:sp>
      <p:sp>
        <p:nvSpPr>
          <p:cNvPr id="182" name="Google Shape;182;p26"/>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714050" y="36243"/>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IN" sz="2400" b="1" dirty="0">
                <a:solidFill>
                  <a:srgbClr val="0070C0"/>
                </a:solidFill>
                <a:latin typeface="Times New Roman" panose="02020603050405020304" pitchFamily="18" charset="0"/>
                <a:cs typeface="Times New Roman" panose="02020603050405020304" pitchFamily="18" charset="0"/>
              </a:rPr>
              <a:t>INTERNAL GRIEVANCE REDRESSAL CELL (IGRC)</a:t>
            </a:r>
            <a:endParaRPr sz="3600" b="1"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
        <p:nvSpPr>
          <p:cNvPr id="188" name="Google Shape;188;p27"/>
          <p:cNvSpPr txBox="1">
            <a:spLocks noGrp="1"/>
          </p:cNvSpPr>
          <p:nvPr>
            <p:ph idx="1"/>
          </p:nvPr>
        </p:nvSpPr>
        <p:spPr>
          <a:xfrm>
            <a:off x="579863" y="732520"/>
            <a:ext cx="8363787" cy="4263226"/>
          </a:xfrm>
          <a:prstGeom prst="rect">
            <a:avLst/>
          </a:prstGeom>
          <a:noFill/>
          <a:ln>
            <a:noFill/>
          </a:ln>
        </p:spPr>
        <p:txBody>
          <a:bodyPr spcFirstLastPara="1" wrap="square" lIns="91425" tIns="45700" rIns="91425" bIns="45700" anchor="t" anchorCtr="0">
            <a:noAutofit/>
          </a:bodyPr>
          <a:lstStyle/>
          <a:p>
            <a:pPr marL="285750" indent="-285750" algn="just">
              <a:spcBef>
                <a:spcPts val="0"/>
              </a:spcBef>
            </a:pPr>
            <a:r>
              <a:rPr lang="en-GB" sz="2000" dirty="0">
                <a:solidFill>
                  <a:schemeClr val="dk1"/>
                </a:solidFill>
                <a:latin typeface="Times New Roman" panose="02020603050405020304" pitchFamily="18" charset="0"/>
                <a:cs typeface="Times New Roman" panose="02020603050405020304" pitchFamily="18" charset="0"/>
              </a:rPr>
              <a:t>Internal Grievance Redressal Cell is the immediate forum within the licensee wherein a consumer can lodge their complaints. </a:t>
            </a:r>
          </a:p>
          <a:p>
            <a:pPr marL="0" indent="0" algn="just">
              <a:spcBef>
                <a:spcPts val="0"/>
              </a:spcBef>
              <a:buNone/>
            </a:pPr>
            <a:endParaRPr sz="500" dirty="0">
              <a:solidFill>
                <a:srgbClr val="252525"/>
              </a:solidFill>
              <a:latin typeface="Times New Roman" panose="02020603050405020304" pitchFamily="18" charset="0"/>
              <a:cs typeface="Times New Roman" panose="02020603050405020304" pitchFamily="18" charset="0"/>
            </a:endParaRPr>
          </a:p>
          <a:p>
            <a:pPr marL="285750" indent="-285750" algn="just">
              <a:spcBef>
                <a:spcPts val="0"/>
              </a:spcBef>
            </a:pPr>
            <a:r>
              <a:rPr lang="en-GB" sz="2000" dirty="0">
                <a:solidFill>
                  <a:schemeClr val="dk1"/>
                </a:solidFill>
                <a:latin typeface="Times New Roman" panose="02020603050405020304" pitchFamily="18" charset="0"/>
                <a:cs typeface="Times New Roman" panose="02020603050405020304" pitchFamily="18" charset="0"/>
              </a:rPr>
              <a:t>Only KSEB Ltd have IGRC in their respective areas of distribution.</a:t>
            </a:r>
          </a:p>
          <a:p>
            <a:pP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IGRC officers</a:t>
            </a:r>
          </a:p>
          <a:p>
            <a:pPr lvl="1">
              <a:buFont typeface="Wingdings" panose="05000000000000000000" pitchFamily="2" charset="2"/>
              <a:buChar char="Ø"/>
            </a:pPr>
            <a:r>
              <a:rPr lang="en-US" sz="1800" b="1" dirty="0">
                <a:solidFill>
                  <a:schemeClr val="tx1"/>
                </a:solidFill>
                <a:latin typeface="Times New Roman" panose="02020603050405020304" pitchFamily="18" charset="0"/>
                <a:cs typeface="Times New Roman" panose="02020603050405020304" pitchFamily="18" charset="0"/>
              </a:rPr>
              <a:t>Technical wing</a:t>
            </a:r>
          </a:p>
          <a:p>
            <a:pPr lvl="1">
              <a:buFont typeface="Wingdings" panose="05000000000000000000" pitchFamily="2" charset="2"/>
              <a:buChar char="Ø"/>
            </a:pPr>
            <a:r>
              <a:rPr lang="en-US" sz="1800" b="1" dirty="0">
                <a:solidFill>
                  <a:schemeClr val="tx1"/>
                </a:solidFill>
                <a:latin typeface="Times New Roman" panose="02020603050405020304" pitchFamily="18" charset="0"/>
                <a:cs typeface="Times New Roman" panose="02020603050405020304" pitchFamily="18" charset="0"/>
              </a:rPr>
              <a:t> Accounts wing </a:t>
            </a:r>
          </a:p>
          <a:p>
            <a:pPr lvl="1">
              <a:buFont typeface="Wingdings" panose="05000000000000000000" pitchFamily="2" charset="2"/>
              <a:buChar char="Ø"/>
            </a:pPr>
            <a:r>
              <a:rPr lang="en-US" sz="1800" b="1" dirty="0">
                <a:solidFill>
                  <a:schemeClr val="tx1"/>
                </a:solidFill>
                <a:latin typeface="Times New Roman" panose="02020603050405020304" pitchFamily="18" charset="0"/>
                <a:cs typeface="Times New Roman" panose="02020603050405020304" pitchFamily="18" charset="0"/>
              </a:rPr>
              <a:t> One officer from the Section</a:t>
            </a:r>
          </a:p>
          <a:p>
            <a:pPr marL="171450" lvl="1" indent="0">
              <a:buNone/>
            </a:pPr>
            <a:endParaRPr lang="en-GB" sz="400" dirty="0">
              <a:solidFill>
                <a:schemeClr val="dk1"/>
              </a:solidFill>
              <a:latin typeface="Times New Roman" panose="02020603050405020304" pitchFamily="18" charset="0"/>
              <a:cs typeface="Times New Roman" panose="02020603050405020304" pitchFamily="18" charset="0"/>
            </a:endParaRPr>
          </a:p>
          <a:p>
            <a:pPr marL="285750" indent="-285750" algn="just">
              <a:spcBef>
                <a:spcPts val="0"/>
              </a:spcBef>
            </a:pPr>
            <a:r>
              <a:rPr lang="en-GB" sz="2000" dirty="0">
                <a:solidFill>
                  <a:schemeClr val="dk1"/>
                </a:solidFill>
                <a:latin typeface="Times New Roman" panose="02020603050405020304" pitchFamily="18" charset="0"/>
                <a:cs typeface="Times New Roman" panose="02020603050405020304" pitchFamily="18" charset="0"/>
              </a:rPr>
              <a:t>IGRC – 2 Level</a:t>
            </a:r>
          </a:p>
          <a:p>
            <a:pPr lvl="6">
              <a:buFont typeface="Wingdings" panose="05000000000000000000" pitchFamily="2" charset="2"/>
              <a:buChar char="Ø"/>
            </a:pPr>
            <a:r>
              <a:rPr lang="en-US" sz="1800" b="1" dirty="0">
                <a:solidFill>
                  <a:schemeClr val="tx1"/>
                </a:solidFill>
                <a:latin typeface="Times New Roman" panose="02020603050405020304" pitchFamily="18" charset="0"/>
                <a:cs typeface="Times New Roman" panose="02020603050405020304" pitchFamily="18" charset="0"/>
              </a:rPr>
              <a:t>Sub-divisional level </a:t>
            </a:r>
            <a:r>
              <a:rPr lang="en-US" sz="1800" dirty="0">
                <a:solidFill>
                  <a:schemeClr val="tx1"/>
                </a:solidFill>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LT</a:t>
            </a:r>
            <a:r>
              <a:rPr lang="en-US" sz="1800" dirty="0">
                <a:solidFill>
                  <a:schemeClr val="tx1"/>
                </a:solidFill>
                <a:latin typeface="Times New Roman" panose="02020603050405020304" pitchFamily="18" charset="0"/>
                <a:cs typeface="Times New Roman" panose="02020603050405020304" pitchFamily="18" charset="0"/>
              </a:rPr>
              <a:t> supply grievances</a:t>
            </a:r>
          </a:p>
          <a:p>
            <a:pPr lvl="6">
              <a:buFont typeface="Wingdings" panose="05000000000000000000" pitchFamily="2" charset="2"/>
              <a:buChar char="Ø"/>
            </a:pPr>
            <a:r>
              <a:rPr lang="en-US" sz="1800" b="1" dirty="0">
                <a:solidFill>
                  <a:schemeClr val="tx1"/>
                </a:solidFill>
                <a:latin typeface="Times New Roman" panose="02020603050405020304" pitchFamily="18" charset="0"/>
                <a:cs typeface="Times New Roman" panose="02020603050405020304" pitchFamily="18" charset="0"/>
              </a:rPr>
              <a:t>Circle level </a:t>
            </a:r>
            <a:r>
              <a:rPr lang="en-US" sz="1800" dirty="0">
                <a:solidFill>
                  <a:schemeClr val="tx1"/>
                </a:solidFill>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HT/ EHT </a:t>
            </a:r>
            <a:r>
              <a:rPr lang="en-US" sz="1800" dirty="0">
                <a:solidFill>
                  <a:schemeClr val="tx1"/>
                </a:solidFill>
                <a:latin typeface="Times New Roman" panose="02020603050405020304" pitchFamily="18" charset="0"/>
                <a:cs typeface="Times New Roman" panose="02020603050405020304" pitchFamily="18" charset="0"/>
              </a:rPr>
              <a:t>supply grievances</a:t>
            </a:r>
            <a:endParaRPr lang="en-GB" sz="2000" dirty="0">
              <a:solidFill>
                <a:schemeClr val="dk1"/>
              </a:solidFill>
              <a:latin typeface="Times New Roman" panose="02020603050405020304" pitchFamily="18" charset="0"/>
              <a:cs typeface="Times New Roman" panose="02020603050405020304" pitchFamily="18" charset="0"/>
            </a:endParaRPr>
          </a:p>
          <a:p>
            <a:pPr marL="285750" indent="-285750" algn="just">
              <a:spcBef>
                <a:spcPts val="0"/>
              </a:spcBef>
            </a:pPr>
            <a:r>
              <a:rPr lang="en-GB" sz="2000" dirty="0">
                <a:solidFill>
                  <a:schemeClr val="dk1"/>
                </a:solidFill>
                <a:latin typeface="Times New Roman" panose="02020603050405020304" pitchFamily="18" charset="0"/>
                <a:cs typeface="Times New Roman" panose="02020603050405020304" pitchFamily="18" charset="0"/>
              </a:rPr>
              <a:t>Time line – 7 days in each level</a:t>
            </a:r>
          </a:p>
        </p:txBody>
      </p:sp>
      <p:sp>
        <p:nvSpPr>
          <p:cNvPr id="189" name="Google Shape;189;p27"/>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extLst>
      <p:ext uri="{BB962C8B-B14F-4D97-AF65-F5344CB8AC3E}">
        <p14:creationId xmlns:p14="http://schemas.microsoft.com/office/powerpoint/2010/main" val="169610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E63CC-3BB8-57D2-A413-B24FE17F8DE6}"/>
              </a:ext>
            </a:extLst>
          </p:cNvPr>
          <p:cNvSpPr txBox="1"/>
          <p:nvPr/>
        </p:nvSpPr>
        <p:spPr>
          <a:xfrm>
            <a:off x="0" y="461665"/>
            <a:ext cx="9185160" cy="5701561"/>
          </a:xfrm>
          <a:prstGeom prst="rect">
            <a:avLst/>
          </a:prstGeom>
          <a:solidFill>
            <a:schemeClr val="accent2">
              <a:lumMod val="40000"/>
              <a:lumOff val="60000"/>
            </a:schemeClr>
          </a:solidFill>
        </p:spPr>
        <p:txBody>
          <a:bodyPr wrap="square" rtlCol="0">
            <a:spAutoFit/>
          </a:bodyPr>
          <a:lstStyle/>
          <a:p>
            <a:pPr algn="ctr"/>
            <a:endParaRPr lang="en-US" sz="2400" b="1" dirty="0">
              <a:solidFill>
                <a:schemeClr val="bg2">
                  <a:lumMod val="25000"/>
                </a:schemeClr>
              </a:solidFill>
              <a:latin typeface="Times New Roman" panose="02020603050405020304" pitchFamily="18" charset="0"/>
              <a:cs typeface="Times New Roman" panose="02020603050405020304" pitchFamily="18" charset="0"/>
            </a:endParaRPr>
          </a:p>
          <a:p>
            <a:pPr algn="ctr"/>
            <a:r>
              <a:rPr lang="en-US" sz="2400" b="1" dirty="0">
                <a:solidFill>
                  <a:schemeClr val="bg2">
                    <a:lumMod val="25000"/>
                  </a:schemeClr>
                </a:solidFill>
                <a:latin typeface="Times New Roman" panose="02020603050405020304" pitchFamily="18" charset="0"/>
                <a:cs typeface="Times New Roman" panose="02020603050405020304" pitchFamily="18" charset="0"/>
              </a:rPr>
              <a:t>Call Center / Central Complaint Center / Offices of the Distribution Licensee</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sz="2400" b="1" dirty="0">
                <a:solidFill>
                  <a:schemeClr val="bg2">
                    <a:lumMod val="25000"/>
                  </a:schemeClr>
                </a:solidFill>
                <a:latin typeface="Times New Roman" panose="02020603050405020304" pitchFamily="18" charset="0"/>
                <a:cs typeface="Times New Roman" panose="02020603050405020304" pitchFamily="18" charset="0"/>
              </a:rPr>
              <a:t>1</a:t>
            </a:r>
            <a:r>
              <a:rPr lang="en-US" sz="2400" b="1" baseline="30000" dirty="0">
                <a:solidFill>
                  <a:schemeClr val="bg2">
                    <a:lumMod val="25000"/>
                  </a:schemeClr>
                </a:solidFill>
                <a:latin typeface="Times New Roman" panose="02020603050405020304" pitchFamily="18" charset="0"/>
                <a:cs typeface="Times New Roman" panose="02020603050405020304" pitchFamily="18" charset="0"/>
              </a:rPr>
              <a:t>st</a:t>
            </a:r>
            <a:r>
              <a:rPr lang="en-US" sz="2400" b="1" dirty="0">
                <a:solidFill>
                  <a:schemeClr val="bg2">
                    <a:lumMod val="25000"/>
                  </a:schemeClr>
                </a:solidFill>
                <a:latin typeface="Times New Roman" panose="02020603050405020304" pitchFamily="18" charset="0"/>
                <a:cs typeface="Times New Roman" panose="02020603050405020304" pitchFamily="18" charset="0"/>
              </a:rPr>
              <a:t> Level of IGRC</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sz="2400" b="1" dirty="0">
                <a:solidFill>
                  <a:schemeClr val="bg2">
                    <a:lumMod val="25000"/>
                  </a:schemeClr>
                </a:solidFill>
                <a:latin typeface="Times New Roman" panose="02020603050405020304" pitchFamily="18" charset="0"/>
                <a:cs typeface="Times New Roman" panose="02020603050405020304" pitchFamily="18" charset="0"/>
              </a:rPr>
              <a:t>2</a:t>
            </a:r>
            <a:r>
              <a:rPr lang="en-US" sz="2400" b="1" baseline="30000" dirty="0">
                <a:solidFill>
                  <a:schemeClr val="bg2">
                    <a:lumMod val="25000"/>
                  </a:schemeClr>
                </a:solidFill>
                <a:latin typeface="Times New Roman" panose="02020603050405020304" pitchFamily="18" charset="0"/>
                <a:cs typeface="Times New Roman" panose="02020603050405020304" pitchFamily="18" charset="0"/>
              </a:rPr>
              <a:t>nd </a:t>
            </a:r>
            <a:r>
              <a:rPr lang="en-US" sz="2400" b="1" dirty="0">
                <a:solidFill>
                  <a:schemeClr val="bg2">
                    <a:lumMod val="25000"/>
                  </a:schemeClr>
                </a:solidFill>
                <a:latin typeface="Times New Roman" panose="02020603050405020304" pitchFamily="18" charset="0"/>
                <a:cs typeface="Times New Roman" panose="02020603050405020304" pitchFamily="18" charset="0"/>
              </a:rPr>
              <a:t>Level of IGRC</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lvl="8"/>
            <a:r>
              <a:rPr lang="en-IN" sz="2400" b="1" dirty="0">
                <a:solidFill>
                  <a:schemeClr val="bg2">
                    <a:lumMod val="25000"/>
                  </a:schemeClr>
                </a:solidFill>
                <a:latin typeface="Times New Roman" panose="02020603050405020304" pitchFamily="18" charset="0"/>
                <a:cs typeface="Times New Roman" panose="02020603050405020304" pitchFamily="18" charset="0"/>
              </a:rPr>
              <a:t>      </a:t>
            </a:r>
          </a:p>
          <a:p>
            <a:pPr lvl="8"/>
            <a:r>
              <a:rPr lang="en-IN" sz="2400" b="1" dirty="0">
                <a:solidFill>
                  <a:schemeClr val="bg2">
                    <a:lumMod val="25000"/>
                  </a:schemeClr>
                </a:solidFill>
                <a:latin typeface="Times New Roman" panose="02020603050405020304" pitchFamily="18" charset="0"/>
                <a:cs typeface="Times New Roman" panose="02020603050405020304" pitchFamily="18" charset="0"/>
              </a:rPr>
              <a:t>     CGRF</a:t>
            </a:r>
            <a:r>
              <a:rPr lang="en-IN" sz="2100" dirty="0">
                <a:latin typeface="Times New Roman" panose="02020603050405020304" pitchFamily="18" charset="0"/>
                <a:cs typeface="Times New Roman" panose="02020603050405020304" pitchFamily="18" charset="0"/>
              </a:rPr>
              <a:t> </a:t>
            </a:r>
          </a:p>
          <a:p>
            <a:pPr lvl="8"/>
            <a:endParaRPr lang="en-IN" sz="2100" b="1" dirty="0">
              <a:latin typeface="Times New Roman" panose="02020603050405020304" pitchFamily="18" charset="0"/>
              <a:cs typeface="Times New Roman" panose="02020603050405020304" pitchFamily="18" charset="0"/>
            </a:endParaRPr>
          </a:p>
          <a:p>
            <a:pPr lvl="8"/>
            <a:endParaRPr lang="en-IN" sz="2100" b="1" dirty="0">
              <a:latin typeface="Times New Roman" panose="02020603050405020304" pitchFamily="18" charset="0"/>
              <a:cs typeface="Times New Roman" panose="02020603050405020304" pitchFamily="18" charset="0"/>
            </a:endParaRPr>
          </a:p>
          <a:p>
            <a:pPr lvl="8"/>
            <a:endParaRPr lang="en-IN" sz="2100" b="1" dirty="0">
              <a:latin typeface="Times New Roman" panose="02020603050405020304" pitchFamily="18" charset="0"/>
              <a:cs typeface="Times New Roman" panose="02020603050405020304" pitchFamily="18" charset="0"/>
            </a:endParaRPr>
          </a:p>
          <a:p>
            <a:pPr lvl="8"/>
            <a:endParaRPr lang="en-US" sz="2100" b="1" dirty="0">
              <a:latin typeface="Times New Roman" panose="02020603050405020304" pitchFamily="18" charset="0"/>
              <a:cs typeface="Times New Roman" panose="02020603050405020304" pitchFamily="18" charset="0"/>
            </a:endParaRPr>
          </a:p>
        </p:txBody>
      </p:sp>
      <p:sp>
        <p:nvSpPr>
          <p:cNvPr id="6" name="Arrow: Down 5">
            <a:extLst>
              <a:ext uri="{FF2B5EF4-FFF2-40B4-BE49-F238E27FC236}">
                <a16:creationId xmlns:a16="http://schemas.microsoft.com/office/drawing/2014/main" id="{6F04691B-BDEA-2336-EE5D-F2F552FA2A97}"/>
              </a:ext>
            </a:extLst>
          </p:cNvPr>
          <p:cNvSpPr/>
          <p:nvPr/>
        </p:nvSpPr>
        <p:spPr>
          <a:xfrm>
            <a:off x="4410843" y="1703113"/>
            <a:ext cx="363474" cy="420743"/>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ln w="0"/>
              <a:solidFill>
                <a:schemeClr val="bg2">
                  <a:lumMod val="25000"/>
                </a:schemeClr>
              </a:solidFill>
              <a:effectLst>
                <a:outerShdw blurRad="38100" dist="19050" dir="2700000" algn="tl" rotWithShape="0">
                  <a:schemeClr val="dk1">
                    <a:alpha val="40000"/>
                  </a:schemeClr>
                </a:outerShdw>
              </a:effectLst>
            </a:endParaRPr>
          </a:p>
        </p:txBody>
      </p:sp>
      <p:sp>
        <p:nvSpPr>
          <p:cNvPr id="7" name="Arrow: Down 6">
            <a:extLst>
              <a:ext uri="{FF2B5EF4-FFF2-40B4-BE49-F238E27FC236}">
                <a16:creationId xmlns:a16="http://schemas.microsoft.com/office/drawing/2014/main" id="{85127958-695A-79C4-89A7-F62451708E7B}"/>
              </a:ext>
            </a:extLst>
          </p:cNvPr>
          <p:cNvSpPr/>
          <p:nvPr/>
        </p:nvSpPr>
        <p:spPr>
          <a:xfrm>
            <a:off x="4414634" y="2657063"/>
            <a:ext cx="363474" cy="420743"/>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ln w="0"/>
              <a:solidFill>
                <a:schemeClr val="bg2">
                  <a:lumMod val="25000"/>
                </a:schemeClr>
              </a:solidFill>
              <a:effectLst>
                <a:outerShdw blurRad="38100" dist="19050" dir="2700000" algn="tl" rotWithShape="0">
                  <a:schemeClr val="dk1">
                    <a:alpha val="40000"/>
                  </a:schemeClr>
                </a:outerShdw>
              </a:effectLst>
            </a:endParaRPr>
          </a:p>
        </p:txBody>
      </p:sp>
      <p:sp>
        <p:nvSpPr>
          <p:cNvPr id="8" name="Arrow: Down 7">
            <a:extLst>
              <a:ext uri="{FF2B5EF4-FFF2-40B4-BE49-F238E27FC236}">
                <a16:creationId xmlns:a16="http://schemas.microsoft.com/office/drawing/2014/main" id="{2EA2B414-734B-81E8-D88F-70671864B23C}"/>
              </a:ext>
            </a:extLst>
          </p:cNvPr>
          <p:cNvSpPr/>
          <p:nvPr/>
        </p:nvSpPr>
        <p:spPr>
          <a:xfrm>
            <a:off x="4441273" y="3676767"/>
            <a:ext cx="333044" cy="420743"/>
          </a:xfrm>
          <a:prstGeom prst="down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50" dirty="0">
              <a:ln w="0"/>
              <a:solidFill>
                <a:schemeClr val="bg2">
                  <a:lumMod val="25000"/>
                </a:schemeClr>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AA16CC05-B370-3B54-B5B6-D27319593BBA}"/>
              </a:ext>
            </a:extLst>
          </p:cNvPr>
          <p:cNvSpPr txBox="1"/>
          <p:nvPr/>
        </p:nvSpPr>
        <p:spPr>
          <a:xfrm>
            <a:off x="0" y="0"/>
            <a:ext cx="9144000" cy="461665"/>
          </a:xfrm>
          <a:prstGeom prst="rect">
            <a:avLst/>
          </a:prstGeom>
          <a:solidFill>
            <a:schemeClr val="accent2">
              <a:lumMod val="40000"/>
              <a:lumOff val="60000"/>
            </a:schemeClr>
          </a:solidFill>
        </p:spPr>
        <p:txBody>
          <a:bodyPr wrap="square" rtlCol="0">
            <a:spAutoFit/>
          </a:bodyPr>
          <a:lstStyle/>
          <a:p>
            <a:pPr algn="just"/>
            <a:r>
              <a:rPr lang="en-US" sz="2400" b="1" dirty="0">
                <a:solidFill>
                  <a:srgbClr val="0070C0"/>
                </a:solidFill>
                <a:latin typeface="Times New Roman" panose="02020603050405020304" pitchFamily="18" charset="0"/>
                <a:cs typeface="Times New Roman" panose="02020603050405020304" pitchFamily="18" charset="0"/>
              </a:rPr>
              <a:t>			Procedure for grievance redressal in IGRC</a:t>
            </a:r>
            <a:endParaRPr lang="en-IN"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49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542692" y="31237"/>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0070C0"/>
                </a:solidFill>
                <a:latin typeface="Times New Roman" panose="02020603050405020304" pitchFamily="18" charset="0"/>
                <a:cs typeface="Times New Roman" panose="02020603050405020304" pitchFamily="18" charset="0"/>
              </a:rPr>
              <a:t>Consumer Grievance Redressal Forum(CGRF)</a:t>
            </a:r>
            <a:endParaRPr sz="2600" b="1" dirty="0">
              <a:solidFill>
                <a:srgbClr val="0070C0"/>
              </a:solidFill>
              <a:latin typeface="Times New Roman" panose="02020603050405020304" pitchFamily="18" charset="0"/>
              <a:ea typeface="Times New Roman"/>
              <a:cs typeface="Times New Roman" panose="02020603050405020304" pitchFamily="18" charset="0"/>
              <a:sym typeface="Times New Roman"/>
            </a:endParaRPr>
          </a:p>
        </p:txBody>
      </p:sp>
      <p:sp>
        <p:nvSpPr>
          <p:cNvPr id="188" name="Google Shape;188;p27"/>
          <p:cNvSpPr txBox="1">
            <a:spLocks noGrp="1"/>
          </p:cNvSpPr>
          <p:nvPr>
            <p:ph idx="1"/>
          </p:nvPr>
        </p:nvSpPr>
        <p:spPr>
          <a:xfrm>
            <a:off x="408505" y="682897"/>
            <a:ext cx="8363787" cy="4254863"/>
          </a:xfrm>
          <a:prstGeom prst="rect">
            <a:avLst/>
          </a:prstGeom>
          <a:noFill/>
          <a:ln>
            <a:noFill/>
          </a:ln>
        </p:spPr>
        <p:txBody>
          <a:bodyPr spcFirstLastPara="1" wrap="square" lIns="91425" tIns="45700" rIns="91425" bIns="45700" anchor="t" anchorCtr="0">
            <a:noAutofit/>
          </a:bodyPr>
          <a:lstStyle/>
          <a:p>
            <a:pPr marL="0" indent="0" algn="just">
              <a:spcBef>
                <a:spcPts val="0"/>
              </a:spcBef>
              <a:buNone/>
            </a:pPr>
            <a:endParaRPr sz="800" dirty="0">
              <a:solidFill>
                <a:schemeClr val="dk1"/>
              </a:solidFill>
              <a:latin typeface="Times New Roman" panose="02020603050405020304" pitchFamily="18" charset="0"/>
              <a:cs typeface="Times New Roman" panose="02020603050405020304" pitchFamily="18" charset="0"/>
            </a:endParaRPr>
          </a:p>
          <a:p>
            <a:pPr algn="just">
              <a:spcBef>
                <a:spcPts val="0"/>
              </a:spcBef>
            </a:pPr>
            <a:r>
              <a:rPr lang="en-GB" sz="1800" dirty="0">
                <a:solidFill>
                  <a:schemeClr val="dk1"/>
                </a:solidFill>
                <a:latin typeface="Times New Roman" panose="02020603050405020304" pitchFamily="18" charset="0"/>
                <a:cs typeface="Times New Roman" panose="02020603050405020304" pitchFamily="18" charset="0"/>
              </a:rPr>
              <a:t>KSEB Limited has established 3 CGRFS </a:t>
            </a:r>
          </a:p>
          <a:p>
            <a:pPr marL="0" indent="0" algn="just">
              <a:spcBef>
                <a:spcPts val="0"/>
              </a:spcBef>
              <a:buNone/>
            </a:pPr>
            <a:endParaRPr sz="600" dirty="0">
              <a:solidFill>
                <a:schemeClr val="dk1"/>
              </a:solidFill>
              <a:latin typeface="Times New Roman" panose="02020603050405020304" pitchFamily="18" charset="0"/>
              <a:cs typeface="Times New Roman" panose="02020603050405020304" pitchFamily="18" charset="0"/>
            </a:endParaRPr>
          </a:p>
          <a:p>
            <a:pPr marL="0" indent="0">
              <a:spcBef>
                <a:spcPts val="0"/>
              </a:spcBef>
              <a:buNone/>
            </a:pPr>
            <a:r>
              <a:rPr lang="en-GB" sz="1800" b="1" dirty="0">
                <a:solidFill>
                  <a:srgbClr val="FF0000"/>
                </a:solidFill>
                <a:latin typeface="Times New Roman" panose="02020603050405020304" pitchFamily="18" charset="0"/>
                <a:ea typeface="Trebuchet MS"/>
                <a:cs typeface="Times New Roman" panose="02020603050405020304" pitchFamily="18" charset="0"/>
                <a:sym typeface="Trebuchet MS"/>
              </a:rPr>
              <a:t>	</a:t>
            </a:r>
            <a:r>
              <a:rPr lang="en-GB" sz="1800" b="1" dirty="0" err="1">
                <a:solidFill>
                  <a:srgbClr val="FF0000"/>
                </a:solidFill>
                <a:latin typeface="Times New Roman" panose="02020603050405020304" pitchFamily="18" charset="0"/>
                <a:ea typeface="Trebuchet MS"/>
                <a:cs typeface="Times New Roman" panose="02020603050405020304" pitchFamily="18" charset="0"/>
                <a:sym typeface="Trebuchet MS"/>
              </a:rPr>
              <a:t>Kottarakkara</a:t>
            </a:r>
            <a:endParaRPr sz="1800" b="1" dirty="0">
              <a:solidFill>
                <a:srgbClr val="FF0000"/>
              </a:solidFill>
              <a:latin typeface="Times New Roman" panose="02020603050405020304" pitchFamily="18" charset="0"/>
              <a:ea typeface="Trebuchet MS"/>
              <a:cs typeface="Times New Roman" panose="02020603050405020304" pitchFamily="18" charset="0"/>
              <a:sym typeface="Trebuchet MS"/>
            </a:endParaRPr>
          </a:p>
          <a:p>
            <a:pPr marL="0" indent="0">
              <a:spcBef>
                <a:spcPts val="0"/>
              </a:spcBef>
              <a:buNone/>
            </a:pPr>
            <a:r>
              <a:rPr lang="en-GB" sz="1800" dirty="0">
                <a:solidFill>
                  <a:srgbClr val="252525"/>
                </a:solidFill>
                <a:latin typeface="Times New Roman" panose="02020603050405020304" pitchFamily="18" charset="0"/>
                <a:cs typeface="Times New Roman" panose="02020603050405020304" pitchFamily="18" charset="0"/>
              </a:rPr>
              <a:t>	Thiruvananthapuram, Kollam, </a:t>
            </a:r>
            <a:r>
              <a:rPr lang="en-GB" sz="1800" dirty="0" err="1">
                <a:solidFill>
                  <a:srgbClr val="252525"/>
                </a:solidFill>
                <a:latin typeface="Times New Roman" panose="02020603050405020304" pitchFamily="18" charset="0"/>
                <a:cs typeface="Times New Roman" panose="02020603050405020304" pitchFamily="18" charset="0"/>
              </a:rPr>
              <a:t>Pathanamthitta</a:t>
            </a:r>
            <a:r>
              <a:rPr lang="en-GB" sz="1800" dirty="0">
                <a:solidFill>
                  <a:srgbClr val="252525"/>
                </a:solidFill>
                <a:latin typeface="Times New Roman" panose="02020603050405020304" pitchFamily="18" charset="0"/>
                <a:cs typeface="Times New Roman" panose="02020603050405020304" pitchFamily="18" charset="0"/>
              </a:rPr>
              <a:t>, and Kottayam</a:t>
            </a:r>
            <a:endParaRPr sz="1800" dirty="0">
              <a:solidFill>
                <a:srgbClr val="252525"/>
              </a:solidFill>
              <a:latin typeface="Times New Roman" panose="02020603050405020304" pitchFamily="18" charset="0"/>
              <a:cs typeface="Times New Roman" panose="02020603050405020304" pitchFamily="18" charset="0"/>
            </a:endParaRPr>
          </a:p>
          <a:p>
            <a:pPr marL="0" indent="0">
              <a:spcBef>
                <a:spcPts val="0"/>
              </a:spcBef>
              <a:buNone/>
            </a:pPr>
            <a:r>
              <a:rPr lang="en-GB" sz="1800" b="1" dirty="0">
                <a:solidFill>
                  <a:srgbClr val="FF0000"/>
                </a:solidFill>
                <a:latin typeface="Times New Roman" panose="02020603050405020304" pitchFamily="18" charset="0"/>
                <a:cs typeface="Times New Roman" panose="02020603050405020304" pitchFamily="18" charset="0"/>
              </a:rPr>
              <a:t>	Ernakulam</a:t>
            </a:r>
            <a:endParaRPr sz="1800" b="1" dirty="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GB" sz="1800" dirty="0">
                <a:solidFill>
                  <a:srgbClr val="252525"/>
                </a:solidFill>
                <a:latin typeface="Times New Roman" panose="02020603050405020304" pitchFamily="18" charset="0"/>
                <a:cs typeface="Times New Roman" panose="02020603050405020304" pitchFamily="18" charset="0"/>
              </a:rPr>
              <a:t>	Idukki, Alappuzha, Ernakulam, and Thrissur</a:t>
            </a:r>
            <a:endParaRPr sz="1800" dirty="0">
              <a:solidFill>
                <a:srgbClr val="252525"/>
              </a:solidFill>
              <a:latin typeface="Times New Roman" panose="02020603050405020304" pitchFamily="18" charset="0"/>
              <a:cs typeface="Times New Roman" panose="02020603050405020304" pitchFamily="18" charset="0"/>
            </a:endParaRPr>
          </a:p>
          <a:p>
            <a:pPr marL="0" indent="0">
              <a:spcBef>
                <a:spcPts val="0"/>
              </a:spcBef>
              <a:buNone/>
            </a:pPr>
            <a:r>
              <a:rPr lang="en-GB" sz="1800" b="1" dirty="0">
                <a:solidFill>
                  <a:srgbClr val="FF0000"/>
                </a:solidFill>
                <a:latin typeface="Times New Roman" panose="02020603050405020304" pitchFamily="18" charset="0"/>
                <a:cs typeface="Times New Roman" panose="02020603050405020304" pitchFamily="18" charset="0"/>
              </a:rPr>
              <a:t>	Kozhikode</a:t>
            </a:r>
            <a:endParaRPr sz="1800" b="1" dirty="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en-GB" sz="1800" dirty="0">
                <a:solidFill>
                  <a:srgbClr val="252525"/>
                </a:solidFill>
                <a:latin typeface="Times New Roman" panose="02020603050405020304" pitchFamily="18" charset="0"/>
                <a:cs typeface="Times New Roman" panose="02020603050405020304" pitchFamily="18" charset="0"/>
              </a:rPr>
              <a:t>	Palakkad, Malappuram, Kozhikode, Wayanad, Kannur, and Kasaragod</a:t>
            </a:r>
            <a:endParaRPr sz="1800" dirty="0">
              <a:solidFill>
                <a:srgbClr val="252525"/>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4 members-</a:t>
            </a:r>
          </a:p>
          <a:p>
            <a:pPr marL="800100" lvl="1" indent="-342900">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Chairperson</a:t>
            </a:r>
          </a:p>
          <a:p>
            <a:pPr marL="800100" lvl="1" indent="-342900">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Member (Licensee)</a:t>
            </a:r>
          </a:p>
          <a:p>
            <a:pPr marL="800100" lvl="1" indent="-342900">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Member in technical</a:t>
            </a:r>
          </a:p>
          <a:p>
            <a:pPr marL="800100" lvl="1" indent="-342900">
              <a:buFont typeface="Wingdings" panose="05000000000000000000" pitchFamily="2" charset="2"/>
              <a:buChar char="Ø"/>
            </a:pPr>
            <a:r>
              <a:rPr lang="en-IN" sz="1800" dirty="0">
                <a:latin typeface="Times New Roman" panose="02020603050405020304" pitchFamily="18" charset="0"/>
                <a:cs typeface="Times New Roman" panose="02020603050405020304" pitchFamily="18" charset="0"/>
              </a:rPr>
              <a:t>Member (Consumer/ Prosumer)</a:t>
            </a:r>
            <a:endParaRPr lang="en-US" sz="1800" b="1" dirty="0">
              <a:latin typeface="Times New Roman" panose="02020603050405020304" pitchFamily="18" charset="0"/>
              <a:cs typeface="Times New Roman" panose="02020603050405020304" pitchFamily="18" charset="0"/>
            </a:endParaRPr>
          </a:p>
          <a:p>
            <a:pPr marL="171450" indent="-171450">
              <a:spcBef>
                <a:spcPts val="0"/>
              </a:spcBef>
            </a:pPr>
            <a:endParaRPr sz="1600" dirty="0">
              <a:solidFill>
                <a:srgbClr val="252525"/>
              </a:solidFill>
              <a:latin typeface="Times New Roman" panose="02020603050405020304" pitchFamily="18" charset="0"/>
              <a:cs typeface="Times New Roman" panose="02020603050405020304" pitchFamily="18" charset="0"/>
            </a:endParaRPr>
          </a:p>
        </p:txBody>
      </p:sp>
      <p:sp>
        <p:nvSpPr>
          <p:cNvPr id="189" name="Google Shape;189;p27"/>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24A78-F26A-E6FE-F514-4EF0F8A7FA8D}"/>
              </a:ext>
            </a:extLst>
          </p:cNvPr>
          <p:cNvSpPr txBox="1"/>
          <p:nvPr/>
        </p:nvSpPr>
        <p:spPr>
          <a:xfrm>
            <a:off x="0" y="0"/>
            <a:ext cx="9144000" cy="5124480"/>
          </a:xfrm>
          <a:prstGeom prst="rect">
            <a:avLst/>
          </a:prstGeom>
          <a:solidFill>
            <a:schemeClr val="accent2">
              <a:lumMod val="40000"/>
              <a:lumOff val="60000"/>
            </a:schemeClr>
          </a:solidFill>
        </p:spPr>
        <p:txBody>
          <a:bodyPr wrap="square" rtlCol="0">
            <a:spAutoFit/>
          </a:bodyPr>
          <a:lstStyle/>
          <a:p>
            <a:r>
              <a:rPr lang="en-GB" sz="1800" b="1" dirty="0">
                <a:latin typeface="Times New Roman" panose="02020603050405020304" pitchFamily="18" charset="0"/>
                <a:cs typeface="Times New Roman" panose="02020603050405020304" pitchFamily="18" charset="0"/>
              </a:rPr>
              <a:t>														Cont..</a:t>
            </a: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endParaRPr lang="en-US" sz="900" dirty="0">
              <a:solidFill>
                <a:schemeClr val="dk1"/>
              </a:solidFill>
              <a:latin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pPr>
            <a:r>
              <a:rPr lang="en-US" sz="2000" dirty="0">
                <a:solidFill>
                  <a:schemeClr val="dk1"/>
                </a:solidFill>
                <a:latin typeface="Times New Roman" panose="02020603050405020304" pitchFamily="18" charset="0"/>
                <a:cs typeface="Times New Roman" panose="02020603050405020304" pitchFamily="18" charset="0"/>
              </a:rPr>
              <a:t>Time line for passing orders</a:t>
            </a:r>
          </a:p>
          <a:p>
            <a:pPr marL="1257300" lvl="2" indent="-342900" algn="just">
              <a:lnSpc>
                <a:spcPct val="150000"/>
              </a:lnSpc>
              <a:buFont typeface="Wingdings" panose="05000000000000000000" pitchFamily="2" charset="2"/>
              <a:buChar char="Ø"/>
            </a:pPr>
            <a:r>
              <a:rPr lang="en-US" sz="2000" dirty="0">
                <a:solidFill>
                  <a:schemeClr val="dk1"/>
                </a:solidFill>
                <a:latin typeface="Times New Roman" panose="02020603050405020304" pitchFamily="18" charset="0"/>
                <a:cs typeface="Times New Roman" panose="02020603050405020304" pitchFamily="18" charset="0"/>
              </a:rPr>
              <a:t> </a:t>
            </a:r>
            <a:r>
              <a:rPr lang="en-US" sz="2000" b="1" dirty="0">
                <a:solidFill>
                  <a:schemeClr val="dk1"/>
                </a:solidFill>
                <a:latin typeface="Times New Roman" panose="02020603050405020304" pitchFamily="18" charset="0"/>
                <a:cs typeface="Times New Roman" panose="02020603050405020304" pitchFamily="18" charset="0"/>
              </a:rPr>
              <a:t>15 days</a:t>
            </a:r>
            <a:r>
              <a:rPr lang="en-US" sz="2000" dirty="0">
                <a:solidFill>
                  <a:schemeClr val="dk1"/>
                </a:solidFill>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non-supply, connection, reconnection or disconnection </a:t>
            </a:r>
          </a:p>
          <a:p>
            <a:pPr lvl="2" algn="just">
              <a:lnSpc>
                <a:spcPct val="150000"/>
              </a:lnSpc>
            </a:pPr>
            <a:r>
              <a:rPr lang="en-US" sz="2000" dirty="0">
                <a:latin typeface="Times New Roman" panose="02020603050405020304" pitchFamily="18" charset="0"/>
                <a:cs typeface="Times New Roman" panose="02020603050405020304" pitchFamily="18" charset="0"/>
              </a:rPr>
              <a:t>      of  supply)		</a:t>
            </a:r>
          </a:p>
          <a:p>
            <a:pPr marL="1257300" lvl="2" indent="-342900" algn="just">
              <a:lnSpc>
                <a:spcPct val="150000"/>
              </a:lnSpc>
              <a:buFont typeface="Wingdings" panose="05000000000000000000" pitchFamily="2" charset="2"/>
              <a:buChar char="Ø"/>
            </a:pPr>
            <a:r>
              <a:rPr lang="en-US" sz="2000" b="1" dirty="0">
                <a:solidFill>
                  <a:schemeClr val="dk1"/>
                </a:solidFill>
                <a:latin typeface="Times New Roman" panose="02020603050405020304" pitchFamily="18" charset="0"/>
                <a:cs typeface="Times New Roman" panose="02020603050405020304" pitchFamily="18" charset="0"/>
              </a:rPr>
              <a:t>60 days </a:t>
            </a:r>
            <a:r>
              <a:rPr lang="en-US" sz="2000" dirty="0">
                <a:solidFill>
                  <a:schemeClr val="dk1"/>
                </a:solidFill>
                <a:latin typeface="Times New Roman" panose="02020603050405020304" pitchFamily="18" charset="0"/>
                <a:cs typeface="Times New Roman" panose="02020603050405020304" pitchFamily="18" charset="0"/>
              </a:rPr>
              <a:t>(For other complaints)</a:t>
            </a:r>
            <a:endParaRPr lang="en-US" sz="2000" dirty="0">
              <a:solidFill>
                <a:srgbClr val="252525"/>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250149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BE235-4692-9172-C3E7-486E672DAEEB}"/>
              </a:ext>
            </a:extLst>
          </p:cNvPr>
          <p:cNvSpPr>
            <a:spLocks noGrp="1"/>
          </p:cNvSpPr>
          <p:nvPr>
            <p:ph idx="1"/>
          </p:nvPr>
        </p:nvSpPr>
        <p:spPr>
          <a:xfrm>
            <a:off x="1576708" y="550127"/>
            <a:ext cx="6548813" cy="3679902"/>
          </a:xfrm>
        </p:spPr>
        <p:txBody>
          <a:bodyPr>
            <a:normAutofit/>
          </a:bodyPr>
          <a:lstStyle/>
          <a:p>
            <a:pPr marL="0" indent="0">
              <a:buNone/>
            </a:pPr>
            <a:r>
              <a:rPr lang="en-US" sz="3000" b="1" dirty="0"/>
              <a:t>	</a:t>
            </a:r>
            <a:r>
              <a:rPr lang="en-US" sz="2800" b="1" dirty="0">
                <a:latin typeface="Times New Roman" panose="02020603050405020304" pitchFamily="18" charset="0"/>
                <a:cs typeface="Times New Roman" panose="02020603050405020304" pitchFamily="18" charset="0"/>
              </a:rPr>
              <a:t>Key Functions of IEA</a:t>
            </a:r>
            <a:endParaRPr lang="en-US" sz="1600" b="1"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Ensure reliable, affordable key energy for its member countries</a:t>
            </a:r>
          </a:p>
          <a:p>
            <a:r>
              <a:rPr lang="en-US" sz="1800" dirty="0">
                <a:latin typeface="Times New Roman" panose="02020603050405020304" pitchFamily="18" charset="0"/>
                <a:cs typeface="Times New Roman" panose="02020603050405020304" pitchFamily="18" charset="0"/>
              </a:rPr>
              <a:t>Leading stores of energy statistics and analysis</a:t>
            </a:r>
          </a:p>
          <a:p>
            <a:r>
              <a:rPr lang="en-US" sz="1800" dirty="0">
                <a:latin typeface="Times New Roman" panose="02020603050405020304" pitchFamily="18" charset="0"/>
                <a:cs typeface="Times New Roman" panose="02020603050405020304" pitchFamily="18" charset="0"/>
              </a:rPr>
              <a:t>Promote clean energy transition (Including RE, effort to enhance efficiency , reduce Green House Gases)</a:t>
            </a:r>
          </a:p>
          <a:p>
            <a:pPr marL="0" indent="0">
              <a:buNone/>
            </a:pPr>
            <a:r>
              <a:rPr lang="en-US" sz="2800" b="1" dirty="0">
                <a:latin typeface="Times New Roman" panose="02020603050405020304" pitchFamily="18" charset="0"/>
                <a:cs typeface="Times New Roman" panose="02020603050405020304" pitchFamily="18" charset="0"/>
              </a:rPr>
              <a:t>         Recent focus of IEA</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Addressing climate Change</a:t>
            </a:r>
          </a:p>
          <a:p>
            <a:r>
              <a:rPr lang="en-US" sz="1800" dirty="0">
                <a:latin typeface="Times New Roman" panose="02020603050405020304" pitchFamily="18" charset="0"/>
                <a:cs typeface="Times New Roman" panose="02020603050405020304" pitchFamily="18" charset="0"/>
              </a:rPr>
              <a:t>Supporting global transition to net zero emission</a:t>
            </a:r>
          </a:p>
        </p:txBody>
      </p:sp>
    </p:spTree>
    <p:extLst>
      <p:ext uri="{BB962C8B-B14F-4D97-AF65-F5344CB8AC3E}">
        <p14:creationId xmlns:p14="http://schemas.microsoft.com/office/powerpoint/2010/main" val="235629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457200" y="379729"/>
            <a:ext cx="8229600" cy="857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GB" sz="2800" b="1" dirty="0">
                <a:solidFill>
                  <a:srgbClr val="0070C0"/>
                </a:solidFill>
                <a:latin typeface="Times New Roman" panose="02020603050405020304" pitchFamily="18" charset="0"/>
                <a:cs typeface="Times New Roman" panose="02020603050405020304" pitchFamily="18" charset="0"/>
              </a:rPr>
              <a:t>	State Electricity Ombudsman</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195" name="Google Shape;195;p28"/>
          <p:cNvSpPr txBox="1">
            <a:spLocks noGrp="1"/>
          </p:cNvSpPr>
          <p:nvPr>
            <p:ph idx="1"/>
          </p:nvPr>
        </p:nvSpPr>
        <p:spPr>
          <a:xfrm>
            <a:off x="714050" y="1304950"/>
            <a:ext cx="8229600" cy="3632810"/>
          </a:xfrm>
          <a:prstGeom prst="rect">
            <a:avLst/>
          </a:prstGeom>
          <a:noFill/>
          <a:ln>
            <a:noFill/>
          </a:ln>
        </p:spPr>
        <p:txBody>
          <a:bodyPr spcFirstLastPara="1" wrap="square" lIns="91425" tIns="45700" rIns="91425" bIns="45700" anchor="t" anchorCtr="0">
            <a:normAutofit/>
          </a:bodyPr>
          <a:lstStyle/>
          <a:p>
            <a:pPr marL="285750" indent="-285750" algn="just">
              <a:lnSpc>
                <a:spcPct val="95000"/>
              </a:lnSpc>
              <a:spcBef>
                <a:spcPts val="0"/>
              </a:spcBef>
              <a:buSzPts val="935"/>
            </a:pPr>
            <a:r>
              <a:rPr lang="en-GB" sz="2000" dirty="0">
                <a:solidFill>
                  <a:schemeClr val="dk1"/>
                </a:solidFill>
                <a:latin typeface="Times New Roman" panose="02020603050405020304" pitchFamily="18" charset="0"/>
                <a:cs typeface="Times New Roman" panose="02020603050405020304" pitchFamily="18" charset="0"/>
              </a:rPr>
              <a:t>The State Electricity Ombudsman is the authority appointed or designated by the Commission, to whom a representation may be made by any consumer, who is aggrieved by non-redressal of his grievances by the CGRF.</a:t>
            </a:r>
            <a:endParaRPr sz="2000" dirty="0">
              <a:solidFill>
                <a:schemeClr val="dk1"/>
              </a:solidFill>
              <a:latin typeface="Times New Roman" panose="02020603050405020304" pitchFamily="18" charset="0"/>
              <a:cs typeface="Times New Roman" panose="02020603050405020304" pitchFamily="18" charset="0"/>
            </a:endParaRPr>
          </a:p>
          <a:p>
            <a:pPr marL="0" indent="0" algn="just">
              <a:lnSpc>
                <a:spcPct val="95000"/>
              </a:lnSpc>
              <a:spcBef>
                <a:spcPts val="0"/>
              </a:spcBef>
              <a:buSzPts val="935"/>
              <a:buNone/>
            </a:pPr>
            <a:endParaRPr sz="900" dirty="0">
              <a:solidFill>
                <a:schemeClr val="dk1"/>
              </a:solidFill>
              <a:latin typeface="Times New Roman" panose="02020603050405020304" pitchFamily="18" charset="0"/>
              <a:cs typeface="Times New Roman" panose="02020603050405020304" pitchFamily="18" charset="0"/>
            </a:endParaRPr>
          </a:p>
          <a:p>
            <a:pPr marL="285750" indent="-285750" algn="just">
              <a:lnSpc>
                <a:spcPct val="95000"/>
              </a:lnSpc>
              <a:spcBef>
                <a:spcPts val="0"/>
              </a:spcBef>
              <a:buSzPts val="935"/>
            </a:pPr>
            <a:r>
              <a:rPr lang="en-GB" sz="2000" dirty="0">
                <a:solidFill>
                  <a:schemeClr val="dk1"/>
                </a:solidFill>
                <a:latin typeface="Times New Roman" panose="02020603050405020304" pitchFamily="18" charset="0"/>
                <a:cs typeface="Times New Roman" panose="02020603050405020304" pitchFamily="18" charset="0"/>
              </a:rPr>
              <a:t>The Office of the Ombudsman is at Ernakulam</a:t>
            </a:r>
          </a:p>
          <a:p>
            <a:pPr marL="285750" indent="-285750" algn="just">
              <a:lnSpc>
                <a:spcPct val="95000"/>
              </a:lnSpc>
              <a:spcBef>
                <a:spcPts val="0"/>
              </a:spcBef>
              <a:buSzPts val="935"/>
            </a:pPr>
            <a:r>
              <a:rPr lang="en-GB" sz="2000" dirty="0">
                <a:solidFill>
                  <a:schemeClr val="dk1"/>
                </a:solidFill>
                <a:latin typeface="Times New Roman" panose="02020603050405020304" pitchFamily="18" charset="0"/>
                <a:cs typeface="Times New Roman" panose="02020603050405020304" pitchFamily="18" charset="0"/>
              </a:rPr>
              <a:t>Timeline 90 days </a:t>
            </a:r>
          </a:p>
          <a:p>
            <a:pPr marL="285750" indent="-285750" algn="just">
              <a:lnSpc>
                <a:spcPct val="95000"/>
              </a:lnSpc>
              <a:spcBef>
                <a:spcPts val="0"/>
              </a:spcBef>
              <a:buSzPts val="935"/>
            </a:pPr>
            <a:endParaRPr lang="en-GB" sz="900" dirty="0">
              <a:solidFill>
                <a:schemeClr val="dk1"/>
              </a:solidFill>
              <a:latin typeface="Times New Roman" panose="02020603050405020304" pitchFamily="18" charset="0"/>
              <a:cs typeface="Times New Roman" panose="02020603050405020304" pitchFamily="18" charset="0"/>
            </a:endParaRPr>
          </a:p>
          <a:p>
            <a:pPr marL="285750" indent="-285750" algn="just">
              <a:lnSpc>
                <a:spcPct val="95000"/>
              </a:lnSpc>
              <a:spcBef>
                <a:spcPts val="0"/>
              </a:spcBef>
              <a:buSzPts val="935"/>
            </a:pPr>
            <a:r>
              <a:rPr lang="en-US" sz="2000" dirty="0">
                <a:solidFill>
                  <a:schemeClr val="dk1"/>
                </a:solidFill>
                <a:latin typeface="Times New Roman" panose="02020603050405020304" pitchFamily="18" charset="0"/>
                <a:cs typeface="Times New Roman" panose="02020603050405020304" pitchFamily="18" charset="0"/>
              </a:rPr>
              <a:t>Any complainant, who is aggrieved by the non-redressal of his grievances by the Forum may himself or through his representative make a  representation to the Electricity Ombudsman </a:t>
            </a:r>
            <a:r>
              <a:rPr lang="en-US" sz="2000" b="1" dirty="0">
                <a:solidFill>
                  <a:schemeClr val="dk1"/>
                </a:solidFill>
                <a:latin typeface="Times New Roman" panose="02020603050405020304" pitchFamily="18" charset="0"/>
                <a:cs typeface="Times New Roman" panose="02020603050405020304" pitchFamily="18" charset="0"/>
              </a:rPr>
              <a:t>within thirty days </a:t>
            </a:r>
            <a:r>
              <a:rPr lang="en-US" sz="2000" dirty="0">
                <a:solidFill>
                  <a:schemeClr val="dk1"/>
                </a:solidFill>
                <a:latin typeface="Times New Roman" panose="02020603050405020304" pitchFamily="18" charset="0"/>
                <a:cs typeface="Times New Roman" panose="02020603050405020304" pitchFamily="18" charset="0"/>
              </a:rPr>
              <a:t>from the date of receipt of the order of the Forum:</a:t>
            </a:r>
            <a:endParaRPr sz="2000" dirty="0">
              <a:solidFill>
                <a:schemeClr val="dk1"/>
              </a:solidFill>
              <a:latin typeface="Times New Roman" panose="02020603050405020304" pitchFamily="18" charset="0"/>
              <a:cs typeface="Times New Roman" panose="02020603050405020304" pitchFamily="18" charset="0"/>
            </a:endParaRPr>
          </a:p>
        </p:txBody>
      </p:sp>
      <p:sp>
        <p:nvSpPr>
          <p:cNvPr id="196" name="Google Shape;196;p28"/>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457200" y="163977"/>
            <a:ext cx="8229600" cy="857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IN" sz="1800" b="1" dirty="0">
                <a:latin typeface="Times New Roman" panose="02020603050405020304" pitchFamily="18" charset="0"/>
                <a:cs typeface="Times New Roman" panose="02020603050405020304" pitchFamily="18" charset="0"/>
                <a:hlinkClick r:id="rId3" action="ppaction://hlinkfile"/>
              </a:rPr>
              <a:t>DOMESTIC TARIFF</a:t>
            </a:r>
            <a:endParaRPr sz="2000" b="1" dirty="0">
              <a:latin typeface="Times New Roman" panose="02020603050405020304" pitchFamily="18" charset="0"/>
              <a:cs typeface="Times New Roman" panose="02020603050405020304" pitchFamily="18" charset="0"/>
            </a:endParaRPr>
          </a:p>
        </p:txBody>
      </p:sp>
      <p:sp>
        <p:nvSpPr>
          <p:cNvPr id="196" name="Google Shape;196;p28"/>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graphicFrame>
        <p:nvGraphicFramePr>
          <p:cNvPr id="2" name="Table 1">
            <a:extLst>
              <a:ext uri="{FF2B5EF4-FFF2-40B4-BE49-F238E27FC236}">
                <a16:creationId xmlns:a16="http://schemas.microsoft.com/office/drawing/2014/main" id="{BACDDB99-D6BF-7F4C-EF6F-89E23D85A59C}"/>
              </a:ext>
            </a:extLst>
          </p:cNvPr>
          <p:cNvGraphicFramePr>
            <a:graphicFrameLocks noGrp="1"/>
          </p:cNvGraphicFramePr>
          <p:nvPr>
            <p:extLst>
              <p:ext uri="{D42A27DB-BD31-4B8C-83A1-F6EECF244321}">
                <p14:modId xmlns:p14="http://schemas.microsoft.com/office/powerpoint/2010/main" val="1755894111"/>
              </p:ext>
            </p:extLst>
          </p:nvPr>
        </p:nvGraphicFramePr>
        <p:xfrm>
          <a:off x="639336" y="1116143"/>
          <a:ext cx="6317723" cy="3532056"/>
        </p:xfrm>
        <a:graphic>
          <a:graphicData uri="http://schemas.openxmlformats.org/drawingml/2006/table">
            <a:tbl>
              <a:tblPr/>
              <a:tblGrid>
                <a:gridCol w="1200737">
                  <a:extLst>
                    <a:ext uri="{9D8B030D-6E8A-4147-A177-3AD203B41FA5}">
                      <a16:colId xmlns:a16="http://schemas.microsoft.com/office/drawing/2014/main" val="4120501324"/>
                    </a:ext>
                  </a:extLst>
                </a:gridCol>
                <a:gridCol w="1237682">
                  <a:extLst>
                    <a:ext uri="{9D8B030D-6E8A-4147-A177-3AD203B41FA5}">
                      <a16:colId xmlns:a16="http://schemas.microsoft.com/office/drawing/2014/main" val="2075167617"/>
                    </a:ext>
                  </a:extLst>
                </a:gridCol>
                <a:gridCol w="969826">
                  <a:extLst>
                    <a:ext uri="{9D8B030D-6E8A-4147-A177-3AD203B41FA5}">
                      <a16:colId xmlns:a16="http://schemas.microsoft.com/office/drawing/2014/main" val="2199491821"/>
                    </a:ext>
                  </a:extLst>
                </a:gridCol>
                <a:gridCol w="969826">
                  <a:extLst>
                    <a:ext uri="{9D8B030D-6E8A-4147-A177-3AD203B41FA5}">
                      <a16:colId xmlns:a16="http://schemas.microsoft.com/office/drawing/2014/main" val="2252767785"/>
                    </a:ext>
                  </a:extLst>
                </a:gridCol>
                <a:gridCol w="969826">
                  <a:extLst>
                    <a:ext uri="{9D8B030D-6E8A-4147-A177-3AD203B41FA5}">
                      <a16:colId xmlns:a16="http://schemas.microsoft.com/office/drawing/2014/main" val="651984771"/>
                    </a:ext>
                  </a:extLst>
                </a:gridCol>
                <a:gridCol w="969826">
                  <a:extLst>
                    <a:ext uri="{9D8B030D-6E8A-4147-A177-3AD203B41FA5}">
                      <a16:colId xmlns:a16="http://schemas.microsoft.com/office/drawing/2014/main" val="3502831515"/>
                    </a:ext>
                  </a:extLst>
                </a:gridCol>
              </a:tblGrid>
              <a:tr h="483214">
                <a:tc rowSpan="2">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Categories</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rowSpan="2">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Monthly consumption slab (units)</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gridSpan="2">
                  <a:txBody>
                    <a:bodyPr/>
                    <a:lstStyle/>
                    <a:p>
                      <a:pPr algn="ctr" rtl="0" fontAlgn="ctr">
                        <a:spcBef>
                          <a:spcPts val="0"/>
                        </a:spcBef>
                        <a:spcAft>
                          <a:spcPts val="0"/>
                        </a:spcAft>
                      </a:pPr>
                      <a:r>
                        <a:rPr lang="en-US" sz="900" b="1" i="0" u="none" strike="noStrike">
                          <a:solidFill>
                            <a:srgbClr val="000000"/>
                          </a:solidFill>
                          <a:effectLst/>
                          <a:latin typeface="Times New Roman" panose="02020603050405020304" pitchFamily="18" charset="0"/>
                          <a:cs typeface="Times New Roman" panose="02020603050405020304" pitchFamily="18" charset="0"/>
                        </a:rPr>
                        <a:t>Fixed Charge (Rs/Consumer/Month)</a:t>
                      </a:r>
                      <a:endParaRPr lang="en-US"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hMerge="1">
                  <a:txBody>
                    <a:bodyPr/>
                    <a:lstStyle/>
                    <a:p>
                      <a:endParaRPr lang="en-IN"/>
                    </a:p>
                  </a:txBody>
                  <a:tcPr/>
                </a:tc>
                <a:tc rowSpan="2">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Energy charges (Rs/Unit)</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rowSpan="2">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Remarks</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extLst>
                  <a:ext uri="{0D108BD9-81ED-4DB2-BD59-A6C34878D82A}">
                    <a16:rowId xmlns:a16="http://schemas.microsoft.com/office/drawing/2014/main" val="906848537"/>
                  </a:ext>
                </a:extLst>
              </a:tr>
              <a:tr h="345152">
                <a:tc vMerge="1">
                  <a:txBody>
                    <a:bodyPr/>
                    <a:lstStyle/>
                    <a:p>
                      <a:endParaRPr lang="en-IN"/>
                    </a:p>
                  </a:txBody>
                  <a:tcPr/>
                </a:tc>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Single phase</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Three Phase</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446790320"/>
                  </a:ext>
                </a:extLst>
              </a:tr>
              <a:tr h="517730">
                <a:tc rowSpan="11">
                  <a:txBody>
                    <a:bodyPr/>
                    <a:lstStyle/>
                    <a:p>
                      <a:pPr algn="ctr" rtl="0" fontAlgn="ctr">
                        <a:spcBef>
                          <a:spcPts val="0"/>
                        </a:spcBef>
                        <a:spcAft>
                          <a:spcPts val="0"/>
                        </a:spcAft>
                      </a:pPr>
                      <a:r>
                        <a:rPr lang="en-IN" sz="1000" b="1" i="0" u="none" strike="noStrike">
                          <a:solidFill>
                            <a:srgbClr val="000000"/>
                          </a:solidFill>
                          <a:effectLst/>
                          <a:latin typeface="Times New Roman" panose="02020603050405020304" pitchFamily="18" charset="0"/>
                          <a:cs typeface="Times New Roman" panose="02020603050405020304" pitchFamily="18" charset="0"/>
                        </a:rPr>
                        <a:t>LT-I </a:t>
                      </a:r>
                      <a:endParaRPr lang="en-IN" sz="1000">
                        <a:effectLst/>
                        <a:latin typeface="Times New Roman" panose="02020603050405020304" pitchFamily="18" charset="0"/>
                        <a:cs typeface="Times New Roman" panose="02020603050405020304" pitchFamily="18" charset="0"/>
                      </a:endParaRPr>
                    </a:p>
                    <a:p>
                      <a:pPr algn="ctr" rtl="0" fontAlgn="ctr">
                        <a:spcBef>
                          <a:spcPts val="0"/>
                        </a:spcBef>
                        <a:spcAft>
                          <a:spcPts val="0"/>
                        </a:spcAft>
                      </a:pPr>
                      <a:r>
                        <a:rPr lang="en-IN" sz="1000" b="1" i="0" u="none" strike="noStrike">
                          <a:solidFill>
                            <a:srgbClr val="980000"/>
                          </a:solidFill>
                          <a:effectLst/>
                          <a:latin typeface="Times New Roman" panose="02020603050405020304" pitchFamily="18" charset="0"/>
                          <a:cs typeface="Times New Roman" panose="02020603050405020304" pitchFamily="18" charset="0"/>
                        </a:rPr>
                        <a:t>Domestic</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0-40(</a:t>
                      </a:r>
                      <a:r>
                        <a:rPr lang="en-IN" sz="900" b="1" i="0" u="none" strike="noStrike">
                          <a:solidFill>
                            <a:srgbClr val="980000"/>
                          </a:solidFill>
                          <a:effectLst/>
                          <a:latin typeface="Times New Roman" panose="02020603050405020304" pitchFamily="18" charset="0"/>
                          <a:cs typeface="Times New Roman" panose="02020603050405020304" pitchFamily="18" charset="0"/>
                        </a:rPr>
                        <a:t>BPL Consumers</a:t>
                      </a:r>
                      <a:r>
                        <a:rPr lang="en-IN" sz="900" b="1" i="0" u="none" strike="noStrike">
                          <a:solidFill>
                            <a:srgbClr val="000000"/>
                          </a:solidFill>
                          <a:effectLst/>
                          <a:latin typeface="Times New Roman" panose="02020603050405020304" pitchFamily="18" charset="0"/>
                          <a:cs typeface="Times New Roman" panose="02020603050405020304" pitchFamily="18" charset="0"/>
                        </a:rPr>
                        <a:t>)</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gridSpan="2">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Nil</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h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1.50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fontAlgn="ctr"/>
                      <a:r>
                        <a:rPr lang="en-IN" sz="1000">
                          <a:effectLst/>
                          <a:latin typeface="Times New Roman" panose="02020603050405020304" pitchFamily="18" charset="0"/>
                          <a:cs typeface="Times New Roman" panose="02020603050405020304" pitchFamily="18" charset="0"/>
                        </a:rPr>
                        <a:t> </a:t>
                      </a: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extLst>
                  <a:ext uri="{0D108BD9-81ED-4DB2-BD59-A6C34878D82A}">
                    <a16:rowId xmlns:a16="http://schemas.microsoft.com/office/drawing/2014/main" val="52886953"/>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0-50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40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3.25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rowSpan="5">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Telescopic</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extLst>
                  <a:ext uri="{0D108BD9-81ED-4DB2-BD59-A6C34878D82A}">
                    <a16:rowId xmlns:a16="http://schemas.microsoft.com/office/drawing/2014/main" val="2466267536"/>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51-100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65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140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4.05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2127920188"/>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101-150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85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170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5.10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593006606"/>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151-200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120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180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6.95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550511161"/>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201-250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130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200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8.20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614810193"/>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0-300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150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175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6.40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rowSpan="5">
                  <a:txBody>
                    <a:bodyPr/>
                    <a:lstStyle/>
                    <a:p>
                      <a:pPr algn="ctr" rtl="0" fontAlgn="ctr">
                        <a:spcBef>
                          <a:spcPts val="0"/>
                        </a:spcBef>
                        <a:spcAft>
                          <a:spcPts val="0"/>
                        </a:spcAft>
                      </a:pPr>
                      <a:r>
                        <a:rPr lang="en-IN" sz="900" b="1" i="0" u="none" strike="noStrike" dirty="0">
                          <a:solidFill>
                            <a:srgbClr val="000000"/>
                          </a:solidFill>
                          <a:effectLst/>
                          <a:latin typeface="Times New Roman" panose="02020603050405020304" pitchFamily="18" charset="0"/>
                          <a:cs typeface="Times New Roman" panose="02020603050405020304" pitchFamily="18" charset="0"/>
                        </a:rPr>
                        <a:t>Non- Telescopic</a:t>
                      </a:r>
                      <a:endParaRPr lang="en-IN" sz="1000" dirty="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extLst>
                  <a:ext uri="{0D108BD9-81ED-4DB2-BD59-A6C34878D82A}">
                    <a16:rowId xmlns:a16="http://schemas.microsoft.com/office/drawing/2014/main" val="180732413"/>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0-350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175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210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7.25</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3135311408"/>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0-400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200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Times New Roman" panose="02020603050405020304" pitchFamily="18" charset="0"/>
                          <a:cs typeface="Times New Roman" panose="02020603050405020304" pitchFamily="18" charset="0"/>
                        </a:rPr>
                        <a:t>210</a:t>
                      </a:r>
                      <a:endParaRPr lang="en-IN" sz="100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dirty="0">
                          <a:solidFill>
                            <a:srgbClr val="000000"/>
                          </a:solidFill>
                          <a:effectLst/>
                          <a:latin typeface="Times New Roman" panose="02020603050405020304" pitchFamily="18" charset="0"/>
                          <a:cs typeface="Times New Roman" panose="02020603050405020304" pitchFamily="18" charset="0"/>
                        </a:rPr>
                        <a:t>7.60</a:t>
                      </a:r>
                      <a:endParaRPr lang="en-IN" sz="1000" dirty="0">
                        <a:effectLst/>
                        <a:latin typeface="Times New Roman" panose="02020603050405020304" pitchFamily="18" charset="0"/>
                        <a:cs typeface="Times New Roman" panose="02020603050405020304" pitchFamily="18" charset="0"/>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629125822"/>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0-500</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230</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235</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7.90</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1522144613"/>
                  </a:ext>
                </a:extLst>
              </a:tr>
              <a:tr h="218596">
                <a:tc vMerge="1">
                  <a:txBody>
                    <a:bodyPr/>
                    <a:lstStyle/>
                    <a:p>
                      <a:endParaRPr lang="en-IN"/>
                    </a:p>
                  </a:txBody>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Above 500</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260</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a:solidFill>
                            <a:srgbClr val="000000"/>
                          </a:solidFill>
                          <a:effectLst/>
                          <a:latin typeface="Arial" panose="020B0604020202020204" pitchFamily="34" charset="0"/>
                        </a:rPr>
                        <a:t>260</a:t>
                      </a:r>
                      <a:endParaRPr lang="en-IN" sz="100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a:txBody>
                    <a:bodyPr/>
                    <a:lstStyle/>
                    <a:p>
                      <a:pPr algn="ctr" rtl="0" fontAlgn="ctr">
                        <a:spcBef>
                          <a:spcPts val="0"/>
                        </a:spcBef>
                        <a:spcAft>
                          <a:spcPts val="0"/>
                        </a:spcAft>
                      </a:pPr>
                      <a:r>
                        <a:rPr lang="en-IN" sz="900" b="1" i="0" u="none" strike="noStrike" dirty="0">
                          <a:solidFill>
                            <a:srgbClr val="000000"/>
                          </a:solidFill>
                          <a:effectLst/>
                          <a:latin typeface="Arial" panose="020B0604020202020204" pitchFamily="34" charset="0"/>
                        </a:rPr>
                        <a:t>8.80</a:t>
                      </a:r>
                      <a:endParaRPr lang="en-IN" sz="1000" dirty="0">
                        <a:effectLst/>
                      </a:endParaRPr>
                    </a:p>
                  </a:txBody>
                  <a:tcPr marL="66768" marR="66768" marT="33384" marB="33384" anchor="ctr">
                    <a:lnL w="15240" cap="flat" cmpd="sng" algn="ctr">
                      <a:solidFill>
                        <a:srgbClr val="0B5394"/>
                      </a:solidFill>
                      <a:prstDash val="solid"/>
                      <a:round/>
                      <a:headEnd type="none" w="med" len="med"/>
                      <a:tailEnd type="none" w="med" len="med"/>
                    </a:lnL>
                    <a:lnR w="15240" cap="flat" cmpd="sng" algn="ctr">
                      <a:solidFill>
                        <a:srgbClr val="0B5394"/>
                      </a:solidFill>
                      <a:prstDash val="solid"/>
                      <a:round/>
                      <a:headEnd type="none" w="med" len="med"/>
                      <a:tailEnd type="none" w="med" len="med"/>
                    </a:lnR>
                    <a:lnT w="15240" cap="flat" cmpd="sng" algn="ctr">
                      <a:solidFill>
                        <a:srgbClr val="0B5394"/>
                      </a:solidFill>
                      <a:prstDash val="solid"/>
                      <a:round/>
                      <a:headEnd type="none" w="med" len="med"/>
                      <a:tailEnd type="none" w="med" len="med"/>
                    </a:lnT>
                    <a:lnB w="15240" cap="flat" cmpd="sng" algn="ctr">
                      <a:solidFill>
                        <a:srgbClr val="0B5394"/>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7725026"/>
                  </a:ext>
                </a:extLst>
              </a:tr>
            </a:tbl>
          </a:graphicData>
        </a:graphic>
      </p:graphicFrame>
      <p:sp>
        <p:nvSpPr>
          <p:cNvPr id="4" name="Rectangle 1">
            <a:extLst>
              <a:ext uri="{FF2B5EF4-FFF2-40B4-BE49-F238E27FC236}">
                <a16:creationId xmlns:a16="http://schemas.microsoft.com/office/drawing/2014/main" id="{AF84605D-71C5-AE52-734B-9813B291347C}"/>
              </a:ext>
            </a:extLst>
          </p:cNvPr>
          <p:cNvSpPr>
            <a:spLocks noChangeArrowheads="1"/>
          </p:cNvSpPr>
          <p:nvPr/>
        </p:nvSpPr>
        <p:spPr bwMode="auto">
          <a:xfrm>
            <a:off x="638816" y="1115672"/>
            <a:ext cx="151793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7053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CFE2F3"/>
            </a:gs>
            <a:gs pos="100000">
              <a:srgbClr val="70A4D5"/>
            </a:gs>
          </a:gsLst>
          <a:path path="circle">
            <a:fillToRect l="50000" t="50000" r="50000" b="50000"/>
          </a:path>
          <a:tileRect/>
        </a:gradFill>
        <a:effectLst/>
      </p:bgPr>
    </p:bg>
    <p:spTree>
      <p:nvGrpSpPr>
        <p:cNvPr id="1" name="Shape 193"/>
        <p:cNvGrpSpPr/>
        <p:nvPr/>
      </p:nvGrpSpPr>
      <p:grpSpPr>
        <a:xfrm>
          <a:off x="0" y="0"/>
          <a:ext cx="0" cy="0"/>
          <a:chOff x="0" y="0"/>
          <a:chExt cx="0" cy="0"/>
        </a:xfrm>
      </p:grpSpPr>
      <p:sp>
        <p:nvSpPr>
          <p:cNvPr id="195" name="Google Shape;195;p28"/>
          <p:cNvSpPr txBox="1">
            <a:spLocks noGrp="1"/>
          </p:cNvSpPr>
          <p:nvPr>
            <p:ph idx="1"/>
          </p:nvPr>
        </p:nvSpPr>
        <p:spPr>
          <a:xfrm>
            <a:off x="714050" y="1304950"/>
            <a:ext cx="8229600" cy="3394500"/>
          </a:xfrm>
          <a:prstGeom prst="rect">
            <a:avLst/>
          </a:prstGeom>
          <a:noFill/>
          <a:ln>
            <a:noFill/>
          </a:ln>
        </p:spPr>
        <p:txBody>
          <a:bodyPr spcFirstLastPara="1" wrap="square" lIns="91425" tIns="45700" rIns="91425" bIns="45700" anchor="t" anchorCtr="0">
            <a:normAutofit/>
          </a:bodyPr>
          <a:lstStyle/>
          <a:p>
            <a:pPr marL="285750" indent="-285750" algn="ctr">
              <a:lnSpc>
                <a:spcPct val="95000"/>
              </a:lnSpc>
              <a:spcBef>
                <a:spcPts val="0"/>
              </a:spcBef>
              <a:buSzPts val="935"/>
            </a:pPr>
            <a:endParaRPr lang="en-IN" sz="4000" b="1" dirty="0">
              <a:solidFill>
                <a:schemeClr val="dk1"/>
              </a:solidFill>
              <a:latin typeface="Times New Roman" panose="02020603050405020304" pitchFamily="18" charset="0"/>
              <a:cs typeface="Times New Roman" panose="02020603050405020304" pitchFamily="18" charset="0"/>
            </a:endParaRPr>
          </a:p>
          <a:p>
            <a:pPr marL="0" indent="0" algn="ctr">
              <a:lnSpc>
                <a:spcPct val="95000"/>
              </a:lnSpc>
              <a:spcBef>
                <a:spcPts val="0"/>
              </a:spcBef>
              <a:buSzPts val="935"/>
              <a:buNone/>
            </a:pPr>
            <a:endParaRPr lang="en-IN" sz="4000" b="1" dirty="0">
              <a:solidFill>
                <a:schemeClr val="dk1"/>
              </a:solidFill>
              <a:latin typeface="Times New Roman" panose="02020603050405020304" pitchFamily="18" charset="0"/>
              <a:cs typeface="Times New Roman" panose="02020603050405020304" pitchFamily="18" charset="0"/>
            </a:endParaRPr>
          </a:p>
          <a:p>
            <a:pPr marL="0" indent="0" algn="ctr">
              <a:lnSpc>
                <a:spcPct val="95000"/>
              </a:lnSpc>
              <a:spcBef>
                <a:spcPts val="0"/>
              </a:spcBef>
              <a:buSzPts val="935"/>
              <a:buNone/>
            </a:pPr>
            <a:r>
              <a:rPr lang="en-IN" sz="5400" b="1" dirty="0">
                <a:solidFill>
                  <a:schemeClr val="dk1"/>
                </a:solidFill>
                <a:latin typeface="Times New Roman" panose="02020603050405020304" pitchFamily="18" charset="0"/>
                <a:cs typeface="Times New Roman" panose="02020603050405020304" pitchFamily="18" charset="0"/>
              </a:rPr>
              <a:t>Thank You</a:t>
            </a:r>
            <a:endParaRPr sz="5400" b="1" dirty="0">
              <a:solidFill>
                <a:schemeClr val="dk1"/>
              </a:solidFill>
              <a:latin typeface="Times New Roman" panose="02020603050405020304" pitchFamily="18" charset="0"/>
              <a:cs typeface="Times New Roman" panose="02020603050405020304" pitchFamily="18" charset="0"/>
            </a:endParaRPr>
          </a:p>
        </p:txBody>
      </p:sp>
      <p:sp>
        <p:nvSpPr>
          <p:cNvPr id="196" name="Google Shape;196;p28"/>
          <p:cNvSpPr txBox="1">
            <a:spLocks noGrp="1"/>
          </p:cNvSpPr>
          <p:nvPr>
            <p:ph type="sldNum" sz="quarter" idx="12"/>
          </p:nvPr>
        </p:nvSpPr>
        <p:spPr>
          <a:prstGeom prst="rect">
            <a:avLst/>
          </a:prstGeom>
        </p:spPr>
        <p:txBody>
          <a:bodyPr spcFirstLastPara="1" wrap="square" lIns="91425" tIns="45700" rIns="91425" bIns="45700" anchor="ctr" anchorCtr="0">
            <a:normAutofit fontScale="85000" lnSpcReduction="10000"/>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extLst>
      <p:ext uri="{BB962C8B-B14F-4D97-AF65-F5344CB8AC3E}">
        <p14:creationId xmlns:p14="http://schemas.microsoft.com/office/powerpoint/2010/main" val="76908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73FD9-5F50-6486-8A7E-AFE7554D116F}"/>
              </a:ext>
            </a:extLst>
          </p:cNvPr>
          <p:cNvSpPr>
            <a:spLocks noGrp="1"/>
          </p:cNvSpPr>
          <p:nvPr>
            <p:ph idx="1"/>
          </p:nvPr>
        </p:nvSpPr>
        <p:spPr>
          <a:xfrm>
            <a:off x="1434790" y="632954"/>
            <a:ext cx="6817111" cy="3768061"/>
          </a:xfrm>
        </p:spPr>
        <p:txBody>
          <a:bodyPr>
            <a:normAutofit/>
          </a:bodyPr>
          <a:lstStyle/>
          <a:p>
            <a:pPr marL="0" indent="0" algn="ctr">
              <a:buNone/>
            </a:pPr>
            <a:r>
              <a:rPr lang="en-US" sz="2400" b="1" dirty="0">
                <a:solidFill>
                  <a:srgbClr val="002060"/>
                </a:solidFill>
                <a:latin typeface="Times New Roman" panose="02020603050405020304" pitchFamily="18" charset="0"/>
                <a:cs typeface="Times New Roman" panose="02020603050405020304" pitchFamily="18" charset="0"/>
              </a:rPr>
              <a:t>CEA- Central Electricity Authority</a:t>
            </a:r>
          </a:p>
          <a:p>
            <a:r>
              <a:rPr lang="en-US" sz="2000" dirty="0">
                <a:solidFill>
                  <a:schemeClr val="tx1"/>
                </a:solidFill>
                <a:latin typeface="Times New Roman" panose="02020603050405020304" pitchFamily="18" charset="0"/>
                <a:cs typeface="Times New Roman" panose="02020603050405020304" pitchFamily="18" charset="0"/>
              </a:rPr>
              <a:t>Established on 1948  (under section 3 of Electricity Supply Act, 1948) </a:t>
            </a:r>
          </a:p>
          <a:p>
            <a:r>
              <a:rPr lang="en-US" sz="2000" dirty="0">
                <a:solidFill>
                  <a:schemeClr val="tx1"/>
                </a:solidFill>
                <a:latin typeface="Times New Roman" panose="02020603050405020304" pitchFamily="18" charset="0"/>
                <a:cs typeface="Times New Roman" panose="02020603050405020304" pitchFamily="18" charset="0"/>
              </a:rPr>
              <a:t>A Statutory body under </a:t>
            </a:r>
            <a:r>
              <a:rPr lang="en-US" sz="2000" dirty="0" err="1">
                <a:solidFill>
                  <a:schemeClr val="tx1"/>
                </a:solidFill>
                <a:latin typeface="Times New Roman" panose="02020603050405020304" pitchFamily="18" charset="0"/>
                <a:cs typeface="Times New Roman" panose="02020603050405020304" pitchFamily="18" charset="0"/>
              </a:rPr>
              <a:t>MoP</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Policy formation of power sector including Generation, transmission &amp; Distribution</a:t>
            </a:r>
          </a:p>
          <a:p>
            <a:r>
              <a:rPr lang="en-US" sz="2000" dirty="0">
                <a:latin typeface="Times New Roman" panose="02020603050405020304" pitchFamily="18" charset="0"/>
                <a:cs typeface="Times New Roman" panose="02020603050405020304" pitchFamily="18" charset="0"/>
              </a:rPr>
              <a:t>Play crucial role by providing technical support, ensuring efficient operation of Electricity System </a:t>
            </a:r>
          </a:p>
          <a:p>
            <a:r>
              <a:rPr lang="en-US" sz="2000" dirty="0">
                <a:solidFill>
                  <a:srgbClr val="000000"/>
                </a:solidFill>
                <a:latin typeface="Times New Roman" panose="02020603050405020304" pitchFamily="18" charset="0"/>
                <a:cs typeface="Times New Roman" panose="02020603050405020304" pitchFamily="18" charset="0"/>
              </a:rPr>
              <a:t>A</a:t>
            </a:r>
            <a:r>
              <a:rPr lang="en-US" sz="2000" b="0" i="0" dirty="0">
                <a:solidFill>
                  <a:srgbClr val="000000"/>
                </a:solidFill>
                <a:effectLst/>
                <a:latin typeface="Times New Roman" panose="02020603050405020304" pitchFamily="18" charset="0"/>
                <a:cs typeface="Times New Roman" panose="02020603050405020304" pitchFamily="18" charset="0"/>
              </a:rPr>
              <a:t>dvise the Central Government on the matters relating to the national electricity policy</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47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BEA-F362-F340-61BE-D336D83B59B3}"/>
              </a:ext>
            </a:extLst>
          </p:cNvPr>
          <p:cNvSpPr>
            <a:spLocks noGrp="1"/>
          </p:cNvSpPr>
          <p:nvPr>
            <p:ph type="title"/>
          </p:nvPr>
        </p:nvSpPr>
        <p:spPr>
          <a:xfrm>
            <a:off x="70625" y="-73684"/>
            <a:ext cx="9144000" cy="831967"/>
          </a:xfrm>
          <a:solidFill>
            <a:schemeClr val="accent2">
              <a:lumMod val="20000"/>
              <a:lumOff val="80000"/>
            </a:schemeClr>
          </a:solidFill>
          <a:ln>
            <a:noFill/>
          </a:ln>
        </p:spPr>
        <p:txBody>
          <a:bodyPr>
            <a:normAutofit fontScale="90000"/>
          </a:bodyPr>
          <a:lstStyle/>
          <a:p>
            <a:br>
              <a:rPr lang="en-US" sz="2400" b="1" dirty="0">
                <a:solidFill>
                  <a:srgbClr val="0070C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Power sector growth after independence</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F23A0D6-0A18-E70B-9842-0D9E0B82D0C9}"/>
              </a:ext>
            </a:extLst>
          </p:cNvPr>
          <p:cNvSpPr>
            <a:spLocks noGrp="1"/>
          </p:cNvSpPr>
          <p:nvPr>
            <p:ph type="body" idx="1"/>
          </p:nvPr>
        </p:nvSpPr>
        <p:spPr>
          <a:xfrm>
            <a:off x="505523" y="758283"/>
            <a:ext cx="8274204" cy="4385217"/>
          </a:xfrm>
          <a:solidFill>
            <a:schemeClr val="accent2">
              <a:lumMod val="20000"/>
              <a:lumOff val="80000"/>
            </a:schemeClr>
          </a:solidFill>
        </p:spPr>
        <p:txBody>
          <a:bodyPr>
            <a:normAutofit/>
          </a:bodyPr>
          <a:lstStyle/>
          <a:p>
            <a:pPr lvl="1">
              <a:lnSpc>
                <a:spcPct val="110000"/>
              </a:lnSpc>
            </a:pPr>
            <a:r>
              <a:rPr lang="en-US" sz="1850" dirty="0">
                <a:latin typeface="Times New Roman" panose="02020603050405020304" pitchFamily="18" charset="0"/>
                <a:cs typeface="Times New Roman" panose="02020603050405020304" pitchFamily="18" charset="0"/>
              </a:rPr>
              <a:t>Development of Power Sector is the backbone of economical growth and development of the Nation.</a:t>
            </a:r>
          </a:p>
          <a:p>
            <a:pPr lvl="1">
              <a:lnSpc>
                <a:spcPct val="150000"/>
              </a:lnSpc>
            </a:pPr>
            <a:r>
              <a:rPr lang="en-US" sz="1850" b="1" dirty="0">
                <a:latin typeface="Times New Roman" panose="02020603050405020304" pitchFamily="18" charset="0"/>
                <a:cs typeface="Times New Roman" panose="02020603050405020304" pitchFamily="18" charset="0"/>
              </a:rPr>
              <a:t>SEB set up during 1960</a:t>
            </a:r>
            <a:endParaRPr lang="en-IN" sz="1650" dirty="0">
              <a:latin typeface="Times New Roman" panose="02020603050405020304" pitchFamily="18" charset="0"/>
              <a:cs typeface="Times New Roman" panose="02020603050405020304" pitchFamily="18" charset="0"/>
            </a:endParaRPr>
          </a:p>
          <a:p>
            <a:pPr lvl="1">
              <a:lnSpc>
                <a:spcPct val="150000"/>
              </a:lnSpc>
            </a:pPr>
            <a:r>
              <a:rPr lang="en-IN" sz="1850" dirty="0">
                <a:latin typeface="Times New Roman" panose="02020603050405020304" pitchFamily="18" charset="0"/>
                <a:cs typeface="Times New Roman" panose="02020603050405020304" pitchFamily="18" charset="0"/>
              </a:rPr>
              <a:t>Large funds were provided through </a:t>
            </a:r>
            <a:r>
              <a:rPr lang="en-IN" sz="1850" b="1" dirty="0">
                <a:latin typeface="Times New Roman" panose="02020603050405020304" pitchFamily="18" charset="0"/>
                <a:cs typeface="Times New Roman" panose="02020603050405020304" pitchFamily="18" charset="0"/>
              </a:rPr>
              <a:t>5 year Plan</a:t>
            </a:r>
            <a:endParaRPr lang="en-IN" sz="1850" dirty="0">
              <a:latin typeface="Times New Roman" panose="02020603050405020304" pitchFamily="18" charset="0"/>
              <a:cs typeface="Times New Roman" panose="02020603050405020304" pitchFamily="18" charset="0"/>
            </a:endParaRPr>
          </a:p>
          <a:p>
            <a:pPr marL="2114550" lvl="4" indent="-285750">
              <a:lnSpc>
                <a:spcPct val="150000"/>
              </a:lnSpc>
              <a:buFont typeface="Wingdings" panose="05000000000000000000" pitchFamily="2" charset="2"/>
              <a:buChar char="Ø"/>
            </a:pPr>
            <a:r>
              <a:rPr lang="en-IN" sz="1900" b="1" dirty="0">
                <a:latin typeface="Times New Roman" panose="02020603050405020304" pitchFamily="18" charset="0"/>
                <a:cs typeface="Times New Roman" panose="02020603050405020304" pitchFamily="18" charset="0"/>
              </a:rPr>
              <a:t>Generation</a:t>
            </a:r>
          </a:p>
          <a:p>
            <a:pPr marL="2114550" lvl="4" indent="-285750">
              <a:lnSpc>
                <a:spcPct val="150000"/>
              </a:lnSpc>
              <a:buFont typeface="Wingdings" panose="05000000000000000000" pitchFamily="2" charset="2"/>
              <a:buChar char="Ø"/>
            </a:pPr>
            <a:r>
              <a:rPr lang="en-IN" sz="1900" b="1" dirty="0">
                <a:latin typeface="Times New Roman" panose="02020603050405020304" pitchFamily="18" charset="0"/>
                <a:cs typeface="Times New Roman" panose="02020603050405020304" pitchFamily="18" charset="0"/>
              </a:rPr>
              <a:t>Transmission </a:t>
            </a:r>
          </a:p>
          <a:p>
            <a:pPr marL="2114550" lvl="4" indent="-285750">
              <a:lnSpc>
                <a:spcPct val="150000"/>
              </a:lnSpc>
              <a:buFont typeface="Wingdings" panose="05000000000000000000" pitchFamily="2" charset="2"/>
              <a:buChar char="Ø"/>
            </a:pPr>
            <a:r>
              <a:rPr lang="en-IN" sz="1900" b="1" dirty="0">
                <a:latin typeface="Times New Roman" panose="02020603050405020304" pitchFamily="18" charset="0"/>
                <a:cs typeface="Times New Roman" panose="02020603050405020304" pitchFamily="18" charset="0"/>
              </a:rPr>
              <a:t>Distribution </a:t>
            </a:r>
            <a:endParaRPr lang="en-IN" sz="2000" dirty="0">
              <a:latin typeface="Times New Roman" panose="02020603050405020304" pitchFamily="18" charset="0"/>
              <a:cs typeface="Times New Roman" panose="02020603050405020304" pitchFamily="18" charset="0"/>
            </a:endParaRPr>
          </a:p>
          <a:p>
            <a:pPr lvl="1">
              <a:lnSpc>
                <a:spcPct val="150000"/>
              </a:lnSpc>
            </a:pPr>
            <a:r>
              <a:rPr lang="en-IN" sz="1850" dirty="0">
                <a:latin typeface="Times New Roman" panose="02020603050405020304" pitchFamily="18" charset="0"/>
                <a:cs typeface="Times New Roman" panose="02020603050405020304" pitchFamily="18" charset="0"/>
              </a:rPr>
              <a:t>Within the state are their monopoly</a:t>
            </a:r>
          </a:p>
          <a:p>
            <a:pPr lvl="1">
              <a:lnSpc>
                <a:spcPct val="150000"/>
              </a:lnSpc>
            </a:pPr>
            <a:r>
              <a:rPr lang="en-US" sz="1850" dirty="0">
                <a:latin typeface="Times New Roman" panose="02020603050405020304" pitchFamily="18" charset="0"/>
                <a:cs typeface="Times New Roman" panose="02020603050405020304" pitchFamily="18" charset="0"/>
              </a:rPr>
              <a:t>Total installed capacity of power utilities has increased since independence </a:t>
            </a:r>
          </a:p>
          <a:p>
            <a:pPr lvl="1">
              <a:lnSpc>
                <a:spcPct val="150000"/>
              </a:lnSpc>
            </a:pPr>
            <a:r>
              <a:rPr lang="en-US" sz="1850" dirty="0">
                <a:latin typeface="Times New Roman" panose="02020603050405020304" pitchFamily="18" charset="0"/>
                <a:cs typeface="Times New Roman" panose="02020603050405020304" pitchFamily="18" charset="0"/>
              </a:rPr>
              <a:t>Peak demand vs Supply - gap is increasing every year </a:t>
            </a:r>
            <a:endParaRPr lang="en-IN" sz="1850" dirty="0">
              <a:latin typeface="Times New Roman" panose="02020603050405020304" pitchFamily="18" charset="0"/>
              <a:cs typeface="Times New Roman" panose="02020603050405020304" pitchFamily="18" charset="0"/>
            </a:endParaRPr>
          </a:p>
          <a:p>
            <a:pPr marL="114300" indent="0">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4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2C5B-B375-75FB-4F31-CDA4757DBB47}"/>
              </a:ext>
            </a:extLst>
          </p:cNvPr>
          <p:cNvSpPr>
            <a:spLocks noGrp="1"/>
          </p:cNvSpPr>
          <p:nvPr>
            <p:ph type="title"/>
          </p:nvPr>
        </p:nvSpPr>
        <p:spPr>
          <a:xfrm>
            <a:off x="2007889" y="444748"/>
            <a:ext cx="5760794" cy="891540"/>
          </a:xfrm>
        </p:spPr>
        <p:txBody>
          <a:bodyPr>
            <a:normAutofit/>
          </a:bodyPr>
          <a:lstStyle/>
          <a:p>
            <a:r>
              <a:rPr lang="en-US" b="1" dirty="0">
                <a:solidFill>
                  <a:srgbClr val="002060"/>
                </a:solidFill>
                <a:latin typeface="Times New Roman" panose="02020603050405020304" pitchFamily="18" charset="0"/>
                <a:cs typeface="Times New Roman" panose="02020603050405020304" pitchFamily="18" charset="0"/>
              </a:rPr>
              <a:t>INDIA’S RE SECTOR DEVELOPMENT</a:t>
            </a:r>
          </a:p>
        </p:txBody>
      </p:sp>
      <p:sp>
        <p:nvSpPr>
          <p:cNvPr id="3" name="Content Placeholder 2">
            <a:extLst>
              <a:ext uri="{FF2B5EF4-FFF2-40B4-BE49-F238E27FC236}">
                <a16:creationId xmlns:a16="http://schemas.microsoft.com/office/drawing/2014/main" id="{D9A9D303-75F9-D012-A209-37540A1041B4}"/>
              </a:ext>
            </a:extLst>
          </p:cNvPr>
          <p:cNvSpPr>
            <a:spLocks noGrp="1"/>
          </p:cNvSpPr>
          <p:nvPr>
            <p:ph idx="1"/>
          </p:nvPr>
        </p:nvSpPr>
        <p:spPr>
          <a:xfrm>
            <a:off x="1673352" y="1584524"/>
            <a:ext cx="6429868" cy="3418657"/>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Target- Growth 21% to 27% from 2024 to 2027</a:t>
            </a:r>
          </a:p>
          <a:p>
            <a:r>
              <a:rPr lang="en-US" sz="2400" dirty="0" err="1">
                <a:latin typeface="Times New Roman" panose="02020603050405020304" pitchFamily="18" charset="0"/>
                <a:cs typeface="Times New Roman" panose="02020603050405020304" pitchFamily="18" charset="0"/>
              </a:rPr>
              <a:t>GoI</a:t>
            </a:r>
            <a:r>
              <a:rPr lang="en-US" sz="2400" dirty="0">
                <a:latin typeface="Times New Roman" panose="02020603050405020304" pitchFamily="18" charset="0"/>
                <a:cs typeface="Times New Roman" panose="02020603050405020304" pitchFamily="18" charset="0"/>
              </a:rPr>
              <a:t> promote RE transition through-</a:t>
            </a:r>
          </a:p>
          <a:p>
            <a:pPr lvl="1">
              <a:buFont typeface="Wingdings" panose="05000000000000000000" pitchFamily="2" charset="2"/>
              <a:buChar char="Ø"/>
            </a:pPr>
            <a:r>
              <a:rPr lang="en-US" sz="2250" dirty="0">
                <a:latin typeface="Times New Roman" panose="02020603050405020304" pitchFamily="18" charset="0"/>
                <a:cs typeface="Times New Roman" panose="02020603050405020304" pitchFamily="18" charset="0"/>
              </a:rPr>
              <a:t>	PM </a:t>
            </a:r>
            <a:r>
              <a:rPr lang="en-US" sz="2250" dirty="0" err="1">
                <a:latin typeface="Times New Roman" panose="02020603050405020304" pitchFamily="18" charset="0"/>
                <a:cs typeface="Times New Roman" panose="02020603050405020304" pitchFamily="18" charset="0"/>
              </a:rPr>
              <a:t>Suryaghar</a:t>
            </a:r>
            <a:r>
              <a:rPr lang="en-US" sz="2250" dirty="0">
                <a:latin typeface="Times New Roman" panose="02020603050405020304" pitchFamily="18" charset="0"/>
                <a:cs typeface="Times New Roman" panose="02020603050405020304" pitchFamily="18" charset="0"/>
              </a:rPr>
              <a:t> </a:t>
            </a:r>
            <a:r>
              <a:rPr lang="en-US" sz="2250" dirty="0" err="1">
                <a:latin typeface="Times New Roman" panose="02020603050405020304" pitchFamily="18" charset="0"/>
                <a:cs typeface="Times New Roman" panose="02020603050405020304" pitchFamily="18" charset="0"/>
              </a:rPr>
              <a:t>Muft</a:t>
            </a:r>
            <a:r>
              <a:rPr lang="en-US" sz="2250" dirty="0">
                <a:latin typeface="Times New Roman" panose="02020603050405020304" pitchFamily="18" charset="0"/>
                <a:cs typeface="Times New Roman" panose="02020603050405020304" pitchFamily="18" charset="0"/>
              </a:rPr>
              <a:t> Bijli Yojana </a:t>
            </a:r>
          </a:p>
          <a:p>
            <a:pPr marL="0" indent="0">
              <a:buNone/>
            </a:pPr>
            <a:r>
              <a:rPr lang="en-US" sz="2400" dirty="0">
                <a:latin typeface="Times New Roman" panose="02020603050405020304" pitchFamily="18" charset="0"/>
                <a:cs typeface="Times New Roman" panose="02020603050405020304" pitchFamily="18" charset="0"/>
              </a:rPr>
              <a:t>	-RTS for 300Unit/Month for 10 million 	householders, thus add 300GW capacity</a:t>
            </a:r>
          </a:p>
          <a:p>
            <a:pPr marL="0" indent="0">
              <a:buNone/>
            </a:pPr>
            <a:r>
              <a:rPr lang="en-US" sz="2400" dirty="0">
                <a:latin typeface="Times New Roman" panose="02020603050405020304" pitchFamily="18" charset="0"/>
                <a:cs typeface="Times New Roman" panose="02020603050405020304" pitchFamily="18" charset="0"/>
              </a:rPr>
              <a:t>	-it offers 60% subsidy &amp; incentive for 	distribution company</a:t>
            </a:r>
          </a:p>
          <a:p>
            <a:pPr marL="0" indent="0">
              <a:buNone/>
            </a:pPr>
            <a:r>
              <a:rPr lang="en-US" sz="2400" dirty="0"/>
              <a:t> </a:t>
            </a:r>
          </a:p>
        </p:txBody>
      </p:sp>
    </p:spTree>
    <p:extLst>
      <p:ext uri="{BB962C8B-B14F-4D97-AF65-F5344CB8AC3E}">
        <p14:creationId xmlns:p14="http://schemas.microsoft.com/office/powerpoint/2010/main" val="12067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904FB-E8D2-87C1-AC13-31A9759ACC84}"/>
              </a:ext>
            </a:extLst>
          </p:cNvPr>
          <p:cNvSpPr>
            <a:spLocks noGrp="1"/>
          </p:cNvSpPr>
          <p:nvPr>
            <p:ph idx="1"/>
          </p:nvPr>
        </p:nvSpPr>
        <p:spPr>
          <a:xfrm>
            <a:off x="1569274" y="320718"/>
            <a:ext cx="5797296" cy="4697331"/>
          </a:xfrm>
        </p:spPr>
        <p:txBody>
          <a:bodyPr>
            <a:normAutofit fontScale="85000" lnSpcReduction="20000"/>
          </a:bodyPr>
          <a:lstStyle/>
          <a:p>
            <a:pPr marL="0" indent="0" algn="ctr">
              <a:buNone/>
            </a:pPr>
            <a:r>
              <a:rPr lang="en-US" sz="2600" b="1" u="sng" dirty="0">
                <a:solidFill>
                  <a:srgbClr val="002060"/>
                </a:solidFill>
                <a:latin typeface="Times New Roman" panose="02020603050405020304" pitchFamily="18" charset="0"/>
                <a:cs typeface="Times New Roman" panose="02020603050405020304" pitchFamily="18" charset="0"/>
              </a:rPr>
              <a:t>RE GROWTH</a:t>
            </a:r>
          </a:p>
          <a:p>
            <a:pPr marL="0" indent="0" algn="ctr">
              <a:buNone/>
            </a:pPr>
            <a:endParaRPr lang="en-US" sz="1400" b="1" u="sng" dirty="0">
              <a:latin typeface="Times New Roman" panose="02020603050405020304" pitchFamily="18" charset="0"/>
              <a:cs typeface="Times New Roman" panose="02020603050405020304" pitchFamily="18" charset="0"/>
            </a:endParaRPr>
          </a:p>
          <a:p>
            <a:pPr marL="0" indent="0" algn="ctr">
              <a:buNone/>
            </a:pPr>
            <a:r>
              <a:rPr lang="en-US" sz="2600" b="1" dirty="0">
                <a:latin typeface="Times New Roman" panose="02020603050405020304" pitchFamily="18" charset="0"/>
                <a:cs typeface="Times New Roman" panose="02020603050405020304" pitchFamily="18" charset="0"/>
              </a:rPr>
              <a:t>Wind </a:t>
            </a:r>
          </a:p>
          <a:p>
            <a:pPr marL="0" indent="0" algn="ctr">
              <a:buNone/>
            </a:pPr>
            <a:r>
              <a:rPr lang="en-US" sz="2600" dirty="0">
                <a:latin typeface="Times New Roman" panose="02020603050405020304" pitchFamily="18" charset="0"/>
                <a:cs typeface="Times New Roman" panose="02020603050405020304" pitchFamily="18" charset="0"/>
              </a:rPr>
              <a:t>2018-2024, CAGR = 7% (Compound Annual Growth Ratio) </a:t>
            </a:r>
          </a:p>
          <a:p>
            <a:pPr marL="0" indent="0" algn="ctr">
              <a:buNone/>
            </a:pPr>
            <a:r>
              <a:rPr lang="en-US" sz="2600" dirty="0">
                <a:latin typeface="Times New Roman" panose="02020603050405020304" pitchFamily="18" charset="0"/>
                <a:cs typeface="Times New Roman" panose="02020603050405020304" pitchFamily="18" charset="0"/>
              </a:rPr>
              <a:t>2025-2027, CAGR= 11%</a:t>
            </a:r>
          </a:p>
          <a:p>
            <a:pPr marL="0" indent="0" algn="ctr">
              <a:buNone/>
            </a:pPr>
            <a:endParaRPr lang="en-US" sz="1300" dirty="0">
              <a:latin typeface="Times New Roman" panose="02020603050405020304" pitchFamily="18" charset="0"/>
              <a:cs typeface="Times New Roman" panose="02020603050405020304" pitchFamily="18" charset="0"/>
            </a:endParaRPr>
          </a:p>
          <a:p>
            <a:pPr marL="0" indent="0" algn="ctr">
              <a:buNone/>
            </a:pPr>
            <a:r>
              <a:rPr lang="en-US" sz="2600" b="1" dirty="0">
                <a:latin typeface="Times New Roman" panose="02020603050405020304" pitchFamily="18" charset="0"/>
                <a:cs typeface="Times New Roman" panose="02020603050405020304" pitchFamily="18" charset="0"/>
              </a:rPr>
              <a:t>Hydro</a:t>
            </a:r>
          </a:p>
          <a:p>
            <a:pPr marL="0" indent="0" algn="ctr">
              <a:buNone/>
            </a:pPr>
            <a:r>
              <a:rPr lang="en-US" sz="2600" dirty="0">
                <a:latin typeface="Times New Roman" panose="02020603050405020304" pitchFamily="18" charset="0"/>
                <a:cs typeface="Times New Roman" panose="02020603050405020304" pitchFamily="18" charset="0"/>
              </a:rPr>
              <a:t>2025-2027 Expected CAGR =7%</a:t>
            </a:r>
          </a:p>
          <a:p>
            <a:pPr marL="0" indent="0" algn="ctr">
              <a:buNone/>
            </a:pPr>
            <a:r>
              <a:rPr lang="en-US" sz="2600" dirty="0">
                <a:latin typeface="Times New Roman" panose="02020603050405020304" pitchFamily="18" charset="0"/>
                <a:cs typeface="Times New Roman" panose="02020603050405020304" pitchFamily="18" charset="0"/>
              </a:rPr>
              <a:t>CEA identified 21GW</a:t>
            </a:r>
          </a:p>
          <a:p>
            <a:pPr marL="0" indent="0" algn="ctr">
              <a:buNone/>
            </a:pPr>
            <a:endParaRPr lang="en-US" sz="1300" dirty="0">
              <a:latin typeface="Times New Roman" panose="02020603050405020304" pitchFamily="18" charset="0"/>
              <a:cs typeface="Times New Roman" panose="02020603050405020304" pitchFamily="18" charset="0"/>
            </a:endParaRPr>
          </a:p>
          <a:p>
            <a:pPr marL="0" indent="0" algn="ctr">
              <a:buNone/>
            </a:pPr>
            <a:r>
              <a:rPr lang="en-US" sz="2600" b="1" dirty="0">
                <a:latin typeface="Times New Roman" panose="02020603050405020304" pitchFamily="18" charset="0"/>
                <a:cs typeface="Times New Roman" panose="02020603050405020304" pitchFamily="18" charset="0"/>
              </a:rPr>
              <a:t>Nuclear Power </a:t>
            </a:r>
          </a:p>
          <a:p>
            <a:pPr marL="0" indent="0" algn="ctr">
              <a:buNone/>
            </a:pPr>
            <a:r>
              <a:rPr lang="en-US" sz="2600" dirty="0" err="1">
                <a:latin typeface="Times New Roman" panose="02020603050405020304" pitchFamily="18" charset="0"/>
                <a:cs typeface="Times New Roman" panose="02020603050405020304" pitchFamily="18" charset="0"/>
              </a:rPr>
              <a:t>Upto</a:t>
            </a:r>
            <a:r>
              <a:rPr lang="en-US" sz="2600" dirty="0">
                <a:latin typeface="Times New Roman" panose="02020603050405020304" pitchFamily="18" charset="0"/>
                <a:cs typeface="Times New Roman" panose="02020603050405020304" pitchFamily="18" charset="0"/>
              </a:rPr>
              <a:t> 2024- CAGR = 13% (8GW)</a:t>
            </a:r>
          </a:p>
          <a:p>
            <a:pPr marL="0" indent="0" algn="ctr">
              <a:buNone/>
            </a:pPr>
            <a:r>
              <a:rPr lang="en-US" sz="2600" dirty="0">
                <a:latin typeface="Times New Roman" panose="02020603050405020304" pitchFamily="18" charset="0"/>
                <a:cs typeface="Times New Roman" panose="02020603050405020304" pitchFamily="18" charset="0"/>
              </a:rPr>
              <a:t>2032- CAGR = 22.5GW</a:t>
            </a:r>
          </a:p>
          <a:p>
            <a:pPr marL="0" indent="0">
              <a:buNone/>
            </a:pPr>
            <a:endParaRPr lang="en-US" sz="2000" dirty="0"/>
          </a:p>
          <a:p>
            <a:pPr marL="0" indent="0">
              <a:buNone/>
            </a:pPr>
            <a:endParaRPr lang="en-US" sz="2000" b="1" dirty="0"/>
          </a:p>
        </p:txBody>
      </p:sp>
    </p:spTree>
    <p:extLst>
      <p:ext uri="{BB962C8B-B14F-4D97-AF65-F5344CB8AC3E}">
        <p14:creationId xmlns:p14="http://schemas.microsoft.com/office/powerpoint/2010/main" val="354950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DB3E1-EF95-06EE-61AB-EFF9C224C930}"/>
              </a:ext>
            </a:extLst>
          </p:cNvPr>
          <p:cNvSpPr>
            <a:spLocks noGrp="1"/>
          </p:cNvSpPr>
          <p:nvPr>
            <p:ph idx="1"/>
          </p:nvPr>
        </p:nvSpPr>
        <p:spPr>
          <a:xfrm>
            <a:off x="1115791" y="546471"/>
            <a:ext cx="6667760" cy="4050558"/>
          </a:xfrm>
        </p:spPr>
        <p:txBody>
          <a:bodyPr>
            <a:normAutofit lnSpcReduction="10000"/>
          </a:bodyPr>
          <a:lstStyle/>
          <a:p>
            <a:pPr marL="0" indent="0" algn="ctr">
              <a:buNone/>
            </a:pPr>
            <a:r>
              <a:rPr lang="en-US" sz="2600" b="1" dirty="0">
                <a:latin typeface="Times New Roman" panose="02020603050405020304" pitchFamily="18" charset="0"/>
                <a:cs typeface="Times New Roman" panose="02020603050405020304" pitchFamily="18" charset="0"/>
              </a:rPr>
              <a:t>COAL</a:t>
            </a:r>
          </a:p>
          <a:p>
            <a:pPr marL="0" indent="0" algn="ctr">
              <a:buNone/>
            </a:pPr>
            <a:r>
              <a:rPr lang="en-US" sz="2600" dirty="0">
                <a:latin typeface="Times New Roman" panose="02020603050405020304" pitchFamily="18" charset="0"/>
                <a:cs typeface="Times New Roman" panose="02020603050405020304" pitchFamily="18" charset="0"/>
              </a:rPr>
              <a:t>Till dominants in India -74% power mix (2024)</a:t>
            </a:r>
          </a:p>
          <a:p>
            <a:pPr marL="0" indent="0" algn="ctr">
              <a:buNone/>
            </a:pPr>
            <a:r>
              <a:rPr lang="en-US" sz="2600" dirty="0">
                <a:latin typeface="Times New Roman" panose="02020603050405020304" pitchFamily="18" charset="0"/>
                <a:cs typeface="Times New Roman" panose="02020603050405020304" pitchFamily="18" charset="0"/>
              </a:rPr>
              <a:t>Projection in decline – 67% as on 2027</a:t>
            </a:r>
          </a:p>
          <a:p>
            <a:pPr marL="0" indent="0" algn="ctr">
              <a:buNone/>
            </a:pPr>
            <a:r>
              <a:rPr lang="en-US" sz="2600" dirty="0">
                <a:latin typeface="Times New Roman" panose="02020603050405020304" pitchFamily="18" charset="0"/>
                <a:cs typeface="Times New Roman" panose="02020603050405020304" pitchFamily="18" charset="0"/>
              </a:rPr>
              <a:t>2018-24, CAGR = 4% growth</a:t>
            </a:r>
          </a:p>
          <a:p>
            <a:pPr marL="0" indent="0" algn="ctr">
              <a:buNone/>
            </a:pPr>
            <a:r>
              <a:rPr lang="en-US" sz="2600" dirty="0">
                <a:latin typeface="Times New Roman" panose="02020603050405020304" pitchFamily="18" charset="0"/>
                <a:cs typeface="Times New Roman" panose="02020603050405020304" pitchFamily="18" charset="0"/>
              </a:rPr>
              <a:t>Expected growth (slow)= 2% ( 2025-27)</a:t>
            </a:r>
          </a:p>
          <a:p>
            <a:pPr marL="0" indent="0" algn="ctr">
              <a:buNone/>
            </a:pPr>
            <a:endParaRPr lang="en-US" sz="900" dirty="0">
              <a:latin typeface="Times New Roman" panose="02020603050405020304" pitchFamily="18" charset="0"/>
              <a:cs typeface="Times New Roman" panose="02020603050405020304" pitchFamily="18" charset="0"/>
            </a:endParaRPr>
          </a:p>
          <a:p>
            <a:pPr marL="0" indent="0" algn="ctr">
              <a:buNone/>
            </a:pPr>
            <a:r>
              <a:rPr lang="en-US" sz="2600" b="1" dirty="0">
                <a:latin typeface="Times New Roman" panose="02020603050405020304" pitchFamily="18" charset="0"/>
                <a:cs typeface="Times New Roman" panose="02020603050405020304" pitchFamily="18" charset="0"/>
              </a:rPr>
              <a:t>Gas based power</a:t>
            </a:r>
          </a:p>
          <a:p>
            <a:pPr marL="0" indent="0" algn="ctr">
              <a:buNone/>
            </a:pPr>
            <a:r>
              <a:rPr lang="en-US" sz="2600" dirty="0">
                <a:latin typeface="Times New Roman" panose="02020603050405020304" pitchFamily="18" charset="0"/>
                <a:cs typeface="Times New Roman" panose="02020603050405020304" pitchFamily="18" charset="0"/>
              </a:rPr>
              <a:t>2024, CAGR= 6%</a:t>
            </a:r>
          </a:p>
          <a:p>
            <a:pPr marL="0" indent="0" algn="ctr">
              <a:buNone/>
            </a:pPr>
            <a:r>
              <a:rPr lang="en-US" sz="2600" dirty="0">
                <a:latin typeface="Times New Roman" panose="02020603050405020304" pitchFamily="18" charset="0"/>
                <a:cs typeface="Times New Roman" panose="02020603050405020304" pitchFamily="18" charset="0"/>
              </a:rPr>
              <a:t>Avg Growth expected = 9%</a:t>
            </a:r>
          </a:p>
        </p:txBody>
      </p:sp>
    </p:spTree>
    <p:extLst>
      <p:ext uri="{BB962C8B-B14F-4D97-AF65-F5344CB8AC3E}">
        <p14:creationId xmlns:p14="http://schemas.microsoft.com/office/powerpoint/2010/main" val="348489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9E9E02-CCC8-E5D1-4B18-9A25B980A802}"/>
              </a:ext>
            </a:extLst>
          </p:cNvPr>
          <p:cNvSpPr>
            <a:spLocks noGrp="1"/>
          </p:cNvSpPr>
          <p:nvPr>
            <p:ph idx="1"/>
          </p:nvPr>
        </p:nvSpPr>
        <p:spPr>
          <a:xfrm>
            <a:off x="0" y="0"/>
            <a:ext cx="9144000" cy="5143500"/>
          </a:xfrm>
          <a:solidFill>
            <a:schemeClr val="accent2">
              <a:lumMod val="20000"/>
              <a:lumOff val="80000"/>
            </a:schemeClr>
          </a:solidFill>
        </p:spPr>
        <p:txBody>
          <a:bodyPr>
            <a:normAutofit lnSpcReduction="10000"/>
          </a:bodyPr>
          <a:lstStyle/>
          <a:p>
            <a:r>
              <a:rPr lang="en-US" sz="2400" dirty="0">
                <a:latin typeface="Times New Roman" panose="02020603050405020304" pitchFamily="18" charset="0"/>
                <a:cs typeface="Times New Roman" panose="02020603050405020304" pitchFamily="18" charset="0"/>
              </a:rPr>
              <a:t>Capacity added from 1947 to 2002</a:t>
            </a:r>
          </a:p>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pPr algn="ctr"/>
            <a:r>
              <a:rPr lang="en-IN" sz="2400" dirty="0">
                <a:solidFill>
                  <a:schemeClr val="tx1"/>
                </a:solidFill>
                <a:latin typeface="Times New Roman" panose="02020603050405020304" pitchFamily="18" charset="0"/>
                <a:cs typeface="Times New Roman" panose="02020603050405020304" pitchFamily="18" charset="0"/>
              </a:rPr>
              <a:t>60% State share</a:t>
            </a:r>
          </a:p>
          <a:p>
            <a:pPr algn="ctr"/>
            <a:r>
              <a:rPr lang="en-IN" sz="2400" dirty="0">
                <a:solidFill>
                  <a:schemeClr val="tx1"/>
                </a:solidFill>
                <a:latin typeface="Times New Roman" panose="02020603050405020304" pitchFamily="18" charset="0"/>
                <a:cs typeface="Times New Roman" panose="02020603050405020304" pitchFamily="18" charset="0"/>
              </a:rPr>
              <a:t>30% Central share</a:t>
            </a:r>
          </a:p>
          <a:p>
            <a:pPr algn="ctr"/>
            <a:r>
              <a:rPr lang="en-IN" sz="2400" dirty="0">
                <a:solidFill>
                  <a:schemeClr val="tx1"/>
                </a:solidFill>
                <a:latin typeface="Times New Roman" panose="02020603050405020304" pitchFamily="18" charset="0"/>
                <a:cs typeface="Times New Roman" panose="02020603050405020304" pitchFamily="18" charset="0"/>
              </a:rPr>
              <a:t>10% Private share</a:t>
            </a:r>
          </a:p>
          <a:p>
            <a:pPr marL="0" indent="0" algn="ctr">
              <a:buNone/>
            </a:pPr>
            <a:endParaRPr lang="en-IN" sz="2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Central Government started central project in 1970</a:t>
            </a:r>
          </a:p>
          <a:p>
            <a:r>
              <a:rPr lang="en-US" sz="2400" dirty="0">
                <a:solidFill>
                  <a:schemeClr val="tx1"/>
                </a:solidFill>
                <a:latin typeface="Times New Roman" panose="02020603050405020304" pitchFamily="18" charset="0"/>
                <a:cs typeface="Times New Roman" panose="02020603050405020304" pitchFamily="18" charset="0"/>
              </a:rPr>
              <a:t>NHPC NTPC started in central sector </a:t>
            </a:r>
          </a:p>
          <a:p>
            <a:pPr marL="0" indent="0">
              <a:buNone/>
            </a:pPr>
            <a:endParaRPr lang="en-US" sz="28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AE3BBE7-B7B1-2848-06E2-4F30314B1124}"/>
              </a:ext>
            </a:extLst>
          </p:cNvPr>
          <p:cNvGraphicFramePr>
            <a:graphicFrameLocks noGrp="1"/>
          </p:cNvGraphicFramePr>
          <p:nvPr>
            <p:extLst>
              <p:ext uri="{D42A27DB-BD31-4B8C-83A1-F6EECF244321}">
                <p14:modId xmlns:p14="http://schemas.microsoft.com/office/powerpoint/2010/main" val="1716689457"/>
              </p:ext>
            </p:extLst>
          </p:nvPr>
        </p:nvGraphicFramePr>
        <p:xfrm>
          <a:off x="1397619" y="840058"/>
          <a:ext cx="5597914" cy="1606787"/>
        </p:xfrm>
        <a:graphic>
          <a:graphicData uri="http://schemas.openxmlformats.org/drawingml/2006/table">
            <a:tbl>
              <a:tblPr firstRow="1" bandRow="1">
                <a:tableStyleId>{2163A078-5489-473F-A867-708B1CA17716}</a:tableStyleId>
              </a:tblPr>
              <a:tblGrid>
                <a:gridCol w="2798957">
                  <a:extLst>
                    <a:ext uri="{9D8B030D-6E8A-4147-A177-3AD203B41FA5}">
                      <a16:colId xmlns:a16="http://schemas.microsoft.com/office/drawing/2014/main" val="1650644966"/>
                    </a:ext>
                  </a:extLst>
                </a:gridCol>
                <a:gridCol w="2798957">
                  <a:extLst>
                    <a:ext uri="{9D8B030D-6E8A-4147-A177-3AD203B41FA5}">
                      <a16:colId xmlns:a16="http://schemas.microsoft.com/office/drawing/2014/main" val="1832544630"/>
                    </a:ext>
                  </a:extLst>
                </a:gridCol>
              </a:tblGrid>
              <a:tr h="421724">
                <a:tc>
                  <a:txBody>
                    <a:bodyPr/>
                    <a:lstStyle/>
                    <a:p>
                      <a:r>
                        <a:rPr lang="en-US" sz="2000" b="1" dirty="0">
                          <a:latin typeface="Times New Roman" panose="02020603050405020304" pitchFamily="18" charset="0"/>
                          <a:cs typeface="Times New Roman" panose="02020603050405020304" pitchFamily="18" charset="0"/>
                        </a:rPr>
                        <a:t>Year</a:t>
                      </a:r>
                      <a:endParaRPr lang="en-IN" sz="2000" b="1" dirty="0">
                        <a:latin typeface="Times New Roman" panose="02020603050405020304" pitchFamily="18" charset="0"/>
                        <a:cs typeface="Times New Roman" panose="02020603050405020304" pitchFamily="18" charset="0"/>
                      </a:endParaRPr>
                    </a:p>
                  </a:txBody>
                  <a:tcPr/>
                </a:tc>
                <a:tc>
                  <a:txBody>
                    <a:bodyPr/>
                    <a:lstStyle/>
                    <a:p>
                      <a:r>
                        <a:rPr lang="en-US" sz="2000" b="1" dirty="0">
                          <a:latin typeface="Times New Roman" panose="02020603050405020304" pitchFamily="18" charset="0"/>
                          <a:cs typeface="Times New Roman" panose="02020603050405020304" pitchFamily="18" charset="0"/>
                        </a:rPr>
                        <a:t>Installed capacity</a:t>
                      </a:r>
                      <a:endParaRPr lang="en-IN"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5346053"/>
                  </a:ext>
                </a:extLst>
              </a:tr>
              <a:tr h="395021">
                <a:tc>
                  <a:txBody>
                    <a:bodyPr/>
                    <a:lstStyle/>
                    <a:p>
                      <a:r>
                        <a:rPr lang="en-IN" sz="1800" dirty="0"/>
                        <a:t>1947</a:t>
                      </a:r>
                    </a:p>
                  </a:txBody>
                  <a:tcPr/>
                </a:tc>
                <a:tc>
                  <a:txBody>
                    <a:bodyPr/>
                    <a:lstStyle/>
                    <a:p>
                      <a:r>
                        <a:rPr lang="en-IN" sz="1800" dirty="0"/>
                        <a:t>1,362 MW</a:t>
                      </a:r>
                    </a:p>
                  </a:txBody>
                  <a:tcPr/>
                </a:tc>
                <a:extLst>
                  <a:ext uri="{0D108BD9-81ED-4DB2-BD59-A6C34878D82A}">
                    <a16:rowId xmlns:a16="http://schemas.microsoft.com/office/drawing/2014/main" val="3098275309"/>
                  </a:ext>
                </a:extLst>
              </a:tr>
              <a:tr h="395021">
                <a:tc>
                  <a:txBody>
                    <a:bodyPr/>
                    <a:lstStyle/>
                    <a:p>
                      <a:r>
                        <a:rPr lang="en-IN" sz="1800" dirty="0"/>
                        <a:t>2002</a:t>
                      </a:r>
                    </a:p>
                  </a:txBody>
                  <a:tcPr/>
                </a:tc>
                <a:tc>
                  <a:txBody>
                    <a:bodyPr/>
                    <a:lstStyle/>
                    <a:p>
                      <a:r>
                        <a:rPr lang="en-IN" sz="1800" b="0" dirty="0"/>
                        <a:t>1,09,918 MW</a:t>
                      </a:r>
                    </a:p>
                  </a:txBody>
                  <a:tcPr/>
                </a:tc>
                <a:extLst>
                  <a:ext uri="{0D108BD9-81ED-4DB2-BD59-A6C34878D82A}">
                    <a16:rowId xmlns:a16="http://schemas.microsoft.com/office/drawing/2014/main" val="4031270741"/>
                  </a:ext>
                </a:extLst>
              </a:tr>
              <a:tr h="395021">
                <a:tc>
                  <a:txBody>
                    <a:bodyPr/>
                    <a:lstStyle/>
                    <a:p>
                      <a:r>
                        <a:rPr lang="en-IN" sz="1800" dirty="0"/>
                        <a:t>2024</a:t>
                      </a:r>
                    </a:p>
                  </a:txBody>
                  <a:tcPr/>
                </a:tc>
                <a:tc>
                  <a:txBody>
                    <a:bodyPr/>
                    <a:lstStyle/>
                    <a:p>
                      <a:r>
                        <a:rPr lang="en-US" sz="1800" b="0" i="0" kern="1200" dirty="0">
                          <a:solidFill>
                            <a:srgbClr val="000000"/>
                          </a:solidFill>
                          <a:effectLst/>
                          <a:latin typeface="Arial"/>
                          <a:ea typeface="Arial"/>
                          <a:cs typeface="Arial"/>
                        </a:rPr>
                        <a:t>4,46,190 MW</a:t>
                      </a:r>
                      <a:endParaRPr lang="en-IN" sz="2800" b="0" dirty="0"/>
                    </a:p>
                  </a:txBody>
                  <a:tcPr/>
                </a:tc>
                <a:extLst>
                  <a:ext uri="{0D108BD9-81ED-4DB2-BD59-A6C34878D82A}">
                    <a16:rowId xmlns:a16="http://schemas.microsoft.com/office/drawing/2014/main" val="1757288436"/>
                  </a:ext>
                </a:extLst>
              </a:tr>
            </a:tbl>
          </a:graphicData>
        </a:graphic>
      </p:graphicFrame>
    </p:spTree>
    <p:extLst>
      <p:ext uri="{BB962C8B-B14F-4D97-AF65-F5344CB8AC3E}">
        <p14:creationId xmlns:p14="http://schemas.microsoft.com/office/powerpoint/2010/main" val="12646856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555</TotalTime>
  <Words>2336</Words>
  <Application>Microsoft Office PowerPoint</Application>
  <PresentationFormat>On-screen Show (16:9)</PresentationFormat>
  <Paragraphs>405</Paragraphs>
  <Slides>32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Wingdings</vt:lpstr>
      <vt:lpstr>Open Sans</vt:lpstr>
      <vt:lpstr>Arial</vt:lpstr>
      <vt:lpstr>Times New Roman</vt:lpstr>
      <vt:lpstr>Proxima Nova</vt:lpstr>
      <vt:lpstr>Calibri</vt:lpstr>
      <vt:lpstr>Spectral ExtraBold</vt:lpstr>
      <vt:lpstr>Georgia</vt:lpstr>
      <vt:lpstr>Gill Sans MT</vt:lpstr>
      <vt:lpstr>Parcel</vt:lpstr>
      <vt:lpstr>  KERALA STATE ELECTRICITY REGULATORY COMMISSION</vt:lpstr>
      <vt:lpstr>PowerPoint Presentation</vt:lpstr>
      <vt:lpstr>PowerPoint Presentation</vt:lpstr>
      <vt:lpstr>PowerPoint Presentation</vt:lpstr>
      <vt:lpstr> Power sector growth after independence</vt:lpstr>
      <vt:lpstr>INDIA’S RE SECTOR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KERALA STATE ELECTRICITY REGULATORY COMMISSION(KSERC)</vt:lpstr>
      <vt:lpstr>PowerPoint Presentation</vt:lpstr>
      <vt:lpstr>LICENSEES IN KERALA (1+9)</vt:lpstr>
      <vt:lpstr>Important Regulations issued by KSERC</vt:lpstr>
      <vt:lpstr>Compliance Wing in the Commission </vt:lpstr>
      <vt:lpstr>Consumer Advocacy</vt:lpstr>
      <vt:lpstr> Kerala Electricity Supply Code, 2014</vt:lpstr>
      <vt:lpstr>KSERC (Standards of Performance of Distribution Licensees) Regulations, 2015</vt:lpstr>
      <vt:lpstr>Services provided by the licensee</vt:lpstr>
      <vt:lpstr>Cont..</vt:lpstr>
      <vt:lpstr> Right to Consumers Rules 2020</vt:lpstr>
      <vt:lpstr>Consumer Grievance Redressal Forum(CGRF) &amp; The State Electricity Ombudsman</vt:lpstr>
      <vt:lpstr>INTERNAL GRIEVANCE REDRESSAL CELL (IGRC)</vt:lpstr>
      <vt:lpstr>PowerPoint Presentation</vt:lpstr>
      <vt:lpstr>Consumer Grievance Redressal Forum(CGRF)</vt:lpstr>
      <vt:lpstr>PowerPoint Presentation</vt:lpstr>
      <vt:lpstr> State Electricity Ombudsman</vt:lpstr>
      <vt:lpstr>DOMESTIC TARIFF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KERALA STATE ELECTRICITY REGULATORY COMMISSION</dc:title>
  <dc:creator>HP</dc:creator>
  <cp:lastModifiedBy>Ajay Manoj CT</cp:lastModifiedBy>
  <cp:revision>17</cp:revision>
  <dcterms:modified xsi:type="dcterms:W3CDTF">2025-04-25T05:14:34Z</dcterms:modified>
</cp:coreProperties>
</file>