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5"/>
  </p:notesMasterIdLst>
  <p:sldIdLst>
    <p:sldId id="265" r:id="rId2"/>
    <p:sldId id="271" r:id="rId3"/>
    <p:sldId id="266" r:id="rId4"/>
    <p:sldId id="267" r:id="rId5"/>
    <p:sldId id="259" r:id="rId6"/>
    <p:sldId id="260" r:id="rId7"/>
    <p:sldId id="261" r:id="rId8"/>
    <p:sldId id="262" r:id="rId9"/>
    <p:sldId id="263" r:id="rId10"/>
    <p:sldId id="264" r:id="rId11"/>
    <p:sldId id="268" r:id="rId12"/>
    <p:sldId id="269" r:id="rId13"/>
    <p:sldId id="270" r:id="rId14"/>
  </p:sldIdLst>
  <p:sldSz cx="14630400" cy="8229600"/>
  <p:notesSz cx="8229600" cy="1463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9" d="100"/>
          <a:sy n="69"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22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0321" y="0"/>
            <a:ext cx="14677392" cy="8227457"/>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3230878" y="2245358"/>
            <a:ext cx="8178803" cy="1818640"/>
          </a:xfrm>
        </p:spPr>
        <p:txBody>
          <a:bodyPr anchor="b">
            <a:noAutofit/>
          </a:bodyPr>
          <a:lstStyle>
            <a:lvl1pPr algn="ctr">
              <a:defRPr sz="6480">
                <a:effectLst/>
              </a:defRPr>
            </a:lvl1pPr>
          </a:lstStyle>
          <a:p>
            <a:r>
              <a:rPr lang="en-US"/>
              <a:t>Click to edit Master title style</a:t>
            </a:r>
            <a:endParaRPr lang="en-US" dirty="0"/>
          </a:p>
        </p:txBody>
      </p:sp>
      <p:sp>
        <p:nvSpPr>
          <p:cNvPr id="3" name="Subtitle 2"/>
          <p:cNvSpPr>
            <a:spLocks noGrp="1"/>
          </p:cNvSpPr>
          <p:nvPr>
            <p:ph type="subTitle" idx="1"/>
          </p:nvPr>
        </p:nvSpPr>
        <p:spPr>
          <a:xfrm>
            <a:off x="3230878" y="4389117"/>
            <a:ext cx="8178803" cy="1584962"/>
          </a:xfrm>
        </p:spPr>
        <p:txBody>
          <a:bodyPr anchor="t">
            <a:normAutofit/>
          </a:bodyPr>
          <a:lstStyle>
            <a:lvl1pPr marL="0" indent="0" algn="ctr">
              <a:buNone/>
              <a:defRPr sz="2520">
                <a:solidFill>
                  <a:schemeClr val="tx1"/>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579879" y="6045196"/>
            <a:ext cx="1076960" cy="335280"/>
          </a:xfrm>
        </p:spPr>
        <p:txBody>
          <a:bodyPr/>
          <a:lstStyle/>
          <a:p>
            <a:fld id="{B61BEF0D-F0BB-DE4B-95CE-6DB70DBA9567}" type="datetimeFigureOut">
              <a:rPr lang="en-US" smtClean="0"/>
              <a:pPr/>
              <a:t>8/26/2024</a:t>
            </a:fld>
            <a:endParaRPr lang="en-US" dirty="0"/>
          </a:p>
        </p:txBody>
      </p:sp>
      <p:sp>
        <p:nvSpPr>
          <p:cNvPr id="5" name="Footer Placeholder 4"/>
          <p:cNvSpPr>
            <a:spLocks noGrp="1"/>
          </p:cNvSpPr>
          <p:nvPr>
            <p:ph type="ftr" sz="quarter" idx="11"/>
          </p:nvPr>
        </p:nvSpPr>
        <p:spPr>
          <a:xfrm>
            <a:off x="3230877" y="6045196"/>
            <a:ext cx="6257562" cy="335280"/>
          </a:xfrm>
        </p:spPr>
        <p:txBody>
          <a:bodyPr/>
          <a:lstStyle/>
          <a:p>
            <a:endParaRPr lang="en-US" dirty="0"/>
          </a:p>
        </p:txBody>
      </p:sp>
      <p:sp>
        <p:nvSpPr>
          <p:cNvPr id="6" name="Slide Number Placeholder 5"/>
          <p:cNvSpPr>
            <a:spLocks noGrp="1"/>
          </p:cNvSpPr>
          <p:nvPr>
            <p:ph type="sldNum" sz="quarter" idx="12"/>
          </p:nvPr>
        </p:nvSpPr>
        <p:spPr>
          <a:xfrm>
            <a:off x="10748281" y="6045196"/>
            <a:ext cx="661400" cy="33528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3230879" y="4226557"/>
            <a:ext cx="817880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31908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1" y="5778498"/>
            <a:ext cx="11531599" cy="680086"/>
          </a:xfrm>
        </p:spPr>
        <p:txBody>
          <a:bodyPr anchor="b">
            <a:normAutofit/>
          </a:bodyPr>
          <a:lstStyle>
            <a:lvl1pPr algn="ctr">
              <a:defRPr sz="28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49713" y="1249679"/>
            <a:ext cx="12127166" cy="400304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81" y="6458584"/>
            <a:ext cx="11531599" cy="592454"/>
          </a:xfrm>
        </p:spPr>
        <p:txBody>
          <a:bodyPr>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5494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4642" y="1178558"/>
            <a:ext cx="11511278" cy="3545842"/>
          </a:xfrm>
        </p:spPr>
        <p:txBody>
          <a:bodyPr anchor="ctr">
            <a:normAutofit/>
          </a:bodyPr>
          <a:lstStyle>
            <a:lvl1pPr algn="ctr">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64642" y="5212080"/>
            <a:ext cx="11511278" cy="1838960"/>
          </a:xfrm>
        </p:spPr>
        <p:txBody>
          <a:bodyPr anchor="ctr">
            <a:normAutofit/>
          </a:bodyPr>
          <a:lstStyle>
            <a:lvl1pPr marL="0" indent="0" algn="ctr">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40772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8448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009775" y="4023360"/>
            <a:ext cx="10607042" cy="701040"/>
          </a:xfrm>
        </p:spPr>
        <p:txBody>
          <a:bodyPr anchor="ctr">
            <a:normAutofit/>
          </a:bodyPr>
          <a:lstStyle>
            <a:lvl1pPr marL="0" indent="0" algn="r">
              <a:buFontTx/>
              <a:buNone/>
              <a:defRPr sz="2400"/>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1554481" y="5212080"/>
            <a:ext cx="11531599" cy="1838960"/>
          </a:xfrm>
        </p:spPr>
        <p:txBody>
          <a:bodyPr anchor="ctr">
            <a:normAutofit/>
          </a:bodyPr>
          <a:lstStyle>
            <a:lvl1pPr marL="0" indent="0" algn="ctr">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5" name="TextBox 14"/>
          <p:cNvSpPr txBox="1"/>
          <p:nvPr/>
        </p:nvSpPr>
        <p:spPr>
          <a:xfrm>
            <a:off x="12720320" y="3393444"/>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19" name="Straight Connector 18"/>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76483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54482" y="3970297"/>
            <a:ext cx="11531602" cy="1762560"/>
          </a:xfrm>
        </p:spPr>
        <p:txBody>
          <a:bodyPr anchor="b">
            <a:normAutofit/>
          </a:bodyPr>
          <a:lstStyle>
            <a:lvl1pPr algn="l">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54481" y="5732857"/>
            <a:ext cx="11531602" cy="1032480"/>
          </a:xfrm>
        </p:spPr>
        <p:txBody>
          <a:bodyPr anchor="t">
            <a:normAutofit/>
          </a:bodyPr>
          <a:lstStyle>
            <a:lvl1pPr marL="0" indent="0" algn="l">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434788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6924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554481" y="4367174"/>
            <a:ext cx="11531602" cy="1064362"/>
          </a:xfrm>
        </p:spPr>
        <p:txBody>
          <a:bodyPr anchor="b">
            <a:normAutofit/>
          </a:bodyPr>
          <a:lstStyle>
            <a:lvl1pPr marL="0" indent="0" algn="l">
              <a:spcBef>
                <a:spcPts val="0"/>
              </a:spcBef>
              <a:buNone/>
              <a:defRPr sz="288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554481" y="5435600"/>
            <a:ext cx="11531602" cy="1615440"/>
          </a:xfrm>
        </p:spPr>
        <p:txBody>
          <a:bodyPr anchor="t">
            <a:normAutofit/>
          </a:bodyPr>
          <a:lstStyle>
            <a:lvl1pPr marL="0" indent="0" algn="l">
              <a:buNone/>
              <a:defRPr sz="216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3" name="TextBox 12"/>
          <p:cNvSpPr txBox="1"/>
          <p:nvPr/>
        </p:nvSpPr>
        <p:spPr>
          <a:xfrm>
            <a:off x="12720320" y="3119113"/>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26" name="Straight Connector 25"/>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98613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54481" y="1178558"/>
            <a:ext cx="11531599" cy="2692402"/>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554481" y="4356201"/>
            <a:ext cx="11531602" cy="1009498"/>
          </a:xfrm>
        </p:spPr>
        <p:txBody>
          <a:bodyPr anchor="b">
            <a:normAutofit/>
          </a:bodyPr>
          <a:lstStyle>
            <a:lvl1pPr marL="0" indent="0" algn="l">
              <a:spcBef>
                <a:spcPts val="0"/>
              </a:spcBef>
              <a:buNone/>
              <a:defRPr sz="336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554480" y="5364480"/>
            <a:ext cx="11531604" cy="1686560"/>
          </a:xfrm>
        </p:spPr>
        <p:txBody>
          <a:bodyPr anchor="t">
            <a:normAutofit/>
          </a:bodyPr>
          <a:lstStyle>
            <a:lvl1pPr marL="0" indent="0" algn="l">
              <a:buNone/>
              <a:defRPr sz="216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21984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601994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99228" y="1178558"/>
            <a:ext cx="2269074" cy="58724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54478" y="1178558"/>
            <a:ext cx="8919630" cy="587248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0636668" y="1188720"/>
            <a:ext cx="0" cy="585216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96541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78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78073603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18083" y="2103127"/>
            <a:ext cx="9790426" cy="2187017"/>
          </a:xfrm>
        </p:spPr>
        <p:txBody>
          <a:bodyPr anchor="b">
            <a:normAutofit/>
          </a:bodyPr>
          <a:lstStyle>
            <a:lvl1pPr algn="ctr">
              <a:defRPr sz="5280" b="0" cap="none"/>
            </a:lvl1pPr>
          </a:lstStyle>
          <a:p>
            <a:r>
              <a:rPr lang="en-US"/>
              <a:t>Click to edit Master title style</a:t>
            </a:r>
            <a:endParaRPr lang="en-US" dirty="0"/>
          </a:p>
        </p:txBody>
      </p:sp>
      <p:sp>
        <p:nvSpPr>
          <p:cNvPr id="3" name="Text Placeholder 2"/>
          <p:cNvSpPr>
            <a:spLocks noGrp="1"/>
          </p:cNvSpPr>
          <p:nvPr>
            <p:ph type="body" idx="1"/>
          </p:nvPr>
        </p:nvSpPr>
        <p:spPr>
          <a:xfrm>
            <a:off x="2418080" y="4615262"/>
            <a:ext cx="9790428" cy="1145456"/>
          </a:xfrm>
        </p:spPr>
        <p:txBody>
          <a:bodyPr anchor="t">
            <a:normAutofit/>
          </a:bodyPr>
          <a:lstStyle>
            <a:lvl1pPr marL="0" indent="0" algn="ctr">
              <a:buNone/>
              <a:defRPr sz="288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415268" y="4452702"/>
            <a:ext cx="97960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27404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58138" y="3072384"/>
            <a:ext cx="5661965" cy="397215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17613" y="3072384"/>
            <a:ext cx="5661965" cy="397215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27882693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54480"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554480" y="3891915"/>
            <a:ext cx="5661965" cy="3159126"/>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16804"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16804" y="3891915"/>
            <a:ext cx="5661965" cy="3159126"/>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6859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64536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140919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2574" y="1666241"/>
            <a:ext cx="4462146" cy="1645920"/>
          </a:xfrm>
        </p:spPr>
        <p:txBody>
          <a:bodyPr anchor="b">
            <a:normAutofit/>
          </a:bodyPr>
          <a:lstStyle>
            <a:lvl1pPr algn="ctr">
              <a:defRPr sz="2880" b="0"/>
            </a:lvl1pPr>
          </a:lstStyle>
          <a:p>
            <a:r>
              <a:rPr lang="en-US"/>
              <a:t>Click to edit Master title style</a:t>
            </a:r>
            <a:endParaRPr lang="en-US" dirty="0"/>
          </a:p>
        </p:txBody>
      </p:sp>
      <p:sp>
        <p:nvSpPr>
          <p:cNvPr id="3" name="Content Placeholder 2"/>
          <p:cNvSpPr>
            <a:spLocks noGrp="1"/>
          </p:cNvSpPr>
          <p:nvPr>
            <p:ph idx="1"/>
          </p:nvPr>
        </p:nvSpPr>
        <p:spPr>
          <a:xfrm>
            <a:off x="6502402" y="1178558"/>
            <a:ext cx="6563359" cy="587248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52574" y="3637278"/>
            <a:ext cx="4462146" cy="2926085"/>
          </a:xfrm>
        </p:spPr>
        <p:txBody>
          <a:bodyPr anchor="t">
            <a:normAutofit/>
          </a:bodyPr>
          <a:lstStyle>
            <a:lvl1pPr marL="0" indent="0" algn="ctr">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675403" y="3495040"/>
            <a:ext cx="42173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25027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79" y="2260598"/>
            <a:ext cx="7490179" cy="1645920"/>
          </a:xfrm>
        </p:spPr>
        <p:txBody>
          <a:bodyPr anchor="b">
            <a:normAutofit/>
          </a:bodyPr>
          <a:lstStyle>
            <a:lvl1pPr algn="ctr">
              <a:defRPr sz="336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9713798" y="1249680"/>
            <a:ext cx="3676016" cy="573024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79" y="3906518"/>
            <a:ext cx="7490179" cy="2194560"/>
          </a:xfrm>
        </p:spPr>
        <p:txBody>
          <a:bodyPr anchor="t">
            <a:normAutofit/>
          </a:bodyPr>
          <a:lstStyle>
            <a:lvl1pPr marL="0" indent="0" algn="ctr">
              <a:buNone/>
              <a:defRPr sz="216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85374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8883" y="0"/>
            <a:ext cx="14675954" cy="8227457"/>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554483" y="1178559"/>
            <a:ext cx="11521435" cy="156464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54481" y="3068319"/>
            <a:ext cx="11521435" cy="3982723"/>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13001" y="7162800"/>
            <a:ext cx="1920240"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B61BEF0D-F0BB-DE4B-95CE-6DB70DBA9567}" type="datetimeFigureOut">
              <a:rPr lang="en-US" smtClean="0"/>
              <a:pPr/>
              <a:t>8/26/2024</a:t>
            </a:fld>
            <a:endParaRPr lang="en-US" dirty="0"/>
          </a:p>
        </p:txBody>
      </p:sp>
      <p:sp>
        <p:nvSpPr>
          <p:cNvPr id="5" name="Footer Placeholder 4"/>
          <p:cNvSpPr>
            <a:spLocks noGrp="1"/>
          </p:cNvSpPr>
          <p:nvPr>
            <p:ph type="ftr" sz="quarter" idx="3"/>
          </p:nvPr>
        </p:nvSpPr>
        <p:spPr>
          <a:xfrm>
            <a:off x="1554481" y="7162800"/>
            <a:ext cx="8767080" cy="335280"/>
          </a:xfrm>
          <a:prstGeom prst="rect">
            <a:avLst/>
          </a:prstGeom>
        </p:spPr>
        <p:txBody>
          <a:bodyPr vert="horz" lIns="91440" tIns="45720" rIns="91440" bIns="45720" rtlCol="0" anchor="ctr"/>
          <a:lstStyle>
            <a:lvl1pPr algn="l">
              <a:defRPr sz="12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2424682" y="7162800"/>
            <a:ext cx="651236"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933424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Lst>
  <p:hf sldNum="0" hdr="0" ftr="0" dt="0"/>
  <p:txStyles>
    <p:titleStyle>
      <a:lvl1pPr algn="ctr" defTabSz="548640" rtl="0" eaLnBrk="1" latinLnBrk="0" hangingPunct="1">
        <a:spcBef>
          <a:spcPct val="0"/>
        </a:spcBef>
        <a:buNone/>
        <a:defRPr sz="528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548640" rtl="0" eaLnBrk="1" latinLnBrk="0" hangingPunct="1">
        <a:spcBef>
          <a:spcPct val="20000"/>
        </a:spcBef>
        <a:spcAft>
          <a:spcPts val="720"/>
        </a:spcAft>
        <a:buClr>
          <a:schemeClr val="accent1"/>
        </a:buClr>
        <a:buSzPct val="115000"/>
        <a:buFont typeface="Arial"/>
        <a:buChar char="•"/>
        <a:defRPr sz="2880" kern="1200" cap="none">
          <a:solidFill>
            <a:schemeClr val="tx1">
              <a:lumMod val="85000"/>
              <a:lumOff val="15000"/>
            </a:schemeClr>
          </a:solidFill>
          <a:effectLst/>
          <a:latin typeface="+mn-lt"/>
          <a:ea typeface="+mn-ea"/>
          <a:cs typeface="+mn-cs"/>
        </a:defRPr>
      </a:lvl1pPr>
      <a:lvl2pPr marL="891540" indent="-342900" algn="l" defTabSz="548640" rtl="0" eaLnBrk="1" latinLnBrk="0" hangingPunct="1">
        <a:spcBef>
          <a:spcPct val="20000"/>
        </a:spcBef>
        <a:spcAft>
          <a:spcPts val="72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40180" indent="-342900" algn="l" defTabSz="548640" rtl="0" eaLnBrk="1" latinLnBrk="0" hangingPunct="1">
        <a:spcBef>
          <a:spcPct val="20000"/>
        </a:spcBef>
        <a:spcAft>
          <a:spcPts val="720"/>
        </a:spcAft>
        <a:buClr>
          <a:schemeClr val="accent1"/>
        </a:buClr>
        <a:buSzPct val="115000"/>
        <a:buFont typeface="Arial"/>
        <a:buChar char="•"/>
        <a:defRPr sz="2160" kern="1200" cap="none">
          <a:solidFill>
            <a:schemeClr val="tx1">
              <a:lumMod val="85000"/>
              <a:lumOff val="15000"/>
            </a:schemeClr>
          </a:solidFill>
          <a:effectLst/>
          <a:latin typeface="+mn-lt"/>
          <a:ea typeface="+mn-ea"/>
          <a:cs typeface="+mn-cs"/>
        </a:defRPr>
      </a:lvl3pPr>
      <a:lvl4pPr marL="1851660" indent="-205740" algn="l" defTabSz="548640" rtl="0" eaLnBrk="1" latinLnBrk="0" hangingPunct="1">
        <a:spcBef>
          <a:spcPct val="20000"/>
        </a:spcBef>
        <a:spcAft>
          <a:spcPts val="720"/>
        </a:spcAft>
        <a:buClr>
          <a:schemeClr val="accent1"/>
        </a:buClr>
        <a:buSzPct val="115000"/>
        <a:buFont typeface="Arial"/>
        <a:buChar char="•"/>
        <a:defRPr sz="1920" kern="1200" cap="none">
          <a:solidFill>
            <a:schemeClr val="tx1">
              <a:lumMod val="85000"/>
              <a:lumOff val="15000"/>
            </a:schemeClr>
          </a:solidFill>
          <a:effectLst/>
          <a:latin typeface="+mn-lt"/>
          <a:ea typeface="+mn-ea"/>
          <a:cs typeface="+mn-cs"/>
        </a:defRPr>
      </a:lvl4pPr>
      <a:lvl5pPr marL="2400300" indent="-20574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5pPr>
      <a:lvl6pPr marL="3017520" indent="-27432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6pPr>
      <a:lvl7pPr marL="3566160" indent="-27432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7pPr>
      <a:lvl8pPr marL="4114800" indent="-27432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8pPr>
      <a:lvl9pPr marL="4663440" indent="-27432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a:extLst>
              <a:ext uri="{FF2B5EF4-FFF2-40B4-BE49-F238E27FC236}">
                <a16:creationId xmlns:a16="http://schemas.microsoft.com/office/drawing/2014/main" id="{0C60337D-CB65-9FB0-7886-16204B55CBA9}"/>
              </a:ext>
            </a:extLst>
          </p:cNvPr>
          <p:cNvSpPr/>
          <p:nvPr/>
        </p:nvSpPr>
        <p:spPr>
          <a:xfrm>
            <a:off x="582930" y="502710"/>
            <a:ext cx="12698172" cy="1537964"/>
          </a:xfrm>
          <a:prstGeom prst="rect">
            <a:avLst/>
          </a:prstGeom>
          <a:noFill/>
          <a:ln/>
        </p:spPr>
        <p:txBody>
          <a:bodyPr wrap="square" rtlCol="0" anchor="t"/>
          <a:lstStyle/>
          <a:p>
            <a:pPr marL="0" indent="0">
              <a:lnSpc>
                <a:spcPts val="6677"/>
              </a:lnSpc>
              <a:buNone/>
            </a:pPr>
            <a:r>
              <a:rPr lang="en-US" sz="2400" b="1" dirty="0">
                <a:solidFill>
                  <a:srgbClr val="282824"/>
                </a:solidFill>
                <a:latin typeface="Times New Roman" panose="02020603050405020304" pitchFamily="18" charset="0"/>
                <a:ea typeface="Lato" pitchFamily="34" charset="-122"/>
                <a:cs typeface="Times New Roman" panose="02020603050405020304" pitchFamily="18" charset="0"/>
              </a:rPr>
              <a:t>            </a:t>
            </a:r>
            <a:r>
              <a:rPr lang="en-US" sz="2400" b="1" dirty="0" err="1">
                <a:solidFill>
                  <a:srgbClr val="282824"/>
                </a:solidFill>
                <a:latin typeface="Times New Roman" panose="02020603050405020304" pitchFamily="18" charset="0"/>
                <a:ea typeface="Lato" pitchFamily="34" charset="-122"/>
                <a:cs typeface="Times New Roman" panose="02020603050405020304" pitchFamily="18" charset="0"/>
              </a:rPr>
              <a:t>Vallurupalli</a:t>
            </a:r>
            <a:r>
              <a:rPr lang="en-US" sz="2400" b="1" dirty="0">
                <a:solidFill>
                  <a:srgbClr val="282824"/>
                </a:solidFill>
                <a:latin typeface="Times New Roman" panose="02020603050405020304" pitchFamily="18" charset="0"/>
                <a:ea typeface="Lato" pitchFamily="34" charset="-122"/>
                <a:cs typeface="Times New Roman" panose="02020603050405020304" pitchFamily="18" charset="0"/>
              </a:rPr>
              <a:t> Nageswara Rao </a:t>
            </a:r>
            <a:r>
              <a:rPr lang="en-US" sz="2400" b="1" dirty="0" err="1">
                <a:solidFill>
                  <a:srgbClr val="282824"/>
                </a:solidFill>
                <a:latin typeface="Times New Roman" panose="02020603050405020304" pitchFamily="18" charset="0"/>
                <a:ea typeface="Lato" pitchFamily="34" charset="-122"/>
                <a:cs typeface="Times New Roman" panose="02020603050405020304" pitchFamily="18" charset="0"/>
              </a:rPr>
              <a:t>Vignana</a:t>
            </a:r>
            <a:r>
              <a:rPr lang="en-US" sz="2400" b="1" dirty="0">
                <a:solidFill>
                  <a:srgbClr val="282824"/>
                </a:solidFill>
                <a:latin typeface="Times New Roman" panose="02020603050405020304" pitchFamily="18" charset="0"/>
                <a:ea typeface="Lato" pitchFamily="34" charset="-122"/>
                <a:cs typeface="Times New Roman" panose="02020603050405020304" pitchFamily="18" charset="0"/>
              </a:rPr>
              <a:t> Jyothi Institute Of Engineering and Technology</a:t>
            </a:r>
          </a:p>
          <a:p>
            <a:pPr marL="0" indent="0">
              <a:lnSpc>
                <a:spcPts val="6677"/>
              </a:lnSpc>
              <a:buNone/>
            </a:pPr>
            <a:endParaRPr lang="en-US" sz="2400" b="1" dirty="0">
              <a:solidFill>
                <a:srgbClr val="282824"/>
              </a:solidFill>
              <a:latin typeface="Times New Roman" panose="02020603050405020304" pitchFamily="18" charset="0"/>
              <a:ea typeface="Lato" pitchFamily="34" charset="-122"/>
              <a:cs typeface="Times New Roman" panose="02020603050405020304" pitchFamily="18" charset="0"/>
            </a:endParaRPr>
          </a:p>
          <a:p>
            <a:pPr marL="0" indent="0">
              <a:lnSpc>
                <a:spcPts val="6677"/>
              </a:lnSpc>
              <a:buNone/>
            </a:pPr>
            <a:endParaRPr lang="en-US" sz="2400" b="1" dirty="0">
              <a:solidFill>
                <a:srgbClr val="282824"/>
              </a:solidFill>
              <a:latin typeface="Times New Roman" panose="02020603050405020304" pitchFamily="18" charset="0"/>
              <a:ea typeface="Lato" pitchFamily="34" charset="-122"/>
              <a:cs typeface="Times New Roman" panose="02020603050405020304" pitchFamily="18" charset="0"/>
            </a:endParaRPr>
          </a:p>
          <a:p>
            <a:pPr marL="0" indent="0">
              <a:lnSpc>
                <a:spcPct val="150000"/>
              </a:lnSpc>
              <a:buNone/>
            </a:pPr>
            <a:r>
              <a:rPr lang="en-US" sz="2400" b="1" dirty="0">
                <a:solidFill>
                  <a:srgbClr val="282824"/>
                </a:solidFill>
                <a:latin typeface="Times New Roman" panose="02020603050405020304" pitchFamily="18" charset="0"/>
                <a:ea typeface="Lato" pitchFamily="34" charset="-122"/>
                <a:cs typeface="Times New Roman" panose="02020603050405020304" pitchFamily="18" charset="0"/>
              </a:rPr>
              <a:t>                              Department of Electronics and Communication Engineering </a:t>
            </a:r>
          </a:p>
          <a:p>
            <a:pPr marL="0" indent="0">
              <a:lnSpc>
                <a:spcPct val="150000"/>
              </a:lnSpc>
              <a:buNone/>
            </a:pPr>
            <a:r>
              <a:rPr lang="en-US" sz="2400" b="1" dirty="0">
                <a:solidFill>
                  <a:srgbClr val="282824"/>
                </a:solidFill>
                <a:latin typeface="Times New Roman" panose="02020603050405020304" pitchFamily="18" charset="0"/>
                <a:ea typeface="Lato" pitchFamily="34" charset="-122"/>
                <a:cs typeface="Times New Roman" panose="02020603050405020304" pitchFamily="18" charset="0"/>
              </a:rPr>
              <a:t>                                                                   Minor Project </a:t>
            </a:r>
          </a:p>
          <a:p>
            <a:pPr marL="0" indent="0">
              <a:lnSpc>
                <a:spcPct val="150000"/>
              </a:lnSpc>
              <a:buNone/>
            </a:pPr>
            <a:r>
              <a:rPr lang="en-US" sz="2400" b="1" dirty="0">
                <a:solidFill>
                  <a:srgbClr val="282824"/>
                </a:solidFill>
                <a:latin typeface="Times New Roman" panose="02020603050405020304" pitchFamily="18" charset="0"/>
                <a:ea typeface="Lato" pitchFamily="34" charset="-122"/>
                <a:cs typeface="Times New Roman" panose="02020603050405020304" pitchFamily="18" charset="0"/>
              </a:rPr>
              <a:t>                                                                           on </a:t>
            </a:r>
          </a:p>
          <a:p>
            <a:pPr marL="0" indent="0">
              <a:lnSpc>
                <a:spcPct val="150000"/>
              </a:lnSpc>
              <a:buNone/>
            </a:pPr>
            <a:r>
              <a:rPr lang="en-US" sz="2400" b="1" dirty="0">
                <a:solidFill>
                  <a:srgbClr val="282824"/>
                </a:solidFill>
                <a:latin typeface="Times New Roman" panose="02020603050405020304" pitchFamily="18" charset="0"/>
                <a:ea typeface="Lato" pitchFamily="34" charset="-122"/>
                <a:cs typeface="Times New Roman" panose="02020603050405020304" pitchFamily="18" charset="0"/>
              </a:rPr>
              <a:t>                         </a:t>
            </a:r>
            <a:r>
              <a:rPr lang="en-US" sz="2800" b="1" dirty="0">
                <a:solidFill>
                  <a:srgbClr val="282824"/>
                </a:solidFill>
                <a:latin typeface="Times New Roman" panose="02020603050405020304" pitchFamily="18" charset="0"/>
                <a:ea typeface="Lato" pitchFamily="34" charset="-122"/>
                <a:cs typeface="Times New Roman" panose="02020603050405020304" pitchFamily="18" charset="0"/>
              </a:rPr>
              <a:t>Wheat Leaf Disease Detection Using </a:t>
            </a:r>
            <a:r>
              <a:rPr lang="en-US" sz="2800" b="1" dirty="0" err="1">
                <a:solidFill>
                  <a:srgbClr val="282824"/>
                </a:solidFill>
                <a:latin typeface="Times New Roman" panose="02020603050405020304" pitchFamily="18" charset="0"/>
                <a:ea typeface="Lato" pitchFamily="34" charset="-122"/>
                <a:cs typeface="Times New Roman" panose="02020603050405020304" pitchFamily="18" charset="0"/>
              </a:rPr>
              <a:t>CapsNet</a:t>
            </a:r>
            <a:r>
              <a:rPr lang="en-US" sz="2800" b="1" dirty="0">
                <a:solidFill>
                  <a:srgbClr val="282824"/>
                </a:solidFill>
                <a:latin typeface="Times New Roman" panose="02020603050405020304" pitchFamily="18" charset="0"/>
                <a:ea typeface="Lato" pitchFamily="34" charset="-122"/>
                <a:cs typeface="Times New Roman" panose="02020603050405020304" pitchFamily="18" charset="0"/>
              </a:rPr>
              <a:t> in Agri-Tech</a:t>
            </a:r>
            <a:endParaRPr lang="en-US" sz="28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94F612C-0F50-BACC-6178-7F4465E143CF}"/>
              </a:ext>
            </a:extLst>
          </p:cNvPr>
          <p:cNvSpPr/>
          <p:nvPr/>
        </p:nvSpPr>
        <p:spPr>
          <a:xfrm>
            <a:off x="829449" y="5977055"/>
            <a:ext cx="5284443" cy="1323439"/>
          </a:xfrm>
          <a:prstGeom prst="rect">
            <a:avLst/>
          </a:prstGeom>
        </p:spPr>
        <p:txBody>
          <a:bodyPr wrap="square">
            <a:spAutoFit/>
          </a:bodyPr>
          <a:lstStyle/>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Under the Guidance Of </a:t>
            </a:r>
          </a:p>
          <a:p>
            <a:pPr algn="ctr"/>
            <a:r>
              <a:rPr lang="en-US" sz="2000" dirty="0">
                <a:latin typeface="Times New Roman" panose="02020603050405020304" pitchFamily="18" charset="0"/>
                <a:cs typeface="Times New Roman" panose="02020603050405020304" pitchFamily="18" charset="0"/>
              </a:rPr>
              <a:t>Dr. N. </a:t>
            </a:r>
            <a:r>
              <a:rPr lang="en-US" sz="2000" dirty="0" err="1">
                <a:latin typeface="Times New Roman" panose="02020603050405020304" pitchFamily="18" charset="0"/>
                <a:cs typeface="Times New Roman" panose="02020603050405020304" pitchFamily="18" charset="0"/>
              </a:rPr>
              <a:t>Subash</a:t>
            </a:r>
            <a:r>
              <a:rPr lang="en-US" sz="2000" dirty="0">
                <a:latin typeface="Times New Roman" panose="02020603050405020304" pitchFamily="18" charset="0"/>
                <a:cs typeface="Times New Roman" panose="02020603050405020304" pitchFamily="18" charset="0"/>
              </a:rPr>
              <a:t> </a:t>
            </a:r>
          </a:p>
          <a:p>
            <a:pPr algn="ctr"/>
            <a:r>
              <a:rPr lang="en-US" sz="2000" dirty="0">
                <a:latin typeface="Times New Roman" panose="02020603050405020304" pitchFamily="18" charset="0"/>
                <a:cs typeface="Times New Roman" panose="02020603050405020304" pitchFamily="18" charset="0"/>
              </a:rPr>
              <a:t>Assistant </a:t>
            </a:r>
            <a:r>
              <a:rPr lang="en-US" sz="2000" dirty="0" err="1">
                <a:latin typeface="Times New Roman" panose="02020603050405020304" pitchFamily="18" charset="0"/>
                <a:cs typeface="Times New Roman" panose="02020603050405020304" pitchFamily="18" charset="0"/>
              </a:rPr>
              <a:t>professor,VNR</a:t>
            </a:r>
            <a:r>
              <a:rPr lang="en-US" sz="2000" dirty="0">
                <a:latin typeface="Times New Roman" panose="02020603050405020304" pitchFamily="18" charset="0"/>
                <a:cs typeface="Times New Roman" panose="02020603050405020304" pitchFamily="18" charset="0"/>
              </a:rPr>
              <a:t> VJIET</a:t>
            </a:r>
          </a:p>
        </p:txBody>
      </p:sp>
      <p:pic>
        <p:nvPicPr>
          <p:cNvPr id="1028" name="Picture 4">
            <a:extLst>
              <a:ext uri="{FF2B5EF4-FFF2-40B4-BE49-F238E27FC236}">
                <a16:creationId xmlns:a16="http://schemas.microsoft.com/office/drawing/2014/main" id="{20290A68-1AD4-7A2C-1583-0DACE5B07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892" y="1433757"/>
            <a:ext cx="1544105" cy="14209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F22F7F-21CE-1812-71A6-BC6DEEBD0E86}"/>
              </a:ext>
            </a:extLst>
          </p:cNvPr>
          <p:cNvSpPr txBox="1"/>
          <p:nvPr/>
        </p:nvSpPr>
        <p:spPr>
          <a:xfrm>
            <a:off x="9768468" y="5798634"/>
            <a:ext cx="4672360"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Submitted By:</a:t>
            </a:r>
          </a:p>
          <a:p>
            <a:r>
              <a:rPr lang="en-US" sz="2000" dirty="0" err="1">
                <a:latin typeface="Times New Roman" panose="02020603050405020304" pitchFamily="18" charset="0"/>
                <a:cs typeface="Times New Roman" panose="02020603050405020304" pitchFamily="18" charset="0"/>
              </a:rPr>
              <a:t>Sooraj</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Puppala</a:t>
            </a:r>
            <a:r>
              <a:rPr lang="en-US" sz="2000" dirty="0">
                <a:latin typeface="Times New Roman" panose="02020603050405020304" pitchFamily="18" charset="0"/>
                <a:cs typeface="Times New Roman" panose="02020603050405020304" pitchFamily="18" charset="0"/>
              </a:rPr>
              <a:t>- 21071A04B4</a:t>
            </a:r>
          </a:p>
          <a:p>
            <a:r>
              <a:rPr lang="en-US" sz="2000" dirty="0">
                <a:latin typeface="Times New Roman" panose="02020603050405020304" pitchFamily="18" charset="0"/>
                <a:cs typeface="Times New Roman" panose="02020603050405020304" pitchFamily="18" charset="0"/>
              </a:rPr>
              <a:t>Sai Shivani Tumu- 21071A04C6</a:t>
            </a:r>
          </a:p>
          <a:p>
            <a:r>
              <a:rPr lang="en-US" sz="2000" dirty="0" err="1">
                <a:latin typeface="Times New Roman" panose="02020603050405020304" pitchFamily="18" charset="0"/>
                <a:cs typeface="Times New Roman" panose="02020603050405020304" pitchFamily="18" charset="0"/>
              </a:rPr>
              <a:t>Sushanth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Samala</a:t>
            </a:r>
            <a:r>
              <a:rPr lang="en-US" sz="2000" dirty="0">
                <a:latin typeface="Times New Roman" panose="02020603050405020304" pitchFamily="18" charset="0"/>
                <a:cs typeface="Times New Roman" panose="02020603050405020304" pitchFamily="18" charset="0"/>
              </a:rPr>
              <a:t>- 22075A0414</a:t>
            </a:r>
          </a:p>
          <a:p>
            <a:r>
              <a:rPr lang="en-US" sz="2000" dirty="0">
                <a:latin typeface="Times New Roman" panose="02020603050405020304" pitchFamily="18" charset="0"/>
                <a:cs typeface="Times New Roman" panose="02020603050405020304" pitchFamily="18" charset="0"/>
              </a:rPr>
              <a:t>Date: 27-08-2024</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536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6" name="Text 2"/>
          <p:cNvSpPr/>
          <p:nvPr/>
        </p:nvSpPr>
        <p:spPr>
          <a:xfrm>
            <a:off x="864037" y="802889"/>
            <a:ext cx="7415927" cy="892096"/>
          </a:xfrm>
          <a:prstGeom prst="rect">
            <a:avLst/>
          </a:prstGeom>
          <a:noFill/>
          <a:ln/>
        </p:spPr>
        <p:txBody>
          <a:bodyPr wrap="square" rtlCol="0" anchor="t"/>
          <a:lstStyle/>
          <a:p>
            <a:pPr marL="0" indent="0">
              <a:lnSpc>
                <a:spcPts val="6075"/>
              </a:lnSpc>
              <a:buNone/>
            </a:pPr>
            <a:r>
              <a:rPr lang="en-US" sz="2800" b="1" dirty="0">
                <a:solidFill>
                  <a:srgbClr val="282824"/>
                </a:solidFill>
                <a:latin typeface="Times New Roman" panose="02020603050405020304" pitchFamily="18" charset="0"/>
                <a:ea typeface="Lato" pitchFamily="34" charset="-122"/>
                <a:cs typeface="Times New Roman" panose="02020603050405020304" pitchFamily="18" charset="0"/>
              </a:rPr>
              <a:t>Conclusion</a:t>
            </a:r>
            <a:endParaRPr lang="en-US" sz="2800" dirty="0">
              <a:latin typeface="Times New Roman" panose="02020603050405020304" pitchFamily="18" charset="0"/>
              <a:cs typeface="Times New Roman" panose="02020603050405020304" pitchFamily="18" charset="0"/>
            </a:endParaRPr>
          </a:p>
        </p:txBody>
      </p:sp>
      <p:sp>
        <p:nvSpPr>
          <p:cNvPr id="7" name="Text 3"/>
          <p:cNvSpPr/>
          <p:nvPr/>
        </p:nvSpPr>
        <p:spPr>
          <a:xfrm>
            <a:off x="864037" y="1694985"/>
            <a:ext cx="7415927" cy="4248615"/>
          </a:xfrm>
          <a:prstGeom prst="rect">
            <a:avLst/>
          </a:prstGeom>
          <a:noFill/>
          <a:ln/>
        </p:spPr>
        <p:txBody>
          <a:bodyPr wrap="square" rtlCol="0" anchor="t"/>
          <a:lstStyle/>
          <a:p>
            <a:pPr marL="0" indent="0" algn="just">
              <a:lnSpc>
                <a:spcPts val="3110"/>
              </a:lnSpc>
              <a:buNone/>
            </a:pPr>
            <a:r>
              <a:rPr lang="en-US" sz="2200" dirty="0">
                <a:latin typeface="Times New Roman" panose="02020603050405020304" pitchFamily="18" charset="0"/>
                <a:cs typeface="Times New Roman" panose="02020603050405020304" pitchFamily="18" charset="0"/>
              </a:rPr>
              <a:t>Using </a:t>
            </a:r>
            <a:r>
              <a:rPr lang="en-US" sz="2200" dirty="0" err="1">
                <a:latin typeface="Times New Roman" panose="02020603050405020304" pitchFamily="18" charset="0"/>
                <a:cs typeface="Times New Roman" panose="02020603050405020304" pitchFamily="18" charset="0"/>
              </a:rPr>
              <a:t>CapsNet</a:t>
            </a:r>
            <a:r>
              <a:rPr lang="en-US" sz="2200" dirty="0">
                <a:latin typeface="Times New Roman" panose="02020603050405020304" pitchFamily="18" charset="0"/>
                <a:cs typeface="Times New Roman" panose="02020603050405020304" pitchFamily="18" charset="0"/>
              </a:rPr>
              <a:t> to detect diseases in wheat leaves is an important improvement in agricultural technology. This AI model is very accurate, strong, and can be used in many situations, showing it could greatly improve how we handle crop diseases. In the future, research could look into using </a:t>
            </a:r>
            <a:r>
              <a:rPr lang="en-US" sz="2200" dirty="0" err="1">
                <a:latin typeface="Times New Roman" panose="02020603050405020304" pitchFamily="18" charset="0"/>
                <a:cs typeface="Times New Roman" panose="02020603050405020304" pitchFamily="18" charset="0"/>
              </a:rPr>
              <a:t>CapsNet</a:t>
            </a:r>
            <a:r>
              <a:rPr lang="en-US" sz="2200" dirty="0">
                <a:latin typeface="Times New Roman" panose="02020603050405020304" pitchFamily="18" charset="0"/>
                <a:cs typeface="Times New Roman" panose="02020603050405020304" pitchFamily="18" charset="0"/>
              </a:rPr>
              <a:t> in practical ways, like phone apps for spotting diseases and robots that monitor fields on their own. By using the power of deep learning, we can give farmers the tools they need to protect their crops and help secure a sustainable future for farming.</a:t>
            </a:r>
          </a:p>
          <a:p>
            <a:pPr marL="0" indent="0" algn="just">
              <a:lnSpc>
                <a:spcPts val="3110"/>
              </a:lnSpc>
              <a:buNone/>
            </a:pPr>
            <a:endParaRPr lang="en-US" sz="2200" dirty="0">
              <a:latin typeface="Times New Roman" panose="02020603050405020304" pitchFamily="18" charset="0"/>
              <a:cs typeface="Times New Roman" panose="02020603050405020304" pitchFamily="18" charset="0"/>
            </a:endParaRPr>
          </a:p>
          <a:p>
            <a:pPr marL="0" indent="0" algn="just">
              <a:lnSpc>
                <a:spcPts val="3110"/>
              </a:lnSpc>
              <a:buNone/>
            </a:pPr>
            <a:endParaRPr lang="en-US" sz="2200" dirty="0">
              <a:latin typeface="Times New Roman" panose="02020603050405020304" pitchFamily="18" charset="0"/>
              <a:cs typeface="Times New Roman" panose="02020603050405020304" pitchFamily="18" charset="0"/>
            </a:endParaRPr>
          </a:p>
          <a:p>
            <a:pPr marL="0" indent="0" algn="just">
              <a:lnSpc>
                <a:spcPts val="3110"/>
              </a:lnSpc>
              <a:buNone/>
            </a:pPr>
            <a:endParaRPr lang="en-US" sz="2200" dirty="0">
              <a:latin typeface="Times New Roman" panose="02020603050405020304" pitchFamily="18" charset="0"/>
              <a:cs typeface="Times New Roman" panose="02020603050405020304" pitchFamily="18" charset="0"/>
            </a:endParaRPr>
          </a:p>
          <a:p>
            <a:pPr marL="0" indent="0" algn="just">
              <a:lnSpc>
                <a:spcPts val="3110"/>
              </a:lnSpc>
              <a:buNone/>
            </a:pPr>
            <a:endParaRPr lang="en-US" sz="2200" dirty="0">
              <a:latin typeface="Times New Roman" panose="02020603050405020304" pitchFamily="18" charset="0"/>
              <a:cs typeface="Times New Roman" panose="02020603050405020304" pitchFamily="18" charset="0"/>
            </a:endParaRPr>
          </a:p>
          <a:p>
            <a:pPr marL="0" indent="0" algn="just">
              <a:lnSpc>
                <a:spcPts val="3110"/>
              </a:lnSpc>
              <a:buNone/>
            </a:pPr>
            <a:r>
              <a:rPr lang="en-US" sz="2200" dirty="0">
                <a:latin typeface="Times New Roman" panose="02020603050405020304" pitchFamily="18" charset="0"/>
                <a:cs typeface="Times New Roman" panose="02020603050405020304" pitchFamily="18" charset="0"/>
              </a:rPr>
              <a:t>                                                                              </a:t>
            </a:r>
            <a:r>
              <a:rPr lang="en-US" sz="800" dirty="0">
                <a:latin typeface="Times New Roman" panose="02020603050405020304" pitchFamily="18" charset="0"/>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pic>
        <p:nvPicPr>
          <p:cNvPr id="2050" name="Picture 2" descr="Introducing the Future Crops Collection ...">
            <a:extLst>
              <a:ext uri="{FF2B5EF4-FFF2-40B4-BE49-F238E27FC236}">
                <a16:creationId xmlns:a16="http://schemas.microsoft.com/office/drawing/2014/main" id="{B15B14E5-5FF3-73C2-2870-79A5E0CA8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924" y="1810632"/>
            <a:ext cx="4603346" cy="34480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C12291-880B-99DB-4FDC-815802E6B73C}"/>
              </a:ext>
            </a:extLst>
          </p:cNvPr>
          <p:cNvSpPr txBox="1"/>
          <p:nvPr/>
        </p:nvSpPr>
        <p:spPr>
          <a:xfrm>
            <a:off x="1360448" y="1159727"/>
            <a:ext cx="618892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Future Scope </a:t>
            </a:r>
          </a:p>
        </p:txBody>
      </p:sp>
      <p:sp>
        <p:nvSpPr>
          <p:cNvPr id="3" name="TextBox 2">
            <a:extLst>
              <a:ext uri="{FF2B5EF4-FFF2-40B4-BE49-F238E27FC236}">
                <a16:creationId xmlns:a16="http://schemas.microsoft.com/office/drawing/2014/main" id="{5B5BF4CA-BEDB-3C73-FBFD-227E165C5FA4}"/>
              </a:ext>
            </a:extLst>
          </p:cNvPr>
          <p:cNvSpPr txBox="1"/>
          <p:nvPr/>
        </p:nvSpPr>
        <p:spPr>
          <a:xfrm>
            <a:off x="1248937" y="1996068"/>
            <a:ext cx="8285355" cy="569386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Enhanced Disease Classification</a:t>
            </a:r>
          </a:p>
          <a:p>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Integration with IoT </a:t>
            </a:r>
          </a:p>
          <a:p>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Scalability and </a:t>
            </a:r>
            <a:r>
              <a:rPr lang="en-US" sz="2800" dirty="0" err="1">
                <a:latin typeface="Times New Roman" panose="02020603050405020304" pitchFamily="18" charset="0"/>
                <a:cs typeface="Times New Roman" panose="02020603050405020304" pitchFamily="18" charset="0"/>
              </a:rPr>
              <a:t>Deployement</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Adaptive Learning Systems </a:t>
            </a:r>
          </a:p>
          <a:p>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Integration with Precision agriculture</a:t>
            </a:r>
          </a:p>
          <a:p>
            <a:r>
              <a:rPr lang="en-US" sz="28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Adaptation </a:t>
            </a: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800" dirty="0">
                <a:latin typeface="Times New Roman" panose="02020603050405020304" pitchFamily="18" charset="0"/>
                <a:cs typeface="Times New Roman" panose="02020603050405020304" pitchFamily="18" charset="0"/>
              </a:rPr>
              <a:t>9</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50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44D2D8-1ACE-50C5-08A0-BE0E69BC4972}"/>
              </a:ext>
            </a:extLst>
          </p:cNvPr>
          <p:cNvSpPr txBox="1"/>
          <p:nvPr/>
        </p:nvSpPr>
        <p:spPr>
          <a:xfrm>
            <a:off x="903249" y="947854"/>
            <a:ext cx="515186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References</a:t>
            </a:r>
            <a:r>
              <a:rPr lang="en-US" dirty="0"/>
              <a:t> </a:t>
            </a:r>
            <a:endParaRPr lang="en-IN" dirty="0"/>
          </a:p>
        </p:txBody>
      </p:sp>
      <p:sp>
        <p:nvSpPr>
          <p:cNvPr id="3" name="TextBox 2">
            <a:extLst>
              <a:ext uri="{FF2B5EF4-FFF2-40B4-BE49-F238E27FC236}">
                <a16:creationId xmlns:a16="http://schemas.microsoft.com/office/drawing/2014/main" id="{2DF9406C-3338-D159-0149-36C9739F1830}"/>
              </a:ext>
            </a:extLst>
          </p:cNvPr>
          <p:cNvSpPr txBox="1"/>
          <p:nvPr/>
        </p:nvSpPr>
        <p:spPr>
          <a:xfrm>
            <a:off x="1037063" y="1672683"/>
            <a:ext cx="10537903" cy="6076600"/>
          </a:xfrm>
          <a:prstGeom prst="rect">
            <a:avLst/>
          </a:prstGeom>
          <a:noFill/>
        </p:spPr>
        <p:txBody>
          <a:bodyPr wrap="square" rtlCol="0">
            <a:spAutoFit/>
          </a:bodyPr>
          <a:lstStyle/>
          <a:p>
            <a:pPr marR="18415" lvl="0" algn="just" fontAlgn="base">
              <a:lnSpc>
                <a:spcPct val="107000"/>
              </a:lnSpc>
              <a:spcAft>
                <a:spcPts val="90"/>
              </a:spcAft>
              <a:buClr>
                <a:srgbClr val="000000"/>
              </a:buClr>
              <a:buSzPts val="750"/>
            </a:pPr>
            <a:r>
              <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 </a:t>
            </a:r>
            <a:r>
              <a:rPr lang="en-IN" sz="1800" u="none" strike="noStrike" kern="1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Thiyagarajan</a:t>
            </a:r>
            <a:r>
              <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B. ., </a:t>
            </a:r>
            <a:r>
              <a:rPr lang="en-IN" sz="1800" u="none" strike="noStrike" kern="1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Thenmozhi</a:t>
            </a:r>
            <a:r>
              <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M. ., </a:t>
            </a:r>
            <a:r>
              <a:rPr lang="en-IN" sz="1800" u="none" strike="noStrike" kern="1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Revathy</a:t>
            </a:r>
            <a:r>
              <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K. </a:t>
            </a:r>
            <a:r>
              <a:rPr lang="en-IN" sz="1800" kern="100" dirty="0">
                <a:solidFill>
                  <a:srgbClr val="000000"/>
                </a:solidFill>
                <a:effectLst/>
                <a:latin typeface="Times New Roman" panose="02020603050405020304" pitchFamily="18" charset="0"/>
                <a:ea typeface="Times New Roman" panose="02020603050405020304" pitchFamily="18" charset="0"/>
              </a:rPr>
              <a:t>(2023). An Improved Routing based Capsule Network for </a:t>
            </a:r>
          </a:p>
          <a:p>
            <a:pPr marL="46355" marR="18415" indent="85090" algn="just">
              <a:lnSpc>
                <a:spcPct val="107000"/>
              </a:lnSpc>
              <a:spcAft>
                <a:spcPts val="15"/>
              </a:spcAft>
            </a:pPr>
            <a:r>
              <a:rPr lang="en-IN" sz="1800" kern="100" dirty="0">
                <a:solidFill>
                  <a:srgbClr val="000000"/>
                </a:solidFill>
                <a:effectLst/>
                <a:latin typeface="Times New Roman" panose="02020603050405020304" pitchFamily="18" charset="0"/>
                <a:ea typeface="Times New Roman" panose="02020603050405020304" pitchFamily="18" charset="0"/>
              </a:rPr>
              <a:t>Hyperspectral Image Classification. International Journal of Intelligent Systems and Applications in Engineering, 12(2), 79–89 </a:t>
            </a:r>
          </a:p>
          <a:p>
            <a:pPr marL="46355" marR="18415" indent="85090" algn="just">
              <a:lnSpc>
                <a:spcPct val="107000"/>
              </a:lnSpc>
              <a:spcAft>
                <a:spcPts val="15"/>
              </a:spcAft>
            </a:pPr>
            <a:endParaRPr lang="en-IN" sz="1800" kern="100" dirty="0">
              <a:solidFill>
                <a:srgbClr val="000000"/>
              </a:solidFill>
              <a:effectLst/>
              <a:latin typeface="Times New Roman" panose="02020603050405020304" pitchFamily="18" charset="0"/>
              <a:ea typeface="Times New Roman" panose="02020603050405020304" pitchFamily="18" charset="0"/>
            </a:endParaRPr>
          </a:p>
          <a:p>
            <a:pPr marR="18415" lvl="0" algn="just" fontAlgn="base">
              <a:lnSpc>
                <a:spcPct val="107000"/>
              </a:lnSpc>
              <a:spcAft>
                <a:spcPts val="15"/>
              </a:spcAft>
              <a:buClr>
                <a:srgbClr val="000000"/>
              </a:buClr>
              <a:buSzPts val="750"/>
            </a:pPr>
            <a:r>
              <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Rangel, G., Cuevas-Tello, J.C., Rivera, M., Renteria, O.: A Deep Learning Model Based on Capsule Networks for COVID Diagnostics through X-ray Images. Journal Name, XX, XX–XX (2024). </a:t>
            </a:r>
          </a:p>
          <a:p>
            <a:pPr marR="18415" lvl="0" algn="just" fontAlgn="base">
              <a:lnSpc>
                <a:spcPct val="107000"/>
              </a:lnSpc>
              <a:spcAft>
                <a:spcPts val="15"/>
              </a:spcAft>
              <a:buClr>
                <a:srgbClr val="000000"/>
              </a:buClr>
              <a:buSzPts val="750"/>
            </a:pPr>
            <a:endPar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18415" lvl="0" algn="just" fontAlgn="base">
              <a:lnSpc>
                <a:spcPct val="107000"/>
              </a:lnSpc>
              <a:spcAft>
                <a:spcPts val="15"/>
              </a:spcAft>
              <a:buClr>
                <a:srgbClr val="000000"/>
              </a:buClr>
              <a:buSzPts val="750"/>
            </a:pPr>
            <a:r>
              <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 Sharma, P., Arya, R., Verma, R., Verma, B.: Conv- </a:t>
            </a:r>
            <a:r>
              <a:rPr lang="en-IN" sz="1800" u="none" strike="noStrike" kern="1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CapsNet</a:t>
            </a:r>
            <a:r>
              <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Capsule Based Network for COVID-19 Detection through X-Ray Scans. Journal Name, XX, XX–XX (2024). </a:t>
            </a:r>
          </a:p>
          <a:p>
            <a:pPr marR="18415" lvl="0" algn="just" fontAlgn="base">
              <a:lnSpc>
                <a:spcPct val="107000"/>
              </a:lnSpc>
              <a:spcAft>
                <a:spcPts val="15"/>
              </a:spcAft>
              <a:buClr>
                <a:srgbClr val="000000"/>
              </a:buClr>
              <a:buSzPts val="750"/>
            </a:pPr>
            <a:endPar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18415" lvl="0" algn="just" fontAlgn="base">
              <a:lnSpc>
                <a:spcPct val="107000"/>
              </a:lnSpc>
              <a:spcAft>
                <a:spcPts val="15"/>
              </a:spcAft>
              <a:buClr>
                <a:srgbClr val="000000"/>
              </a:buClr>
              <a:buSzPts val="750"/>
            </a:pPr>
            <a:r>
              <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4. Iqbal, Muhammad Javid, </a:t>
            </a:r>
            <a:r>
              <a:rPr lang="en-IN" sz="1800" u="none" strike="noStrike" kern="1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Naureen</a:t>
            </a:r>
            <a:r>
              <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Shams, and </a:t>
            </a:r>
            <a:r>
              <a:rPr lang="en-IN" sz="1800" u="none" strike="noStrike" kern="1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Kalsoom</a:t>
            </a:r>
            <a:r>
              <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Fatima. ”Nutri </a:t>
            </a:r>
            <a:r>
              <a:rPr lang="en-IN" sz="1800" u="none" strike="noStrike" kern="1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tional</a:t>
            </a:r>
            <a:r>
              <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Quality of Wheat.” Wheat. </a:t>
            </a:r>
            <a:r>
              <a:rPr lang="en-IN" sz="1800" u="none" strike="noStrike" kern="1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IntechOpen</a:t>
            </a:r>
            <a:r>
              <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2022. </a:t>
            </a:r>
          </a:p>
          <a:p>
            <a:pPr marR="18415" lvl="0" algn="just" fontAlgn="base">
              <a:lnSpc>
                <a:spcPct val="107000"/>
              </a:lnSpc>
              <a:spcAft>
                <a:spcPts val="15"/>
              </a:spcAft>
              <a:buClr>
                <a:srgbClr val="000000"/>
              </a:buClr>
              <a:buSzPts val="750"/>
            </a:pPr>
            <a:endPar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18415" lvl="0" algn="just" fontAlgn="base">
              <a:lnSpc>
                <a:spcPct val="107000"/>
              </a:lnSpc>
              <a:spcAft>
                <a:spcPts val="90"/>
              </a:spcAft>
              <a:buClr>
                <a:srgbClr val="000000"/>
              </a:buClr>
              <a:buSzPts val="750"/>
            </a:pPr>
            <a:r>
              <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5. F. G. </a:t>
            </a:r>
            <a:r>
              <a:rPr lang="en-IN" sz="1800" u="none" strike="noStrike" kern="1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Waldamichael</a:t>
            </a:r>
            <a:r>
              <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T. G. </a:t>
            </a:r>
            <a:r>
              <a:rPr lang="en-IN" sz="1800" u="none" strike="noStrike" kern="1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Debelee</a:t>
            </a:r>
            <a:r>
              <a:rPr lang="en-IN"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F. Schwenker, Y. M. </a:t>
            </a:r>
            <a:r>
              <a:rPr lang="en-IN" sz="1800" kern="100" dirty="0">
                <a:solidFill>
                  <a:srgbClr val="000000"/>
                </a:solidFill>
                <a:effectLst/>
                <a:latin typeface="Times New Roman" panose="02020603050405020304" pitchFamily="18" charset="0"/>
                <a:ea typeface="Times New Roman" panose="02020603050405020304" pitchFamily="18" charset="0"/>
              </a:rPr>
              <a:t>Ayano, and S. R. Kebede, “Machine learning in cereal crops disease detection: a review,” Algorithms, vol. 15, no. 3, p. 75, 2022.</a:t>
            </a:r>
          </a:p>
          <a:p>
            <a:pPr marR="18415" lvl="0" algn="just" fontAlgn="base">
              <a:lnSpc>
                <a:spcPct val="107000"/>
              </a:lnSpc>
              <a:spcAft>
                <a:spcPts val="90"/>
              </a:spcAft>
              <a:buClr>
                <a:srgbClr val="000000"/>
              </a:buClr>
              <a:buSzPts val="750"/>
            </a:pPr>
            <a:endParaRPr lang="en-IN" kern="100" dirty="0">
              <a:solidFill>
                <a:srgbClr val="000000"/>
              </a:solidFill>
              <a:latin typeface="Times New Roman" panose="02020603050405020304" pitchFamily="18" charset="0"/>
              <a:ea typeface="Times New Roman" panose="02020603050405020304" pitchFamily="18" charset="0"/>
            </a:endParaRPr>
          </a:p>
          <a:p>
            <a:pPr marR="18415" lvl="0" algn="just" fontAlgn="base">
              <a:lnSpc>
                <a:spcPct val="107000"/>
              </a:lnSpc>
              <a:spcAft>
                <a:spcPts val="90"/>
              </a:spcAft>
              <a:buClr>
                <a:srgbClr val="000000"/>
              </a:buClr>
              <a:buSzPts val="750"/>
            </a:pPr>
            <a:endParaRPr lang="en-IN" sz="1800" kern="100" dirty="0">
              <a:solidFill>
                <a:srgbClr val="000000"/>
              </a:solidFill>
              <a:effectLst/>
              <a:latin typeface="Times New Roman" panose="02020603050405020304" pitchFamily="18" charset="0"/>
              <a:ea typeface="Times New Roman" panose="02020603050405020304" pitchFamily="18" charset="0"/>
            </a:endParaRPr>
          </a:p>
          <a:p>
            <a:pPr marR="18415" lvl="0" algn="just" fontAlgn="base">
              <a:lnSpc>
                <a:spcPct val="107000"/>
              </a:lnSpc>
              <a:spcAft>
                <a:spcPts val="90"/>
              </a:spcAft>
              <a:buClr>
                <a:srgbClr val="000000"/>
              </a:buClr>
              <a:buSzPts val="750"/>
            </a:pPr>
            <a:r>
              <a:rPr lang="en-IN" kern="100" dirty="0">
                <a:solidFill>
                  <a:srgbClr val="000000"/>
                </a:solidFill>
                <a:latin typeface="Times New Roman" panose="02020603050405020304" pitchFamily="18" charset="0"/>
                <a:ea typeface="Times New Roman" panose="02020603050405020304" pitchFamily="18" charset="0"/>
              </a:rPr>
              <a:t> </a:t>
            </a:r>
          </a:p>
          <a:p>
            <a:pPr marR="18415" lvl="0" algn="just" fontAlgn="base">
              <a:lnSpc>
                <a:spcPct val="107000"/>
              </a:lnSpc>
              <a:spcAft>
                <a:spcPts val="90"/>
              </a:spcAft>
              <a:buClr>
                <a:srgbClr val="000000"/>
              </a:buClr>
              <a:buSzPts val="750"/>
            </a:pPr>
            <a:r>
              <a:rPr lang="en-IN" sz="800" kern="100" dirty="0">
                <a:solidFill>
                  <a:srgbClr val="000000"/>
                </a:solidFill>
                <a:latin typeface="Times New Roman" panose="02020603050405020304" pitchFamily="18" charset="0"/>
                <a:ea typeface="Times New Roman" panose="02020603050405020304" pitchFamily="18" charset="0"/>
              </a:rPr>
              <a:t>                                                                                                                                                                                                                                10</a:t>
            </a:r>
            <a:endParaRPr lang="en-IN" sz="800" kern="100" dirty="0">
              <a:solidFill>
                <a:srgbClr val="000000"/>
              </a:solidFill>
              <a:effectLst/>
              <a:latin typeface="Times New Roman" panose="02020603050405020304" pitchFamily="18" charset="0"/>
              <a:ea typeface="Times New Roman" panose="02020603050405020304" pitchFamily="18" charset="0"/>
            </a:endParaRPr>
          </a:p>
          <a:p>
            <a:pPr marR="18415" lvl="0" algn="just" fontAlgn="base">
              <a:lnSpc>
                <a:spcPct val="107000"/>
              </a:lnSpc>
              <a:spcAft>
                <a:spcPts val="90"/>
              </a:spcAft>
              <a:buClr>
                <a:srgbClr val="000000"/>
              </a:buClr>
              <a:buSzPts val="750"/>
            </a:pPr>
            <a:endParaRPr lang="en-IN" kern="1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1609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A3DEC9-40E4-09BB-DB69-21735DFD5FB6}"/>
              </a:ext>
            </a:extLst>
          </p:cNvPr>
          <p:cNvSpPr txBox="1"/>
          <p:nvPr/>
        </p:nvSpPr>
        <p:spPr>
          <a:xfrm>
            <a:off x="2263698" y="2464420"/>
            <a:ext cx="8954429" cy="1569660"/>
          </a:xfrm>
          <a:prstGeom prst="rect">
            <a:avLst/>
          </a:prstGeom>
          <a:noFill/>
        </p:spPr>
        <p:txBody>
          <a:bodyPr wrap="square" rtlCol="0">
            <a:spAutoFit/>
          </a:bodyPr>
          <a:lstStyle/>
          <a:p>
            <a:r>
              <a:rPr lang="en-US" sz="4800" dirty="0"/>
              <a:t>               </a:t>
            </a:r>
          </a:p>
          <a:p>
            <a:r>
              <a:rPr lang="en-US" sz="4800" dirty="0"/>
              <a:t>                  </a:t>
            </a:r>
            <a:r>
              <a:rPr lang="en-US" sz="4800" dirty="0">
                <a:latin typeface="Times New Roman" panose="02020603050405020304" pitchFamily="18" charset="0"/>
                <a:cs typeface="Times New Roman" panose="02020603050405020304" pitchFamily="18" charset="0"/>
              </a:rPr>
              <a:t>THANKYOU</a:t>
            </a:r>
            <a:r>
              <a:rPr lang="en-US" dirty="0"/>
              <a:t> </a:t>
            </a:r>
            <a:endParaRPr lang="en-IN" dirty="0"/>
          </a:p>
        </p:txBody>
      </p:sp>
      <p:cxnSp>
        <p:nvCxnSpPr>
          <p:cNvPr id="10" name="Straight Connector 9">
            <a:extLst>
              <a:ext uri="{FF2B5EF4-FFF2-40B4-BE49-F238E27FC236}">
                <a16:creationId xmlns:a16="http://schemas.microsoft.com/office/drawing/2014/main" id="{70322EE4-6248-645B-3906-70F83E72990C}"/>
              </a:ext>
            </a:extLst>
          </p:cNvPr>
          <p:cNvCxnSpPr/>
          <p:nvPr/>
        </p:nvCxnSpPr>
        <p:spPr>
          <a:xfrm>
            <a:off x="4984595" y="4034080"/>
            <a:ext cx="389177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Star: 5 Points 10">
            <a:extLst>
              <a:ext uri="{FF2B5EF4-FFF2-40B4-BE49-F238E27FC236}">
                <a16:creationId xmlns:a16="http://schemas.microsoft.com/office/drawing/2014/main" id="{DF03D945-FFD8-63A5-729A-128951AA5699}"/>
              </a:ext>
            </a:extLst>
          </p:cNvPr>
          <p:cNvSpPr/>
          <p:nvPr/>
        </p:nvSpPr>
        <p:spPr>
          <a:xfrm>
            <a:off x="6740912" y="4195520"/>
            <a:ext cx="245327" cy="23150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2541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CA0490-E58D-9AD2-06B5-287AC63F81B5}"/>
              </a:ext>
            </a:extLst>
          </p:cNvPr>
          <p:cNvSpPr txBox="1"/>
          <p:nvPr/>
        </p:nvSpPr>
        <p:spPr>
          <a:xfrm>
            <a:off x="3869473" y="1115122"/>
            <a:ext cx="242374" cy="369332"/>
          </a:xfrm>
          <a:prstGeom prst="rect">
            <a:avLst/>
          </a:prstGeom>
          <a:noFill/>
        </p:spPr>
        <p:txBody>
          <a:bodyPr wrap="none" rtlCol="0">
            <a:spAutoFit/>
          </a:bodyPr>
          <a:lstStyle/>
          <a:p>
            <a:r>
              <a:rPr lang="en-US" dirty="0"/>
              <a:t> </a:t>
            </a:r>
            <a:endParaRPr lang="en-IN" dirty="0"/>
          </a:p>
        </p:txBody>
      </p:sp>
      <p:graphicFrame>
        <p:nvGraphicFramePr>
          <p:cNvPr id="3" name="Table 2">
            <a:extLst>
              <a:ext uri="{FF2B5EF4-FFF2-40B4-BE49-F238E27FC236}">
                <a16:creationId xmlns:a16="http://schemas.microsoft.com/office/drawing/2014/main" id="{175C3DCF-FBE0-AF4D-5801-139CCDA1CCFF}"/>
              </a:ext>
            </a:extLst>
          </p:cNvPr>
          <p:cNvGraphicFramePr>
            <a:graphicFrameLocks noGrp="1"/>
          </p:cNvGraphicFramePr>
          <p:nvPr>
            <p:extLst>
              <p:ext uri="{D42A27DB-BD31-4B8C-83A1-F6EECF244321}">
                <p14:modId xmlns:p14="http://schemas.microsoft.com/office/powerpoint/2010/main" val="4228096209"/>
              </p:ext>
            </p:extLst>
          </p:nvPr>
        </p:nvGraphicFramePr>
        <p:xfrm>
          <a:off x="4638906" y="1070516"/>
          <a:ext cx="6021659" cy="6177780"/>
        </p:xfrm>
        <a:graphic>
          <a:graphicData uri="http://schemas.openxmlformats.org/drawingml/2006/table">
            <a:tbl>
              <a:tblPr firstRow="1" bandRow="1">
                <a:tableStyleId>{616DA210-FB5B-4158-B5E0-FEB733F419BA}</a:tableStyleId>
              </a:tblPr>
              <a:tblGrid>
                <a:gridCol w="6021659">
                  <a:extLst>
                    <a:ext uri="{9D8B030D-6E8A-4147-A177-3AD203B41FA5}">
                      <a16:colId xmlns:a16="http://schemas.microsoft.com/office/drawing/2014/main" val="4180736190"/>
                    </a:ext>
                  </a:extLst>
                </a:gridCol>
              </a:tblGrid>
              <a:tr h="617778">
                <a:tc>
                  <a:txBody>
                    <a:bodyPr/>
                    <a:lstStyle/>
                    <a:p>
                      <a:r>
                        <a:rPr lang="en-US" dirty="0">
                          <a:latin typeface="Times New Roman" panose="02020603050405020304" pitchFamily="18" charset="0"/>
                          <a:cs typeface="Times New Roman" panose="02020603050405020304" pitchFamily="18" charset="0"/>
                        </a:rPr>
                        <a:t>CONTENTS                                            SLIDE No</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65642215"/>
                  </a:ext>
                </a:extLst>
              </a:tr>
              <a:tr h="617778">
                <a:tc>
                  <a:txBody>
                    <a:bodyPr/>
                    <a:lstStyle/>
                    <a:p>
                      <a:r>
                        <a:rPr lang="en-US" dirty="0"/>
                        <a:t>1. Abstract                                                       1   </a:t>
                      </a:r>
                      <a:endParaRPr lang="en-IN" dirty="0"/>
                    </a:p>
                  </a:txBody>
                  <a:tcPr/>
                </a:tc>
                <a:extLst>
                  <a:ext uri="{0D108BD9-81ED-4DB2-BD59-A6C34878D82A}">
                    <a16:rowId xmlns:a16="http://schemas.microsoft.com/office/drawing/2014/main" val="2454816229"/>
                  </a:ext>
                </a:extLst>
              </a:tr>
              <a:tr h="617778">
                <a:tc>
                  <a:txBody>
                    <a:bodyPr/>
                    <a:lstStyle/>
                    <a:p>
                      <a:r>
                        <a:rPr lang="en-US" dirty="0"/>
                        <a:t>2. Objective                                                     2</a:t>
                      </a:r>
                      <a:endParaRPr lang="en-IN" dirty="0"/>
                    </a:p>
                  </a:txBody>
                  <a:tcPr/>
                </a:tc>
                <a:extLst>
                  <a:ext uri="{0D108BD9-81ED-4DB2-BD59-A6C34878D82A}">
                    <a16:rowId xmlns:a16="http://schemas.microsoft.com/office/drawing/2014/main" val="2789027864"/>
                  </a:ext>
                </a:extLst>
              </a:tr>
              <a:tr h="617778">
                <a:tc>
                  <a:txBody>
                    <a:bodyPr/>
                    <a:lstStyle/>
                    <a:p>
                      <a:r>
                        <a:rPr lang="en-US" dirty="0"/>
                        <a:t>3. Proposed Method                                        3</a:t>
                      </a:r>
                      <a:endParaRPr lang="en-IN" dirty="0"/>
                    </a:p>
                  </a:txBody>
                  <a:tcPr/>
                </a:tc>
                <a:extLst>
                  <a:ext uri="{0D108BD9-81ED-4DB2-BD59-A6C34878D82A}">
                    <a16:rowId xmlns:a16="http://schemas.microsoft.com/office/drawing/2014/main" val="552249527"/>
                  </a:ext>
                </a:extLst>
              </a:tr>
              <a:tr h="617778">
                <a:tc>
                  <a:txBody>
                    <a:bodyPr/>
                    <a:lstStyle/>
                    <a:p>
                      <a:r>
                        <a:rPr lang="en-US" dirty="0"/>
                        <a:t>4. Architecture and Evaluation Model             4-5</a:t>
                      </a:r>
                      <a:endParaRPr lang="en-IN" dirty="0"/>
                    </a:p>
                  </a:txBody>
                  <a:tcPr/>
                </a:tc>
                <a:extLst>
                  <a:ext uri="{0D108BD9-81ED-4DB2-BD59-A6C34878D82A}">
                    <a16:rowId xmlns:a16="http://schemas.microsoft.com/office/drawing/2014/main" val="232235774"/>
                  </a:ext>
                </a:extLst>
              </a:tr>
              <a:tr h="617778">
                <a:tc>
                  <a:txBody>
                    <a:bodyPr/>
                    <a:lstStyle/>
                    <a:p>
                      <a:r>
                        <a:rPr lang="en-US" dirty="0"/>
                        <a:t>5. Results and Evaluation Performance            6</a:t>
                      </a:r>
                      <a:endParaRPr lang="en-IN" dirty="0"/>
                    </a:p>
                  </a:txBody>
                  <a:tcPr/>
                </a:tc>
                <a:extLst>
                  <a:ext uri="{0D108BD9-81ED-4DB2-BD59-A6C34878D82A}">
                    <a16:rowId xmlns:a16="http://schemas.microsoft.com/office/drawing/2014/main" val="2914363085"/>
                  </a:ext>
                </a:extLst>
              </a:tr>
              <a:tr h="617778">
                <a:tc>
                  <a:txBody>
                    <a:bodyPr/>
                    <a:lstStyle/>
                    <a:p>
                      <a:r>
                        <a:rPr lang="en-US" dirty="0"/>
                        <a:t>6. </a:t>
                      </a:r>
                      <a:r>
                        <a:rPr lang="en-US" dirty="0" err="1"/>
                        <a:t>Deployement</a:t>
                      </a:r>
                      <a:r>
                        <a:rPr lang="en-US" dirty="0"/>
                        <a:t> and Applications                    7</a:t>
                      </a:r>
                      <a:endParaRPr lang="en-IN" dirty="0"/>
                    </a:p>
                  </a:txBody>
                  <a:tcPr/>
                </a:tc>
                <a:extLst>
                  <a:ext uri="{0D108BD9-81ED-4DB2-BD59-A6C34878D82A}">
                    <a16:rowId xmlns:a16="http://schemas.microsoft.com/office/drawing/2014/main" val="656121738"/>
                  </a:ext>
                </a:extLst>
              </a:tr>
              <a:tr h="617778">
                <a:tc>
                  <a:txBody>
                    <a:bodyPr/>
                    <a:lstStyle/>
                    <a:p>
                      <a:r>
                        <a:rPr lang="en-US" dirty="0"/>
                        <a:t>7. Conclusion                                                   8</a:t>
                      </a:r>
                      <a:endParaRPr lang="en-IN" dirty="0"/>
                    </a:p>
                  </a:txBody>
                  <a:tcPr/>
                </a:tc>
                <a:extLst>
                  <a:ext uri="{0D108BD9-81ED-4DB2-BD59-A6C34878D82A}">
                    <a16:rowId xmlns:a16="http://schemas.microsoft.com/office/drawing/2014/main" val="311185936"/>
                  </a:ext>
                </a:extLst>
              </a:tr>
              <a:tr h="617778">
                <a:tc>
                  <a:txBody>
                    <a:bodyPr/>
                    <a:lstStyle/>
                    <a:p>
                      <a:r>
                        <a:rPr lang="en-US" dirty="0"/>
                        <a:t>8. Future Scope                                                9</a:t>
                      </a:r>
                      <a:endParaRPr lang="en-IN" dirty="0"/>
                    </a:p>
                  </a:txBody>
                  <a:tcPr/>
                </a:tc>
                <a:extLst>
                  <a:ext uri="{0D108BD9-81ED-4DB2-BD59-A6C34878D82A}">
                    <a16:rowId xmlns:a16="http://schemas.microsoft.com/office/drawing/2014/main" val="2612289051"/>
                  </a:ext>
                </a:extLst>
              </a:tr>
              <a:tr h="617778">
                <a:tc>
                  <a:txBody>
                    <a:bodyPr/>
                    <a:lstStyle/>
                    <a:p>
                      <a:r>
                        <a:rPr lang="en-US" dirty="0"/>
                        <a:t>9. References                                                    10</a:t>
                      </a:r>
                      <a:endParaRPr lang="en-IN" dirty="0"/>
                    </a:p>
                  </a:txBody>
                  <a:tcPr/>
                </a:tc>
                <a:extLst>
                  <a:ext uri="{0D108BD9-81ED-4DB2-BD59-A6C34878D82A}">
                    <a16:rowId xmlns:a16="http://schemas.microsoft.com/office/drawing/2014/main" val="599269368"/>
                  </a:ext>
                </a:extLst>
              </a:tr>
            </a:tbl>
          </a:graphicData>
        </a:graphic>
      </p:graphicFrame>
    </p:spTree>
    <p:extLst>
      <p:ext uri="{BB962C8B-B14F-4D97-AF65-F5344CB8AC3E}">
        <p14:creationId xmlns:p14="http://schemas.microsoft.com/office/powerpoint/2010/main" val="299439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a:extLst>
              <a:ext uri="{FF2B5EF4-FFF2-40B4-BE49-F238E27FC236}">
                <a16:creationId xmlns:a16="http://schemas.microsoft.com/office/drawing/2014/main" id="{C2CD4DBA-8847-1D39-10EE-50E384118ADC}"/>
              </a:ext>
            </a:extLst>
          </p:cNvPr>
          <p:cNvSpPr/>
          <p:nvPr/>
        </p:nvSpPr>
        <p:spPr>
          <a:xfrm>
            <a:off x="367991" y="367991"/>
            <a:ext cx="13292253" cy="947853"/>
          </a:xfrm>
          <a:prstGeom prst="rect">
            <a:avLst/>
          </a:prstGeom>
          <a:noFill/>
          <a:ln/>
        </p:spPr>
        <p:txBody>
          <a:bodyPr wrap="square" rtlCol="0" anchor="t"/>
          <a:lstStyle/>
          <a:p>
            <a:pPr marL="0" indent="0">
              <a:lnSpc>
                <a:spcPts val="6677"/>
              </a:lnSpc>
              <a:buNone/>
            </a:pPr>
            <a:r>
              <a:rPr lang="en-US" sz="2800" b="1" dirty="0">
                <a:latin typeface="Times New Roman" panose="02020603050405020304" pitchFamily="18" charset="0"/>
                <a:cs typeface="Times New Roman" panose="02020603050405020304" pitchFamily="18" charset="0"/>
              </a:rPr>
              <a:t>      ABSTRACT</a:t>
            </a:r>
          </a:p>
        </p:txBody>
      </p:sp>
      <p:sp>
        <p:nvSpPr>
          <p:cNvPr id="5" name="Text 3">
            <a:extLst>
              <a:ext uri="{FF2B5EF4-FFF2-40B4-BE49-F238E27FC236}">
                <a16:creationId xmlns:a16="http://schemas.microsoft.com/office/drawing/2014/main" id="{47A76B5E-00B6-79A5-DA56-84298644D723}"/>
              </a:ext>
            </a:extLst>
          </p:cNvPr>
          <p:cNvSpPr/>
          <p:nvPr/>
        </p:nvSpPr>
        <p:spPr>
          <a:xfrm>
            <a:off x="936702" y="1505415"/>
            <a:ext cx="7627435" cy="4477587"/>
          </a:xfrm>
          <a:prstGeom prst="rect">
            <a:avLst/>
          </a:prstGeom>
          <a:noFill/>
          <a:ln/>
        </p:spPr>
        <p:txBody>
          <a:bodyPr wrap="square" rtlCol="0" anchor="t"/>
          <a:lstStyle/>
          <a:p>
            <a:pPr marL="342900" indent="-342900" algn="just">
              <a:lnSpc>
                <a:spcPts val="2477"/>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Wheat is an important food for many people around the world, and it is essential to keep it growing healthily to ensure enough food for everyone. </a:t>
            </a:r>
          </a:p>
          <a:p>
            <a:pPr marL="342900" indent="-342900" algn="just">
              <a:lnSpc>
                <a:spcPts val="2477"/>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But diseases can harm wheat, reducing the amount and quality of wheat produced. It's important to spot these diseases early so farmers can take action and prevent big losses. </a:t>
            </a:r>
          </a:p>
          <a:p>
            <a:pPr marL="342900" indent="-342900" algn="just">
              <a:lnSpc>
                <a:spcPts val="2477"/>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New technologies, especially in artificial intelligence (AI) like convolutional neural networks (CNNs), are helping to automate the process of identifying diseases in crops. </a:t>
            </a:r>
          </a:p>
          <a:p>
            <a:pPr marL="342900" indent="-342900" algn="just">
              <a:lnSpc>
                <a:spcPts val="2477"/>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This presentation will focus on a newer AI method called Capsule Networks (</a:t>
            </a:r>
            <a:r>
              <a:rPr lang="en-US" sz="2200" dirty="0" err="1">
                <a:latin typeface="Times New Roman" panose="02020603050405020304" pitchFamily="18" charset="0"/>
                <a:cs typeface="Times New Roman" panose="02020603050405020304" pitchFamily="18" charset="0"/>
              </a:rPr>
              <a:t>CapsNet</a:t>
            </a:r>
            <a:r>
              <a:rPr lang="en-US" sz="2200" dirty="0">
                <a:latin typeface="Times New Roman" panose="02020603050405020304" pitchFamily="18" charset="0"/>
                <a:cs typeface="Times New Roman" panose="02020603050405020304" pitchFamily="18" charset="0"/>
              </a:rPr>
              <a:t>), which can help detect wheat leaf diseases and how this could benefit agriculture technology.</a:t>
            </a:r>
          </a:p>
          <a:p>
            <a:pPr marL="342900" indent="-342900" algn="just">
              <a:lnSpc>
                <a:spcPts val="2477"/>
              </a:lnSpc>
              <a:buFont typeface="Arial" panose="020B0604020202020204" pitchFamily="34" charset="0"/>
              <a:buChar char="•"/>
            </a:pPr>
            <a:r>
              <a:rPr lang="en-IN" sz="2200" kern="100" dirty="0">
                <a:effectLst/>
                <a:latin typeface="Times New Roman" panose="02020603050405020304" pitchFamily="18" charset="0"/>
                <a:ea typeface="Calibri" panose="020F0502020204030204" pitchFamily="34" charset="0"/>
                <a:cs typeface="Times New Roman" panose="02020603050405020304" pitchFamily="18" charset="0"/>
              </a:rPr>
              <a:t>This work is helpful to agricultural in general and more specifically it is a supplement to the process of crop health monitoring and early signs of diseases detection, thus being a boost to global food security.</a:t>
            </a:r>
          </a:p>
          <a:p>
            <a:pPr algn="just">
              <a:lnSpc>
                <a:spcPts val="2477"/>
              </a:lnSpc>
            </a:pPr>
            <a:endParaRPr lang="en-IN" sz="22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477"/>
              </a:lnSpc>
            </a:pPr>
            <a:r>
              <a:rPr lang="en-IN" sz="800" kern="100" dirty="0">
                <a:effectLst/>
                <a:latin typeface="Times New Roman" panose="02020603050405020304" pitchFamily="18" charset="0"/>
                <a:ea typeface="Calibri" panose="020F0502020204030204" pitchFamily="34" charset="0"/>
                <a:cs typeface="Times New Roman" panose="02020603050405020304" pitchFamily="18" charset="0"/>
              </a:rPr>
              <a:t>                                                                                                                                                                                                                1</a:t>
            </a:r>
          </a:p>
          <a:p>
            <a:pPr marL="342900" indent="-342900" algn="just">
              <a:lnSpc>
                <a:spcPts val="2477"/>
              </a:lnSpc>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indent="-342900">
              <a:lnSpc>
                <a:spcPts val="2477"/>
              </a:lnSpc>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0" indent="0">
              <a:lnSpc>
                <a:spcPts val="2477"/>
              </a:lnSpc>
              <a:buNone/>
            </a:pPr>
            <a:endParaRPr lang="en-US" sz="2200" dirty="0">
              <a:latin typeface="Times New Roman" panose="02020603050405020304" pitchFamily="18" charset="0"/>
              <a:cs typeface="Times New Roman" panose="02020603050405020304" pitchFamily="18" charset="0"/>
            </a:endParaRPr>
          </a:p>
        </p:txBody>
      </p:sp>
      <p:pic>
        <p:nvPicPr>
          <p:cNvPr id="1028" name="Picture 4" descr="Wheat Crop Grain - Free photo on Pixabay">
            <a:extLst>
              <a:ext uri="{FF2B5EF4-FFF2-40B4-BE49-F238E27FC236}">
                <a16:creationId xmlns:a16="http://schemas.microsoft.com/office/drawing/2014/main" id="{2F193A00-55B4-768D-DCF8-09C1FE2A17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427"/>
          <a:stretch/>
        </p:blipFill>
        <p:spPr bwMode="auto">
          <a:xfrm>
            <a:off x="8932127" y="1922513"/>
            <a:ext cx="4438185" cy="320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29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2">
            <a:extLst>
              <a:ext uri="{FF2B5EF4-FFF2-40B4-BE49-F238E27FC236}">
                <a16:creationId xmlns:a16="http://schemas.microsoft.com/office/drawing/2014/main" id="{0966334A-7103-366B-1B43-0053735B8651}"/>
              </a:ext>
            </a:extLst>
          </p:cNvPr>
          <p:cNvSpPr/>
          <p:nvPr/>
        </p:nvSpPr>
        <p:spPr>
          <a:xfrm>
            <a:off x="713064" y="617306"/>
            <a:ext cx="7943850" cy="697224"/>
          </a:xfrm>
          <a:prstGeom prst="rect">
            <a:avLst/>
          </a:prstGeom>
          <a:noFill/>
          <a:ln/>
        </p:spPr>
        <p:txBody>
          <a:bodyPr wrap="none" rtlCol="0" anchor="t"/>
          <a:lstStyle/>
          <a:p>
            <a:pPr marL="0" indent="0">
              <a:lnSpc>
                <a:spcPts val="5090"/>
              </a:lnSpc>
              <a:buNone/>
            </a:pPr>
            <a:r>
              <a:rPr lang="en-US" sz="2800" b="1" dirty="0">
                <a:solidFill>
                  <a:srgbClr val="282824"/>
                </a:solidFill>
                <a:latin typeface="Times New Roman" panose="02020603050405020304" pitchFamily="18" charset="0"/>
                <a:ea typeface="Lato" pitchFamily="34" charset="-122"/>
                <a:cs typeface="Times New Roman" panose="02020603050405020304" pitchFamily="18" charset="0"/>
              </a:rPr>
              <a:t>Objective </a:t>
            </a:r>
            <a:endParaRPr lang="en-US" sz="2800" dirty="0">
              <a:latin typeface="Times New Roman" panose="02020603050405020304" pitchFamily="18" charset="0"/>
              <a:cs typeface="Times New Roman" panose="02020603050405020304" pitchFamily="18" charset="0"/>
            </a:endParaRPr>
          </a:p>
        </p:txBody>
      </p:sp>
      <p:sp>
        <p:nvSpPr>
          <p:cNvPr id="23" name="Text 4">
            <a:extLst>
              <a:ext uri="{FF2B5EF4-FFF2-40B4-BE49-F238E27FC236}">
                <a16:creationId xmlns:a16="http://schemas.microsoft.com/office/drawing/2014/main" id="{5B4D647E-93B2-18C5-32E7-5B2D84B01106}"/>
              </a:ext>
            </a:extLst>
          </p:cNvPr>
          <p:cNvSpPr/>
          <p:nvPr/>
        </p:nvSpPr>
        <p:spPr>
          <a:xfrm>
            <a:off x="1029276" y="1641940"/>
            <a:ext cx="179903" cy="310277"/>
          </a:xfrm>
          <a:prstGeom prst="rect">
            <a:avLst/>
          </a:prstGeom>
          <a:noFill/>
          <a:ln/>
        </p:spPr>
        <p:txBody>
          <a:bodyPr wrap="none" rtlCol="0" anchor="t"/>
          <a:lstStyle/>
          <a:p>
            <a:pPr marL="0" indent="0" algn="ctr">
              <a:lnSpc>
                <a:spcPts val="2443"/>
              </a:lnSpc>
              <a:buNone/>
            </a:pPr>
            <a:r>
              <a:rPr lang="en-US" sz="2443" b="1" dirty="0">
                <a:solidFill>
                  <a:srgbClr val="4A4A45"/>
                </a:solidFill>
                <a:latin typeface="Lato" pitchFamily="34" charset="0"/>
                <a:ea typeface="Lato" pitchFamily="34" charset="-122"/>
                <a:cs typeface="Lato" pitchFamily="34" charset="-120"/>
              </a:rPr>
              <a:t>1.</a:t>
            </a:r>
            <a:endParaRPr lang="en-US" sz="2443" dirty="0"/>
          </a:p>
        </p:txBody>
      </p:sp>
      <p:sp>
        <p:nvSpPr>
          <p:cNvPr id="24" name="Text 5">
            <a:extLst>
              <a:ext uri="{FF2B5EF4-FFF2-40B4-BE49-F238E27FC236}">
                <a16:creationId xmlns:a16="http://schemas.microsoft.com/office/drawing/2014/main" id="{4708C8BC-EA22-0D2D-1DC3-1207F069F85D}"/>
              </a:ext>
            </a:extLst>
          </p:cNvPr>
          <p:cNvSpPr/>
          <p:nvPr/>
        </p:nvSpPr>
        <p:spPr>
          <a:xfrm>
            <a:off x="1385291" y="1641940"/>
            <a:ext cx="2585680" cy="1584743"/>
          </a:xfrm>
          <a:prstGeom prst="rect">
            <a:avLst/>
          </a:prstGeom>
          <a:noFill/>
          <a:ln/>
        </p:spPr>
        <p:txBody>
          <a:bodyPr wrap="none" rtlCol="0" anchor="t"/>
          <a:lstStyle/>
          <a:p>
            <a:pPr marL="0" indent="0">
              <a:lnSpc>
                <a:spcPts val="2545"/>
              </a:lnSpc>
              <a:buNone/>
            </a:pPr>
            <a:r>
              <a:rPr lang="en-US" sz="2400" b="1" dirty="0">
                <a:solidFill>
                  <a:srgbClr val="4A4A45"/>
                </a:solidFill>
                <a:latin typeface="Times New Roman" panose="02020603050405020304" pitchFamily="18" charset="0"/>
                <a:ea typeface="Lato" pitchFamily="34" charset="-122"/>
                <a:cs typeface="Times New Roman" panose="02020603050405020304" pitchFamily="18" charset="0"/>
              </a:rPr>
              <a:t>Yield Loss</a:t>
            </a:r>
            <a:endParaRPr lang="en-US" sz="2400" dirty="0">
              <a:latin typeface="Times New Roman" panose="02020603050405020304" pitchFamily="18" charset="0"/>
              <a:cs typeface="Times New Roman" panose="02020603050405020304" pitchFamily="18" charset="0"/>
            </a:endParaRPr>
          </a:p>
        </p:txBody>
      </p:sp>
      <p:sp>
        <p:nvSpPr>
          <p:cNvPr id="25" name="Text 6">
            <a:extLst>
              <a:ext uri="{FF2B5EF4-FFF2-40B4-BE49-F238E27FC236}">
                <a16:creationId xmlns:a16="http://schemas.microsoft.com/office/drawing/2014/main" id="{BC7AC951-2CDC-DD95-BD12-AAC1BF4D3F89}"/>
              </a:ext>
            </a:extLst>
          </p:cNvPr>
          <p:cNvSpPr/>
          <p:nvPr/>
        </p:nvSpPr>
        <p:spPr>
          <a:xfrm>
            <a:off x="1399126" y="2062976"/>
            <a:ext cx="3953459" cy="1363447"/>
          </a:xfrm>
          <a:prstGeom prst="rect">
            <a:avLst/>
          </a:prstGeom>
          <a:noFill/>
          <a:ln/>
        </p:spPr>
        <p:txBody>
          <a:bodyPr wrap="square" rtlCol="0" anchor="t"/>
          <a:lstStyle/>
          <a:p>
            <a:pPr marL="0" indent="0" algn="just">
              <a:lnSpc>
                <a:spcPts val="2606"/>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Diseases can significantly reduce wheat yield, leading to substantial financial losses for farmers.</a:t>
            </a:r>
          </a:p>
          <a:p>
            <a:pPr marL="0" indent="0" algn="just">
              <a:lnSpc>
                <a:spcPts val="2606"/>
              </a:lnSpc>
              <a:buNone/>
            </a:pPr>
            <a:endParaRPr lang="en-US" sz="2200" dirty="0">
              <a:latin typeface="Times New Roman" panose="02020603050405020304" pitchFamily="18" charset="0"/>
              <a:cs typeface="Times New Roman" panose="02020603050405020304" pitchFamily="18" charset="0"/>
            </a:endParaRPr>
          </a:p>
        </p:txBody>
      </p:sp>
      <p:sp>
        <p:nvSpPr>
          <p:cNvPr id="27" name="Text 8">
            <a:extLst>
              <a:ext uri="{FF2B5EF4-FFF2-40B4-BE49-F238E27FC236}">
                <a16:creationId xmlns:a16="http://schemas.microsoft.com/office/drawing/2014/main" id="{4C4CC4D2-9E03-5CC1-10CB-6F0CF75E4198}"/>
              </a:ext>
            </a:extLst>
          </p:cNvPr>
          <p:cNvSpPr/>
          <p:nvPr/>
        </p:nvSpPr>
        <p:spPr>
          <a:xfrm>
            <a:off x="5932998" y="1641940"/>
            <a:ext cx="179903" cy="1568519"/>
          </a:xfrm>
          <a:prstGeom prst="rect">
            <a:avLst/>
          </a:prstGeom>
          <a:noFill/>
          <a:ln/>
        </p:spPr>
        <p:txBody>
          <a:bodyPr wrap="none" rtlCol="0" anchor="t"/>
          <a:lstStyle/>
          <a:p>
            <a:pPr marL="0" indent="0" algn="ctr">
              <a:lnSpc>
                <a:spcPts val="2443"/>
              </a:lnSpc>
              <a:buNone/>
            </a:pPr>
            <a:r>
              <a:rPr lang="en-US" sz="2443" b="1" dirty="0">
                <a:solidFill>
                  <a:srgbClr val="4A4A45"/>
                </a:solidFill>
                <a:latin typeface="Lato" pitchFamily="34" charset="0"/>
                <a:ea typeface="Lato" pitchFamily="34" charset="-122"/>
                <a:cs typeface="Lato" pitchFamily="34" charset="-120"/>
              </a:rPr>
              <a:t>                                                              2.</a:t>
            </a:r>
            <a:endParaRPr lang="en-US" sz="2443" dirty="0"/>
          </a:p>
        </p:txBody>
      </p:sp>
      <p:sp>
        <p:nvSpPr>
          <p:cNvPr id="28" name="Text 9">
            <a:extLst>
              <a:ext uri="{FF2B5EF4-FFF2-40B4-BE49-F238E27FC236}">
                <a16:creationId xmlns:a16="http://schemas.microsoft.com/office/drawing/2014/main" id="{82094295-7FB2-090E-584F-1A8A3C83EE65}"/>
              </a:ext>
            </a:extLst>
          </p:cNvPr>
          <p:cNvSpPr/>
          <p:nvPr/>
        </p:nvSpPr>
        <p:spPr>
          <a:xfrm>
            <a:off x="6285221" y="1608547"/>
            <a:ext cx="2585680" cy="454430"/>
          </a:xfrm>
          <a:prstGeom prst="rect">
            <a:avLst/>
          </a:prstGeom>
          <a:noFill/>
          <a:ln/>
        </p:spPr>
        <p:txBody>
          <a:bodyPr wrap="none" rtlCol="0" anchor="t"/>
          <a:lstStyle/>
          <a:p>
            <a:pPr marL="0" indent="0">
              <a:lnSpc>
                <a:spcPts val="2545"/>
              </a:lnSpc>
              <a:buNone/>
            </a:pPr>
            <a:r>
              <a:rPr lang="en-US" sz="2400" b="1" dirty="0">
                <a:solidFill>
                  <a:srgbClr val="4A4A45"/>
                </a:solidFill>
                <a:latin typeface="Times New Roman" panose="02020603050405020304" pitchFamily="18" charset="0"/>
                <a:ea typeface="Lato" pitchFamily="34" charset="-122"/>
                <a:cs typeface="Times New Roman" panose="02020603050405020304" pitchFamily="18" charset="0"/>
              </a:rPr>
              <a:t>                             Quality Degradation</a:t>
            </a:r>
            <a:endParaRPr lang="en-US" sz="2400" dirty="0">
              <a:latin typeface="Times New Roman" panose="02020603050405020304" pitchFamily="18" charset="0"/>
              <a:cs typeface="Times New Roman" panose="02020603050405020304" pitchFamily="18" charset="0"/>
            </a:endParaRPr>
          </a:p>
        </p:txBody>
      </p:sp>
      <p:sp>
        <p:nvSpPr>
          <p:cNvPr id="29" name="Text 10">
            <a:extLst>
              <a:ext uri="{FF2B5EF4-FFF2-40B4-BE49-F238E27FC236}">
                <a16:creationId xmlns:a16="http://schemas.microsoft.com/office/drawing/2014/main" id="{79F78472-2F3A-26DC-C633-1BFFD6C61B6D}"/>
              </a:ext>
            </a:extLst>
          </p:cNvPr>
          <p:cNvSpPr/>
          <p:nvPr/>
        </p:nvSpPr>
        <p:spPr>
          <a:xfrm>
            <a:off x="8427151" y="2088027"/>
            <a:ext cx="4352147" cy="1338397"/>
          </a:xfrm>
          <a:prstGeom prst="rect">
            <a:avLst/>
          </a:prstGeom>
          <a:noFill/>
          <a:ln/>
        </p:spPr>
        <p:txBody>
          <a:bodyPr wrap="square" rtlCol="0" anchor="t"/>
          <a:lstStyle/>
          <a:p>
            <a:pPr marL="0" indent="0" algn="just">
              <a:lnSpc>
                <a:spcPts val="2606"/>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Infected wheat may have reduced quality, affecting its marketability and impacting the overall value of the crop.</a:t>
            </a:r>
            <a:endParaRPr lang="en-US" sz="2200" dirty="0">
              <a:latin typeface="Times New Roman" panose="02020603050405020304" pitchFamily="18" charset="0"/>
              <a:cs typeface="Times New Roman" panose="02020603050405020304" pitchFamily="18" charset="0"/>
            </a:endParaRPr>
          </a:p>
        </p:txBody>
      </p:sp>
      <p:sp>
        <p:nvSpPr>
          <p:cNvPr id="31" name="Text 12">
            <a:extLst>
              <a:ext uri="{FF2B5EF4-FFF2-40B4-BE49-F238E27FC236}">
                <a16:creationId xmlns:a16="http://schemas.microsoft.com/office/drawing/2014/main" id="{1B75090F-4E51-FC28-2429-E80D7F81BA6B}"/>
              </a:ext>
            </a:extLst>
          </p:cNvPr>
          <p:cNvSpPr/>
          <p:nvPr/>
        </p:nvSpPr>
        <p:spPr>
          <a:xfrm>
            <a:off x="818713" y="3426423"/>
            <a:ext cx="664400" cy="1649817"/>
          </a:xfrm>
          <a:prstGeom prst="rect">
            <a:avLst/>
          </a:prstGeom>
          <a:noFill/>
          <a:ln/>
        </p:spPr>
        <p:txBody>
          <a:bodyPr wrap="none" rtlCol="0" anchor="t"/>
          <a:lstStyle/>
          <a:p>
            <a:pPr marL="0" indent="0" algn="ctr">
              <a:lnSpc>
                <a:spcPts val="2443"/>
              </a:lnSpc>
              <a:buNone/>
            </a:pPr>
            <a:r>
              <a:rPr lang="en-US" sz="2443" b="1" dirty="0">
                <a:solidFill>
                  <a:srgbClr val="4A4A45"/>
                </a:solidFill>
                <a:latin typeface="Lato" pitchFamily="34" charset="0"/>
                <a:ea typeface="Lato" pitchFamily="34" charset="-122"/>
                <a:cs typeface="Lato" pitchFamily="34" charset="-120"/>
              </a:rPr>
              <a:t>3.</a:t>
            </a:r>
            <a:endParaRPr lang="en-US" sz="2443" dirty="0"/>
          </a:p>
        </p:txBody>
      </p:sp>
      <p:sp>
        <p:nvSpPr>
          <p:cNvPr id="32" name="Text 13">
            <a:extLst>
              <a:ext uri="{FF2B5EF4-FFF2-40B4-BE49-F238E27FC236}">
                <a16:creationId xmlns:a16="http://schemas.microsoft.com/office/drawing/2014/main" id="{2CB6305C-935A-12DA-0E8B-35EDFB1582C0}"/>
              </a:ext>
            </a:extLst>
          </p:cNvPr>
          <p:cNvSpPr/>
          <p:nvPr/>
        </p:nvSpPr>
        <p:spPr>
          <a:xfrm>
            <a:off x="1399125" y="3426424"/>
            <a:ext cx="2571846" cy="548706"/>
          </a:xfrm>
          <a:prstGeom prst="rect">
            <a:avLst/>
          </a:prstGeom>
          <a:noFill/>
          <a:ln/>
        </p:spPr>
        <p:txBody>
          <a:bodyPr wrap="none" rtlCol="0" anchor="t"/>
          <a:lstStyle/>
          <a:p>
            <a:pPr marL="0" indent="0">
              <a:lnSpc>
                <a:spcPts val="2545"/>
              </a:lnSpc>
              <a:buNone/>
            </a:pPr>
            <a:r>
              <a:rPr lang="en-US" sz="2400" b="1" dirty="0">
                <a:solidFill>
                  <a:srgbClr val="4A4A45"/>
                </a:solidFill>
                <a:latin typeface="Times New Roman" panose="02020603050405020304" pitchFamily="18" charset="0"/>
                <a:ea typeface="Lato" pitchFamily="34" charset="-122"/>
                <a:cs typeface="Times New Roman" panose="02020603050405020304" pitchFamily="18" charset="0"/>
              </a:rPr>
              <a:t>Spread Prevention</a:t>
            </a:r>
            <a:endParaRPr lang="en-US" sz="2400" dirty="0">
              <a:latin typeface="Times New Roman" panose="02020603050405020304" pitchFamily="18" charset="0"/>
              <a:cs typeface="Times New Roman" panose="02020603050405020304" pitchFamily="18" charset="0"/>
            </a:endParaRPr>
          </a:p>
        </p:txBody>
      </p:sp>
      <p:sp>
        <p:nvSpPr>
          <p:cNvPr id="33" name="Text 14">
            <a:extLst>
              <a:ext uri="{FF2B5EF4-FFF2-40B4-BE49-F238E27FC236}">
                <a16:creationId xmlns:a16="http://schemas.microsoft.com/office/drawing/2014/main" id="{93837143-47AC-E9D7-08F2-5C211589BC24}"/>
              </a:ext>
            </a:extLst>
          </p:cNvPr>
          <p:cNvSpPr/>
          <p:nvPr/>
        </p:nvSpPr>
        <p:spPr>
          <a:xfrm>
            <a:off x="1385174" y="3847460"/>
            <a:ext cx="4078924" cy="1363447"/>
          </a:xfrm>
          <a:prstGeom prst="rect">
            <a:avLst/>
          </a:prstGeom>
          <a:noFill/>
          <a:ln/>
        </p:spPr>
        <p:txBody>
          <a:bodyPr wrap="square" rtlCol="0" anchor="t"/>
          <a:lstStyle/>
          <a:p>
            <a:pPr marL="0" indent="0" algn="just">
              <a:lnSpc>
                <a:spcPts val="2606"/>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Early detection allows for timely intervention, preventing the spread of diseases and minimizing their impact on surrounding crops.</a:t>
            </a:r>
            <a:endParaRPr lang="en-US" sz="2200" dirty="0">
              <a:latin typeface="Times New Roman" panose="02020603050405020304" pitchFamily="18" charset="0"/>
              <a:cs typeface="Times New Roman" panose="02020603050405020304" pitchFamily="18" charset="0"/>
            </a:endParaRPr>
          </a:p>
        </p:txBody>
      </p:sp>
      <p:sp>
        <p:nvSpPr>
          <p:cNvPr id="35" name="Text 16">
            <a:extLst>
              <a:ext uri="{FF2B5EF4-FFF2-40B4-BE49-F238E27FC236}">
                <a16:creationId xmlns:a16="http://schemas.microsoft.com/office/drawing/2014/main" id="{A1C1EF6C-9095-E1D1-16C8-B8DCBCB7E6A6}"/>
              </a:ext>
            </a:extLst>
          </p:cNvPr>
          <p:cNvSpPr/>
          <p:nvPr/>
        </p:nvSpPr>
        <p:spPr>
          <a:xfrm>
            <a:off x="6044510" y="3537869"/>
            <a:ext cx="68390" cy="1538371"/>
          </a:xfrm>
          <a:prstGeom prst="rect">
            <a:avLst/>
          </a:prstGeom>
          <a:noFill/>
          <a:ln/>
        </p:spPr>
        <p:txBody>
          <a:bodyPr wrap="none" rtlCol="0" anchor="t"/>
          <a:lstStyle/>
          <a:p>
            <a:pPr marL="0" indent="0" algn="ctr">
              <a:lnSpc>
                <a:spcPts val="2443"/>
              </a:lnSpc>
              <a:buNone/>
            </a:pPr>
            <a:r>
              <a:rPr lang="en-US" sz="2443" b="1" dirty="0">
                <a:solidFill>
                  <a:srgbClr val="4A4A45"/>
                </a:solidFill>
                <a:latin typeface="Lato" pitchFamily="34" charset="0"/>
                <a:ea typeface="Lato" pitchFamily="34" charset="-122"/>
                <a:cs typeface="Lato" pitchFamily="34" charset="-120"/>
              </a:rPr>
              <a:t>                                                                4.</a:t>
            </a:r>
            <a:endParaRPr lang="en-US" sz="2443" dirty="0"/>
          </a:p>
        </p:txBody>
      </p:sp>
      <p:sp>
        <p:nvSpPr>
          <p:cNvPr id="36" name="Text 17">
            <a:extLst>
              <a:ext uri="{FF2B5EF4-FFF2-40B4-BE49-F238E27FC236}">
                <a16:creationId xmlns:a16="http://schemas.microsoft.com/office/drawing/2014/main" id="{594B3526-05BA-7FF4-5FA2-34F3E91D1665}"/>
              </a:ext>
            </a:extLst>
          </p:cNvPr>
          <p:cNvSpPr/>
          <p:nvPr/>
        </p:nvSpPr>
        <p:spPr>
          <a:xfrm>
            <a:off x="6285221" y="3495650"/>
            <a:ext cx="2585680" cy="454430"/>
          </a:xfrm>
          <a:prstGeom prst="rect">
            <a:avLst/>
          </a:prstGeom>
          <a:noFill/>
          <a:ln/>
        </p:spPr>
        <p:txBody>
          <a:bodyPr wrap="none" rtlCol="0" anchor="t"/>
          <a:lstStyle/>
          <a:p>
            <a:pPr marL="0" indent="0">
              <a:lnSpc>
                <a:spcPts val="2545"/>
              </a:lnSpc>
              <a:buNone/>
            </a:pPr>
            <a:r>
              <a:rPr lang="en-US" sz="2400" b="1" dirty="0">
                <a:solidFill>
                  <a:srgbClr val="4A4A45"/>
                </a:solidFill>
                <a:latin typeface="Times New Roman" panose="02020603050405020304" pitchFamily="18" charset="0"/>
                <a:ea typeface="Lato" pitchFamily="34" charset="-122"/>
                <a:cs typeface="Times New Roman" panose="02020603050405020304" pitchFamily="18" charset="0"/>
              </a:rPr>
              <a:t>                               Optimal Treatment</a:t>
            </a:r>
            <a:endParaRPr lang="en-US" sz="2400" dirty="0">
              <a:latin typeface="Times New Roman" panose="02020603050405020304" pitchFamily="18" charset="0"/>
              <a:cs typeface="Times New Roman" panose="02020603050405020304" pitchFamily="18" charset="0"/>
            </a:endParaRPr>
          </a:p>
        </p:txBody>
      </p:sp>
      <p:sp>
        <p:nvSpPr>
          <p:cNvPr id="37" name="Text 18">
            <a:extLst>
              <a:ext uri="{FF2B5EF4-FFF2-40B4-BE49-F238E27FC236}">
                <a16:creationId xmlns:a16="http://schemas.microsoft.com/office/drawing/2014/main" id="{DD112E21-4BE4-D212-D0D3-2B78B2C1BBD3}"/>
              </a:ext>
            </a:extLst>
          </p:cNvPr>
          <p:cNvSpPr/>
          <p:nvPr/>
        </p:nvSpPr>
        <p:spPr>
          <a:xfrm>
            <a:off x="8254828" y="3847460"/>
            <a:ext cx="4714040" cy="1535293"/>
          </a:xfrm>
          <a:prstGeom prst="rect">
            <a:avLst/>
          </a:prstGeom>
          <a:noFill/>
          <a:ln/>
        </p:spPr>
        <p:txBody>
          <a:bodyPr wrap="square" rtlCol="0" anchor="t"/>
          <a:lstStyle/>
          <a:p>
            <a:pPr marL="0" indent="0" algn="just">
              <a:lnSpc>
                <a:spcPts val="2606"/>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Early diagnosis enables the selection of the most effective treatment methods, maximizing the chances of recovery and minimizing losses.</a:t>
            </a:r>
            <a:endParaRPr lang="en-US" sz="2200" dirty="0">
              <a:latin typeface="Times New Roman" panose="02020603050405020304" pitchFamily="18" charset="0"/>
              <a:cs typeface="Times New Roman" panose="02020603050405020304" pitchFamily="18" charset="0"/>
            </a:endParaRPr>
          </a:p>
        </p:txBody>
      </p:sp>
      <p:pic>
        <p:nvPicPr>
          <p:cNvPr id="4098" name="Picture 2" descr="Major Diseases of Wheat Crop -">
            <a:extLst>
              <a:ext uri="{FF2B5EF4-FFF2-40B4-BE49-F238E27FC236}">
                <a16:creationId xmlns:a16="http://schemas.microsoft.com/office/drawing/2014/main" id="{280AE212-E32C-B19A-E0AF-B760501B0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786" y="4866089"/>
            <a:ext cx="3605813" cy="2601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2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5" name="Text 2"/>
          <p:cNvSpPr/>
          <p:nvPr/>
        </p:nvSpPr>
        <p:spPr>
          <a:xfrm>
            <a:off x="683657" y="713550"/>
            <a:ext cx="7776686" cy="628263"/>
          </a:xfrm>
          <a:prstGeom prst="rect">
            <a:avLst/>
          </a:prstGeom>
          <a:noFill/>
          <a:ln/>
        </p:spPr>
        <p:txBody>
          <a:bodyPr wrap="square" rtlCol="0" anchor="t"/>
          <a:lstStyle/>
          <a:p>
            <a:pPr marL="0" indent="0">
              <a:lnSpc>
                <a:spcPts val="4807"/>
              </a:lnSpc>
              <a:buNone/>
            </a:pPr>
            <a:endParaRPr lang="en-US" sz="2800" b="1" dirty="0">
              <a:solidFill>
                <a:srgbClr val="282824"/>
              </a:solidFill>
              <a:latin typeface="Times New Roman" panose="02020603050405020304" pitchFamily="18" charset="0"/>
              <a:ea typeface="Lato" pitchFamily="34" charset="-122"/>
              <a:cs typeface="Times New Roman" panose="02020603050405020304" pitchFamily="18" charset="0"/>
            </a:endParaRPr>
          </a:p>
          <a:p>
            <a:pPr marL="0" indent="0">
              <a:lnSpc>
                <a:spcPts val="4807"/>
              </a:lnSpc>
              <a:buNone/>
            </a:pPr>
            <a:r>
              <a:rPr lang="en-US" sz="2800" b="1" dirty="0">
                <a:solidFill>
                  <a:srgbClr val="282824"/>
                </a:solidFill>
                <a:latin typeface="Times New Roman" panose="02020603050405020304" pitchFamily="18" charset="0"/>
                <a:ea typeface="Lato" pitchFamily="34" charset="-122"/>
                <a:cs typeface="Times New Roman" panose="02020603050405020304" pitchFamily="18" charset="0"/>
              </a:rPr>
              <a:t>      Proposed Method</a:t>
            </a:r>
            <a:endParaRPr lang="en-US" sz="2800" dirty="0">
              <a:latin typeface="Times New Roman" panose="02020603050405020304" pitchFamily="18" charset="0"/>
              <a:cs typeface="Times New Roman" panose="02020603050405020304" pitchFamily="18" charset="0"/>
            </a:endParaRPr>
          </a:p>
        </p:txBody>
      </p:sp>
      <p:sp>
        <p:nvSpPr>
          <p:cNvPr id="7" name="Text 4"/>
          <p:cNvSpPr/>
          <p:nvPr/>
        </p:nvSpPr>
        <p:spPr>
          <a:xfrm>
            <a:off x="878919" y="2230244"/>
            <a:ext cx="3759988" cy="789657"/>
          </a:xfrm>
          <a:prstGeom prst="rect">
            <a:avLst/>
          </a:prstGeom>
          <a:noFill/>
          <a:ln/>
        </p:spPr>
        <p:txBody>
          <a:bodyPr wrap="none" rtlCol="0" anchor="t"/>
          <a:lstStyle/>
          <a:p>
            <a:pPr marL="0" indent="0">
              <a:lnSpc>
                <a:spcPts val="2403"/>
              </a:lnSpc>
              <a:buNone/>
            </a:pPr>
            <a:r>
              <a:rPr lang="en-US" sz="2800" b="1" dirty="0">
                <a:solidFill>
                  <a:srgbClr val="4A4A45"/>
                </a:solidFill>
                <a:latin typeface="Times New Roman" panose="02020603050405020304" pitchFamily="18" charset="0"/>
                <a:ea typeface="Lato" pitchFamily="34" charset="-122"/>
                <a:cs typeface="Times New Roman" panose="02020603050405020304" pitchFamily="18" charset="0"/>
              </a:rPr>
              <a:t>Hierarchical Feature Learning</a:t>
            </a:r>
            <a:endParaRPr lang="en-US" sz="2800" dirty="0">
              <a:latin typeface="Times New Roman" panose="02020603050405020304" pitchFamily="18" charset="0"/>
              <a:cs typeface="Times New Roman" panose="02020603050405020304" pitchFamily="18" charset="0"/>
            </a:endParaRPr>
          </a:p>
        </p:txBody>
      </p:sp>
      <p:sp>
        <p:nvSpPr>
          <p:cNvPr id="8" name="Text 5"/>
          <p:cNvSpPr/>
          <p:nvPr/>
        </p:nvSpPr>
        <p:spPr>
          <a:xfrm>
            <a:off x="878918" y="2660245"/>
            <a:ext cx="7386161" cy="625078"/>
          </a:xfrm>
          <a:prstGeom prst="rect">
            <a:avLst/>
          </a:prstGeom>
          <a:noFill/>
          <a:ln/>
        </p:spPr>
        <p:txBody>
          <a:bodyPr wrap="square" rtlCol="0" anchor="t"/>
          <a:lstStyle/>
          <a:p>
            <a:pPr marL="0" indent="0" algn="just">
              <a:lnSpc>
                <a:spcPts val="2461"/>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CapsNet learns hierarchical features, capturing spatial relationships and patterns in the image data, leading to more accurate disease classification.</a:t>
            </a:r>
            <a:endParaRPr lang="en-US" sz="2200" dirty="0">
              <a:latin typeface="Times New Roman" panose="02020603050405020304" pitchFamily="18" charset="0"/>
              <a:cs typeface="Times New Roman" panose="02020603050405020304" pitchFamily="18" charset="0"/>
            </a:endParaRPr>
          </a:p>
        </p:txBody>
      </p:sp>
      <p:sp>
        <p:nvSpPr>
          <p:cNvPr id="10" name="Text 7"/>
          <p:cNvSpPr/>
          <p:nvPr/>
        </p:nvSpPr>
        <p:spPr>
          <a:xfrm>
            <a:off x="878919" y="4014439"/>
            <a:ext cx="2943344" cy="305157"/>
          </a:xfrm>
          <a:prstGeom prst="rect">
            <a:avLst/>
          </a:prstGeom>
          <a:noFill/>
          <a:ln/>
        </p:spPr>
        <p:txBody>
          <a:bodyPr wrap="none" rtlCol="0" anchor="t"/>
          <a:lstStyle/>
          <a:p>
            <a:pPr marL="0" indent="0">
              <a:lnSpc>
                <a:spcPts val="2403"/>
              </a:lnSpc>
              <a:buNone/>
            </a:pPr>
            <a:r>
              <a:rPr lang="en-US" sz="2800" b="1" dirty="0">
                <a:solidFill>
                  <a:srgbClr val="4A4A45"/>
                </a:solidFill>
                <a:latin typeface="Times New Roman" panose="02020603050405020304" pitchFamily="18" charset="0"/>
                <a:ea typeface="Lato" pitchFamily="34" charset="-122"/>
                <a:cs typeface="Times New Roman" panose="02020603050405020304" pitchFamily="18" charset="0"/>
              </a:rPr>
              <a:t>Robust to Image Variations</a:t>
            </a:r>
            <a:endParaRPr lang="en-US" sz="2800" dirty="0">
              <a:latin typeface="Times New Roman" panose="02020603050405020304" pitchFamily="18" charset="0"/>
              <a:cs typeface="Times New Roman" panose="02020603050405020304" pitchFamily="18" charset="0"/>
            </a:endParaRPr>
          </a:p>
        </p:txBody>
      </p:sp>
      <p:sp>
        <p:nvSpPr>
          <p:cNvPr id="11" name="Text 8"/>
          <p:cNvSpPr/>
          <p:nvPr/>
        </p:nvSpPr>
        <p:spPr>
          <a:xfrm>
            <a:off x="878917" y="4457700"/>
            <a:ext cx="7386161" cy="625078"/>
          </a:xfrm>
          <a:prstGeom prst="rect">
            <a:avLst/>
          </a:prstGeom>
          <a:noFill/>
          <a:ln/>
        </p:spPr>
        <p:txBody>
          <a:bodyPr wrap="square" rtlCol="0" anchor="t"/>
          <a:lstStyle/>
          <a:p>
            <a:pPr marL="0" indent="0" algn="just">
              <a:lnSpc>
                <a:spcPts val="2461"/>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CapsNet is less sensitive to image variations like rotation, translation, and scaling, making it more robust in real-world scenarios.</a:t>
            </a:r>
            <a:endParaRPr lang="en-US" sz="2200" dirty="0">
              <a:latin typeface="Times New Roman" panose="02020603050405020304" pitchFamily="18" charset="0"/>
              <a:cs typeface="Times New Roman" panose="02020603050405020304" pitchFamily="18" charset="0"/>
            </a:endParaRPr>
          </a:p>
        </p:txBody>
      </p:sp>
      <p:sp>
        <p:nvSpPr>
          <p:cNvPr id="13" name="Text 10"/>
          <p:cNvSpPr/>
          <p:nvPr/>
        </p:nvSpPr>
        <p:spPr>
          <a:xfrm>
            <a:off x="878919" y="5816921"/>
            <a:ext cx="2710458" cy="305157"/>
          </a:xfrm>
          <a:prstGeom prst="rect">
            <a:avLst/>
          </a:prstGeom>
          <a:noFill/>
          <a:ln/>
        </p:spPr>
        <p:txBody>
          <a:bodyPr wrap="none" rtlCol="0" anchor="t"/>
          <a:lstStyle/>
          <a:p>
            <a:pPr marL="0" indent="0">
              <a:lnSpc>
                <a:spcPts val="2403"/>
              </a:lnSpc>
              <a:buNone/>
            </a:pPr>
            <a:r>
              <a:rPr lang="en-US" sz="2800" b="1" dirty="0">
                <a:solidFill>
                  <a:srgbClr val="4A4A45"/>
                </a:solidFill>
                <a:latin typeface="Times New Roman" panose="02020603050405020304" pitchFamily="18" charset="0"/>
                <a:ea typeface="Lato" pitchFamily="34" charset="-122"/>
                <a:cs typeface="Times New Roman" panose="02020603050405020304" pitchFamily="18" charset="0"/>
              </a:rPr>
              <a:t>Improved Generalization</a:t>
            </a:r>
            <a:endParaRPr lang="en-US" sz="2800" dirty="0">
              <a:latin typeface="Times New Roman" panose="02020603050405020304" pitchFamily="18" charset="0"/>
              <a:cs typeface="Times New Roman" panose="02020603050405020304" pitchFamily="18" charset="0"/>
            </a:endParaRPr>
          </a:p>
        </p:txBody>
      </p:sp>
      <p:sp>
        <p:nvSpPr>
          <p:cNvPr id="14" name="Text 11"/>
          <p:cNvSpPr/>
          <p:nvPr/>
        </p:nvSpPr>
        <p:spPr>
          <a:xfrm>
            <a:off x="878916" y="6262709"/>
            <a:ext cx="7386161" cy="625078"/>
          </a:xfrm>
          <a:prstGeom prst="rect">
            <a:avLst/>
          </a:prstGeom>
          <a:noFill/>
          <a:ln/>
        </p:spPr>
        <p:txBody>
          <a:bodyPr wrap="square" rtlCol="0" anchor="t"/>
          <a:lstStyle/>
          <a:p>
            <a:pPr marL="0" indent="0" algn="just">
              <a:lnSpc>
                <a:spcPts val="2461"/>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CapsNet exhibits better generalization capabilities, meaning it can accurately identify diseases on unseen wheat varieties or under different environmental conditions.</a:t>
            </a:r>
          </a:p>
          <a:p>
            <a:pPr marL="0" indent="0" algn="just">
              <a:lnSpc>
                <a:spcPts val="2461"/>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                                                                                  </a:t>
            </a:r>
            <a:r>
              <a:rPr lang="en-US" sz="800" dirty="0">
                <a:solidFill>
                  <a:srgbClr val="4A4A45"/>
                </a:solidFill>
                <a:latin typeface="Times New Roman" panose="02020603050405020304" pitchFamily="18" charset="0"/>
                <a:ea typeface="Lato" pitchFamily="34"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pic>
        <p:nvPicPr>
          <p:cNvPr id="2050" name="Picture 2" descr="Capsule network (CapsNet) structure | Download Scientific Diagram">
            <a:extLst>
              <a:ext uri="{FF2B5EF4-FFF2-40B4-BE49-F238E27FC236}">
                <a16:creationId xmlns:a16="http://schemas.microsoft.com/office/drawing/2014/main" id="{B34392D4-E98D-5B5A-358B-5FD122280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4583" y="2642583"/>
            <a:ext cx="4862638" cy="19646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2">
            <a:extLst>
              <a:ext uri="{FF2B5EF4-FFF2-40B4-BE49-F238E27FC236}">
                <a16:creationId xmlns:a16="http://schemas.microsoft.com/office/drawing/2014/main" id="{A811C3AD-C6A2-AA16-E0B2-DBB2498CC25A}"/>
              </a:ext>
            </a:extLst>
          </p:cNvPr>
          <p:cNvSpPr/>
          <p:nvPr/>
        </p:nvSpPr>
        <p:spPr>
          <a:xfrm>
            <a:off x="9728146" y="4604697"/>
            <a:ext cx="5097514" cy="478081"/>
          </a:xfrm>
          <a:prstGeom prst="rect">
            <a:avLst/>
          </a:prstGeom>
          <a:noFill/>
          <a:ln/>
        </p:spPr>
        <p:txBody>
          <a:bodyPr wrap="square" rtlCol="0" anchor="t"/>
          <a:lstStyle/>
          <a:p>
            <a:pPr marL="0" indent="0">
              <a:lnSpc>
                <a:spcPts val="4807"/>
              </a:lnSpc>
              <a:buNone/>
            </a:pPr>
            <a:r>
              <a:rPr lang="en-US" sz="2200" dirty="0">
                <a:solidFill>
                  <a:srgbClr val="282824"/>
                </a:solidFill>
                <a:latin typeface="Times New Roman" panose="02020603050405020304" pitchFamily="18" charset="0"/>
                <a:ea typeface="Lato" pitchFamily="34" charset="-122"/>
                <a:cs typeface="Times New Roman" panose="02020603050405020304" pitchFamily="18" charset="0"/>
              </a:rPr>
              <a:t>Fig : Capsule network structure</a:t>
            </a:r>
            <a:endParaRPr lang="en-US" sz="2200" dirty="0">
              <a:latin typeface="Times New Roman" panose="02020603050405020304" pitchFamily="18" charset="0"/>
              <a:cs typeface="Times New Roman" panose="02020603050405020304" pitchFamily="18" charset="0"/>
            </a:endParaRPr>
          </a:p>
        </p:txBody>
      </p:sp>
      <p:pic>
        <p:nvPicPr>
          <p:cNvPr id="3074" name="Picture 2" descr="What is Black Wheat? Exploring Dynamic Black Wheat Benefits">
            <a:extLst>
              <a:ext uri="{FF2B5EF4-FFF2-40B4-BE49-F238E27FC236}">
                <a16:creationId xmlns:a16="http://schemas.microsoft.com/office/drawing/2014/main" id="{308A9EC0-2DA7-C406-1CBD-3FCA29E70C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324" r="3201"/>
          <a:stretch/>
        </p:blipFill>
        <p:spPr bwMode="auto">
          <a:xfrm flipH="1">
            <a:off x="8574582" y="3019901"/>
            <a:ext cx="724442" cy="7157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4" name="Text 2"/>
          <p:cNvSpPr/>
          <p:nvPr/>
        </p:nvSpPr>
        <p:spPr>
          <a:xfrm>
            <a:off x="2145569" y="880946"/>
            <a:ext cx="9889746" cy="717587"/>
          </a:xfrm>
          <a:prstGeom prst="rect">
            <a:avLst/>
          </a:prstGeom>
          <a:noFill/>
          <a:ln/>
        </p:spPr>
        <p:txBody>
          <a:bodyPr wrap="square" rtlCol="0" anchor="t"/>
          <a:lstStyle/>
          <a:p>
            <a:pPr marL="0" indent="0">
              <a:lnSpc>
                <a:spcPts val="4253"/>
              </a:lnSpc>
              <a:buNone/>
            </a:pPr>
            <a:r>
              <a:rPr lang="en-US" sz="2800" b="1" dirty="0">
                <a:solidFill>
                  <a:srgbClr val="282824"/>
                </a:solidFill>
                <a:latin typeface="Times New Roman" panose="02020603050405020304" pitchFamily="18" charset="0"/>
                <a:ea typeface="Lato" pitchFamily="34" charset="-122"/>
                <a:cs typeface="Times New Roman" panose="02020603050405020304" pitchFamily="18" charset="0"/>
              </a:rPr>
              <a:t>CapsNet Architecture for Wheat Leaf Disease Detection</a:t>
            </a:r>
            <a:endParaRPr lang="en-US" sz="2800" dirty="0">
              <a:latin typeface="Times New Roman" panose="02020603050405020304" pitchFamily="18" charset="0"/>
              <a:cs typeface="Times New Roman" panose="02020603050405020304" pitchFamily="18" charset="0"/>
            </a:endParaRPr>
          </a:p>
        </p:txBody>
      </p:sp>
      <p:pic>
        <p:nvPicPr>
          <p:cNvPr id="5" name="Image 0" descr="preencoded.png"/>
          <p:cNvPicPr>
            <a:picLocks noChangeAspect="1"/>
          </p:cNvPicPr>
          <p:nvPr/>
        </p:nvPicPr>
        <p:blipFill>
          <a:blip r:embed="rId3"/>
          <a:stretch>
            <a:fillRect/>
          </a:stretch>
        </p:blipFill>
        <p:spPr>
          <a:xfrm>
            <a:off x="2162948" y="1598533"/>
            <a:ext cx="864037" cy="1080135"/>
          </a:xfrm>
          <a:prstGeom prst="rect">
            <a:avLst/>
          </a:prstGeom>
        </p:spPr>
      </p:pic>
      <p:sp>
        <p:nvSpPr>
          <p:cNvPr id="6" name="Text 3"/>
          <p:cNvSpPr/>
          <p:nvPr/>
        </p:nvSpPr>
        <p:spPr>
          <a:xfrm>
            <a:off x="3372593" y="1624310"/>
            <a:ext cx="2246681" cy="523811"/>
          </a:xfrm>
          <a:prstGeom prst="rect">
            <a:avLst/>
          </a:prstGeom>
          <a:noFill/>
          <a:ln/>
        </p:spPr>
        <p:txBody>
          <a:bodyPr wrap="none" rtlCol="0" anchor="t"/>
          <a:lstStyle/>
          <a:p>
            <a:pPr marL="0" indent="0" algn="l">
              <a:buNone/>
            </a:pPr>
            <a:r>
              <a:rPr lang="en-US" sz="2000" b="1" dirty="0">
                <a:solidFill>
                  <a:srgbClr val="4A4A45"/>
                </a:solidFill>
                <a:latin typeface="Times New Roman" panose="02020603050405020304" pitchFamily="18" charset="0"/>
                <a:ea typeface="Lato" pitchFamily="34" charset="-122"/>
                <a:cs typeface="Times New Roman" panose="02020603050405020304" pitchFamily="18" charset="0"/>
              </a:rPr>
              <a:t>Input Layer</a:t>
            </a:r>
            <a:endParaRPr lang="en-US" sz="2000" dirty="0">
              <a:latin typeface="Times New Roman" panose="02020603050405020304" pitchFamily="18" charset="0"/>
              <a:cs typeface="Times New Roman" panose="02020603050405020304" pitchFamily="18" charset="0"/>
            </a:endParaRPr>
          </a:p>
        </p:txBody>
      </p:sp>
      <p:sp>
        <p:nvSpPr>
          <p:cNvPr id="7" name="Text 4"/>
          <p:cNvSpPr/>
          <p:nvPr/>
        </p:nvSpPr>
        <p:spPr>
          <a:xfrm>
            <a:off x="3372594" y="2058352"/>
            <a:ext cx="8317111" cy="276582"/>
          </a:xfrm>
          <a:prstGeom prst="rect">
            <a:avLst/>
          </a:prstGeom>
          <a:noFill/>
          <a:ln/>
        </p:spPr>
        <p:txBody>
          <a:bodyPr wrap="none" rtlCol="0" anchor="t"/>
          <a:lstStyle/>
          <a:p>
            <a:pPr marL="0" indent="0" algn="l">
              <a:buNone/>
            </a:pPr>
            <a:r>
              <a:rPr lang="en-US" sz="2000" dirty="0">
                <a:solidFill>
                  <a:srgbClr val="4A4A45"/>
                </a:solidFill>
                <a:latin typeface="Times New Roman" panose="02020603050405020304" pitchFamily="18" charset="0"/>
                <a:ea typeface="Lato" pitchFamily="34" charset="-122"/>
                <a:cs typeface="Times New Roman" panose="02020603050405020304" pitchFamily="18" charset="0"/>
              </a:rPr>
              <a:t>The input layer receives the raw wheat leaf images as input.</a:t>
            </a:r>
            <a:endParaRPr lang="en-US" sz="2000" dirty="0">
              <a:latin typeface="Times New Roman" panose="02020603050405020304" pitchFamily="18" charset="0"/>
              <a:cs typeface="Times New Roman" panose="02020603050405020304" pitchFamily="18" charset="0"/>
            </a:endParaRPr>
          </a:p>
        </p:txBody>
      </p:sp>
      <p:pic>
        <p:nvPicPr>
          <p:cNvPr id="8" name="Image 1" descr="preencoded.png"/>
          <p:cNvPicPr>
            <a:picLocks noChangeAspect="1"/>
          </p:cNvPicPr>
          <p:nvPr/>
        </p:nvPicPr>
        <p:blipFill>
          <a:blip r:embed="rId4"/>
          <a:stretch>
            <a:fillRect/>
          </a:stretch>
        </p:blipFill>
        <p:spPr>
          <a:xfrm>
            <a:off x="2145568" y="2722148"/>
            <a:ext cx="864037" cy="1080135"/>
          </a:xfrm>
          <a:prstGeom prst="rect">
            <a:avLst/>
          </a:prstGeom>
        </p:spPr>
      </p:pic>
      <p:sp>
        <p:nvSpPr>
          <p:cNvPr id="9" name="Text 5"/>
          <p:cNvSpPr/>
          <p:nvPr/>
        </p:nvSpPr>
        <p:spPr>
          <a:xfrm>
            <a:off x="3380398" y="2798251"/>
            <a:ext cx="2498075" cy="927930"/>
          </a:xfrm>
          <a:prstGeom prst="rect">
            <a:avLst/>
          </a:prstGeom>
          <a:noFill/>
          <a:ln/>
        </p:spPr>
        <p:txBody>
          <a:bodyPr wrap="none" rtlCol="0" anchor="t"/>
          <a:lstStyle/>
          <a:p>
            <a:pPr marL="0" indent="0" algn="l">
              <a:buNone/>
            </a:pPr>
            <a:r>
              <a:rPr lang="en-US" sz="2000" b="1" dirty="0">
                <a:solidFill>
                  <a:srgbClr val="4A4A45"/>
                </a:solidFill>
                <a:latin typeface="Times New Roman" panose="02020603050405020304" pitchFamily="18" charset="0"/>
                <a:ea typeface="Lato" pitchFamily="34" charset="-122"/>
                <a:cs typeface="Times New Roman" panose="02020603050405020304" pitchFamily="18" charset="0"/>
              </a:rPr>
              <a:t>Convolutional Layers</a:t>
            </a:r>
            <a:endParaRPr lang="en-US" sz="2000" dirty="0">
              <a:latin typeface="Times New Roman" panose="02020603050405020304" pitchFamily="18" charset="0"/>
              <a:cs typeface="Times New Roman" panose="02020603050405020304" pitchFamily="18" charset="0"/>
            </a:endParaRPr>
          </a:p>
        </p:txBody>
      </p:sp>
      <p:sp>
        <p:nvSpPr>
          <p:cNvPr id="10" name="Text 6"/>
          <p:cNvSpPr/>
          <p:nvPr/>
        </p:nvSpPr>
        <p:spPr>
          <a:xfrm>
            <a:off x="3372595" y="3216235"/>
            <a:ext cx="8662720" cy="509946"/>
          </a:xfrm>
          <a:prstGeom prst="rect">
            <a:avLst/>
          </a:prstGeom>
          <a:noFill/>
          <a:ln/>
        </p:spPr>
        <p:txBody>
          <a:bodyPr wrap="none" rtlCol="0" anchor="t"/>
          <a:lstStyle/>
          <a:p>
            <a:pPr marL="0" indent="0" algn="l">
              <a:buNone/>
            </a:pPr>
            <a:r>
              <a:rPr lang="en-US" sz="2000" dirty="0">
                <a:solidFill>
                  <a:srgbClr val="4A4A45"/>
                </a:solidFill>
                <a:latin typeface="Times New Roman" panose="02020603050405020304" pitchFamily="18" charset="0"/>
                <a:ea typeface="Lato" pitchFamily="34" charset="-122"/>
                <a:cs typeface="Times New Roman" panose="02020603050405020304" pitchFamily="18" charset="0"/>
              </a:rPr>
              <a:t>Convolutional layers extract initial features from the images, such as edges and textures.</a:t>
            </a:r>
            <a:endParaRPr lang="en-US" sz="2000" dirty="0">
              <a:latin typeface="Times New Roman" panose="02020603050405020304" pitchFamily="18" charset="0"/>
              <a:cs typeface="Times New Roman" panose="02020603050405020304" pitchFamily="18" charset="0"/>
            </a:endParaRPr>
          </a:p>
        </p:txBody>
      </p:sp>
      <p:pic>
        <p:nvPicPr>
          <p:cNvPr id="11" name="Image 2" descr="preencoded.png"/>
          <p:cNvPicPr>
            <a:picLocks noChangeAspect="1"/>
          </p:cNvPicPr>
          <p:nvPr/>
        </p:nvPicPr>
        <p:blipFill>
          <a:blip r:embed="rId5"/>
          <a:stretch>
            <a:fillRect/>
          </a:stretch>
        </p:blipFill>
        <p:spPr>
          <a:xfrm>
            <a:off x="2145570" y="3875496"/>
            <a:ext cx="864037" cy="1080135"/>
          </a:xfrm>
          <a:prstGeom prst="rect">
            <a:avLst/>
          </a:prstGeom>
        </p:spPr>
      </p:pic>
      <p:sp>
        <p:nvSpPr>
          <p:cNvPr id="12" name="Text 7"/>
          <p:cNvSpPr/>
          <p:nvPr/>
        </p:nvSpPr>
        <p:spPr>
          <a:xfrm>
            <a:off x="3372594" y="4114800"/>
            <a:ext cx="2160270" cy="389097"/>
          </a:xfrm>
          <a:prstGeom prst="rect">
            <a:avLst/>
          </a:prstGeom>
          <a:noFill/>
          <a:ln/>
        </p:spPr>
        <p:txBody>
          <a:bodyPr wrap="none" rtlCol="0" anchor="t"/>
          <a:lstStyle/>
          <a:p>
            <a:pPr marL="0" indent="0" algn="l">
              <a:buNone/>
            </a:pPr>
            <a:r>
              <a:rPr lang="en-US" sz="2000" b="1" dirty="0">
                <a:solidFill>
                  <a:srgbClr val="4A4A45"/>
                </a:solidFill>
                <a:latin typeface="Times New Roman" panose="02020603050405020304" pitchFamily="18" charset="0"/>
                <a:ea typeface="Lato" pitchFamily="34" charset="-122"/>
                <a:cs typeface="Times New Roman" panose="02020603050405020304" pitchFamily="18" charset="0"/>
              </a:rPr>
              <a:t>Primary Capsules</a:t>
            </a:r>
            <a:endParaRPr lang="en-US" sz="2000" dirty="0">
              <a:latin typeface="Times New Roman" panose="02020603050405020304" pitchFamily="18" charset="0"/>
              <a:cs typeface="Times New Roman" panose="02020603050405020304" pitchFamily="18" charset="0"/>
            </a:endParaRPr>
          </a:p>
        </p:txBody>
      </p:sp>
      <p:sp>
        <p:nvSpPr>
          <p:cNvPr id="13" name="Text 8"/>
          <p:cNvSpPr/>
          <p:nvPr/>
        </p:nvSpPr>
        <p:spPr>
          <a:xfrm>
            <a:off x="3372594" y="4434957"/>
            <a:ext cx="8662721" cy="613530"/>
          </a:xfrm>
          <a:prstGeom prst="rect">
            <a:avLst/>
          </a:prstGeom>
          <a:noFill/>
          <a:ln/>
        </p:spPr>
        <p:txBody>
          <a:bodyPr wrap="none" rtlCol="0" anchor="t"/>
          <a:lstStyle/>
          <a:p>
            <a:pPr marL="0" indent="0" algn="l">
              <a:buNone/>
            </a:pPr>
            <a:r>
              <a:rPr lang="en-US" sz="2000" dirty="0">
                <a:solidFill>
                  <a:srgbClr val="4A4A45"/>
                </a:solidFill>
                <a:latin typeface="Times New Roman" panose="02020603050405020304" pitchFamily="18" charset="0"/>
                <a:ea typeface="Lato" pitchFamily="34" charset="-122"/>
                <a:cs typeface="Times New Roman" panose="02020603050405020304" pitchFamily="18" charset="0"/>
              </a:rPr>
              <a:t>Primary capsules are responsible for learning simple features and their spatial relationships.</a:t>
            </a:r>
            <a:endParaRPr lang="en-US" sz="2000" dirty="0">
              <a:latin typeface="Times New Roman" panose="02020603050405020304" pitchFamily="18" charset="0"/>
              <a:cs typeface="Times New Roman" panose="02020603050405020304" pitchFamily="18" charset="0"/>
            </a:endParaRPr>
          </a:p>
        </p:txBody>
      </p:sp>
      <p:pic>
        <p:nvPicPr>
          <p:cNvPr id="14" name="Image 3" descr="preencoded.png"/>
          <p:cNvPicPr>
            <a:picLocks noChangeAspect="1"/>
          </p:cNvPicPr>
          <p:nvPr/>
        </p:nvPicPr>
        <p:blipFill>
          <a:blip r:embed="rId6"/>
          <a:stretch>
            <a:fillRect/>
          </a:stretch>
        </p:blipFill>
        <p:spPr>
          <a:xfrm>
            <a:off x="2145570" y="5113264"/>
            <a:ext cx="864037" cy="1080135"/>
          </a:xfrm>
          <a:prstGeom prst="rect">
            <a:avLst/>
          </a:prstGeom>
        </p:spPr>
      </p:pic>
      <p:sp>
        <p:nvSpPr>
          <p:cNvPr id="15" name="Text 9"/>
          <p:cNvSpPr/>
          <p:nvPr/>
        </p:nvSpPr>
        <p:spPr>
          <a:xfrm>
            <a:off x="3372594" y="5343884"/>
            <a:ext cx="2505879" cy="872610"/>
          </a:xfrm>
          <a:prstGeom prst="rect">
            <a:avLst/>
          </a:prstGeom>
          <a:noFill/>
          <a:ln/>
        </p:spPr>
        <p:txBody>
          <a:bodyPr wrap="none" rtlCol="0" anchor="t"/>
          <a:lstStyle/>
          <a:p>
            <a:pPr marL="0" indent="0" algn="l">
              <a:buNone/>
            </a:pPr>
            <a:r>
              <a:rPr lang="en-US" sz="2000" b="1" dirty="0">
                <a:solidFill>
                  <a:srgbClr val="4A4A45"/>
                </a:solidFill>
                <a:latin typeface="Times New Roman" panose="02020603050405020304" pitchFamily="18" charset="0"/>
                <a:ea typeface="Lato" pitchFamily="34" charset="-122"/>
                <a:cs typeface="Times New Roman" panose="02020603050405020304" pitchFamily="18" charset="0"/>
              </a:rPr>
              <a:t>Digit Capsules</a:t>
            </a:r>
            <a:endParaRPr lang="en-US" sz="2000" dirty="0">
              <a:latin typeface="Times New Roman" panose="02020603050405020304" pitchFamily="18" charset="0"/>
              <a:cs typeface="Times New Roman" panose="02020603050405020304" pitchFamily="18" charset="0"/>
            </a:endParaRPr>
          </a:p>
        </p:txBody>
      </p:sp>
      <p:sp>
        <p:nvSpPr>
          <p:cNvPr id="16" name="Text 10"/>
          <p:cNvSpPr/>
          <p:nvPr/>
        </p:nvSpPr>
        <p:spPr>
          <a:xfrm>
            <a:off x="3372595" y="5737503"/>
            <a:ext cx="8662720" cy="613530"/>
          </a:xfrm>
          <a:prstGeom prst="rect">
            <a:avLst/>
          </a:prstGeom>
          <a:noFill/>
          <a:ln/>
        </p:spPr>
        <p:txBody>
          <a:bodyPr wrap="none" rtlCol="0" anchor="t"/>
          <a:lstStyle/>
          <a:p>
            <a:pPr marL="0" indent="0" algn="l">
              <a:buNone/>
            </a:pPr>
            <a:r>
              <a:rPr lang="en-US" sz="2000" dirty="0">
                <a:solidFill>
                  <a:srgbClr val="4A4A45"/>
                </a:solidFill>
                <a:latin typeface="Times New Roman" panose="02020603050405020304" pitchFamily="18" charset="0"/>
                <a:ea typeface="Lato" pitchFamily="34" charset="-122"/>
                <a:cs typeface="Times New Roman" panose="02020603050405020304" pitchFamily="18" charset="0"/>
              </a:rPr>
              <a:t>Digit capsules learn complex features and represent different disease classes.</a:t>
            </a:r>
            <a:endParaRPr lang="en-US" sz="2000" dirty="0">
              <a:latin typeface="Times New Roman" panose="02020603050405020304" pitchFamily="18" charset="0"/>
              <a:cs typeface="Times New Roman" panose="02020603050405020304" pitchFamily="18" charset="0"/>
            </a:endParaRPr>
          </a:p>
        </p:txBody>
      </p:sp>
      <p:pic>
        <p:nvPicPr>
          <p:cNvPr id="17" name="Image 4" descr="preencoded.png"/>
          <p:cNvPicPr>
            <a:picLocks noChangeAspect="1"/>
          </p:cNvPicPr>
          <p:nvPr/>
        </p:nvPicPr>
        <p:blipFill>
          <a:blip r:embed="rId7"/>
          <a:stretch>
            <a:fillRect/>
          </a:stretch>
        </p:blipFill>
        <p:spPr>
          <a:xfrm>
            <a:off x="2153374" y="6274670"/>
            <a:ext cx="864037" cy="1073983"/>
          </a:xfrm>
          <a:prstGeom prst="rect">
            <a:avLst/>
          </a:prstGeom>
        </p:spPr>
      </p:pic>
      <p:sp>
        <p:nvSpPr>
          <p:cNvPr id="18" name="Text 11"/>
          <p:cNvSpPr/>
          <p:nvPr/>
        </p:nvSpPr>
        <p:spPr>
          <a:xfrm>
            <a:off x="3380398" y="6356330"/>
            <a:ext cx="2160270" cy="269915"/>
          </a:xfrm>
          <a:prstGeom prst="rect">
            <a:avLst/>
          </a:prstGeom>
          <a:noFill/>
          <a:ln/>
        </p:spPr>
        <p:txBody>
          <a:bodyPr wrap="none" rtlCol="0" anchor="t"/>
          <a:lstStyle/>
          <a:p>
            <a:pPr marL="0" indent="0" algn="l">
              <a:buNone/>
            </a:pPr>
            <a:r>
              <a:rPr lang="en-US" sz="2000" b="1" dirty="0">
                <a:solidFill>
                  <a:srgbClr val="4A4A45"/>
                </a:solidFill>
                <a:latin typeface="Times New Roman" panose="02020603050405020304" pitchFamily="18" charset="0"/>
                <a:ea typeface="Lato" pitchFamily="34" charset="-122"/>
                <a:cs typeface="Times New Roman" panose="02020603050405020304" pitchFamily="18" charset="0"/>
              </a:rPr>
              <a:t>Output Layer</a:t>
            </a:r>
            <a:endParaRPr lang="en-US" sz="2000" dirty="0">
              <a:latin typeface="Times New Roman" panose="02020603050405020304" pitchFamily="18" charset="0"/>
              <a:cs typeface="Times New Roman" panose="02020603050405020304" pitchFamily="18" charset="0"/>
            </a:endParaRPr>
          </a:p>
        </p:txBody>
      </p:sp>
      <p:sp>
        <p:nvSpPr>
          <p:cNvPr id="19" name="Text 12"/>
          <p:cNvSpPr/>
          <p:nvPr/>
        </p:nvSpPr>
        <p:spPr>
          <a:xfrm>
            <a:off x="3372593" y="6766082"/>
            <a:ext cx="8662721" cy="582572"/>
          </a:xfrm>
          <a:prstGeom prst="rect">
            <a:avLst/>
          </a:prstGeom>
          <a:noFill/>
          <a:ln/>
        </p:spPr>
        <p:txBody>
          <a:bodyPr wrap="none" rtlCol="0" anchor="t"/>
          <a:lstStyle/>
          <a:p>
            <a:pPr marL="0" indent="0" algn="l">
              <a:buNone/>
            </a:pPr>
            <a:r>
              <a:rPr lang="en-US" sz="2000" dirty="0">
                <a:solidFill>
                  <a:srgbClr val="4A4A45"/>
                </a:solidFill>
                <a:latin typeface="Times New Roman" panose="02020603050405020304" pitchFamily="18" charset="0"/>
                <a:ea typeface="Lato" pitchFamily="34" charset="-122"/>
                <a:cs typeface="Times New Roman" panose="02020603050405020304" pitchFamily="18" charset="0"/>
              </a:rPr>
              <a:t>The output layer predicts the probability of each disease class based on the learned features.</a:t>
            </a:r>
          </a:p>
          <a:p>
            <a:pPr marL="0" indent="0" algn="l">
              <a:buNone/>
            </a:pPr>
            <a:r>
              <a:rPr lang="en-US" sz="2000" dirty="0">
                <a:solidFill>
                  <a:srgbClr val="4A4A45"/>
                </a:solidFill>
                <a:latin typeface="Times New Roman" panose="02020603050405020304" pitchFamily="18" charset="0"/>
                <a:ea typeface="Lato" pitchFamily="34" charset="-122"/>
                <a:cs typeface="Times New Roman" panose="02020603050405020304" pitchFamily="18" charset="0"/>
              </a:rPr>
              <a:t>                                                                </a:t>
            </a:r>
            <a:r>
              <a:rPr lang="en-US" sz="800" dirty="0">
                <a:solidFill>
                  <a:srgbClr val="4A4A45"/>
                </a:solidFill>
                <a:latin typeface="Times New Roman" panose="02020603050405020304" pitchFamily="18" charset="0"/>
                <a:ea typeface="Lato" pitchFamily="34" charset="-122"/>
                <a:cs typeface="Times New Roman" panose="02020603050405020304" pitchFamily="18" charset="0"/>
              </a:rPr>
              <a:t>4</a:t>
            </a:r>
            <a:endParaRPr lang="en-US" sz="2000" dirty="0">
              <a:solidFill>
                <a:srgbClr val="4A4A45"/>
              </a:solidFill>
              <a:latin typeface="Times New Roman" panose="02020603050405020304" pitchFamily="18" charset="0"/>
              <a:ea typeface="Lato" pitchFamily="34"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6" name="Text 2"/>
          <p:cNvSpPr/>
          <p:nvPr/>
        </p:nvSpPr>
        <p:spPr>
          <a:xfrm>
            <a:off x="1730454" y="558642"/>
            <a:ext cx="10423922" cy="725447"/>
          </a:xfrm>
          <a:prstGeom prst="rect">
            <a:avLst/>
          </a:prstGeom>
          <a:noFill/>
          <a:ln/>
        </p:spPr>
        <p:txBody>
          <a:bodyPr wrap="none" rtlCol="0" anchor="t"/>
          <a:lstStyle/>
          <a:p>
            <a:pPr marL="0" indent="0">
              <a:lnSpc>
                <a:spcPts val="5031"/>
              </a:lnSpc>
              <a:buNone/>
            </a:pPr>
            <a:r>
              <a:rPr lang="en-US" sz="2800" b="1" dirty="0">
                <a:solidFill>
                  <a:srgbClr val="282824"/>
                </a:solidFill>
                <a:latin typeface="Times New Roman" panose="02020603050405020304" pitchFamily="18" charset="0"/>
                <a:ea typeface="Lato" pitchFamily="34" charset="-122"/>
                <a:cs typeface="Times New Roman" panose="02020603050405020304" pitchFamily="18" charset="0"/>
              </a:rPr>
              <a:t>Training and Evaluation of the CapsNet Model</a:t>
            </a:r>
            <a:endParaRPr lang="en-US" sz="2800" dirty="0">
              <a:latin typeface="Times New Roman" panose="02020603050405020304" pitchFamily="18" charset="0"/>
              <a:cs typeface="Times New Roman" panose="02020603050405020304" pitchFamily="18" charset="0"/>
            </a:endParaRPr>
          </a:p>
        </p:txBody>
      </p:sp>
      <p:sp>
        <p:nvSpPr>
          <p:cNvPr id="7" name="Shape 3"/>
          <p:cNvSpPr/>
          <p:nvPr/>
        </p:nvSpPr>
        <p:spPr>
          <a:xfrm>
            <a:off x="1730454" y="4063722"/>
            <a:ext cx="11169491" cy="3607237"/>
          </a:xfrm>
          <a:prstGeom prst="roundRect">
            <a:avLst>
              <a:gd name="adj" fmla="val 850"/>
            </a:avLst>
          </a:prstGeom>
          <a:noFill/>
          <a:ln w="7620">
            <a:solidFill>
              <a:srgbClr val="000000">
                <a:alpha val="8000"/>
              </a:srgbClr>
            </a:solidFill>
            <a:prstDash val="solid"/>
          </a:ln>
        </p:spPr>
      </p:sp>
      <p:sp>
        <p:nvSpPr>
          <p:cNvPr id="8" name="Shape 4"/>
          <p:cNvSpPr/>
          <p:nvPr/>
        </p:nvSpPr>
        <p:spPr>
          <a:xfrm>
            <a:off x="1745694" y="2004004"/>
            <a:ext cx="11154251" cy="2176284"/>
          </a:xfrm>
          <a:prstGeom prst="rect">
            <a:avLst/>
          </a:prstGeom>
          <a:solidFill>
            <a:srgbClr val="FFFFFF">
              <a:alpha val="4000"/>
            </a:srgbClr>
          </a:solidFill>
          <a:ln/>
        </p:spPr>
        <p:txBody>
          <a:bodyPr/>
          <a:lstStyle/>
          <a:p>
            <a:endParaRPr lang="en-IN" dirty="0"/>
          </a:p>
        </p:txBody>
      </p:sp>
      <p:sp>
        <p:nvSpPr>
          <p:cNvPr id="9" name="Text 5"/>
          <p:cNvSpPr/>
          <p:nvPr/>
        </p:nvSpPr>
        <p:spPr>
          <a:xfrm>
            <a:off x="1942505" y="1513283"/>
            <a:ext cx="5164455" cy="654129"/>
          </a:xfrm>
          <a:prstGeom prst="rect">
            <a:avLst/>
          </a:prstGeom>
          <a:noFill/>
          <a:ln/>
        </p:spPr>
        <p:txBody>
          <a:bodyPr wrap="none" rtlCol="0" anchor="t"/>
          <a:lstStyle/>
          <a:p>
            <a:pPr marL="0" indent="0">
              <a:lnSpc>
                <a:spcPts val="2576"/>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Dataset</a:t>
            </a:r>
            <a:endParaRPr lang="en-US" sz="2200" dirty="0">
              <a:latin typeface="Times New Roman" panose="02020603050405020304" pitchFamily="18" charset="0"/>
              <a:cs typeface="Times New Roman" panose="02020603050405020304" pitchFamily="18" charset="0"/>
            </a:endParaRPr>
          </a:p>
        </p:txBody>
      </p:sp>
      <p:sp>
        <p:nvSpPr>
          <p:cNvPr id="10" name="Text 6"/>
          <p:cNvSpPr/>
          <p:nvPr/>
        </p:nvSpPr>
        <p:spPr>
          <a:xfrm>
            <a:off x="7523440" y="1513284"/>
            <a:ext cx="5164455" cy="467028"/>
          </a:xfrm>
          <a:prstGeom prst="rect">
            <a:avLst/>
          </a:prstGeom>
          <a:noFill/>
          <a:ln/>
        </p:spPr>
        <p:txBody>
          <a:bodyPr wrap="none" rtlCol="0" anchor="t"/>
          <a:lstStyle/>
          <a:p>
            <a:pPr marL="0" indent="0">
              <a:lnSpc>
                <a:spcPts val="2576"/>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Wheat Leaf Disease Dataset (WLD)</a:t>
            </a:r>
            <a:endParaRPr lang="en-US" sz="2200" dirty="0">
              <a:latin typeface="Times New Roman" panose="02020603050405020304" pitchFamily="18" charset="0"/>
              <a:cs typeface="Times New Roman" panose="02020603050405020304" pitchFamily="18" charset="0"/>
            </a:endParaRPr>
          </a:p>
        </p:txBody>
      </p:sp>
      <p:sp>
        <p:nvSpPr>
          <p:cNvPr id="11" name="Shape 7"/>
          <p:cNvSpPr/>
          <p:nvPr/>
        </p:nvSpPr>
        <p:spPr>
          <a:xfrm>
            <a:off x="1738074" y="2209507"/>
            <a:ext cx="11154251" cy="841228"/>
          </a:xfrm>
          <a:prstGeom prst="rect">
            <a:avLst/>
          </a:prstGeom>
          <a:solidFill>
            <a:srgbClr val="000000">
              <a:alpha val="4000"/>
            </a:srgbClr>
          </a:solidFill>
          <a:ln/>
        </p:spPr>
      </p:sp>
      <p:sp>
        <p:nvSpPr>
          <p:cNvPr id="12" name="Text 8"/>
          <p:cNvSpPr/>
          <p:nvPr/>
        </p:nvSpPr>
        <p:spPr>
          <a:xfrm>
            <a:off x="1942505" y="2396606"/>
            <a:ext cx="5164455" cy="397315"/>
          </a:xfrm>
          <a:prstGeom prst="rect">
            <a:avLst/>
          </a:prstGeom>
          <a:noFill/>
          <a:ln/>
        </p:spPr>
        <p:txBody>
          <a:bodyPr wrap="none" rtlCol="0" anchor="t"/>
          <a:lstStyle/>
          <a:p>
            <a:pPr marL="0" indent="0">
              <a:lnSpc>
                <a:spcPts val="2576"/>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Size</a:t>
            </a:r>
            <a:endParaRPr lang="en-US" sz="2200" dirty="0">
              <a:latin typeface="Times New Roman" panose="02020603050405020304" pitchFamily="18" charset="0"/>
              <a:cs typeface="Times New Roman" panose="02020603050405020304" pitchFamily="18" charset="0"/>
            </a:endParaRPr>
          </a:p>
        </p:txBody>
      </p:sp>
      <p:sp>
        <p:nvSpPr>
          <p:cNvPr id="13" name="Text 9"/>
          <p:cNvSpPr/>
          <p:nvPr/>
        </p:nvSpPr>
        <p:spPr>
          <a:xfrm>
            <a:off x="7523440" y="2297076"/>
            <a:ext cx="5156179" cy="696223"/>
          </a:xfrm>
          <a:prstGeom prst="rect">
            <a:avLst/>
          </a:prstGeom>
          <a:noFill/>
          <a:ln/>
        </p:spPr>
        <p:txBody>
          <a:bodyPr wrap="square" rtlCol="0" anchor="t"/>
          <a:lstStyle/>
          <a:p>
            <a:pPr marL="0" indent="0" algn="just">
              <a:lnSpc>
                <a:spcPts val="2576"/>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10,000 images (5,000 for training, 2,500 for validation, 2,500 for testing)</a:t>
            </a:r>
            <a:endParaRPr lang="en-US" sz="2200" dirty="0">
              <a:latin typeface="Times New Roman" panose="02020603050405020304" pitchFamily="18" charset="0"/>
              <a:cs typeface="Times New Roman" panose="02020603050405020304" pitchFamily="18" charset="0"/>
            </a:endParaRPr>
          </a:p>
        </p:txBody>
      </p:sp>
      <p:sp>
        <p:nvSpPr>
          <p:cNvPr id="14" name="Shape 10"/>
          <p:cNvSpPr/>
          <p:nvPr/>
        </p:nvSpPr>
        <p:spPr>
          <a:xfrm>
            <a:off x="1738074" y="3180399"/>
            <a:ext cx="11554180" cy="590252"/>
          </a:xfrm>
          <a:prstGeom prst="rect">
            <a:avLst/>
          </a:prstGeom>
          <a:solidFill>
            <a:srgbClr val="FFFFFF">
              <a:alpha val="4000"/>
            </a:srgbClr>
          </a:solidFill>
          <a:ln/>
        </p:spPr>
      </p:sp>
      <p:sp>
        <p:nvSpPr>
          <p:cNvPr id="15" name="Text 11"/>
          <p:cNvSpPr/>
          <p:nvPr/>
        </p:nvSpPr>
        <p:spPr>
          <a:xfrm>
            <a:off x="1942505" y="3180400"/>
            <a:ext cx="5164455" cy="492559"/>
          </a:xfrm>
          <a:prstGeom prst="rect">
            <a:avLst/>
          </a:prstGeom>
          <a:noFill/>
          <a:ln/>
        </p:spPr>
        <p:txBody>
          <a:bodyPr wrap="none" rtlCol="0" anchor="t"/>
          <a:lstStyle/>
          <a:p>
            <a:pPr marL="0" indent="0">
              <a:lnSpc>
                <a:spcPts val="2576"/>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Disease Classes</a:t>
            </a:r>
            <a:endParaRPr lang="en-US" sz="2200" dirty="0">
              <a:latin typeface="Times New Roman" panose="02020603050405020304" pitchFamily="18" charset="0"/>
              <a:cs typeface="Times New Roman" panose="02020603050405020304" pitchFamily="18" charset="0"/>
            </a:endParaRPr>
          </a:p>
        </p:txBody>
      </p:sp>
      <p:sp>
        <p:nvSpPr>
          <p:cNvPr id="16" name="Text 12"/>
          <p:cNvSpPr/>
          <p:nvPr/>
        </p:nvSpPr>
        <p:spPr>
          <a:xfrm>
            <a:off x="7515163" y="3092831"/>
            <a:ext cx="5164455" cy="783791"/>
          </a:xfrm>
          <a:prstGeom prst="rect">
            <a:avLst/>
          </a:prstGeom>
          <a:noFill/>
          <a:ln/>
        </p:spPr>
        <p:txBody>
          <a:bodyPr wrap="square" rtlCol="0" anchor="t"/>
          <a:lstStyle/>
          <a:p>
            <a:pPr marL="0" indent="0" algn="just">
              <a:lnSpc>
                <a:spcPts val="2576"/>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Brown Rust, Leaf Rust, Yellow Rust, Septoria Tritici Blotch, Powdery Mildew</a:t>
            </a:r>
            <a:endParaRPr lang="en-US" sz="2200" dirty="0">
              <a:latin typeface="Times New Roman" panose="02020603050405020304" pitchFamily="18" charset="0"/>
              <a:cs typeface="Times New Roman" panose="02020603050405020304" pitchFamily="18" charset="0"/>
            </a:endParaRPr>
          </a:p>
        </p:txBody>
      </p:sp>
      <p:sp>
        <p:nvSpPr>
          <p:cNvPr id="17" name="Shape 13"/>
          <p:cNvSpPr/>
          <p:nvPr/>
        </p:nvSpPr>
        <p:spPr>
          <a:xfrm>
            <a:off x="1738074" y="4063723"/>
            <a:ext cx="11154251" cy="942322"/>
          </a:xfrm>
          <a:prstGeom prst="rect">
            <a:avLst/>
          </a:prstGeom>
          <a:solidFill>
            <a:srgbClr val="000000">
              <a:alpha val="4000"/>
            </a:srgbClr>
          </a:solidFill>
          <a:ln/>
        </p:spPr>
        <p:txBody>
          <a:bodyPr/>
          <a:lstStyle/>
          <a:p>
            <a:endParaRPr lang="en-IN" dirty="0"/>
          </a:p>
        </p:txBody>
      </p:sp>
      <p:sp>
        <p:nvSpPr>
          <p:cNvPr id="18" name="Text 14"/>
          <p:cNvSpPr/>
          <p:nvPr/>
        </p:nvSpPr>
        <p:spPr>
          <a:xfrm>
            <a:off x="1942505" y="4222384"/>
            <a:ext cx="5164455" cy="561254"/>
          </a:xfrm>
          <a:prstGeom prst="rect">
            <a:avLst/>
          </a:prstGeom>
          <a:noFill/>
          <a:ln/>
        </p:spPr>
        <p:txBody>
          <a:bodyPr wrap="none" rtlCol="0" anchor="t"/>
          <a:lstStyle/>
          <a:p>
            <a:pPr marL="0" indent="0">
              <a:lnSpc>
                <a:spcPts val="2576"/>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Training Method</a:t>
            </a:r>
            <a:endParaRPr lang="en-US" sz="2200" dirty="0">
              <a:latin typeface="Times New Roman" panose="02020603050405020304" pitchFamily="18" charset="0"/>
              <a:cs typeface="Times New Roman" panose="02020603050405020304" pitchFamily="18" charset="0"/>
            </a:endParaRPr>
          </a:p>
        </p:txBody>
      </p:sp>
      <p:sp>
        <p:nvSpPr>
          <p:cNvPr id="19" name="Text 15"/>
          <p:cNvSpPr/>
          <p:nvPr/>
        </p:nvSpPr>
        <p:spPr>
          <a:xfrm>
            <a:off x="7515162" y="4114801"/>
            <a:ext cx="5164455" cy="832246"/>
          </a:xfrm>
          <a:prstGeom prst="rect">
            <a:avLst/>
          </a:prstGeom>
          <a:noFill/>
          <a:ln/>
        </p:spPr>
        <p:txBody>
          <a:bodyPr wrap="none" rtlCol="0" anchor="t"/>
          <a:lstStyle/>
          <a:p>
            <a:pPr marL="0" indent="0" algn="just">
              <a:lnSpc>
                <a:spcPts val="2576"/>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Stochastic Gradient Descent with Adam </a:t>
            </a:r>
          </a:p>
          <a:p>
            <a:pPr marL="0" indent="0" algn="just">
              <a:lnSpc>
                <a:spcPts val="2576"/>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Optimizer</a:t>
            </a:r>
            <a:endParaRPr lang="en-US" sz="2200" dirty="0">
              <a:latin typeface="Times New Roman" panose="02020603050405020304" pitchFamily="18" charset="0"/>
              <a:cs typeface="Times New Roman" panose="02020603050405020304" pitchFamily="18" charset="0"/>
            </a:endParaRPr>
          </a:p>
        </p:txBody>
      </p:sp>
      <p:sp>
        <p:nvSpPr>
          <p:cNvPr id="20" name="Shape 16"/>
          <p:cNvSpPr/>
          <p:nvPr/>
        </p:nvSpPr>
        <p:spPr>
          <a:xfrm>
            <a:off x="1738074" y="7272575"/>
            <a:ext cx="11154251" cy="390763"/>
          </a:xfrm>
          <a:prstGeom prst="rect">
            <a:avLst/>
          </a:prstGeom>
          <a:solidFill>
            <a:srgbClr val="FFFFFF">
              <a:alpha val="4000"/>
            </a:srgbClr>
          </a:solidFill>
          <a:ln/>
        </p:spPr>
        <p:txBody>
          <a:bodyPr/>
          <a:lstStyle/>
          <a:p>
            <a:r>
              <a:rPr lang="en-US" dirty="0"/>
              <a:t>                                                                                       </a:t>
            </a:r>
            <a:r>
              <a:rPr lang="en-US" sz="800" dirty="0"/>
              <a:t>  5</a:t>
            </a:r>
            <a:endParaRPr lang="en-IN" dirty="0"/>
          </a:p>
        </p:txBody>
      </p:sp>
      <p:sp>
        <p:nvSpPr>
          <p:cNvPr id="21" name="Text 17"/>
          <p:cNvSpPr/>
          <p:nvPr/>
        </p:nvSpPr>
        <p:spPr>
          <a:xfrm>
            <a:off x="1942505" y="5048142"/>
            <a:ext cx="5164455" cy="748483"/>
          </a:xfrm>
          <a:prstGeom prst="rect">
            <a:avLst/>
          </a:prstGeom>
          <a:noFill/>
          <a:ln/>
        </p:spPr>
        <p:txBody>
          <a:bodyPr wrap="none" rtlCol="0" anchor="t"/>
          <a:lstStyle/>
          <a:p>
            <a:pPr marL="0" indent="0">
              <a:lnSpc>
                <a:spcPts val="2576"/>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Metrics</a:t>
            </a:r>
            <a:endParaRPr lang="en-US" sz="2200" dirty="0">
              <a:latin typeface="Times New Roman" panose="02020603050405020304" pitchFamily="18" charset="0"/>
              <a:cs typeface="Times New Roman" panose="02020603050405020304" pitchFamily="18" charset="0"/>
            </a:endParaRPr>
          </a:p>
        </p:txBody>
      </p:sp>
      <p:sp>
        <p:nvSpPr>
          <p:cNvPr id="22" name="Text 18"/>
          <p:cNvSpPr/>
          <p:nvPr/>
        </p:nvSpPr>
        <p:spPr>
          <a:xfrm>
            <a:off x="7523440" y="5105707"/>
            <a:ext cx="5164455" cy="550532"/>
          </a:xfrm>
          <a:prstGeom prst="rect">
            <a:avLst/>
          </a:prstGeom>
          <a:noFill/>
          <a:ln/>
        </p:spPr>
        <p:txBody>
          <a:bodyPr wrap="none" rtlCol="0" anchor="t"/>
          <a:lstStyle/>
          <a:p>
            <a:pPr marL="0" indent="0">
              <a:lnSpc>
                <a:spcPts val="2576"/>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Accuracy, Precision, Recall, F1-score</a:t>
            </a:r>
          </a:p>
          <a:p>
            <a:pPr marL="0" indent="0">
              <a:lnSpc>
                <a:spcPts val="2576"/>
              </a:lnSpc>
              <a:buNone/>
            </a:pPr>
            <a:endParaRPr 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5" name="Image 1" descr="preencoded.png"/>
          <p:cNvPicPr>
            <a:picLocks noChangeAspect="1"/>
          </p:cNvPicPr>
          <p:nvPr/>
        </p:nvPicPr>
        <p:blipFill>
          <a:blip r:embed="rId3"/>
          <a:stretch>
            <a:fillRect/>
          </a:stretch>
        </p:blipFill>
        <p:spPr>
          <a:xfrm>
            <a:off x="1058181" y="2319454"/>
            <a:ext cx="5045372" cy="3023088"/>
          </a:xfrm>
          <a:prstGeom prst="rect">
            <a:avLst/>
          </a:prstGeom>
        </p:spPr>
      </p:pic>
      <p:sp>
        <p:nvSpPr>
          <p:cNvPr id="6" name="Text 2"/>
          <p:cNvSpPr/>
          <p:nvPr/>
        </p:nvSpPr>
        <p:spPr>
          <a:xfrm>
            <a:off x="6170057" y="1472207"/>
            <a:ext cx="7776686" cy="754381"/>
          </a:xfrm>
          <a:prstGeom prst="rect">
            <a:avLst/>
          </a:prstGeom>
          <a:noFill/>
          <a:ln/>
        </p:spPr>
        <p:txBody>
          <a:bodyPr wrap="square" rtlCol="0" anchor="t"/>
          <a:lstStyle/>
          <a:p>
            <a:pPr marL="0" indent="0">
              <a:lnSpc>
                <a:spcPts val="4807"/>
              </a:lnSpc>
              <a:buNone/>
            </a:pPr>
            <a:r>
              <a:rPr lang="en-US" sz="3200" b="1" dirty="0">
                <a:solidFill>
                  <a:srgbClr val="282824"/>
                </a:solidFill>
                <a:latin typeface="Times New Roman" panose="02020603050405020304" pitchFamily="18" charset="0"/>
                <a:ea typeface="Lato" pitchFamily="34" charset="-122"/>
                <a:cs typeface="Times New Roman" panose="02020603050405020304" pitchFamily="18" charset="0"/>
              </a:rPr>
              <a:t>Results and Performance Evaluation</a:t>
            </a:r>
            <a:endParaRPr lang="en-US" sz="3200" dirty="0">
              <a:latin typeface="Times New Roman" panose="02020603050405020304" pitchFamily="18" charset="0"/>
              <a:cs typeface="Times New Roman" panose="02020603050405020304" pitchFamily="18" charset="0"/>
            </a:endParaRPr>
          </a:p>
        </p:txBody>
      </p:sp>
      <p:sp>
        <p:nvSpPr>
          <p:cNvPr id="10" name="Text 6"/>
          <p:cNvSpPr/>
          <p:nvPr/>
        </p:nvSpPr>
        <p:spPr>
          <a:xfrm>
            <a:off x="6378000" y="2812375"/>
            <a:ext cx="169902" cy="293013"/>
          </a:xfrm>
          <a:prstGeom prst="rect">
            <a:avLst/>
          </a:prstGeom>
          <a:noFill/>
          <a:ln/>
        </p:spPr>
        <p:txBody>
          <a:bodyPr wrap="none" rtlCol="0" anchor="t"/>
          <a:lstStyle/>
          <a:p>
            <a:pPr marL="0" indent="0" algn="ctr">
              <a:lnSpc>
                <a:spcPts val="2307"/>
              </a:lnSpc>
              <a:buNone/>
            </a:pPr>
            <a:r>
              <a:rPr lang="en-US" sz="2307" b="1" dirty="0">
                <a:solidFill>
                  <a:srgbClr val="4A4A45"/>
                </a:solidFill>
                <a:latin typeface="Lato" pitchFamily="34" charset="0"/>
                <a:ea typeface="Lato" pitchFamily="34" charset="-122"/>
                <a:cs typeface="Lato" pitchFamily="34" charset="-120"/>
              </a:rPr>
              <a:t>1.</a:t>
            </a:r>
            <a:endParaRPr lang="en-US" sz="2307" dirty="0"/>
          </a:p>
        </p:txBody>
      </p:sp>
      <p:sp>
        <p:nvSpPr>
          <p:cNvPr id="11" name="Text 7"/>
          <p:cNvSpPr/>
          <p:nvPr/>
        </p:nvSpPr>
        <p:spPr>
          <a:xfrm>
            <a:off x="6702268" y="2773323"/>
            <a:ext cx="2441734" cy="305157"/>
          </a:xfrm>
          <a:prstGeom prst="rect">
            <a:avLst/>
          </a:prstGeom>
          <a:noFill/>
          <a:ln/>
        </p:spPr>
        <p:txBody>
          <a:bodyPr wrap="none" rtlCol="0" anchor="t"/>
          <a:lstStyle/>
          <a:p>
            <a:pPr marL="0" indent="0" algn="l">
              <a:lnSpc>
                <a:spcPts val="2403"/>
              </a:lnSpc>
              <a:buNone/>
            </a:pPr>
            <a:r>
              <a:rPr lang="en-US" sz="2800" b="1" dirty="0">
                <a:solidFill>
                  <a:srgbClr val="4A4A45"/>
                </a:solidFill>
                <a:latin typeface="Times New Roman" panose="02020603050405020304" pitchFamily="18" charset="0"/>
                <a:ea typeface="Lato" pitchFamily="34" charset="-122"/>
                <a:cs typeface="Times New Roman" panose="02020603050405020304" pitchFamily="18" charset="0"/>
              </a:rPr>
              <a:t>High Accuracy</a:t>
            </a:r>
            <a:endParaRPr lang="en-US" sz="2800" dirty="0">
              <a:latin typeface="Times New Roman" panose="02020603050405020304" pitchFamily="18" charset="0"/>
              <a:cs typeface="Times New Roman" panose="02020603050405020304" pitchFamily="18" charset="0"/>
            </a:endParaRPr>
          </a:p>
        </p:txBody>
      </p:sp>
      <p:sp>
        <p:nvSpPr>
          <p:cNvPr id="12" name="Text 8"/>
          <p:cNvSpPr/>
          <p:nvPr/>
        </p:nvSpPr>
        <p:spPr>
          <a:xfrm>
            <a:off x="6702268" y="3146822"/>
            <a:ext cx="6409492" cy="625078"/>
          </a:xfrm>
          <a:prstGeom prst="rect">
            <a:avLst/>
          </a:prstGeom>
          <a:noFill/>
          <a:ln/>
        </p:spPr>
        <p:txBody>
          <a:bodyPr wrap="square" rtlCol="0" anchor="t"/>
          <a:lstStyle/>
          <a:p>
            <a:pPr marL="0" indent="0" algn="just">
              <a:lnSpc>
                <a:spcPts val="2461"/>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The CapsNet model achieved an accuracy of over 95% on the test dataset, demonstrating its effectiveness in wheat leaf disease detection.</a:t>
            </a:r>
            <a:endParaRPr lang="en-US" sz="2200" dirty="0">
              <a:latin typeface="Times New Roman" panose="02020603050405020304" pitchFamily="18" charset="0"/>
              <a:cs typeface="Times New Roman" panose="02020603050405020304" pitchFamily="18" charset="0"/>
            </a:endParaRPr>
          </a:p>
        </p:txBody>
      </p:sp>
      <p:sp>
        <p:nvSpPr>
          <p:cNvPr id="15" name="Text 11"/>
          <p:cNvSpPr/>
          <p:nvPr/>
        </p:nvSpPr>
        <p:spPr>
          <a:xfrm>
            <a:off x="6378000" y="4445556"/>
            <a:ext cx="169902" cy="293013"/>
          </a:xfrm>
          <a:prstGeom prst="rect">
            <a:avLst/>
          </a:prstGeom>
          <a:noFill/>
          <a:ln/>
        </p:spPr>
        <p:txBody>
          <a:bodyPr wrap="none" rtlCol="0" anchor="t"/>
          <a:lstStyle/>
          <a:p>
            <a:pPr marL="0" indent="0" algn="ctr">
              <a:lnSpc>
                <a:spcPts val="2307"/>
              </a:lnSpc>
              <a:buNone/>
            </a:pPr>
            <a:r>
              <a:rPr lang="en-US" sz="2307" b="1" dirty="0">
                <a:solidFill>
                  <a:srgbClr val="4A4A45"/>
                </a:solidFill>
                <a:latin typeface="Lato" pitchFamily="34" charset="0"/>
                <a:ea typeface="Lato" pitchFamily="34" charset="-122"/>
                <a:cs typeface="Lato" pitchFamily="34" charset="-120"/>
              </a:rPr>
              <a:t>2.</a:t>
            </a:r>
            <a:endParaRPr lang="en-US" sz="2307" dirty="0"/>
          </a:p>
        </p:txBody>
      </p:sp>
      <p:sp>
        <p:nvSpPr>
          <p:cNvPr id="16" name="Text 12"/>
          <p:cNvSpPr/>
          <p:nvPr/>
        </p:nvSpPr>
        <p:spPr>
          <a:xfrm>
            <a:off x="6702268" y="4439483"/>
            <a:ext cx="3425904" cy="305157"/>
          </a:xfrm>
          <a:prstGeom prst="rect">
            <a:avLst/>
          </a:prstGeom>
          <a:noFill/>
          <a:ln/>
        </p:spPr>
        <p:txBody>
          <a:bodyPr wrap="none" rtlCol="0" anchor="t"/>
          <a:lstStyle/>
          <a:p>
            <a:pPr marL="0" indent="0" algn="l">
              <a:lnSpc>
                <a:spcPts val="2403"/>
              </a:lnSpc>
              <a:buNone/>
            </a:pPr>
            <a:r>
              <a:rPr lang="en-US" sz="2800" b="1" dirty="0">
                <a:solidFill>
                  <a:srgbClr val="4A4A45"/>
                </a:solidFill>
                <a:latin typeface="Times New Roman" panose="02020603050405020304" pitchFamily="18" charset="0"/>
                <a:ea typeface="Lato" pitchFamily="34" charset="-122"/>
                <a:cs typeface="Times New Roman" panose="02020603050405020304" pitchFamily="18" charset="0"/>
              </a:rPr>
              <a:t>Robustness to Image Variations</a:t>
            </a:r>
            <a:endParaRPr lang="en-US" sz="2800" dirty="0">
              <a:latin typeface="Times New Roman" panose="02020603050405020304" pitchFamily="18" charset="0"/>
              <a:cs typeface="Times New Roman" panose="02020603050405020304" pitchFamily="18" charset="0"/>
            </a:endParaRPr>
          </a:p>
        </p:txBody>
      </p:sp>
      <p:sp>
        <p:nvSpPr>
          <p:cNvPr id="17" name="Text 13"/>
          <p:cNvSpPr/>
          <p:nvPr/>
        </p:nvSpPr>
        <p:spPr>
          <a:xfrm>
            <a:off x="6716669" y="4859923"/>
            <a:ext cx="6409492" cy="625078"/>
          </a:xfrm>
          <a:prstGeom prst="rect">
            <a:avLst/>
          </a:prstGeom>
          <a:noFill/>
          <a:ln/>
        </p:spPr>
        <p:txBody>
          <a:bodyPr wrap="square" rtlCol="0" anchor="t"/>
          <a:lstStyle/>
          <a:p>
            <a:pPr marL="0" indent="0" algn="just">
              <a:lnSpc>
                <a:spcPts val="2461"/>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The model showed strong performance even with noisy images or variations in leaf size and orientation.</a:t>
            </a:r>
            <a:endParaRPr lang="en-US" sz="2200" dirty="0">
              <a:latin typeface="Times New Roman" panose="02020603050405020304" pitchFamily="18" charset="0"/>
              <a:cs typeface="Times New Roman" panose="02020603050405020304" pitchFamily="18" charset="0"/>
            </a:endParaRPr>
          </a:p>
        </p:txBody>
      </p:sp>
      <p:sp>
        <p:nvSpPr>
          <p:cNvPr id="20" name="Text 16"/>
          <p:cNvSpPr/>
          <p:nvPr/>
        </p:nvSpPr>
        <p:spPr>
          <a:xfrm>
            <a:off x="6378000" y="5920085"/>
            <a:ext cx="169902" cy="293013"/>
          </a:xfrm>
          <a:prstGeom prst="rect">
            <a:avLst/>
          </a:prstGeom>
          <a:noFill/>
          <a:ln/>
        </p:spPr>
        <p:txBody>
          <a:bodyPr wrap="none" rtlCol="0" anchor="t"/>
          <a:lstStyle/>
          <a:p>
            <a:pPr marL="0" indent="0" algn="ctr">
              <a:lnSpc>
                <a:spcPts val="2307"/>
              </a:lnSpc>
              <a:buNone/>
            </a:pPr>
            <a:r>
              <a:rPr lang="en-US" sz="2307" b="1" dirty="0">
                <a:solidFill>
                  <a:srgbClr val="4A4A45"/>
                </a:solidFill>
                <a:latin typeface="Lato" pitchFamily="34" charset="0"/>
                <a:ea typeface="Lato" pitchFamily="34" charset="-122"/>
                <a:cs typeface="Lato" pitchFamily="34" charset="-120"/>
              </a:rPr>
              <a:t>3.</a:t>
            </a:r>
            <a:endParaRPr lang="en-US" sz="2307" dirty="0"/>
          </a:p>
        </p:txBody>
      </p:sp>
      <p:sp>
        <p:nvSpPr>
          <p:cNvPr id="21" name="Text 17"/>
          <p:cNvSpPr/>
          <p:nvPr/>
        </p:nvSpPr>
        <p:spPr>
          <a:xfrm>
            <a:off x="6709468" y="5920085"/>
            <a:ext cx="2710458" cy="305157"/>
          </a:xfrm>
          <a:prstGeom prst="rect">
            <a:avLst/>
          </a:prstGeom>
          <a:noFill/>
          <a:ln/>
        </p:spPr>
        <p:txBody>
          <a:bodyPr wrap="none" rtlCol="0" anchor="t"/>
          <a:lstStyle/>
          <a:p>
            <a:pPr marL="0" indent="0" algn="l">
              <a:lnSpc>
                <a:spcPts val="2403"/>
              </a:lnSpc>
              <a:buNone/>
            </a:pPr>
            <a:r>
              <a:rPr lang="en-US" sz="2800" b="1" dirty="0">
                <a:solidFill>
                  <a:srgbClr val="4A4A45"/>
                </a:solidFill>
                <a:latin typeface="Times New Roman" panose="02020603050405020304" pitchFamily="18" charset="0"/>
                <a:ea typeface="Lato" pitchFamily="34" charset="-122"/>
                <a:cs typeface="Times New Roman" panose="02020603050405020304" pitchFamily="18" charset="0"/>
              </a:rPr>
              <a:t>Improved Generalization</a:t>
            </a:r>
            <a:endParaRPr lang="en-US" sz="2800" dirty="0">
              <a:latin typeface="Times New Roman" panose="02020603050405020304" pitchFamily="18" charset="0"/>
              <a:cs typeface="Times New Roman" panose="02020603050405020304" pitchFamily="18" charset="0"/>
            </a:endParaRPr>
          </a:p>
        </p:txBody>
      </p:sp>
      <p:sp>
        <p:nvSpPr>
          <p:cNvPr id="22" name="Text 18"/>
          <p:cNvSpPr/>
          <p:nvPr/>
        </p:nvSpPr>
        <p:spPr>
          <a:xfrm>
            <a:off x="6738971" y="6334855"/>
            <a:ext cx="6409492" cy="625078"/>
          </a:xfrm>
          <a:prstGeom prst="rect">
            <a:avLst/>
          </a:prstGeom>
          <a:noFill/>
          <a:ln/>
        </p:spPr>
        <p:txBody>
          <a:bodyPr wrap="square" rtlCol="0" anchor="t"/>
          <a:lstStyle/>
          <a:p>
            <a:pPr marL="0" indent="0" algn="just">
              <a:lnSpc>
                <a:spcPts val="2461"/>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The model demonstrated good generalization capabilities, accurately identifying diseases on unseen wheat varieties.</a:t>
            </a:r>
          </a:p>
          <a:p>
            <a:pPr marL="0" indent="0" algn="just">
              <a:lnSpc>
                <a:spcPts val="2461"/>
              </a:lnSpc>
              <a:buNone/>
            </a:pPr>
            <a:r>
              <a:rPr lang="en-US" sz="800" dirty="0">
                <a:solidFill>
                  <a:srgbClr val="4A4A45"/>
                </a:solidFill>
                <a:latin typeface="Times New Roman" panose="02020603050405020304" pitchFamily="18" charset="0"/>
                <a:ea typeface="Lato" pitchFamily="34" charset="-122"/>
                <a:cs typeface="Times New Roman" panose="02020603050405020304" pitchFamily="18" charset="0"/>
              </a:rPr>
              <a:t>5</a:t>
            </a:r>
            <a:endParaRPr lang="en-US"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5" name="Image 1" descr="preencoded.png"/>
          <p:cNvPicPr>
            <a:picLocks noChangeAspect="1"/>
          </p:cNvPicPr>
          <p:nvPr/>
        </p:nvPicPr>
        <p:blipFill>
          <a:blip r:embed="rId3"/>
          <a:stretch>
            <a:fillRect/>
          </a:stretch>
        </p:blipFill>
        <p:spPr>
          <a:xfrm>
            <a:off x="1208439" y="1877361"/>
            <a:ext cx="4266810" cy="3976880"/>
          </a:xfrm>
          <a:prstGeom prst="rect">
            <a:avLst/>
          </a:prstGeom>
        </p:spPr>
      </p:pic>
      <p:sp>
        <p:nvSpPr>
          <p:cNvPr id="6" name="Text 2"/>
          <p:cNvSpPr/>
          <p:nvPr/>
        </p:nvSpPr>
        <p:spPr>
          <a:xfrm>
            <a:off x="3813718" y="841457"/>
            <a:ext cx="10211846" cy="553164"/>
          </a:xfrm>
          <a:prstGeom prst="rect">
            <a:avLst/>
          </a:prstGeom>
          <a:noFill/>
          <a:ln/>
        </p:spPr>
        <p:txBody>
          <a:bodyPr wrap="square" rtlCol="0" anchor="t"/>
          <a:lstStyle/>
          <a:p>
            <a:pPr marL="0" indent="0">
              <a:lnSpc>
                <a:spcPts val="4253"/>
              </a:lnSpc>
              <a:buNone/>
            </a:pPr>
            <a:r>
              <a:rPr lang="en-US" sz="2800" b="1" dirty="0">
                <a:solidFill>
                  <a:srgbClr val="282824"/>
                </a:solidFill>
                <a:latin typeface="Times New Roman" panose="02020603050405020304" pitchFamily="18" charset="0"/>
                <a:ea typeface="Lato" pitchFamily="34" charset="-122"/>
                <a:cs typeface="Times New Roman" panose="02020603050405020304" pitchFamily="18" charset="0"/>
              </a:rPr>
              <a:t>Deployment and Applications in Agri-Tech</a:t>
            </a:r>
            <a:endParaRPr lang="en-US" sz="2800" dirty="0">
              <a:latin typeface="Times New Roman" panose="02020603050405020304" pitchFamily="18" charset="0"/>
              <a:cs typeface="Times New Roman" panose="02020603050405020304" pitchFamily="18" charset="0"/>
            </a:endParaRPr>
          </a:p>
        </p:txBody>
      </p:sp>
      <p:sp>
        <p:nvSpPr>
          <p:cNvPr id="8" name="Text 3"/>
          <p:cNvSpPr/>
          <p:nvPr/>
        </p:nvSpPr>
        <p:spPr>
          <a:xfrm>
            <a:off x="6091238" y="2236811"/>
            <a:ext cx="2160270" cy="269915"/>
          </a:xfrm>
          <a:prstGeom prst="rect">
            <a:avLst/>
          </a:prstGeom>
          <a:noFill/>
          <a:ln/>
        </p:spPr>
        <p:txBody>
          <a:bodyPr wrap="none" rtlCol="0" anchor="t"/>
          <a:lstStyle/>
          <a:p>
            <a:pPr marL="0" indent="0" algn="l">
              <a:lnSpc>
                <a:spcPts val="2126"/>
              </a:lnSpc>
              <a:buNone/>
            </a:pPr>
            <a:r>
              <a:rPr lang="en-US" sz="2800" b="1" dirty="0">
                <a:solidFill>
                  <a:srgbClr val="4A4A45"/>
                </a:solidFill>
                <a:latin typeface="Times New Roman" panose="02020603050405020304" pitchFamily="18" charset="0"/>
                <a:ea typeface="Lato" pitchFamily="34" charset="-122"/>
                <a:cs typeface="Times New Roman" panose="02020603050405020304" pitchFamily="18" charset="0"/>
              </a:rPr>
              <a:t>Precision Agriculture</a:t>
            </a:r>
            <a:endParaRPr lang="en-US" sz="2800" dirty="0">
              <a:latin typeface="Times New Roman" panose="02020603050405020304" pitchFamily="18" charset="0"/>
              <a:cs typeface="Times New Roman" panose="02020603050405020304" pitchFamily="18" charset="0"/>
            </a:endParaRPr>
          </a:p>
        </p:txBody>
      </p:sp>
      <p:sp>
        <p:nvSpPr>
          <p:cNvPr id="9" name="Text 4"/>
          <p:cNvSpPr/>
          <p:nvPr/>
        </p:nvSpPr>
        <p:spPr>
          <a:xfrm>
            <a:off x="6091237" y="2636437"/>
            <a:ext cx="7934325" cy="553164"/>
          </a:xfrm>
          <a:prstGeom prst="rect">
            <a:avLst/>
          </a:prstGeom>
          <a:noFill/>
          <a:ln/>
        </p:spPr>
        <p:txBody>
          <a:bodyPr wrap="square" rtlCol="0" anchor="t"/>
          <a:lstStyle/>
          <a:p>
            <a:pPr marL="0" indent="0" algn="just">
              <a:lnSpc>
                <a:spcPts val="2177"/>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Real-time disease detection using mobile devices or drones can help farmers make informed decisions about treatment and resource allocation.</a:t>
            </a:r>
            <a:endParaRPr lang="en-US" sz="2200" dirty="0">
              <a:latin typeface="Times New Roman" panose="02020603050405020304" pitchFamily="18" charset="0"/>
              <a:cs typeface="Times New Roman" panose="02020603050405020304" pitchFamily="18" charset="0"/>
            </a:endParaRPr>
          </a:p>
        </p:txBody>
      </p:sp>
      <p:sp>
        <p:nvSpPr>
          <p:cNvPr id="11" name="Text 5"/>
          <p:cNvSpPr/>
          <p:nvPr/>
        </p:nvSpPr>
        <p:spPr>
          <a:xfrm>
            <a:off x="6091238" y="3864394"/>
            <a:ext cx="2160270" cy="269915"/>
          </a:xfrm>
          <a:prstGeom prst="rect">
            <a:avLst/>
          </a:prstGeom>
          <a:noFill/>
          <a:ln/>
        </p:spPr>
        <p:txBody>
          <a:bodyPr wrap="none" rtlCol="0" anchor="t"/>
          <a:lstStyle/>
          <a:p>
            <a:pPr marL="0" indent="0" algn="l">
              <a:lnSpc>
                <a:spcPts val="2126"/>
              </a:lnSpc>
              <a:buNone/>
            </a:pPr>
            <a:r>
              <a:rPr lang="en-US" sz="2800" b="1" dirty="0">
                <a:solidFill>
                  <a:srgbClr val="4A4A45"/>
                </a:solidFill>
                <a:latin typeface="Times New Roman" panose="02020603050405020304" pitchFamily="18" charset="0"/>
                <a:ea typeface="Lato" pitchFamily="34" charset="-122"/>
                <a:cs typeface="Times New Roman" panose="02020603050405020304" pitchFamily="18" charset="0"/>
              </a:rPr>
              <a:t>Data-Driven Insights</a:t>
            </a:r>
            <a:endParaRPr lang="en-US" sz="2800" dirty="0">
              <a:latin typeface="Times New Roman" panose="02020603050405020304" pitchFamily="18" charset="0"/>
              <a:cs typeface="Times New Roman" panose="02020603050405020304" pitchFamily="18" charset="0"/>
            </a:endParaRPr>
          </a:p>
        </p:txBody>
      </p:sp>
      <p:sp>
        <p:nvSpPr>
          <p:cNvPr id="12" name="Text 6"/>
          <p:cNvSpPr/>
          <p:nvPr/>
        </p:nvSpPr>
        <p:spPr>
          <a:xfrm>
            <a:off x="6091238" y="4326315"/>
            <a:ext cx="7934325" cy="553164"/>
          </a:xfrm>
          <a:prstGeom prst="rect">
            <a:avLst/>
          </a:prstGeom>
          <a:noFill/>
          <a:ln/>
        </p:spPr>
        <p:txBody>
          <a:bodyPr wrap="square" rtlCol="0" anchor="t"/>
          <a:lstStyle/>
          <a:p>
            <a:pPr marL="0" indent="0" algn="just">
              <a:lnSpc>
                <a:spcPts val="2177"/>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Disease data collected through the CapsNet model can provide valuable insights for research and development of new disease management strategies.</a:t>
            </a:r>
            <a:endParaRPr lang="en-US" sz="2200" dirty="0">
              <a:latin typeface="Times New Roman" panose="02020603050405020304" pitchFamily="18" charset="0"/>
              <a:cs typeface="Times New Roman" panose="02020603050405020304" pitchFamily="18" charset="0"/>
            </a:endParaRPr>
          </a:p>
        </p:txBody>
      </p:sp>
      <p:sp>
        <p:nvSpPr>
          <p:cNvPr id="14" name="Text 7"/>
          <p:cNvSpPr/>
          <p:nvPr/>
        </p:nvSpPr>
        <p:spPr>
          <a:xfrm>
            <a:off x="6091237" y="5584326"/>
            <a:ext cx="2160270" cy="269915"/>
          </a:xfrm>
          <a:prstGeom prst="rect">
            <a:avLst/>
          </a:prstGeom>
          <a:noFill/>
          <a:ln/>
        </p:spPr>
        <p:txBody>
          <a:bodyPr wrap="none" rtlCol="0" anchor="t"/>
          <a:lstStyle/>
          <a:p>
            <a:pPr marL="0" indent="0" algn="l">
              <a:lnSpc>
                <a:spcPts val="2126"/>
              </a:lnSpc>
              <a:buNone/>
            </a:pPr>
            <a:r>
              <a:rPr lang="en-US" sz="2800" b="1" dirty="0">
                <a:solidFill>
                  <a:srgbClr val="4A4A45"/>
                </a:solidFill>
                <a:latin typeface="Times New Roman" panose="02020603050405020304" pitchFamily="18" charset="0"/>
                <a:ea typeface="Lato" pitchFamily="34" charset="-122"/>
                <a:cs typeface="Times New Roman" panose="02020603050405020304" pitchFamily="18" charset="0"/>
              </a:rPr>
              <a:t>Global Food Security</a:t>
            </a:r>
            <a:endParaRPr lang="en-US" sz="2800" dirty="0">
              <a:latin typeface="Times New Roman" panose="02020603050405020304" pitchFamily="18" charset="0"/>
              <a:cs typeface="Times New Roman" panose="02020603050405020304" pitchFamily="18" charset="0"/>
            </a:endParaRPr>
          </a:p>
        </p:txBody>
      </p:sp>
      <p:sp>
        <p:nvSpPr>
          <p:cNvPr id="15" name="Text 8"/>
          <p:cNvSpPr/>
          <p:nvPr/>
        </p:nvSpPr>
        <p:spPr>
          <a:xfrm>
            <a:off x="6091238" y="6121295"/>
            <a:ext cx="7934325" cy="553164"/>
          </a:xfrm>
          <a:prstGeom prst="rect">
            <a:avLst/>
          </a:prstGeom>
          <a:noFill/>
          <a:ln/>
        </p:spPr>
        <p:txBody>
          <a:bodyPr wrap="square" rtlCol="0" anchor="t"/>
          <a:lstStyle/>
          <a:p>
            <a:pPr marL="0" indent="0" algn="just">
              <a:lnSpc>
                <a:spcPts val="2177"/>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Improved disease detection and management can contribute to increased wheat yields, addressing the growing demand for food production.</a:t>
            </a:r>
          </a:p>
          <a:p>
            <a:pPr marL="0" indent="0" algn="just">
              <a:lnSpc>
                <a:spcPts val="2177"/>
              </a:lnSpc>
              <a:buNone/>
            </a:pPr>
            <a:endParaRPr lang="en-US" sz="2200" dirty="0">
              <a:solidFill>
                <a:srgbClr val="4A4A45"/>
              </a:solidFill>
              <a:latin typeface="Times New Roman" panose="02020603050405020304" pitchFamily="18" charset="0"/>
              <a:ea typeface="Lato" pitchFamily="34" charset="-122"/>
              <a:cs typeface="Times New Roman" panose="02020603050405020304" pitchFamily="18" charset="0"/>
            </a:endParaRPr>
          </a:p>
          <a:p>
            <a:pPr marL="0" indent="0" algn="just">
              <a:lnSpc>
                <a:spcPts val="2177"/>
              </a:lnSpc>
              <a:buNone/>
            </a:pPr>
            <a:r>
              <a:rPr lang="en-US" sz="2200" dirty="0">
                <a:solidFill>
                  <a:srgbClr val="4A4A45"/>
                </a:solidFill>
                <a:latin typeface="Times New Roman" panose="02020603050405020304" pitchFamily="18" charset="0"/>
                <a:ea typeface="Lato" pitchFamily="34" charset="-122"/>
                <a:cs typeface="Times New Roman" panose="02020603050405020304" pitchFamily="18" charset="0"/>
              </a:rPr>
              <a:t>         </a:t>
            </a:r>
            <a:r>
              <a:rPr lang="en-US" sz="800" dirty="0">
                <a:solidFill>
                  <a:srgbClr val="4A4A45"/>
                </a:solidFill>
                <a:latin typeface="Times New Roman" panose="02020603050405020304" pitchFamily="18" charset="0"/>
                <a:ea typeface="Lato" pitchFamily="34" charset="-122"/>
                <a:cs typeface="Times New Roman" panose="02020603050405020304" pitchFamily="18" charset="0"/>
              </a:rPr>
              <a:t>7</a:t>
            </a:r>
            <a:endParaRPr 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236</TotalTime>
  <Words>1114</Words>
  <Application>Microsoft Office PowerPoint</Application>
  <PresentationFormat>Custom</PresentationFormat>
  <Paragraphs>148</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Garamond</vt:lpstr>
      <vt:lpstr>Lato</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shivani tumu</cp:lastModifiedBy>
  <cp:revision>9</cp:revision>
  <dcterms:created xsi:type="dcterms:W3CDTF">2024-08-25T10:17:51Z</dcterms:created>
  <dcterms:modified xsi:type="dcterms:W3CDTF">2024-08-26T16:10:47Z</dcterms:modified>
</cp:coreProperties>
</file>