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8288000" cy="10287000"/>
  <p:notesSz cx="6858000" cy="9144000"/>
  <p:embeddedFontLst>
    <p:embeddedFont>
      <p:font typeface="DM Sans Bold" charset="1" panose="00000000000000000000"/>
      <p:regular r:id="rId11"/>
    </p:embeddedFont>
    <p:embeddedFont>
      <p:font typeface="DM Sans" charset="1" panose="00000000000000000000"/>
      <p:regular r:id="rId12"/>
    </p:embeddedFont>
    <p:embeddedFont>
      <p:font typeface="Playfair Display Bold" charset="1" panose="00000800000000000000"/>
      <p:regular r:id="rId13"/>
    </p:embeddedFont>
    <p:embeddedFont>
      <p:font typeface="Playfair Display Italics" charset="1" panose="0000050000000000000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pn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pn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pn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14.pn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5400000">
            <a:off x="-2086424" y="2364857"/>
            <a:ext cx="10265024" cy="6092177"/>
            <a:chOff x="0" y="0"/>
            <a:chExt cx="2703546" cy="160452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703545" cy="1604524"/>
            </a:xfrm>
            <a:custGeom>
              <a:avLst/>
              <a:gdLst/>
              <a:ahLst/>
              <a:cxnLst/>
              <a:rect r="r" b="b" t="t" l="l"/>
              <a:pathLst>
                <a:path h="1604524" w="2703545">
                  <a:moveTo>
                    <a:pt x="0" y="0"/>
                  </a:moveTo>
                  <a:lnTo>
                    <a:pt x="2703545" y="0"/>
                  </a:lnTo>
                  <a:lnTo>
                    <a:pt x="2703545" y="1604524"/>
                  </a:lnTo>
                  <a:lnTo>
                    <a:pt x="0" y="1604524"/>
                  </a:lnTo>
                  <a:close/>
                </a:path>
              </a:pathLst>
            </a:custGeom>
            <a:solidFill>
              <a:srgbClr val="84AEC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703546" cy="16426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5400000">
            <a:off x="10109399" y="2364857"/>
            <a:ext cx="10265024" cy="6092177"/>
            <a:chOff x="0" y="0"/>
            <a:chExt cx="2703546" cy="16045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703545" cy="1604524"/>
            </a:xfrm>
            <a:custGeom>
              <a:avLst/>
              <a:gdLst/>
              <a:ahLst/>
              <a:cxnLst/>
              <a:rect r="r" b="b" t="t" l="l"/>
              <a:pathLst>
                <a:path h="1604524" w="2703545">
                  <a:moveTo>
                    <a:pt x="0" y="0"/>
                  </a:moveTo>
                  <a:lnTo>
                    <a:pt x="2703545" y="0"/>
                  </a:lnTo>
                  <a:lnTo>
                    <a:pt x="2703545" y="1604524"/>
                  </a:lnTo>
                  <a:lnTo>
                    <a:pt x="0" y="1604524"/>
                  </a:lnTo>
                  <a:close/>
                </a:path>
              </a:pathLst>
            </a:custGeom>
            <a:solidFill>
              <a:srgbClr val="84AEC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703546" cy="16426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-569885" y="0"/>
            <a:ext cx="24098249" cy="1877984"/>
            <a:chOff x="0" y="0"/>
            <a:chExt cx="6346864" cy="49461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46864" cy="494613"/>
            </a:xfrm>
            <a:custGeom>
              <a:avLst/>
              <a:gdLst/>
              <a:ahLst/>
              <a:cxnLst/>
              <a:rect r="r" b="b" t="t" l="l"/>
              <a:pathLst>
                <a:path h="494613" w="6346864">
                  <a:moveTo>
                    <a:pt x="0" y="0"/>
                  </a:moveTo>
                  <a:lnTo>
                    <a:pt x="6346864" y="0"/>
                  </a:lnTo>
                  <a:lnTo>
                    <a:pt x="6346864" y="494613"/>
                  </a:lnTo>
                  <a:lnTo>
                    <a:pt x="0" y="494613"/>
                  </a:lnTo>
                  <a:close/>
                </a:path>
              </a:pathLst>
            </a:custGeom>
            <a:solidFill>
              <a:srgbClr val="2F5B83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6346864" cy="53271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pic>
        <p:nvPicPr>
          <p:cNvPr name="Picture 11" id="11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8881196" y="5003946"/>
            <a:ext cx="2834230" cy="2805989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6103139" y="5089339"/>
            <a:ext cx="3236495" cy="2754118"/>
          </a:xfrm>
          <a:prstGeom prst="rect">
            <a:avLst/>
          </a:prstGeom>
        </p:spPr>
      </p:pic>
      <p:sp>
        <p:nvSpPr>
          <p:cNvPr name="Freeform 13" id="13"/>
          <p:cNvSpPr/>
          <p:nvPr/>
        </p:nvSpPr>
        <p:spPr>
          <a:xfrm flipH="false" flipV="false" rot="0">
            <a:off x="6555118" y="8059524"/>
            <a:ext cx="2332535" cy="2329620"/>
          </a:xfrm>
          <a:custGeom>
            <a:avLst/>
            <a:gdLst/>
            <a:ahLst/>
            <a:cxnLst/>
            <a:rect r="r" b="b" t="t" l="l"/>
            <a:pathLst>
              <a:path h="2329620" w="2332535">
                <a:moveTo>
                  <a:pt x="0" y="0"/>
                </a:moveTo>
                <a:lnTo>
                  <a:pt x="2332536" y="0"/>
                </a:lnTo>
                <a:lnTo>
                  <a:pt x="2332536" y="2329619"/>
                </a:lnTo>
                <a:lnTo>
                  <a:pt x="0" y="23296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3173421" y="259675"/>
            <a:ext cx="11941157" cy="12894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09"/>
              </a:lnSpc>
            </a:pPr>
            <a:r>
              <a:rPr lang="en-US" sz="522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YOUR TITLE</a:t>
            </a:r>
          </a:p>
          <a:p>
            <a:pPr algn="ctr">
              <a:lnSpc>
                <a:spcPts val="2799"/>
              </a:lnSpc>
            </a:pPr>
            <a:r>
              <a:rPr lang="en-US" sz="1999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Author: Vilnius Surgical Symposium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933375" y="2118184"/>
            <a:ext cx="2225427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BACKGROUND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619794" y="5182982"/>
            <a:ext cx="2852589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AIM OF THE STUDY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998066" y="5838935"/>
            <a:ext cx="4096045" cy="990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78963" y="7254344"/>
            <a:ext cx="4188916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METHODS AND MATERIALS 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474348" y="2118184"/>
            <a:ext cx="1339304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0D0D17"/>
                </a:solidFill>
                <a:latin typeface="DM Sans Bold"/>
                <a:ea typeface="DM Sans Bold"/>
                <a:cs typeface="DM Sans Bold"/>
                <a:sym typeface="DM Sans Bold"/>
              </a:rPr>
              <a:t>RESULTS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3470038" y="8186522"/>
            <a:ext cx="3543746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ACKNOWLEDGEMENTS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4263292" y="2118184"/>
            <a:ext cx="2282279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CONCLUSIONS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4263292" y="5301897"/>
            <a:ext cx="1957239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REFERENCES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3163255" y="8741064"/>
            <a:ext cx="4096045" cy="990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6660611" y="2880734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764107" y="2763810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636774" y="7895692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2832597" y="2763810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2832597" y="6019360"/>
            <a:ext cx="4818629" cy="16571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9069926" y="8303995"/>
            <a:ext cx="2624539" cy="1427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92"/>
              </a:lnSpc>
            </a:pPr>
            <a:r>
              <a:rPr lang="en-US" sz="1637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VSS</a:t>
            </a:r>
            <a:r>
              <a:rPr lang="en-US" sz="1637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37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VSS VSS VSS VSS VSS VSS VSS VSS VSS VSS VSS VSS VSS VSS VSS VSS VSS VSS VSS VSS VSS VSS VSS VSS VSS VSS VSS VSS VSS </a:t>
            </a:r>
          </a:p>
        </p:txBody>
      </p:sp>
      <p:grpSp>
        <p:nvGrpSpPr>
          <p:cNvPr name="Group 30" id="30"/>
          <p:cNvGrpSpPr/>
          <p:nvPr/>
        </p:nvGrpSpPr>
        <p:grpSpPr>
          <a:xfrm rot="0">
            <a:off x="764107" y="320613"/>
            <a:ext cx="1452885" cy="1272318"/>
            <a:chOff x="0" y="0"/>
            <a:chExt cx="1937180" cy="1696424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578529" y="0"/>
              <a:ext cx="1260856" cy="1265458"/>
            </a:xfrm>
            <a:custGeom>
              <a:avLst/>
              <a:gdLst/>
              <a:ahLst/>
              <a:cxnLst/>
              <a:rect r="r" b="b" t="t" l="l"/>
              <a:pathLst>
                <a:path h="1265458" w="1260856">
                  <a:moveTo>
                    <a:pt x="0" y="0"/>
                  </a:moveTo>
                  <a:lnTo>
                    <a:pt x="1260856" y="0"/>
                  </a:lnTo>
                  <a:lnTo>
                    <a:pt x="1260856" y="1265458"/>
                  </a:lnTo>
                  <a:lnTo>
                    <a:pt x="0" y="12654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28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AutoShape 32" id="32"/>
            <p:cNvSpPr/>
            <p:nvPr/>
          </p:nvSpPr>
          <p:spPr>
            <a:xfrm flipV="true">
              <a:off x="98012" y="1424368"/>
              <a:ext cx="1643362" cy="3046"/>
            </a:xfrm>
            <a:prstGeom prst="line">
              <a:avLst/>
            </a:prstGeom>
            <a:ln cap="flat" w="10324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TextBox 33" id="33"/>
            <p:cNvSpPr txBox="true"/>
            <p:nvPr/>
          </p:nvSpPr>
          <p:spPr>
            <a:xfrm rot="0">
              <a:off x="97794" y="97460"/>
              <a:ext cx="1839385" cy="124736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503"/>
                </a:lnSpc>
                <a:spcBef>
                  <a:spcPct val="0"/>
                </a:spcBef>
              </a:pPr>
              <a:r>
                <a:rPr lang="en-US" b="true" sz="1788" u="none">
                  <a:solidFill>
                    <a:srgbClr val="FFFFFF"/>
                  </a:solidFill>
                  <a:latin typeface="Playfair Display Bold"/>
                  <a:ea typeface="Playfair Display Bold"/>
                  <a:cs typeface="Playfair Display Bold"/>
                  <a:sym typeface="Playfair Display Bold"/>
                </a:rPr>
                <a:t>Vilnius Surgical Symposium</a:t>
              </a:r>
            </a:p>
          </p:txBody>
        </p:sp>
        <p:sp>
          <p:nvSpPr>
            <p:cNvPr name="TextBox 34" id="34"/>
            <p:cNvSpPr txBox="true"/>
            <p:nvPr/>
          </p:nvSpPr>
          <p:spPr>
            <a:xfrm rot="0">
              <a:off x="0" y="1446094"/>
              <a:ext cx="1839385" cy="25033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80"/>
                </a:lnSpc>
              </a:pPr>
              <a:r>
                <a:rPr lang="en-US" sz="1056" i="true" spc="38">
                  <a:solidFill>
                    <a:srgbClr val="FFFFFF"/>
                  </a:solidFill>
                  <a:latin typeface="Playfair Display Italics"/>
                  <a:ea typeface="Playfair Display Italics"/>
                  <a:cs typeface="Playfair Display Italics"/>
                  <a:sym typeface="Playfair Display Italics"/>
                </a:rPr>
                <a:t>for Young Surgeons</a:t>
              </a:r>
            </a:p>
          </p:txBody>
        </p:sp>
      </p:grpSp>
      <p:grpSp>
        <p:nvGrpSpPr>
          <p:cNvPr name="Group 35" id="35"/>
          <p:cNvGrpSpPr/>
          <p:nvPr/>
        </p:nvGrpSpPr>
        <p:grpSpPr>
          <a:xfrm rot="0">
            <a:off x="16198341" y="364450"/>
            <a:ext cx="1452885" cy="1272318"/>
            <a:chOff x="0" y="0"/>
            <a:chExt cx="1937180" cy="1696424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578529" y="0"/>
              <a:ext cx="1260856" cy="1265458"/>
            </a:xfrm>
            <a:custGeom>
              <a:avLst/>
              <a:gdLst/>
              <a:ahLst/>
              <a:cxnLst/>
              <a:rect r="r" b="b" t="t" l="l"/>
              <a:pathLst>
                <a:path h="1265458" w="1260856">
                  <a:moveTo>
                    <a:pt x="0" y="0"/>
                  </a:moveTo>
                  <a:lnTo>
                    <a:pt x="1260856" y="0"/>
                  </a:lnTo>
                  <a:lnTo>
                    <a:pt x="1260856" y="1265458"/>
                  </a:lnTo>
                  <a:lnTo>
                    <a:pt x="0" y="12654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28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AutoShape 37" id="37"/>
            <p:cNvSpPr/>
            <p:nvPr/>
          </p:nvSpPr>
          <p:spPr>
            <a:xfrm flipV="true">
              <a:off x="98012" y="1424368"/>
              <a:ext cx="1643362" cy="3046"/>
            </a:xfrm>
            <a:prstGeom prst="line">
              <a:avLst/>
            </a:prstGeom>
            <a:ln cap="flat" w="10324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TextBox 38" id="38"/>
            <p:cNvSpPr txBox="true"/>
            <p:nvPr/>
          </p:nvSpPr>
          <p:spPr>
            <a:xfrm rot="0">
              <a:off x="97794" y="97460"/>
              <a:ext cx="1839385" cy="124736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503"/>
                </a:lnSpc>
                <a:spcBef>
                  <a:spcPct val="0"/>
                </a:spcBef>
              </a:pPr>
              <a:r>
                <a:rPr lang="en-US" b="true" sz="1788" u="none">
                  <a:solidFill>
                    <a:srgbClr val="FFFFFF"/>
                  </a:solidFill>
                  <a:latin typeface="Playfair Display Bold"/>
                  <a:ea typeface="Playfair Display Bold"/>
                  <a:cs typeface="Playfair Display Bold"/>
                  <a:sym typeface="Playfair Display Bold"/>
                </a:rPr>
                <a:t>Vilnius Surgical Symposium</a:t>
              </a:r>
            </a:p>
          </p:txBody>
        </p:sp>
        <p:sp>
          <p:nvSpPr>
            <p:cNvPr name="TextBox 39" id="39"/>
            <p:cNvSpPr txBox="true"/>
            <p:nvPr/>
          </p:nvSpPr>
          <p:spPr>
            <a:xfrm rot="0">
              <a:off x="0" y="1446094"/>
              <a:ext cx="1839385" cy="25033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80"/>
                </a:lnSpc>
              </a:pPr>
              <a:r>
                <a:rPr lang="en-US" sz="1056" i="true" spc="38">
                  <a:solidFill>
                    <a:srgbClr val="FFFFFF"/>
                  </a:solidFill>
                  <a:latin typeface="Playfair Display Italics"/>
                  <a:ea typeface="Playfair Display Italics"/>
                  <a:cs typeface="Playfair Display Italics"/>
                  <a:sym typeface="Playfair Display Italics"/>
                </a:rPr>
                <a:t>for Young Surgeons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5400000">
            <a:off x="-2086424" y="2364857"/>
            <a:ext cx="10265024" cy="6092177"/>
            <a:chOff x="0" y="0"/>
            <a:chExt cx="2703546" cy="160452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703545" cy="1604524"/>
            </a:xfrm>
            <a:custGeom>
              <a:avLst/>
              <a:gdLst/>
              <a:ahLst/>
              <a:cxnLst/>
              <a:rect r="r" b="b" t="t" l="l"/>
              <a:pathLst>
                <a:path h="1604524" w="2703545">
                  <a:moveTo>
                    <a:pt x="0" y="0"/>
                  </a:moveTo>
                  <a:lnTo>
                    <a:pt x="2703545" y="0"/>
                  </a:lnTo>
                  <a:lnTo>
                    <a:pt x="2703545" y="1604524"/>
                  </a:lnTo>
                  <a:lnTo>
                    <a:pt x="0" y="1604524"/>
                  </a:lnTo>
                  <a:close/>
                </a:path>
              </a:pathLst>
            </a:custGeom>
            <a:solidFill>
              <a:srgbClr val="2F5B83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703546" cy="16426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5400000">
            <a:off x="10109399" y="2364857"/>
            <a:ext cx="10265024" cy="6092177"/>
            <a:chOff x="0" y="0"/>
            <a:chExt cx="2703546" cy="16045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703545" cy="1604524"/>
            </a:xfrm>
            <a:custGeom>
              <a:avLst/>
              <a:gdLst/>
              <a:ahLst/>
              <a:cxnLst/>
              <a:rect r="r" b="b" t="t" l="l"/>
              <a:pathLst>
                <a:path h="1604524" w="2703545">
                  <a:moveTo>
                    <a:pt x="0" y="0"/>
                  </a:moveTo>
                  <a:lnTo>
                    <a:pt x="2703545" y="0"/>
                  </a:lnTo>
                  <a:lnTo>
                    <a:pt x="2703545" y="1604524"/>
                  </a:lnTo>
                  <a:lnTo>
                    <a:pt x="0" y="1604524"/>
                  </a:lnTo>
                  <a:close/>
                </a:path>
              </a:pathLst>
            </a:custGeom>
            <a:solidFill>
              <a:srgbClr val="2F5B83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703546" cy="16426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-569885" y="0"/>
            <a:ext cx="24098249" cy="1877984"/>
            <a:chOff x="0" y="0"/>
            <a:chExt cx="6346864" cy="49461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46864" cy="494613"/>
            </a:xfrm>
            <a:custGeom>
              <a:avLst/>
              <a:gdLst/>
              <a:ahLst/>
              <a:cxnLst/>
              <a:rect r="r" b="b" t="t" l="l"/>
              <a:pathLst>
                <a:path h="494613" w="6346864">
                  <a:moveTo>
                    <a:pt x="0" y="0"/>
                  </a:moveTo>
                  <a:lnTo>
                    <a:pt x="6346864" y="0"/>
                  </a:lnTo>
                  <a:lnTo>
                    <a:pt x="6346864" y="494613"/>
                  </a:lnTo>
                  <a:lnTo>
                    <a:pt x="0" y="494613"/>
                  </a:lnTo>
                  <a:close/>
                </a:path>
              </a:pathLst>
            </a:custGeom>
            <a:solidFill>
              <a:srgbClr val="84AECF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6346864" cy="53271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pic>
        <p:nvPicPr>
          <p:cNvPr name="Picture 11" id="11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8881196" y="5003946"/>
            <a:ext cx="2834230" cy="2805989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6103139" y="5089339"/>
            <a:ext cx="3236495" cy="2754118"/>
          </a:xfrm>
          <a:prstGeom prst="rect">
            <a:avLst/>
          </a:prstGeom>
        </p:spPr>
      </p:pic>
      <p:sp>
        <p:nvSpPr>
          <p:cNvPr name="Freeform 13" id="13"/>
          <p:cNvSpPr/>
          <p:nvPr/>
        </p:nvSpPr>
        <p:spPr>
          <a:xfrm flipH="false" flipV="false" rot="0">
            <a:off x="6555118" y="8059524"/>
            <a:ext cx="2332535" cy="2329620"/>
          </a:xfrm>
          <a:custGeom>
            <a:avLst/>
            <a:gdLst/>
            <a:ahLst/>
            <a:cxnLst/>
            <a:rect r="r" b="b" t="t" l="l"/>
            <a:pathLst>
              <a:path h="2329620" w="2332535">
                <a:moveTo>
                  <a:pt x="0" y="0"/>
                </a:moveTo>
                <a:lnTo>
                  <a:pt x="2332536" y="0"/>
                </a:lnTo>
                <a:lnTo>
                  <a:pt x="2332536" y="2329619"/>
                </a:lnTo>
                <a:lnTo>
                  <a:pt x="0" y="23296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3173421" y="259675"/>
            <a:ext cx="11941157" cy="12894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09"/>
              </a:lnSpc>
            </a:pPr>
            <a:r>
              <a:rPr lang="en-US" sz="522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YOUR TITLE</a:t>
            </a:r>
          </a:p>
          <a:p>
            <a:pPr algn="ctr">
              <a:lnSpc>
                <a:spcPts val="2799"/>
              </a:lnSpc>
            </a:pPr>
            <a:r>
              <a:rPr lang="en-US" sz="1999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Author: Vilnius Surgical Symposium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933375" y="2118184"/>
            <a:ext cx="2225427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BACKGROUND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619794" y="5182982"/>
            <a:ext cx="2852589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AIM OF THE STUDY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998066" y="5838935"/>
            <a:ext cx="4096045" cy="990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78963" y="7254344"/>
            <a:ext cx="4188916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METHODS AND MATERIALS 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474348" y="2118184"/>
            <a:ext cx="1339304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0D0D17"/>
                </a:solidFill>
                <a:latin typeface="DM Sans Bold"/>
                <a:ea typeface="DM Sans Bold"/>
                <a:cs typeface="DM Sans Bold"/>
                <a:sym typeface="DM Sans Bold"/>
              </a:rPr>
              <a:t>RESULTS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3470038" y="8186522"/>
            <a:ext cx="3543746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ACKNOWLEDGEMENTS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4263292" y="2118184"/>
            <a:ext cx="2282279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CONCLUSIONS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4263292" y="5301897"/>
            <a:ext cx="1957239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REFERENCES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3163255" y="8741064"/>
            <a:ext cx="4096045" cy="990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6660611" y="2880734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764107" y="2763810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636774" y="7895692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2832597" y="2763810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2832597" y="6019360"/>
            <a:ext cx="4818629" cy="16571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9069926" y="8303995"/>
            <a:ext cx="2624539" cy="1427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92"/>
              </a:lnSpc>
            </a:pPr>
            <a:r>
              <a:rPr lang="en-US" sz="1637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VSS</a:t>
            </a:r>
            <a:r>
              <a:rPr lang="en-US" sz="1637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37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VSS VSS VSS VSS VSS VSS VSS VSS VSS VSS VSS VSS VSS VSS VSS VSS VSS VSS VSS VSS VSS VSS VSS VSS VSS VSS VSS VSS VSS </a:t>
            </a:r>
          </a:p>
        </p:txBody>
      </p:sp>
      <p:grpSp>
        <p:nvGrpSpPr>
          <p:cNvPr name="Group 30" id="30"/>
          <p:cNvGrpSpPr/>
          <p:nvPr/>
        </p:nvGrpSpPr>
        <p:grpSpPr>
          <a:xfrm rot="0">
            <a:off x="764107" y="320613"/>
            <a:ext cx="1452885" cy="1272318"/>
            <a:chOff x="0" y="0"/>
            <a:chExt cx="1937180" cy="1696424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578529" y="0"/>
              <a:ext cx="1260856" cy="1265458"/>
            </a:xfrm>
            <a:custGeom>
              <a:avLst/>
              <a:gdLst/>
              <a:ahLst/>
              <a:cxnLst/>
              <a:rect r="r" b="b" t="t" l="l"/>
              <a:pathLst>
                <a:path h="1265458" w="1260856">
                  <a:moveTo>
                    <a:pt x="0" y="0"/>
                  </a:moveTo>
                  <a:lnTo>
                    <a:pt x="1260856" y="0"/>
                  </a:lnTo>
                  <a:lnTo>
                    <a:pt x="1260856" y="1265458"/>
                  </a:lnTo>
                  <a:lnTo>
                    <a:pt x="0" y="12654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28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AutoShape 32" id="32"/>
            <p:cNvSpPr/>
            <p:nvPr/>
          </p:nvSpPr>
          <p:spPr>
            <a:xfrm flipV="true">
              <a:off x="98012" y="1424368"/>
              <a:ext cx="1643362" cy="3046"/>
            </a:xfrm>
            <a:prstGeom prst="line">
              <a:avLst/>
            </a:prstGeom>
            <a:ln cap="flat" w="10324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TextBox 33" id="33"/>
            <p:cNvSpPr txBox="true"/>
            <p:nvPr/>
          </p:nvSpPr>
          <p:spPr>
            <a:xfrm rot="0">
              <a:off x="97794" y="97460"/>
              <a:ext cx="1839385" cy="124736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503"/>
                </a:lnSpc>
                <a:spcBef>
                  <a:spcPct val="0"/>
                </a:spcBef>
              </a:pPr>
              <a:r>
                <a:rPr lang="en-US" b="true" sz="1788" u="none">
                  <a:solidFill>
                    <a:srgbClr val="FFFFFF"/>
                  </a:solidFill>
                  <a:latin typeface="Playfair Display Bold"/>
                  <a:ea typeface="Playfair Display Bold"/>
                  <a:cs typeface="Playfair Display Bold"/>
                  <a:sym typeface="Playfair Display Bold"/>
                </a:rPr>
                <a:t>Vilnius Surgical Symposium</a:t>
              </a:r>
            </a:p>
          </p:txBody>
        </p:sp>
        <p:sp>
          <p:nvSpPr>
            <p:cNvPr name="TextBox 34" id="34"/>
            <p:cNvSpPr txBox="true"/>
            <p:nvPr/>
          </p:nvSpPr>
          <p:spPr>
            <a:xfrm rot="0">
              <a:off x="0" y="1446094"/>
              <a:ext cx="1839385" cy="25033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80"/>
                </a:lnSpc>
              </a:pPr>
              <a:r>
                <a:rPr lang="en-US" sz="1056" i="true" spc="38">
                  <a:solidFill>
                    <a:srgbClr val="FFFFFF"/>
                  </a:solidFill>
                  <a:latin typeface="Playfair Display Italics"/>
                  <a:ea typeface="Playfair Display Italics"/>
                  <a:cs typeface="Playfair Display Italics"/>
                  <a:sym typeface="Playfair Display Italics"/>
                </a:rPr>
                <a:t>for Young Surgeons</a:t>
              </a:r>
            </a:p>
          </p:txBody>
        </p:sp>
      </p:grpSp>
      <p:grpSp>
        <p:nvGrpSpPr>
          <p:cNvPr name="Group 35" id="35"/>
          <p:cNvGrpSpPr/>
          <p:nvPr/>
        </p:nvGrpSpPr>
        <p:grpSpPr>
          <a:xfrm rot="0">
            <a:off x="16198341" y="364450"/>
            <a:ext cx="1452885" cy="1272318"/>
            <a:chOff x="0" y="0"/>
            <a:chExt cx="1937180" cy="1696424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578529" y="0"/>
              <a:ext cx="1260856" cy="1265458"/>
            </a:xfrm>
            <a:custGeom>
              <a:avLst/>
              <a:gdLst/>
              <a:ahLst/>
              <a:cxnLst/>
              <a:rect r="r" b="b" t="t" l="l"/>
              <a:pathLst>
                <a:path h="1265458" w="1260856">
                  <a:moveTo>
                    <a:pt x="0" y="0"/>
                  </a:moveTo>
                  <a:lnTo>
                    <a:pt x="1260856" y="0"/>
                  </a:lnTo>
                  <a:lnTo>
                    <a:pt x="1260856" y="1265458"/>
                  </a:lnTo>
                  <a:lnTo>
                    <a:pt x="0" y="12654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28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AutoShape 37" id="37"/>
            <p:cNvSpPr/>
            <p:nvPr/>
          </p:nvSpPr>
          <p:spPr>
            <a:xfrm flipV="true">
              <a:off x="98012" y="1424368"/>
              <a:ext cx="1643362" cy="3046"/>
            </a:xfrm>
            <a:prstGeom prst="line">
              <a:avLst/>
            </a:prstGeom>
            <a:ln cap="flat" w="10324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TextBox 38" id="38"/>
            <p:cNvSpPr txBox="true"/>
            <p:nvPr/>
          </p:nvSpPr>
          <p:spPr>
            <a:xfrm rot="0">
              <a:off x="97794" y="97460"/>
              <a:ext cx="1839385" cy="124736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503"/>
                </a:lnSpc>
                <a:spcBef>
                  <a:spcPct val="0"/>
                </a:spcBef>
              </a:pPr>
              <a:r>
                <a:rPr lang="en-US" b="true" sz="1788" u="none">
                  <a:solidFill>
                    <a:srgbClr val="FFFFFF"/>
                  </a:solidFill>
                  <a:latin typeface="Playfair Display Bold"/>
                  <a:ea typeface="Playfair Display Bold"/>
                  <a:cs typeface="Playfair Display Bold"/>
                  <a:sym typeface="Playfair Display Bold"/>
                </a:rPr>
                <a:t>Vilnius Surgical Symposium</a:t>
              </a:r>
            </a:p>
          </p:txBody>
        </p:sp>
        <p:sp>
          <p:nvSpPr>
            <p:cNvPr name="TextBox 39" id="39"/>
            <p:cNvSpPr txBox="true"/>
            <p:nvPr/>
          </p:nvSpPr>
          <p:spPr>
            <a:xfrm rot="0">
              <a:off x="0" y="1446094"/>
              <a:ext cx="1839385" cy="25033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80"/>
                </a:lnSpc>
              </a:pPr>
              <a:r>
                <a:rPr lang="en-US" sz="1056" i="true" spc="38">
                  <a:solidFill>
                    <a:srgbClr val="FFFFFF"/>
                  </a:solidFill>
                  <a:latin typeface="Playfair Display Italics"/>
                  <a:ea typeface="Playfair Display Italics"/>
                  <a:cs typeface="Playfair Display Italics"/>
                  <a:sym typeface="Playfair Display Italics"/>
                </a:rPr>
                <a:t>for Young Surgeons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5400000">
            <a:off x="-2086424" y="2364857"/>
            <a:ext cx="10265024" cy="6092177"/>
            <a:chOff x="0" y="0"/>
            <a:chExt cx="2703546" cy="160452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703545" cy="1604524"/>
            </a:xfrm>
            <a:custGeom>
              <a:avLst/>
              <a:gdLst/>
              <a:ahLst/>
              <a:cxnLst/>
              <a:rect r="r" b="b" t="t" l="l"/>
              <a:pathLst>
                <a:path h="1604524" w="2703545">
                  <a:moveTo>
                    <a:pt x="0" y="0"/>
                  </a:moveTo>
                  <a:lnTo>
                    <a:pt x="2703545" y="0"/>
                  </a:lnTo>
                  <a:lnTo>
                    <a:pt x="2703545" y="1604524"/>
                  </a:lnTo>
                  <a:lnTo>
                    <a:pt x="0" y="1604524"/>
                  </a:lnTo>
                  <a:close/>
                </a:path>
              </a:pathLst>
            </a:custGeom>
            <a:solidFill>
              <a:srgbClr val="84AEC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703546" cy="16426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5400000">
            <a:off x="10109399" y="2364857"/>
            <a:ext cx="10265024" cy="6092177"/>
            <a:chOff x="0" y="0"/>
            <a:chExt cx="2703546" cy="16045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703545" cy="1604524"/>
            </a:xfrm>
            <a:custGeom>
              <a:avLst/>
              <a:gdLst/>
              <a:ahLst/>
              <a:cxnLst/>
              <a:rect r="r" b="b" t="t" l="l"/>
              <a:pathLst>
                <a:path h="1604524" w="2703545">
                  <a:moveTo>
                    <a:pt x="0" y="0"/>
                  </a:moveTo>
                  <a:lnTo>
                    <a:pt x="2703545" y="0"/>
                  </a:lnTo>
                  <a:lnTo>
                    <a:pt x="2703545" y="1604524"/>
                  </a:lnTo>
                  <a:lnTo>
                    <a:pt x="0" y="1604524"/>
                  </a:lnTo>
                  <a:close/>
                </a:path>
              </a:pathLst>
            </a:custGeom>
            <a:solidFill>
              <a:srgbClr val="84AEC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703546" cy="16426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-569885" y="0"/>
            <a:ext cx="24098249" cy="1877984"/>
            <a:chOff x="0" y="0"/>
            <a:chExt cx="6346864" cy="49461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46864" cy="494613"/>
            </a:xfrm>
            <a:custGeom>
              <a:avLst/>
              <a:gdLst/>
              <a:ahLst/>
              <a:cxnLst/>
              <a:rect r="r" b="b" t="t" l="l"/>
              <a:pathLst>
                <a:path h="494613" w="6346864">
                  <a:moveTo>
                    <a:pt x="0" y="0"/>
                  </a:moveTo>
                  <a:lnTo>
                    <a:pt x="6346864" y="0"/>
                  </a:lnTo>
                  <a:lnTo>
                    <a:pt x="6346864" y="494613"/>
                  </a:lnTo>
                  <a:lnTo>
                    <a:pt x="0" y="494613"/>
                  </a:lnTo>
                  <a:close/>
                </a:path>
              </a:pathLst>
            </a:custGeom>
            <a:solidFill>
              <a:srgbClr val="A7A7BF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6346864" cy="53271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pic>
        <p:nvPicPr>
          <p:cNvPr name="Picture 11" id="11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8881196" y="5003946"/>
            <a:ext cx="2834230" cy="2805989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6103139" y="5089339"/>
            <a:ext cx="3236495" cy="2754118"/>
          </a:xfrm>
          <a:prstGeom prst="rect">
            <a:avLst/>
          </a:prstGeom>
        </p:spPr>
      </p:pic>
      <p:sp>
        <p:nvSpPr>
          <p:cNvPr name="Freeform 13" id="13"/>
          <p:cNvSpPr/>
          <p:nvPr/>
        </p:nvSpPr>
        <p:spPr>
          <a:xfrm flipH="false" flipV="false" rot="0">
            <a:off x="6555118" y="8059524"/>
            <a:ext cx="2332535" cy="2329620"/>
          </a:xfrm>
          <a:custGeom>
            <a:avLst/>
            <a:gdLst/>
            <a:ahLst/>
            <a:cxnLst/>
            <a:rect r="r" b="b" t="t" l="l"/>
            <a:pathLst>
              <a:path h="2329620" w="2332535">
                <a:moveTo>
                  <a:pt x="0" y="0"/>
                </a:moveTo>
                <a:lnTo>
                  <a:pt x="2332536" y="0"/>
                </a:lnTo>
                <a:lnTo>
                  <a:pt x="2332536" y="2329619"/>
                </a:lnTo>
                <a:lnTo>
                  <a:pt x="0" y="23296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3173421" y="259675"/>
            <a:ext cx="11941157" cy="12894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09"/>
              </a:lnSpc>
            </a:pPr>
            <a:r>
              <a:rPr lang="en-US" sz="522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YOUR TITLE</a:t>
            </a:r>
          </a:p>
          <a:p>
            <a:pPr algn="ctr">
              <a:lnSpc>
                <a:spcPts val="2799"/>
              </a:lnSpc>
            </a:pPr>
            <a:r>
              <a:rPr lang="en-US" sz="1999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Author: Vilnius Surgical Symposium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933375" y="2118184"/>
            <a:ext cx="2225427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BACKGROUND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619794" y="5182982"/>
            <a:ext cx="2852589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AIM OF THE STUDY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998066" y="5838935"/>
            <a:ext cx="4096045" cy="990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78963" y="7254344"/>
            <a:ext cx="4188916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METHODS AND MATERIALS 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474348" y="2118184"/>
            <a:ext cx="1339304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0D0D17"/>
                </a:solidFill>
                <a:latin typeface="DM Sans Bold"/>
                <a:ea typeface="DM Sans Bold"/>
                <a:cs typeface="DM Sans Bold"/>
                <a:sym typeface="DM Sans Bold"/>
              </a:rPr>
              <a:t>RESULTS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3470038" y="8186522"/>
            <a:ext cx="3543746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ACKNOWLEDGEMENTS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4263292" y="2118184"/>
            <a:ext cx="2282279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CONCLUSIONS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4263292" y="5301897"/>
            <a:ext cx="1957239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REFERENCES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3163255" y="8741064"/>
            <a:ext cx="4096045" cy="990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6660611" y="2880734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764107" y="2763810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636774" y="7895692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2832597" y="2763810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2832597" y="6019360"/>
            <a:ext cx="4818629" cy="16571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9069926" y="8303995"/>
            <a:ext cx="2624539" cy="1427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92"/>
              </a:lnSpc>
            </a:pPr>
            <a:r>
              <a:rPr lang="en-US" sz="1637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VSS</a:t>
            </a:r>
            <a:r>
              <a:rPr lang="en-US" sz="1637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37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VSS VSS VSS VSS VSS VSS VSS VSS VSS VSS VSS VSS VSS VSS VSS VSS VSS VSS VSS VSS VSS VSS VSS VSS VSS VSS VSS VSS VSS </a:t>
            </a:r>
          </a:p>
        </p:txBody>
      </p:sp>
      <p:grpSp>
        <p:nvGrpSpPr>
          <p:cNvPr name="Group 30" id="30"/>
          <p:cNvGrpSpPr/>
          <p:nvPr/>
        </p:nvGrpSpPr>
        <p:grpSpPr>
          <a:xfrm rot="0">
            <a:off x="764107" y="320613"/>
            <a:ext cx="1452885" cy="1272318"/>
            <a:chOff x="0" y="0"/>
            <a:chExt cx="1937180" cy="1696424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578529" y="0"/>
              <a:ext cx="1260856" cy="1265458"/>
            </a:xfrm>
            <a:custGeom>
              <a:avLst/>
              <a:gdLst/>
              <a:ahLst/>
              <a:cxnLst/>
              <a:rect r="r" b="b" t="t" l="l"/>
              <a:pathLst>
                <a:path h="1265458" w="1260856">
                  <a:moveTo>
                    <a:pt x="0" y="0"/>
                  </a:moveTo>
                  <a:lnTo>
                    <a:pt x="1260856" y="0"/>
                  </a:lnTo>
                  <a:lnTo>
                    <a:pt x="1260856" y="1265458"/>
                  </a:lnTo>
                  <a:lnTo>
                    <a:pt x="0" y="12654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28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AutoShape 32" id="32"/>
            <p:cNvSpPr/>
            <p:nvPr/>
          </p:nvSpPr>
          <p:spPr>
            <a:xfrm flipV="true">
              <a:off x="98012" y="1424368"/>
              <a:ext cx="1643362" cy="3046"/>
            </a:xfrm>
            <a:prstGeom prst="line">
              <a:avLst/>
            </a:prstGeom>
            <a:ln cap="flat" w="10324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TextBox 33" id="33"/>
            <p:cNvSpPr txBox="true"/>
            <p:nvPr/>
          </p:nvSpPr>
          <p:spPr>
            <a:xfrm rot="0">
              <a:off x="97794" y="97460"/>
              <a:ext cx="1839385" cy="124736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503"/>
                </a:lnSpc>
                <a:spcBef>
                  <a:spcPct val="0"/>
                </a:spcBef>
              </a:pPr>
              <a:r>
                <a:rPr lang="en-US" b="true" sz="1788" u="none">
                  <a:solidFill>
                    <a:srgbClr val="FFFFFF"/>
                  </a:solidFill>
                  <a:latin typeface="Playfair Display Bold"/>
                  <a:ea typeface="Playfair Display Bold"/>
                  <a:cs typeface="Playfair Display Bold"/>
                  <a:sym typeface="Playfair Display Bold"/>
                </a:rPr>
                <a:t>Vilnius Surgical Symposium</a:t>
              </a:r>
            </a:p>
          </p:txBody>
        </p:sp>
        <p:sp>
          <p:nvSpPr>
            <p:cNvPr name="TextBox 34" id="34"/>
            <p:cNvSpPr txBox="true"/>
            <p:nvPr/>
          </p:nvSpPr>
          <p:spPr>
            <a:xfrm rot="0">
              <a:off x="0" y="1446094"/>
              <a:ext cx="1839385" cy="25033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80"/>
                </a:lnSpc>
              </a:pPr>
              <a:r>
                <a:rPr lang="en-US" sz="1056" i="true" spc="38">
                  <a:solidFill>
                    <a:srgbClr val="FFFFFF"/>
                  </a:solidFill>
                  <a:latin typeface="Playfair Display Italics"/>
                  <a:ea typeface="Playfair Display Italics"/>
                  <a:cs typeface="Playfair Display Italics"/>
                  <a:sym typeface="Playfair Display Italics"/>
                </a:rPr>
                <a:t>for Young Surgeons</a:t>
              </a:r>
            </a:p>
          </p:txBody>
        </p:sp>
      </p:grpSp>
      <p:grpSp>
        <p:nvGrpSpPr>
          <p:cNvPr name="Group 35" id="35"/>
          <p:cNvGrpSpPr/>
          <p:nvPr/>
        </p:nvGrpSpPr>
        <p:grpSpPr>
          <a:xfrm rot="0">
            <a:off x="16198341" y="364450"/>
            <a:ext cx="1452885" cy="1272318"/>
            <a:chOff x="0" y="0"/>
            <a:chExt cx="1937180" cy="1696424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578529" y="0"/>
              <a:ext cx="1260856" cy="1265458"/>
            </a:xfrm>
            <a:custGeom>
              <a:avLst/>
              <a:gdLst/>
              <a:ahLst/>
              <a:cxnLst/>
              <a:rect r="r" b="b" t="t" l="l"/>
              <a:pathLst>
                <a:path h="1265458" w="1260856">
                  <a:moveTo>
                    <a:pt x="0" y="0"/>
                  </a:moveTo>
                  <a:lnTo>
                    <a:pt x="1260856" y="0"/>
                  </a:lnTo>
                  <a:lnTo>
                    <a:pt x="1260856" y="1265458"/>
                  </a:lnTo>
                  <a:lnTo>
                    <a:pt x="0" y="12654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28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AutoShape 37" id="37"/>
            <p:cNvSpPr/>
            <p:nvPr/>
          </p:nvSpPr>
          <p:spPr>
            <a:xfrm flipV="true">
              <a:off x="98012" y="1424368"/>
              <a:ext cx="1643362" cy="3046"/>
            </a:xfrm>
            <a:prstGeom prst="line">
              <a:avLst/>
            </a:prstGeom>
            <a:ln cap="flat" w="10324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TextBox 38" id="38"/>
            <p:cNvSpPr txBox="true"/>
            <p:nvPr/>
          </p:nvSpPr>
          <p:spPr>
            <a:xfrm rot="0">
              <a:off x="97794" y="97460"/>
              <a:ext cx="1839385" cy="124736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503"/>
                </a:lnSpc>
                <a:spcBef>
                  <a:spcPct val="0"/>
                </a:spcBef>
              </a:pPr>
              <a:r>
                <a:rPr lang="en-US" b="true" sz="1788" u="none">
                  <a:solidFill>
                    <a:srgbClr val="FFFFFF"/>
                  </a:solidFill>
                  <a:latin typeface="Playfair Display Bold"/>
                  <a:ea typeface="Playfair Display Bold"/>
                  <a:cs typeface="Playfair Display Bold"/>
                  <a:sym typeface="Playfair Display Bold"/>
                </a:rPr>
                <a:t>Vilnius Surgical Symposium</a:t>
              </a:r>
            </a:p>
          </p:txBody>
        </p:sp>
        <p:sp>
          <p:nvSpPr>
            <p:cNvPr name="TextBox 39" id="39"/>
            <p:cNvSpPr txBox="true"/>
            <p:nvPr/>
          </p:nvSpPr>
          <p:spPr>
            <a:xfrm rot="0">
              <a:off x="0" y="1446094"/>
              <a:ext cx="1839385" cy="25033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80"/>
                </a:lnSpc>
              </a:pPr>
              <a:r>
                <a:rPr lang="en-US" sz="1056" i="true" spc="38">
                  <a:solidFill>
                    <a:srgbClr val="FFFFFF"/>
                  </a:solidFill>
                  <a:latin typeface="Playfair Display Italics"/>
                  <a:ea typeface="Playfair Display Italics"/>
                  <a:cs typeface="Playfair Display Italics"/>
                  <a:sym typeface="Playfair Display Italics"/>
                </a:rPr>
                <a:t>for Young Surgeons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5400000">
            <a:off x="-2086424" y="2364857"/>
            <a:ext cx="10265024" cy="6092177"/>
            <a:chOff x="0" y="0"/>
            <a:chExt cx="2703546" cy="160452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703545" cy="1604524"/>
            </a:xfrm>
            <a:custGeom>
              <a:avLst/>
              <a:gdLst/>
              <a:ahLst/>
              <a:cxnLst/>
              <a:rect r="r" b="b" t="t" l="l"/>
              <a:pathLst>
                <a:path h="1604524" w="2703545">
                  <a:moveTo>
                    <a:pt x="0" y="0"/>
                  </a:moveTo>
                  <a:lnTo>
                    <a:pt x="2703545" y="0"/>
                  </a:lnTo>
                  <a:lnTo>
                    <a:pt x="2703545" y="1604524"/>
                  </a:lnTo>
                  <a:lnTo>
                    <a:pt x="0" y="1604524"/>
                  </a:lnTo>
                  <a:close/>
                </a:path>
              </a:pathLst>
            </a:custGeom>
            <a:solidFill>
              <a:srgbClr val="2F5B83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703546" cy="16426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5400000">
            <a:off x="10109399" y="2364857"/>
            <a:ext cx="10265024" cy="6092177"/>
            <a:chOff x="0" y="0"/>
            <a:chExt cx="2703546" cy="16045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703545" cy="1604524"/>
            </a:xfrm>
            <a:custGeom>
              <a:avLst/>
              <a:gdLst/>
              <a:ahLst/>
              <a:cxnLst/>
              <a:rect r="r" b="b" t="t" l="l"/>
              <a:pathLst>
                <a:path h="1604524" w="2703545">
                  <a:moveTo>
                    <a:pt x="0" y="0"/>
                  </a:moveTo>
                  <a:lnTo>
                    <a:pt x="2703545" y="0"/>
                  </a:lnTo>
                  <a:lnTo>
                    <a:pt x="2703545" y="1604524"/>
                  </a:lnTo>
                  <a:lnTo>
                    <a:pt x="0" y="1604524"/>
                  </a:lnTo>
                  <a:close/>
                </a:path>
              </a:pathLst>
            </a:custGeom>
            <a:solidFill>
              <a:srgbClr val="2F5B83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703546" cy="16426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-569885" y="0"/>
            <a:ext cx="24098249" cy="1877984"/>
            <a:chOff x="0" y="0"/>
            <a:chExt cx="6346864" cy="49461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46864" cy="494613"/>
            </a:xfrm>
            <a:custGeom>
              <a:avLst/>
              <a:gdLst/>
              <a:ahLst/>
              <a:cxnLst/>
              <a:rect r="r" b="b" t="t" l="l"/>
              <a:pathLst>
                <a:path h="494613" w="6346864">
                  <a:moveTo>
                    <a:pt x="0" y="0"/>
                  </a:moveTo>
                  <a:lnTo>
                    <a:pt x="6346864" y="0"/>
                  </a:lnTo>
                  <a:lnTo>
                    <a:pt x="6346864" y="494613"/>
                  </a:lnTo>
                  <a:lnTo>
                    <a:pt x="0" y="494613"/>
                  </a:lnTo>
                  <a:close/>
                </a:path>
              </a:pathLst>
            </a:custGeom>
            <a:solidFill>
              <a:srgbClr val="A7A7BF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6346864" cy="53271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pic>
        <p:nvPicPr>
          <p:cNvPr name="Picture 11" id="11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8881196" y="5003946"/>
            <a:ext cx="2834230" cy="2805989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6103139" y="5089339"/>
            <a:ext cx="3236495" cy="2754118"/>
          </a:xfrm>
          <a:prstGeom prst="rect">
            <a:avLst/>
          </a:prstGeom>
        </p:spPr>
      </p:pic>
      <p:sp>
        <p:nvSpPr>
          <p:cNvPr name="Freeform 13" id="13"/>
          <p:cNvSpPr/>
          <p:nvPr/>
        </p:nvSpPr>
        <p:spPr>
          <a:xfrm flipH="false" flipV="false" rot="0">
            <a:off x="6555118" y="8059524"/>
            <a:ext cx="2332535" cy="2329620"/>
          </a:xfrm>
          <a:custGeom>
            <a:avLst/>
            <a:gdLst/>
            <a:ahLst/>
            <a:cxnLst/>
            <a:rect r="r" b="b" t="t" l="l"/>
            <a:pathLst>
              <a:path h="2329620" w="2332535">
                <a:moveTo>
                  <a:pt x="0" y="0"/>
                </a:moveTo>
                <a:lnTo>
                  <a:pt x="2332536" y="0"/>
                </a:lnTo>
                <a:lnTo>
                  <a:pt x="2332536" y="2329619"/>
                </a:lnTo>
                <a:lnTo>
                  <a:pt x="0" y="23296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3173421" y="259675"/>
            <a:ext cx="11941157" cy="12894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09"/>
              </a:lnSpc>
            </a:pPr>
            <a:r>
              <a:rPr lang="en-US" sz="522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YOUR TITLE</a:t>
            </a:r>
          </a:p>
          <a:p>
            <a:pPr algn="ctr">
              <a:lnSpc>
                <a:spcPts val="2799"/>
              </a:lnSpc>
            </a:pPr>
            <a:r>
              <a:rPr lang="en-US" sz="1999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Author: Vilnius Surgical Symposium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933375" y="2118184"/>
            <a:ext cx="2225427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BACKGROUND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619794" y="5182982"/>
            <a:ext cx="2852589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AIM OF THE STUDY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998066" y="5838935"/>
            <a:ext cx="4096045" cy="990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78963" y="7254344"/>
            <a:ext cx="4188916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METHODS AND MATERIALS 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474348" y="2118184"/>
            <a:ext cx="1339304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0D0D17"/>
                </a:solidFill>
                <a:latin typeface="DM Sans Bold"/>
                <a:ea typeface="DM Sans Bold"/>
                <a:cs typeface="DM Sans Bold"/>
                <a:sym typeface="DM Sans Bold"/>
              </a:rPr>
              <a:t>RESULTS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3470038" y="8186522"/>
            <a:ext cx="3543746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ACKNOWLEDGEMENTS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4263292" y="2118184"/>
            <a:ext cx="2282279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CONCLUSIONS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4263292" y="5301897"/>
            <a:ext cx="1957239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REFERENCES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3163255" y="8741064"/>
            <a:ext cx="4096045" cy="990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6660611" y="2880734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764107" y="2763810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636774" y="7895692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2832597" y="2763810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2832597" y="6019360"/>
            <a:ext cx="4818629" cy="16571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9069926" y="8303995"/>
            <a:ext cx="2624539" cy="1427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92"/>
              </a:lnSpc>
            </a:pPr>
            <a:r>
              <a:rPr lang="en-US" sz="1637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VSS</a:t>
            </a:r>
            <a:r>
              <a:rPr lang="en-US" sz="1637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37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VSS VSS VSS VSS VSS VSS VSS VSS VSS VSS VSS VSS VSS VSS VSS VSS VSS VSS VSS VSS VSS VSS VSS VSS VSS VSS VSS VSS VSS </a:t>
            </a:r>
          </a:p>
        </p:txBody>
      </p:sp>
      <p:grpSp>
        <p:nvGrpSpPr>
          <p:cNvPr name="Group 30" id="30"/>
          <p:cNvGrpSpPr/>
          <p:nvPr/>
        </p:nvGrpSpPr>
        <p:grpSpPr>
          <a:xfrm rot="0">
            <a:off x="764107" y="320613"/>
            <a:ext cx="1452885" cy="1272318"/>
            <a:chOff x="0" y="0"/>
            <a:chExt cx="1937180" cy="1696424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578529" y="0"/>
              <a:ext cx="1260856" cy="1265458"/>
            </a:xfrm>
            <a:custGeom>
              <a:avLst/>
              <a:gdLst/>
              <a:ahLst/>
              <a:cxnLst/>
              <a:rect r="r" b="b" t="t" l="l"/>
              <a:pathLst>
                <a:path h="1265458" w="1260856">
                  <a:moveTo>
                    <a:pt x="0" y="0"/>
                  </a:moveTo>
                  <a:lnTo>
                    <a:pt x="1260856" y="0"/>
                  </a:lnTo>
                  <a:lnTo>
                    <a:pt x="1260856" y="1265458"/>
                  </a:lnTo>
                  <a:lnTo>
                    <a:pt x="0" y="12654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28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AutoShape 32" id="32"/>
            <p:cNvSpPr/>
            <p:nvPr/>
          </p:nvSpPr>
          <p:spPr>
            <a:xfrm flipV="true">
              <a:off x="98012" y="1424368"/>
              <a:ext cx="1643362" cy="3046"/>
            </a:xfrm>
            <a:prstGeom prst="line">
              <a:avLst/>
            </a:prstGeom>
            <a:ln cap="flat" w="10324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TextBox 33" id="33"/>
            <p:cNvSpPr txBox="true"/>
            <p:nvPr/>
          </p:nvSpPr>
          <p:spPr>
            <a:xfrm rot="0">
              <a:off x="97794" y="97460"/>
              <a:ext cx="1839385" cy="124736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503"/>
                </a:lnSpc>
                <a:spcBef>
                  <a:spcPct val="0"/>
                </a:spcBef>
              </a:pPr>
              <a:r>
                <a:rPr lang="en-US" b="true" sz="1788" u="none">
                  <a:solidFill>
                    <a:srgbClr val="FFFFFF"/>
                  </a:solidFill>
                  <a:latin typeface="Playfair Display Bold"/>
                  <a:ea typeface="Playfair Display Bold"/>
                  <a:cs typeface="Playfair Display Bold"/>
                  <a:sym typeface="Playfair Display Bold"/>
                </a:rPr>
                <a:t>Vilnius Surgical Symposium</a:t>
              </a:r>
            </a:p>
          </p:txBody>
        </p:sp>
        <p:sp>
          <p:nvSpPr>
            <p:cNvPr name="TextBox 34" id="34"/>
            <p:cNvSpPr txBox="true"/>
            <p:nvPr/>
          </p:nvSpPr>
          <p:spPr>
            <a:xfrm rot="0">
              <a:off x="0" y="1446094"/>
              <a:ext cx="1839385" cy="25033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80"/>
                </a:lnSpc>
              </a:pPr>
              <a:r>
                <a:rPr lang="en-US" sz="1056" i="true" spc="38">
                  <a:solidFill>
                    <a:srgbClr val="FFFFFF"/>
                  </a:solidFill>
                  <a:latin typeface="Playfair Display Italics"/>
                  <a:ea typeface="Playfair Display Italics"/>
                  <a:cs typeface="Playfair Display Italics"/>
                  <a:sym typeface="Playfair Display Italics"/>
                </a:rPr>
                <a:t>for Young Surgeons</a:t>
              </a:r>
            </a:p>
          </p:txBody>
        </p:sp>
      </p:grpSp>
      <p:grpSp>
        <p:nvGrpSpPr>
          <p:cNvPr name="Group 35" id="35"/>
          <p:cNvGrpSpPr/>
          <p:nvPr/>
        </p:nvGrpSpPr>
        <p:grpSpPr>
          <a:xfrm rot="0">
            <a:off x="16198341" y="364450"/>
            <a:ext cx="1452885" cy="1272318"/>
            <a:chOff x="0" y="0"/>
            <a:chExt cx="1937180" cy="1696424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578529" y="0"/>
              <a:ext cx="1260856" cy="1265458"/>
            </a:xfrm>
            <a:custGeom>
              <a:avLst/>
              <a:gdLst/>
              <a:ahLst/>
              <a:cxnLst/>
              <a:rect r="r" b="b" t="t" l="l"/>
              <a:pathLst>
                <a:path h="1265458" w="1260856">
                  <a:moveTo>
                    <a:pt x="0" y="0"/>
                  </a:moveTo>
                  <a:lnTo>
                    <a:pt x="1260856" y="0"/>
                  </a:lnTo>
                  <a:lnTo>
                    <a:pt x="1260856" y="1265458"/>
                  </a:lnTo>
                  <a:lnTo>
                    <a:pt x="0" y="12654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28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AutoShape 37" id="37"/>
            <p:cNvSpPr/>
            <p:nvPr/>
          </p:nvSpPr>
          <p:spPr>
            <a:xfrm flipV="true">
              <a:off x="98012" y="1424368"/>
              <a:ext cx="1643362" cy="3046"/>
            </a:xfrm>
            <a:prstGeom prst="line">
              <a:avLst/>
            </a:prstGeom>
            <a:ln cap="flat" w="10324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TextBox 38" id="38"/>
            <p:cNvSpPr txBox="true"/>
            <p:nvPr/>
          </p:nvSpPr>
          <p:spPr>
            <a:xfrm rot="0">
              <a:off x="97794" y="97460"/>
              <a:ext cx="1839385" cy="124736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503"/>
                </a:lnSpc>
                <a:spcBef>
                  <a:spcPct val="0"/>
                </a:spcBef>
              </a:pPr>
              <a:r>
                <a:rPr lang="en-US" b="true" sz="1788" u="none">
                  <a:solidFill>
                    <a:srgbClr val="FFFFFF"/>
                  </a:solidFill>
                  <a:latin typeface="Playfair Display Bold"/>
                  <a:ea typeface="Playfair Display Bold"/>
                  <a:cs typeface="Playfair Display Bold"/>
                  <a:sym typeface="Playfair Display Bold"/>
                </a:rPr>
                <a:t>Vilnius Surgical Symposium</a:t>
              </a:r>
            </a:p>
          </p:txBody>
        </p:sp>
        <p:sp>
          <p:nvSpPr>
            <p:cNvPr name="TextBox 39" id="39"/>
            <p:cNvSpPr txBox="true"/>
            <p:nvPr/>
          </p:nvSpPr>
          <p:spPr>
            <a:xfrm rot="0">
              <a:off x="0" y="1446094"/>
              <a:ext cx="1839385" cy="25033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80"/>
                </a:lnSpc>
              </a:pPr>
              <a:r>
                <a:rPr lang="en-US" sz="1056" i="true" spc="38">
                  <a:solidFill>
                    <a:srgbClr val="FFFFFF"/>
                  </a:solidFill>
                  <a:latin typeface="Playfair Display Italics"/>
                  <a:ea typeface="Playfair Display Italics"/>
                  <a:cs typeface="Playfair Display Italics"/>
                  <a:sym typeface="Playfair Display Italics"/>
                </a:rPr>
                <a:t>for Young Surgeons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5400000">
            <a:off x="-2086424" y="2364857"/>
            <a:ext cx="10265024" cy="6092177"/>
            <a:chOff x="0" y="0"/>
            <a:chExt cx="2703546" cy="160452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703545" cy="1604524"/>
            </a:xfrm>
            <a:custGeom>
              <a:avLst/>
              <a:gdLst/>
              <a:ahLst/>
              <a:cxnLst/>
              <a:rect r="r" b="b" t="t" l="l"/>
              <a:pathLst>
                <a:path h="1604524" w="2703545">
                  <a:moveTo>
                    <a:pt x="0" y="0"/>
                  </a:moveTo>
                  <a:lnTo>
                    <a:pt x="2703545" y="0"/>
                  </a:lnTo>
                  <a:lnTo>
                    <a:pt x="2703545" y="1604524"/>
                  </a:lnTo>
                  <a:lnTo>
                    <a:pt x="0" y="1604524"/>
                  </a:lnTo>
                  <a:close/>
                </a:path>
              </a:pathLst>
            </a:custGeom>
            <a:solidFill>
              <a:srgbClr val="A7A7B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703546" cy="16426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5400000">
            <a:off x="10109399" y="2364857"/>
            <a:ext cx="10265024" cy="6092177"/>
            <a:chOff x="0" y="0"/>
            <a:chExt cx="2703546" cy="16045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703545" cy="1604524"/>
            </a:xfrm>
            <a:custGeom>
              <a:avLst/>
              <a:gdLst/>
              <a:ahLst/>
              <a:cxnLst/>
              <a:rect r="r" b="b" t="t" l="l"/>
              <a:pathLst>
                <a:path h="1604524" w="2703545">
                  <a:moveTo>
                    <a:pt x="0" y="0"/>
                  </a:moveTo>
                  <a:lnTo>
                    <a:pt x="2703545" y="0"/>
                  </a:lnTo>
                  <a:lnTo>
                    <a:pt x="2703545" y="1604524"/>
                  </a:lnTo>
                  <a:lnTo>
                    <a:pt x="0" y="1604524"/>
                  </a:lnTo>
                  <a:close/>
                </a:path>
              </a:pathLst>
            </a:custGeom>
            <a:solidFill>
              <a:srgbClr val="A7A7B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703546" cy="16426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-569885" y="0"/>
            <a:ext cx="24098249" cy="1877984"/>
            <a:chOff x="0" y="0"/>
            <a:chExt cx="6346864" cy="49461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46864" cy="494613"/>
            </a:xfrm>
            <a:custGeom>
              <a:avLst/>
              <a:gdLst/>
              <a:ahLst/>
              <a:cxnLst/>
              <a:rect r="r" b="b" t="t" l="l"/>
              <a:pathLst>
                <a:path h="494613" w="6346864">
                  <a:moveTo>
                    <a:pt x="0" y="0"/>
                  </a:moveTo>
                  <a:lnTo>
                    <a:pt x="6346864" y="0"/>
                  </a:lnTo>
                  <a:lnTo>
                    <a:pt x="6346864" y="494613"/>
                  </a:lnTo>
                  <a:lnTo>
                    <a:pt x="0" y="494613"/>
                  </a:lnTo>
                  <a:close/>
                </a:path>
              </a:pathLst>
            </a:custGeom>
            <a:solidFill>
              <a:srgbClr val="2F5B83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6346864" cy="53271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pic>
        <p:nvPicPr>
          <p:cNvPr name="Picture 11" id="11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8881196" y="5003946"/>
            <a:ext cx="2834230" cy="2805989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6103139" y="5089339"/>
            <a:ext cx="3236495" cy="2754118"/>
          </a:xfrm>
          <a:prstGeom prst="rect">
            <a:avLst/>
          </a:prstGeom>
        </p:spPr>
      </p:pic>
      <p:sp>
        <p:nvSpPr>
          <p:cNvPr name="Freeform 13" id="13"/>
          <p:cNvSpPr/>
          <p:nvPr/>
        </p:nvSpPr>
        <p:spPr>
          <a:xfrm flipH="false" flipV="false" rot="0">
            <a:off x="6555118" y="8059524"/>
            <a:ext cx="2332535" cy="2329620"/>
          </a:xfrm>
          <a:custGeom>
            <a:avLst/>
            <a:gdLst/>
            <a:ahLst/>
            <a:cxnLst/>
            <a:rect r="r" b="b" t="t" l="l"/>
            <a:pathLst>
              <a:path h="2329620" w="2332535">
                <a:moveTo>
                  <a:pt x="0" y="0"/>
                </a:moveTo>
                <a:lnTo>
                  <a:pt x="2332536" y="0"/>
                </a:lnTo>
                <a:lnTo>
                  <a:pt x="2332536" y="2329619"/>
                </a:lnTo>
                <a:lnTo>
                  <a:pt x="0" y="23296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3173421" y="259675"/>
            <a:ext cx="11941157" cy="12894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09"/>
              </a:lnSpc>
            </a:pPr>
            <a:r>
              <a:rPr lang="en-US" sz="522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YOUR TITLE</a:t>
            </a:r>
          </a:p>
          <a:p>
            <a:pPr algn="ctr">
              <a:lnSpc>
                <a:spcPts val="2799"/>
              </a:lnSpc>
            </a:pPr>
            <a:r>
              <a:rPr lang="en-US" sz="1999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Author: Vilnius Surgical Symposium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933375" y="2118184"/>
            <a:ext cx="2225427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BACKGROUND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619794" y="5182982"/>
            <a:ext cx="2852589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AIM OF THE STUDY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998066" y="5838935"/>
            <a:ext cx="4096045" cy="990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78963" y="7254344"/>
            <a:ext cx="4188916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METHODS AND MATERIALS 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474348" y="2118184"/>
            <a:ext cx="1339304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0D0D17"/>
                </a:solidFill>
                <a:latin typeface="DM Sans Bold"/>
                <a:ea typeface="DM Sans Bold"/>
                <a:cs typeface="DM Sans Bold"/>
                <a:sym typeface="DM Sans Bold"/>
              </a:rPr>
              <a:t>RESULTS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3470038" y="8186522"/>
            <a:ext cx="3543746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ACKNOWLEDGEMENTS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4263292" y="2118184"/>
            <a:ext cx="2282279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CONCLUSIONS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4263292" y="5301897"/>
            <a:ext cx="1957239" cy="4317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 b="true">
                <a:solidFill>
                  <a:srgbClr val="FFFFFF"/>
                </a:solidFill>
                <a:latin typeface="DM Sans Bold"/>
                <a:ea typeface="DM Sans Bold"/>
                <a:cs typeface="DM Sans Bold"/>
                <a:sym typeface="DM Sans Bold"/>
              </a:rPr>
              <a:t>REFERENCES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3163255" y="8741064"/>
            <a:ext cx="4096045" cy="9904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6660611" y="2880734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0D0D17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764107" y="2763810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636774" y="7895692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2832597" y="2763810"/>
            <a:ext cx="4818629" cy="19905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Surigal 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2832597" y="6019360"/>
            <a:ext cx="4818629" cy="16571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  <a:p>
            <a:pPr algn="ctr">
              <a:lnSpc>
                <a:spcPts val="2634"/>
              </a:lnSpc>
            </a:pPr>
            <a:r>
              <a:rPr lang="en-US" sz="1882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Vilnius Surgical Symposium Vilnius Surgical 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9069926" y="8303995"/>
            <a:ext cx="2624539" cy="1427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92"/>
              </a:lnSpc>
            </a:pPr>
            <a:r>
              <a:rPr lang="en-US" sz="1637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VSS</a:t>
            </a:r>
            <a:r>
              <a:rPr lang="en-US" sz="1637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  <a:r>
              <a:rPr lang="en-US" sz="1637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VSS VSS VSS VSS VSS VSS VSS VSS VSS VSS VSS VSS VSS VSS VSS VSS VSS VSS VSS VSS VSS VSS VSS VSS VSS VSS VSS VSS VSS </a:t>
            </a:r>
          </a:p>
        </p:txBody>
      </p:sp>
      <p:grpSp>
        <p:nvGrpSpPr>
          <p:cNvPr name="Group 30" id="30"/>
          <p:cNvGrpSpPr/>
          <p:nvPr/>
        </p:nvGrpSpPr>
        <p:grpSpPr>
          <a:xfrm rot="0">
            <a:off x="764107" y="320613"/>
            <a:ext cx="1452885" cy="1272318"/>
            <a:chOff x="0" y="0"/>
            <a:chExt cx="1937180" cy="1696424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578529" y="0"/>
              <a:ext cx="1260856" cy="1265458"/>
            </a:xfrm>
            <a:custGeom>
              <a:avLst/>
              <a:gdLst/>
              <a:ahLst/>
              <a:cxnLst/>
              <a:rect r="r" b="b" t="t" l="l"/>
              <a:pathLst>
                <a:path h="1265458" w="1260856">
                  <a:moveTo>
                    <a:pt x="0" y="0"/>
                  </a:moveTo>
                  <a:lnTo>
                    <a:pt x="1260856" y="0"/>
                  </a:lnTo>
                  <a:lnTo>
                    <a:pt x="1260856" y="1265458"/>
                  </a:lnTo>
                  <a:lnTo>
                    <a:pt x="0" y="12654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28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AutoShape 32" id="32"/>
            <p:cNvSpPr/>
            <p:nvPr/>
          </p:nvSpPr>
          <p:spPr>
            <a:xfrm flipV="true">
              <a:off x="98012" y="1424368"/>
              <a:ext cx="1643362" cy="3046"/>
            </a:xfrm>
            <a:prstGeom prst="line">
              <a:avLst/>
            </a:prstGeom>
            <a:ln cap="flat" w="10324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TextBox 33" id="33"/>
            <p:cNvSpPr txBox="true"/>
            <p:nvPr/>
          </p:nvSpPr>
          <p:spPr>
            <a:xfrm rot="0">
              <a:off x="97794" y="97460"/>
              <a:ext cx="1839385" cy="124736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503"/>
                </a:lnSpc>
                <a:spcBef>
                  <a:spcPct val="0"/>
                </a:spcBef>
              </a:pPr>
              <a:r>
                <a:rPr lang="en-US" b="true" sz="1788" u="none">
                  <a:solidFill>
                    <a:srgbClr val="FFFFFF"/>
                  </a:solidFill>
                  <a:latin typeface="Playfair Display Bold"/>
                  <a:ea typeface="Playfair Display Bold"/>
                  <a:cs typeface="Playfair Display Bold"/>
                  <a:sym typeface="Playfair Display Bold"/>
                </a:rPr>
                <a:t>Vilnius Surgical Symposium</a:t>
              </a:r>
            </a:p>
          </p:txBody>
        </p:sp>
        <p:sp>
          <p:nvSpPr>
            <p:cNvPr name="TextBox 34" id="34"/>
            <p:cNvSpPr txBox="true"/>
            <p:nvPr/>
          </p:nvSpPr>
          <p:spPr>
            <a:xfrm rot="0">
              <a:off x="0" y="1446094"/>
              <a:ext cx="1839385" cy="25033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80"/>
                </a:lnSpc>
              </a:pPr>
              <a:r>
                <a:rPr lang="en-US" sz="1056" i="true" spc="38">
                  <a:solidFill>
                    <a:srgbClr val="FFFFFF"/>
                  </a:solidFill>
                  <a:latin typeface="Playfair Display Italics"/>
                  <a:ea typeface="Playfair Display Italics"/>
                  <a:cs typeface="Playfair Display Italics"/>
                  <a:sym typeface="Playfair Display Italics"/>
                </a:rPr>
                <a:t>for Young Surgeons</a:t>
              </a:r>
            </a:p>
          </p:txBody>
        </p:sp>
      </p:grpSp>
      <p:grpSp>
        <p:nvGrpSpPr>
          <p:cNvPr name="Group 35" id="35"/>
          <p:cNvGrpSpPr/>
          <p:nvPr/>
        </p:nvGrpSpPr>
        <p:grpSpPr>
          <a:xfrm rot="0">
            <a:off x="16198341" y="364450"/>
            <a:ext cx="1452885" cy="1272318"/>
            <a:chOff x="0" y="0"/>
            <a:chExt cx="1937180" cy="1696424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578529" y="0"/>
              <a:ext cx="1260856" cy="1265458"/>
            </a:xfrm>
            <a:custGeom>
              <a:avLst/>
              <a:gdLst/>
              <a:ahLst/>
              <a:cxnLst/>
              <a:rect r="r" b="b" t="t" l="l"/>
              <a:pathLst>
                <a:path h="1265458" w="1260856">
                  <a:moveTo>
                    <a:pt x="0" y="0"/>
                  </a:moveTo>
                  <a:lnTo>
                    <a:pt x="1260856" y="0"/>
                  </a:lnTo>
                  <a:lnTo>
                    <a:pt x="1260856" y="1265458"/>
                  </a:lnTo>
                  <a:lnTo>
                    <a:pt x="0" y="12654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28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AutoShape 37" id="37"/>
            <p:cNvSpPr/>
            <p:nvPr/>
          </p:nvSpPr>
          <p:spPr>
            <a:xfrm flipV="true">
              <a:off x="98012" y="1424368"/>
              <a:ext cx="1643362" cy="3046"/>
            </a:xfrm>
            <a:prstGeom prst="line">
              <a:avLst/>
            </a:prstGeom>
            <a:ln cap="flat" w="10324">
              <a:solidFill>
                <a:srgbClr val="FFFFFF"/>
              </a:solidFill>
              <a:prstDash val="solid"/>
              <a:headEnd type="none" len="sm" w="sm"/>
              <a:tailEnd type="none" len="sm" w="sm"/>
            </a:ln>
          </p:spPr>
        </p:sp>
        <p:sp>
          <p:nvSpPr>
            <p:cNvPr name="TextBox 38" id="38"/>
            <p:cNvSpPr txBox="true"/>
            <p:nvPr/>
          </p:nvSpPr>
          <p:spPr>
            <a:xfrm rot="0">
              <a:off x="97794" y="97460"/>
              <a:ext cx="1839385" cy="124736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0" indent="0" lvl="0">
                <a:lnSpc>
                  <a:spcPts val="2503"/>
                </a:lnSpc>
                <a:spcBef>
                  <a:spcPct val="0"/>
                </a:spcBef>
              </a:pPr>
              <a:r>
                <a:rPr lang="en-US" b="true" sz="1788" u="none">
                  <a:solidFill>
                    <a:srgbClr val="FFFFFF"/>
                  </a:solidFill>
                  <a:latin typeface="Playfair Display Bold"/>
                  <a:ea typeface="Playfair Display Bold"/>
                  <a:cs typeface="Playfair Display Bold"/>
                  <a:sym typeface="Playfair Display Bold"/>
                </a:rPr>
                <a:t>Vilnius Surgical Symposium</a:t>
              </a:r>
            </a:p>
          </p:txBody>
        </p:sp>
        <p:sp>
          <p:nvSpPr>
            <p:cNvPr name="TextBox 39" id="39"/>
            <p:cNvSpPr txBox="true"/>
            <p:nvPr/>
          </p:nvSpPr>
          <p:spPr>
            <a:xfrm rot="0">
              <a:off x="0" y="1446094"/>
              <a:ext cx="1839385" cy="25033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80"/>
                </a:lnSpc>
              </a:pPr>
              <a:r>
                <a:rPr lang="en-US" sz="1056" i="true" spc="38">
                  <a:solidFill>
                    <a:srgbClr val="FFFFFF"/>
                  </a:solidFill>
                  <a:latin typeface="Playfair Display Italics"/>
                  <a:ea typeface="Playfair Display Italics"/>
                  <a:cs typeface="Playfair Display Italics"/>
                  <a:sym typeface="Playfair Display Italics"/>
                </a:rPr>
                <a:t>for Young Surgeons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DAGickLHj04</dc:identifier>
  <dcterms:modified xsi:type="dcterms:W3CDTF">2011-08-01T06:04:30Z</dcterms:modified>
  <cp:revision>1</cp:revision>
  <dc:title>YOUR TITLE Author: Vilnius Surgical Symposium</dc:title>
</cp:coreProperties>
</file>