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embeddedFontLst>
    <p:embeddedFont>
      <p:font typeface="DM Sans" pitchFamily="2" charset="77"/>
      <p:regular r:id="rId4"/>
      <p:bold r:id="rId5"/>
      <p:italic r:id="rId6"/>
      <p:boldItalic r:id="rId7"/>
    </p:embeddedFont>
    <p:embeddedFont>
      <p:font typeface="DM Sans Bold" pitchFamily="2" charset="77"/>
      <p:regular r:id="rId8"/>
      <p:bold r:id="rId9"/>
    </p:embeddedFont>
    <p:embeddedFont>
      <p:font typeface="Playfair Display Bold" pitchFamily="2" charset="77"/>
      <p:regular r:id="rId10"/>
      <p:bold r:id="rId11"/>
    </p:embeddedFont>
    <p:embeddedFont>
      <p:font typeface="Playfair Display Italics" pitchFamily="2" charset="77"/>
      <p:regular r:id="rId12"/>
      <p: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26" autoAdjust="0"/>
  </p:normalViewPr>
  <p:slideViewPr>
    <p:cSldViewPr>
      <p:cViewPr varScale="1">
        <p:scale>
          <a:sx n="80" d="100"/>
          <a:sy n="80" d="100"/>
        </p:scale>
        <p:origin x="82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-2086424" y="2364857"/>
            <a:ext cx="10265024" cy="6092177"/>
            <a:chOff x="0" y="0"/>
            <a:chExt cx="2703546" cy="160452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03545" cy="1604524"/>
            </a:xfrm>
            <a:custGeom>
              <a:avLst/>
              <a:gdLst/>
              <a:ahLst/>
              <a:cxnLst/>
              <a:rect l="l" t="t" r="r" b="b"/>
              <a:pathLst>
                <a:path w="2703545" h="1604524">
                  <a:moveTo>
                    <a:pt x="0" y="0"/>
                  </a:moveTo>
                  <a:lnTo>
                    <a:pt x="2703545" y="0"/>
                  </a:lnTo>
                  <a:lnTo>
                    <a:pt x="2703545" y="1604524"/>
                  </a:lnTo>
                  <a:lnTo>
                    <a:pt x="0" y="1604524"/>
                  </a:lnTo>
                  <a:close/>
                </a:path>
              </a:pathLst>
            </a:custGeom>
            <a:solidFill>
              <a:srgbClr val="0D5A60"/>
            </a:solidFill>
          </p:spPr>
          <p:txBody>
            <a:bodyPr/>
            <a:lstStyle/>
            <a:p>
              <a:endParaRPr lang="en-LT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2703546" cy="1642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-5400000">
            <a:off x="10109399" y="2364857"/>
            <a:ext cx="10265024" cy="6092177"/>
            <a:chOff x="0" y="0"/>
            <a:chExt cx="2703546" cy="1604524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703545" cy="1604524"/>
            </a:xfrm>
            <a:custGeom>
              <a:avLst/>
              <a:gdLst/>
              <a:ahLst/>
              <a:cxnLst/>
              <a:rect l="l" t="t" r="r" b="b"/>
              <a:pathLst>
                <a:path w="2703545" h="1604524">
                  <a:moveTo>
                    <a:pt x="0" y="0"/>
                  </a:moveTo>
                  <a:lnTo>
                    <a:pt x="2703545" y="0"/>
                  </a:lnTo>
                  <a:lnTo>
                    <a:pt x="2703545" y="1604524"/>
                  </a:lnTo>
                  <a:lnTo>
                    <a:pt x="0" y="1604524"/>
                  </a:lnTo>
                  <a:close/>
                </a:path>
              </a:pathLst>
            </a:custGeom>
            <a:solidFill>
              <a:srgbClr val="0D5A60"/>
            </a:solidFill>
          </p:spPr>
          <p:txBody>
            <a:bodyPr/>
            <a:lstStyle/>
            <a:p>
              <a:endParaRPr lang="en-LT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2703546" cy="1642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569885" y="0"/>
            <a:ext cx="24098249" cy="1877984"/>
            <a:chOff x="0" y="0"/>
            <a:chExt cx="6346864" cy="4946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346864" cy="494613"/>
            </a:xfrm>
            <a:custGeom>
              <a:avLst/>
              <a:gdLst/>
              <a:ahLst/>
              <a:cxnLst/>
              <a:rect l="l" t="t" r="r" b="b"/>
              <a:pathLst>
                <a:path w="6346864" h="494613">
                  <a:moveTo>
                    <a:pt x="0" y="0"/>
                  </a:moveTo>
                  <a:lnTo>
                    <a:pt x="6346864" y="0"/>
                  </a:lnTo>
                  <a:lnTo>
                    <a:pt x="6346864" y="494613"/>
                  </a:lnTo>
                  <a:lnTo>
                    <a:pt x="0" y="494613"/>
                  </a:lnTo>
                  <a:close/>
                </a:path>
              </a:pathLst>
            </a:custGeom>
            <a:solidFill>
              <a:srgbClr val="22929B"/>
            </a:solidFill>
          </p:spPr>
          <p:txBody>
            <a:bodyPr/>
            <a:lstStyle/>
            <a:p>
              <a:endParaRPr lang="en-LT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6346864" cy="53271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1196" y="5003946"/>
            <a:ext cx="2834230" cy="2805989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3139" y="5089339"/>
            <a:ext cx="3236495" cy="2754118"/>
          </a:xfrm>
          <a:prstGeom prst="rect">
            <a:avLst/>
          </a:prstGeom>
        </p:spPr>
      </p:pic>
      <p:sp>
        <p:nvSpPr>
          <p:cNvPr id="13" name="Freeform 13"/>
          <p:cNvSpPr/>
          <p:nvPr/>
        </p:nvSpPr>
        <p:spPr>
          <a:xfrm>
            <a:off x="6555118" y="8059524"/>
            <a:ext cx="2332535" cy="2329620"/>
          </a:xfrm>
          <a:custGeom>
            <a:avLst/>
            <a:gdLst/>
            <a:ahLst/>
            <a:cxnLst/>
            <a:rect l="l" t="t" r="r" b="b"/>
            <a:pathLst>
              <a:path w="2332535" h="2329620">
                <a:moveTo>
                  <a:pt x="0" y="0"/>
                </a:moveTo>
                <a:lnTo>
                  <a:pt x="2332536" y="0"/>
                </a:lnTo>
                <a:lnTo>
                  <a:pt x="2332536" y="2329619"/>
                </a:lnTo>
                <a:lnTo>
                  <a:pt x="0" y="23296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LT"/>
          </a:p>
        </p:txBody>
      </p:sp>
      <p:sp>
        <p:nvSpPr>
          <p:cNvPr id="14" name="TextBox 14"/>
          <p:cNvSpPr txBox="1"/>
          <p:nvPr/>
        </p:nvSpPr>
        <p:spPr>
          <a:xfrm>
            <a:off x="3173421" y="259675"/>
            <a:ext cx="11941157" cy="12894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5220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YOUR TITLE</a:t>
            </a:r>
          </a:p>
          <a:p>
            <a:pPr algn="ctr">
              <a:lnSpc>
                <a:spcPts val="2799"/>
              </a:lnSpc>
            </a:pPr>
            <a:r>
              <a:rPr lang="en-US" sz="1999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Author: Vilnius Surgical Symposium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933375" y="2118184"/>
            <a:ext cx="2225427" cy="431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BACKGROUND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923254" y="5251879"/>
            <a:ext cx="4096045" cy="4317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dirty="0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AIM OF THE STUDY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98066" y="5838935"/>
            <a:ext cx="4096045" cy="9904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078963" y="7254344"/>
            <a:ext cx="4188916" cy="431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METHODS AND MATERIALS 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8474348" y="2118184"/>
            <a:ext cx="1339304" cy="431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0D0D17"/>
                </a:solidFill>
                <a:latin typeface="DM Sans Bold"/>
                <a:ea typeface="DM Sans Bold"/>
                <a:cs typeface="DM Sans Bold"/>
                <a:sym typeface="DM Sans Bold"/>
              </a:rPr>
              <a:t>RESULTS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3470038" y="8186522"/>
            <a:ext cx="3543746" cy="431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ACKNOWLEDGEMENTS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4263292" y="2118184"/>
            <a:ext cx="2282279" cy="431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CONCLUSIONS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3916841" y="5237218"/>
            <a:ext cx="2885531" cy="4317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dirty="0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REFERENCES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3163255" y="8741064"/>
            <a:ext cx="4096045" cy="9904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6660611" y="2880734"/>
            <a:ext cx="4818629" cy="1990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Surigal 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764107" y="2763810"/>
            <a:ext cx="4818629" cy="1990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Surigal 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636774" y="7895692"/>
            <a:ext cx="4818629" cy="1990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Surigal 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2832597" y="2763810"/>
            <a:ext cx="4818629" cy="1990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Surigal 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12832597" y="6019360"/>
            <a:ext cx="4818629" cy="16571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9069926" y="8303995"/>
            <a:ext cx="2624539" cy="14274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92"/>
              </a:lnSpc>
            </a:pPr>
            <a:r>
              <a:rPr lang="en-US" sz="16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VSS VSS VSS VSS VSS VSS VSS VSS VSS VSS VSS VSS VSS VSS VSS VSS VSS VSS VSS VSS VSS VSS VSS VSS VSS VSS VSS VSS VSS VSS </a:t>
            </a:r>
          </a:p>
        </p:txBody>
      </p:sp>
      <p:grpSp>
        <p:nvGrpSpPr>
          <p:cNvPr id="30" name="Group 30"/>
          <p:cNvGrpSpPr/>
          <p:nvPr/>
        </p:nvGrpSpPr>
        <p:grpSpPr>
          <a:xfrm>
            <a:off x="764107" y="269041"/>
            <a:ext cx="1461931" cy="1280053"/>
            <a:chOff x="0" y="0"/>
            <a:chExt cx="1949241" cy="1706737"/>
          </a:xfrm>
        </p:grpSpPr>
        <p:sp>
          <p:nvSpPr>
            <p:cNvPr id="31" name="Freeform 31"/>
            <p:cNvSpPr/>
            <p:nvPr/>
          </p:nvSpPr>
          <p:spPr>
            <a:xfrm>
              <a:off x="582131" y="0"/>
              <a:ext cx="1268707" cy="1273337"/>
            </a:xfrm>
            <a:custGeom>
              <a:avLst/>
              <a:gdLst/>
              <a:ahLst/>
              <a:cxnLst/>
              <a:rect l="l" t="t" r="r" b="b"/>
              <a:pathLst>
                <a:path w="1268707" h="1273337">
                  <a:moveTo>
                    <a:pt x="0" y="0"/>
                  </a:moveTo>
                  <a:lnTo>
                    <a:pt x="1268707" y="0"/>
                  </a:lnTo>
                  <a:lnTo>
                    <a:pt x="1268707" y="1273337"/>
                  </a:lnTo>
                  <a:lnTo>
                    <a:pt x="0" y="127333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51000"/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LT"/>
            </a:p>
          </p:txBody>
        </p:sp>
        <p:sp>
          <p:nvSpPr>
            <p:cNvPr id="32" name="AutoShape 32"/>
            <p:cNvSpPr/>
            <p:nvPr/>
          </p:nvSpPr>
          <p:spPr>
            <a:xfrm flipV="1">
              <a:off x="98622" y="1433236"/>
              <a:ext cx="1653594" cy="3065"/>
            </a:xfrm>
            <a:prstGeom prst="line">
              <a:avLst/>
            </a:prstGeom>
            <a:ln w="10458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LT"/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98403" y="98304"/>
              <a:ext cx="1850838" cy="125489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2519"/>
                </a:lnSpc>
                <a:spcBef>
                  <a:spcPct val="0"/>
                </a:spcBef>
              </a:pPr>
              <a:r>
                <a:rPr lang="en-US" sz="1799" b="1" u="none">
                  <a:solidFill>
                    <a:srgbClr val="FFFFFF"/>
                  </a:solidFill>
                  <a:latin typeface="Playfair Display Bold"/>
                  <a:ea typeface="Playfair Display Bold"/>
                  <a:cs typeface="Playfair Display Bold"/>
                  <a:sym typeface="Playfair Display Bold"/>
                </a:rPr>
                <a:t>Vilnius Surgical Symposium</a:t>
              </a: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1474386"/>
              <a:ext cx="1850838" cy="2323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88"/>
                </a:lnSpc>
              </a:pPr>
              <a:r>
                <a:rPr lang="en-US" sz="1063" i="1">
                  <a:solidFill>
                    <a:srgbClr val="FFFFFF"/>
                  </a:solidFill>
                  <a:latin typeface="Playfair Display Italics"/>
                  <a:ea typeface="Playfair Display Italics"/>
                  <a:cs typeface="Playfair Display Italics"/>
                  <a:sym typeface="Playfair Display Italics"/>
                </a:rPr>
                <a:t>for Medical Students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6189295" y="269041"/>
            <a:ext cx="1461931" cy="1280053"/>
            <a:chOff x="0" y="0"/>
            <a:chExt cx="1949241" cy="1706737"/>
          </a:xfrm>
        </p:grpSpPr>
        <p:sp>
          <p:nvSpPr>
            <p:cNvPr id="36" name="Freeform 36"/>
            <p:cNvSpPr/>
            <p:nvPr/>
          </p:nvSpPr>
          <p:spPr>
            <a:xfrm>
              <a:off x="582131" y="0"/>
              <a:ext cx="1268707" cy="1273337"/>
            </a:xfrm>
            <a:custGeom>
              <a:avLst/>
              <a:gdLst/>
              <a:ahLst/>
              <a:cxnLst/>
              <a:rect l="l" t="t" r="r" b="b"/>
              <a:pathLst>
                <a:path w="1268707" h="1273337">
                  <a:moveTo>
                    <a:pt x="0" y="0"/>
                  </a:moveTo>
                  <a:lnTo>
                    <a:pt x="1268707" y="0"/>
                  </a:lnTo>
                  <a:lnTo>
                    <a:pt x="1268707" y="1273337"/>
                  </a:lnTo>
                  <a:lnTo>
                    <a:pt x="0" y="127333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51000"/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LT"/>
            </a:p>
          </p:txBody>
        </p:sp>
        <p:sp>
          <p:nvSpPr>
            <p:cNvPr id="37" name="AutoShape 37"/>
            <p:cNvSpPr/>
            <p:nvPr/>
          </p:nvSpPr>
          <p:spPr>
            <a:xfrm flipV="1">
              <a:off x="98622" y="1433236"/>
              <a:ext cx="1653594" cy="3065"/>
            </a:xfrm>
            <a:prstGeom prst="line">
              <a:avLst/>
            </a:prstGeom>
            <a:ln w="10458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LT"/>
            </a:p>
          </p:txBody>
        </p:sp>
        <p:sp>
          <p:nvSpPr>
            <p:cNvPr id="38" name="TextBox 38"/>
            <p:cNvSpPr txBox="1"/>
            <p:nvPr/>
          </p:nvSpPr>
          <p:spPr>
            <a:xfrm>
              <a:off x="98403" y="98304"/>
              <a:ext cx="1850838" cy="125489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2519"/>
                </a:lnSpc>
                <a:spcBef>
                  <a:spcPct val="0"/>
                </a:spcBef>
              </a:pPr>
              <a:r>
                <a:rPr lang="en-US" sz="1799" b="1" u="none">
                  <a:solidFill>
                    <a:srgbClr val="FFFFFF"/>
                  </a:solidFill>
                  <a:latin typeface="Playfair Display Bold"/>
                  <a:ea typeface="Playfair Display Bold"/>
                  <a:cs typeface="Playfair Display Bold"/>
                  <a:sym typeface="Playfair Display Bold"/>
                </a:rPr>
                <a:t>Vilnius Surgical Symposium</a:t>
              </a: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1474386"/>
              <a:ext cx="1850838" cy="2323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88"/>
                </a:lnSpc>
              </a:pPr>
              <a:r>
                <a:rPr lang="en-US" sz="1063" i="1">
                  <a:solidFill>
                    <a:srgbClr val="FFFFFF"/>
                  </a:solidFill>
                  <a:latin typeface="Playfair Display Italics"/>
                  <a:ea typeface="Playfair Display Italics"/>
                  <a:cs typeface="Playfair Display Italics"/>
                  <a:sym typeface="Playfair Display Italics"/>
                </a:rPr>
                <a:t>for Medical Students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5400000">
            <a:off x="-2086424" y="2364857"/>
            <a:ext cx="10265024" cy="6092177"/>
            <a:chOff x="0" y="0"/>
            <a:chExt cx="2703546" cy="160452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03545" cy="1604524"/>
            </a:xfrm>
            <a:custGeom>
              <a:avLst/>
              <a:gdLst/>
              <a:ahLst/>
              <a:cxnLst/>
              <a:rect l="l" t="t" r="r" b="b"/>
              <a:pathLst>
                <a:path w="2703545" h="1604524">
                  <a:moveTo>
                    <a:pt x="0" y="0"/>
                  </a:moveTo>
                  <a:lnTo>
                    <a:pt x="2703545" y="0"/>
                  </a:lnTo>
                  <a:lnTo>
                    <a:pt x="2703545" y="1604524"/>
                  </a:lnTo>
                  <a:lnTo>
                    <a:pt x="0" y="1604524"/>
                  </a:lnTo>
                  <a:close/>
                </a:path>
              </a:pathLst>
            </a:custGeom>
            <a:solidFill>
              <a:srgbClr val="11767E"/>
            </a:solidFill>
          </p:spPr>
          <p:txBody>
            <a:bodyPr/>
            <a:lstStyle/>
            <a:p>
              <a:endParaRPr lang="en-LT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2703546" cy="1642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 rot="-5400000">
            <a:off x="10109399" y="2364857"/>
            <a:ext cx="10265024" cy="6092177"/>
            <a:chOff x="0" y="0"/>
            <a:chExt cx="2703546" cy="1604524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703545" cy="1604524"/>
            </a:xfrm>
            <a:custGeom>
              <a:avLst/>
              <a:gdLst/>
              <a:ahLst/>
              <a:cxnLst/>
              <a:rect l="l" t="t" r="r" b="b"/>
              <a:pathLst>
                <a:path w="2703545" h="1604524">
                  <a:moveTo>
                    <a:pt x="0" y="0"/>
                  </a:moveTo>
                  <a:lnTo>
                    <a:pt x="2703545" y="0"/>
                  </a:lnTo>
                  <a:lnTo>
                    <a:pt x="2703545" y="1604524"/>
                  </a:lnTo>
                  <a:lnTo>
                    <a:pt x="0" y="1604524"/>
                  </a:lnTo>
                  <a:close/>
                </a:path>
              </a:pathLst>
            </a:custGeom>
            <a:solidFill>
              <a:srgbClr val="11767E"/>
            </a:solidFill>
          </p:spPr>
          <p:txBody>
            <a:bodyPr/>
            <a:lstStyle/>
            <a:p>
              <a:endParaRPr lang="en-LT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2703546" cy="164262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569885" y="0"/>
            <a:ext cx="24098249" cy="1877984"/>
            <a:chOff x="0" y="0"/>
            <a:chExt cx="6346864" cy="4946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346864" cy="494613"/>
            </a:xfrm>
            <a:custGeom>
              <a:avLst/>
              <a:gdLst/>
              <a:ahLst/>
              <a:cxnLst/>
              <a:rect l="l" t="t" r="r" b="b"/>
              <a:pathLst>
                <a:path w="6346864" h="494613">
                  <a:moveTo>
                    <a:pt x="0" y="0"/>
                  </a:moveTo>
                  <a:lnTo>
                    <a:pt x="6346864" y="0"/>
                  </a:lnTo>
                  <a:lnTo>
                    <a:pt x="6346864" y="494613"/>
                  </a:lnTo>
                  <a:lnTo>
                    <a:pt x="0" y="494613"/>
                  </a:lnTo>
                  <a:close/>
                </a:path>
              </a:pathLst>
            </a:custGeom>
            <a:solidFill>
              <a:srgbClr val="0D5A60"/>
            </a:solidFill>
          </p:spPr>
          <p:txBody>
            <a:bodyPr/>
            <a:lstStyle/>
            <a:p>
              <a:endParaRPr lang="en-LT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6346864" cy="53271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1196" y="5003946"/>
            <a:ext cx="2834230" cy="2805989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3139" y="5089339"/>
            <a:ext cx="3236495" cy="2754118"/>
          </a:xfrm>
          <a:prstGeom prst="rect">
            <a:avLst/>
          </a:prstGeom>
        </p:spPr>
      </p:pic>
      <p:sp>
        <p:nvSpPr>
          <p:cNvPr id="13" name="Freeform 13"/>
          <p:cNvSpPr/>
          <p:nvPr/>
        </p:nvSpPr>
        <p:spPr>
          <a:xfrm>
            <a:off x="6555118" y="8059524"/>
            <a:ext cx="2332535" cy="2329620"/>
          </a:xfrm>
          <a:custGeom>
            <a:avLst/>
            <a:gdLst/>
            <a:ahLst/>
            <a:cxnLst/>
            <a:rect l="l" t="t" r="r" b="b"/>
            <a:pathLst>
              <a:path w="2332535" h="2329620">
                <a:moveTo>
                  <a:pt x="0" y="0"/>
                </a:moveTo>
                <a:lnTo>
                  <a:pt x="2332536" y="0"/>
                </a:lnTo>
                <a:lnTo>
                  <a:pt x="2332536" y="2329619"/>
                </a:lnTo>
                <a:lnTo>
                  <a:pt x="0" y="23296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LT"/>
          </a:p>
        </p:txBody>
      </p:sp>
      <p:sp>
        <p:nvSpPr>
          <p:cNvPr id="14" name="TextBox 14"/>
          <p:cNvSpPr txBox="1"/>
          <p:nvPr/>
        </p:nvSpPr>
        <p:spPr>
          <a:xfrm>
            <a:off x="3173421" y="259675"/>
            <a:ext cx="11941157" cy="12894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09"/>
              </a:lnSpc>
            </a:pPr>
            <a:r>
              <a:rPr lang="en-US" sz="5220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YOUR TITLE</a:t>
            </a:r>
          </a:p>
          <a:p>
            <a:pPr algn="ctr">
              <a:lnSpc>
                <a:spcPts val="2799"/>
              </a:lnSpc>
            </a:pPr>
            <a:r>
              <a:rPr lang="en-US" sz="1999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Author: Vilnius Surgical Symposium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857622" y="2118184"/>
            <a:ext cx="2376934" cy="431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INTRODUCTION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41584" y="5179715"/>
            <a:ext cx="5209007" cy="4317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dirty="0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CASE  REPORT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8197825" y="2118184"/>
            <a:ext cx="1892350" cy="431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0D0D17"/>
                </a:solidFill>
                <a:latin typeface="DM Sans Bold"/>
                <a:ea typeface="DM Sans Bold"/>
                <a:cs typeface="DM Sans Bold"/>
                <a:sym typeface="DM Sans Bold"/>
              </a:rPr>
              <a:t>DISCUSSION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4100772" y="2118184"/>
            <a:ext cx="2282279" cy="431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CONCLUSIONS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4073311" y="5331769"/>
            <a:ext cx="2275931" cy="4317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dirty="0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REFERENCES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3470038" y="8002374"/>
            <a:ext cx="3543746" cy="4317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FFFFFF"/>
                </a:solidFill>
                <a:latin typeface="DM Sans Bold"/>
                <a:ea typeface="DM Sans Bold"/>
                <a:cs typeface="DM Sans Bold"/>
                <a:sym typeface="DM Sans Bold"/>
              </a:rPr>
              <a:t>ACKNOWLEDGEMENTS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3163255" y="8580220"/>
            <a:ext cx="4096045" cy="9904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6660611" y="2880734"/>
            <a:ext cx="4818629" cy="1990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0D0D17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Surigal 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764107" y="2763810"/>
            <a:ext cx="4818629" cy="1990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Surigal 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636774" y="5824330"/>
            <a:ext cx="4818629" cy="1990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Surigal 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2832597" y="2763810"/>
            <a:ext cx="4818629" cy="1990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Surigal 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2832597" y="6019360"/>
            <a:ext cx="4818629" cy="16571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9069926" y="8303995"/>
            <a:ext cx="2624539" cy="14274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92"/>
              </a:lnSpc>
            </a:pPr>
            <a:r>
              <a:rPr lang="en-US" sz="1637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VSS VSS VSS VSS VSS VSS VSS VSS VSS VSS VSS VSS VSS VSS VSS VSS VSS VSS VSS VSS VSS VSS VSS VSS VSS VSS VSS VSS VSS VSS </a:t>
            </a:r>
          </a:p>
        </p:txBody>
      </p:sp>
      <p:grpSp>
        <p:nvGrpSpPr>
          <p:cNvPr id="28" name="Group 28"/>
          <p:cNvGrpSpPr/>
          <p:nvPr/>
        </p:nvGrpSpPr>
        <p:grpSpPr>
          <a:xfrm>
            <a:off x="636774" y="364450"/>
            <a:ext cx="1461931" cy="1280053"/>
            <a:chOff x="0" y="0"/>
            <a:chExt cx="1949241" cy="1706737"/>
          </a:xfrm>
        </p:grpSpPr>
        <p:sp>
          <p:nvSpPr>
            <p:cNvPr id="29" name="Freeform 29"/>
            <p:cNvSpPr/>
            <p:nvPr/>
          </p:nvSpPr>
          <p:spPr>
            <a:xfrm>
              <a:off x="582131" y="0"/>
              <a:ext cx="1268707" cy="1273337"/>
            </a:xfrm>
            <a:custGeom>
              <a:avLst/>
              <a:gdLst/>
              <a:ahLst/>
              <a:cxnLst/>
              <a:rect l="l" t="t" r="r" b="b"/>
              <a:pathLst>
                <a:path w="1268707" h="1273337">
                  <a:moveTo>
                    <a:pt x="0" y="0"/>
                  </a:moveTo>
                  <a:lnTo>
                    <a:pt x="1268707" y="0"/>
                  </a:lnTo>
                  <a:lnTo>
                    <a:pt x="1268707" y="1273337"/>
                  </a:lnTo>
                  <a:lnTo>
                    <a:pt x="0" y="127333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51000"/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LT"/>
            </a:p>
          </p:txBody>
        </p:sp>
        <p:sp>
          <p:nvSpPr>
            <p:cNvPr id="30" name="AutoShape 30"/>
            <p:cNvSpPr/>
            <p:nvPr/>
          </p:nvSpPr>
          <p:spPr>
            <a:xfrm flipV="1">
              <a:off x="98622" y="1433236"/>
              <a:ext cx="1653594" cy="3065"/>
            </a:xfrm>
            <a:prstGeom prst="line">
              <a:avLst/>
            </a:prstGeom>
            <a:ln w="10458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LT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98403" y="98304"/>
              <a:ext cx="1850838" cy="125489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2519"/>
                </a:lnSpc>
                <a:spcBef>
                  <a:spcPct val="0"/>
                </a:spcBef>
              </a:pPr>
              <a:r>
                <a:rPr lang="en-US" sz="1799" b="1" u="none">
                  <a:solidFill>
                    <a:srgbClr val="FFFFFF"/>
                  </a:solidFill>
                  <a:latin typeface="Playfair Display Bold"/>
                  <a:ea typeface="Playfair Display Bold"/>
                  <a:cs typeface="Playfair Display Bold"/>
                  <a:sym typeface="Playfair Display Bold"/>
                </a:rPr>
                <a:t>Vilnius Surgical Symposium</a:t>
              </a:r>
            </a:p>
          </p:txBody>
        </p:sp>
        <p:sp>
          <p:nvSpPr>
            <p:cNvPr id="32" name="TextBox 32"/>
            <p:cNvSpPr txBox="1"/>
            <p:nvPr/>
          </p:nvSpPr>
          <p:spPr>
            <a:xfrm>
              <a:off x="0" y="1474386"/>
              <a:ext cx="1850838" cy="2323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88"/>
                </a:lnSpc>
              </a:pPr>
              <a:r>
                <a:rPr lang="en-US" sz="1063" i="1">
                  <a:solidFill>
                    <a:srgbClr val="FFFFFF"/>
                  </a:solidFill>
                  <a:latin typeface="Playfair Display Italics"/>
                  <a:ea typeface="Playfair Display Italics"/>
                  <a:cs typeface="Playfair Display Italics"/>
                  <a:sym typeface="Playfair Display Italics"/>
                </a:rPr>
                <a:t>for Medical Students</a:t>
              </a:r>
            </a:p>
          </p:txBody>
        </p:sp>
      </p:grpSp>
      <p:grpSp>
        <p:nvGrpSpPr>
          <p:cNvPr id="33" name="Group 33"/>
          <p:cNvGrpSpPr/>
          <p:nvPr/>
        </p:nvGrpSpPr>
        <p:grpSpPr>
          <a:xfrm>
            <a:off x="16188086" y="388674"/>
            <a:ext cx="1461931" cy="1280053"/>
            <a:chOff x="0" y="0"/>
            <a:chExt cx="1949241" cy="1706737"/>
          </a:xfrm>
        </p:grpSpPr>
        <p:sp>
          <p:nvSpPr>
            <p:cNvPr id="34" name="Freeform 34"/>
            <p:cNvSpPr/>
            <p:nvPr/>
          </p:nvSpPr>
          <p:spPr>
            <a:xfrm>
              <a:off x="582131" y="0"/>
              <a:ext cx="1268707" cy="1273337"/>
            </a:xfrm>
            <a:custGeom>
              <a:avLst/>
              <a:gdLst/>
              <a:ahLst/>
              <a:cxnLst/>
              <a:rect l="l" t="t" r="r" b="b"/>
              <a:pathLst>
                <a:path w="1268707" h="1273337">
                  <a:moveTo>
                    <a:pt x="0" y="0"/>
                  </a:moveTo>
                  <a:lnTo>
                    <a:pt x="1268707" y="0"/>
                  </a:lnTo>
                  <a:lnTo>
                    <a:pt x="1268707" y="1273337"/>
                  </a:lnTo>
                  <a:lnTo>
                    <a:pt x="0" y="127333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51000"/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LT"/>
            </a:p>
          </p:txBody>
        </p:sp>
        <p:sp>
          <p:nvSpPr>
            <p:cNvPr id="35" name="AutoShape 35"/>
            <p:cNvSpPr/>
            <p:nvPr/>
          </p:nvSpPr>
          <p:spPr>
            <a:xfrm flipV="1">
              <a:off x="98622" y="1433236"/>
              <a:ext cx="1653594" cy="3065"/>
            </a:xfrm>
            <a:prstGeom prst="line">
              <a:avLst/>
            </a:prstGeom>
            <a:ln w="10458" cap="flat">
              <a:solidFill>
                <a:srgbClr val="FFFFFF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LT"/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98403" y="98304"/>
              <a:ext cx="1850838" cy="125489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l">
                <a:lnSpc>
                  <a:spcPts val="2519"/>
                </a:lnSpc>
                <a:spcBef>
                  <a:spcPct val="0"/>
                </a:spcBef>
              </a:pPr>
              <a:r>
                <a:rPr lang="en-US" sz="1799" b="1" u="none">
                  <a:solidFill>
                    <a:srgbClr val="FFFFFF"/>
                  </a:solidFill>
                  <a:latin typeface="Playfair Display Bold"/>
                  <a:ea typeface="Playfair Display Bold"/>
                  <a:cs typeface="Playfair Display Bold"/>
                  <a:sym typeface="Playfair Display Bold"/>
                </a:rPr>
                <a:t>Vilnius Surgical Symposium</a:t>
              </a:r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1474386"/>
              <a:ext cx="1850838" cy="2323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88"/>
                </a:lnSpc>
              </a:pPr>
              <a:r>
                <a:rPr lang="en-US" sz="1063" i="1">
                  <a:solidFill>
                    <a:srgbClr val="FFFFFF"/>
                  </a:solidFill>
                  <a:latin typeface="Playfair Display Italics"/>
                  <a:ea typeface="Playfair Display Italics"/>
                  <a:cs typeface="Playfair Display Italics"/>
                  <a:sym typeface="Playfair Display Italics"/>
                </a:rPr>
                <a:t>for Medical Students</a:t>
              </a:r>
            </a:p>
          </p:txBody>
        </p:sp>
      </p:grpSp>
      <p:sp>
        <p:nvSpPr>
          <p:cNvPr id="38" name="TextBox 38"/>
          <p:cNvSpPr txBox="1"/>
          <p:nvPr/>
        </p:nvSpPr>
        <p:spPr>
          <a:xfrm>
            <a:off x="636774" y="8580220"/>
            <a:ext cx="4818629" cy="9904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 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  <a:p>
            <a:pPr algn="ctr">
              <a:lnSpc>
                <a:spcPts val="2634"/>
              </a:lnSpc>
            </a:pPr>
            <a:r>
              <a:rPr lang="en-US" sz="1882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Vilnius Surgical Symposium Vilnius Surgical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449</Words>
  <Application>Microsoft Macintosh PowerPoint</Application>
  <PresentationFormat>Custom</PresentationFormat>
  <Paragraphs>97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DM Sans Bold</vt:lpstr>
      <vt:lpstr>Arial</vt:lpstr>
      <vt:lpstr>Playfair Display Italics</vt:lpstr>
      <vt:lpstr>Playfair Display Bold</vt:lpstr>
      <vt:lpstr>DM Sans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Author: Vilnius Surgical Symposium</dc:title>
  <cp:lastModifiedBy>Gabija Žymantaitė</cp:lastModifiedBy>
  <cp:revision>2</cp:revision>
  <dcterms:created xsi:type="dcterms:W3CDTF">2006-08-16T00:00:00Z</dcterms:created>
  <dcterms:modified xsi:type="dcterms:W3CDTF">2025-03-22T11:11:45Z</dcterms:modified>
  <dc:identifier>DAGickLHj04</dc:identifier>
</cp:coreProperties>
</file>