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72" r:id="rId4"/>
    <p:sldId id="273" r:id="rId5"/>
    <p:sldId id="274" r:id="rId6"/>
    <p:sldId id="277" r:id="rId7"/>
    <p:sldId id="279" r:id="rId8"/>
    <p:sldId id="281" r:id="rId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ct+N+sbpyeXkRfvjsSU3w==" hashData="IH9r6Vrvl0qkG4dRxHVzompWv16eYIIwRfn7kZssbCoYayuHYjWm3AHatfMAdW5TbF4//3qT3ilzI/xFiZC3u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226"/>
    <a:srgbClr val="000000"/>
    <a:srgbClr val="00206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52"/>
    <p:restoredTop sz="94694"/>
  </p:normalViewPr>
  <p:slideViewPr>
    <p:cSldViewPr snapToGrid="0" snapToObjects="1">
      <p:cViewPr varScale="1">
        <p:scale>
          <a:sx n="140" d="100"/>
          <a:sy n="140" d="100"/>
        </p:scale>
        <p:origin x="216"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907706C-3ADE-E549-91E8-8419A6A49AFC}"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01C43-23B3-954A-B008-502BA622D951}" type="slidenum">
              <a:rPr lang="en-US" smtClean="0"/>
              <a:t>‹#›</a:t>
            </a:fld>
            <a:endParaRPr lang="en-US"/>
          </a:p>
        </p:txBody>
      </p:sp>
    </p:spTree>
    <p:extLst>
      <p:ext uri="{BB962C8B-B14F-4D97-AF65-F5344CB8AC3E}">
        <p14:creationId xmlns:p14="http://schemas.microsoft.com/office/powerpoint/2010/main" val="3043258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07706C-3ADE-E549-91E8-8419A6A49AFC}"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01C43-23B3-954A-B008-502BA622D951}" type="slidenum">
              <a:rPr lang="en-US" smtClean="0"/>
              <a:t>‹#›</a:t>
            </a:fld>
            <a:endParaRPr lang="en-US"/>
          </a:p>
        </p:txBody>
      </p:sp>
    </p:spTree>
    <p:extLst>
      <p:ext uri="{BB962C8B-B14F-4D97-AF65-F5344CB8AC3E}">
        <p14:creationId xmlns:p14="http://schemas.microsoft.com/office/powerpoint/2010/main" val="386349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07706C-3ADE-E549-91E8-8419A6A49AFC}"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01C43-23B3-954A-B008-502BA622D951}" type="slidenum">
              <a:rPr lang="en-US" smtClean="0"/>
              <a:t>‹#›</a:t>
            </a:fld>
            <a:endParaRPr lang="en-US"/>
          </a:p>
        </p:txBody>
      </p:sp>
    </p:spTree>
    <p:extLst>
      <p:ext uri="{BB962C8B-B14F-4D97-AF65-F5344CB8AC3E}">
        <p14:creationId xmlns:p14="http://schemas.microsoft.com/office/powerpoint/2010/main" val="87908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07706C-3ADE-E549-91E8-8419A6A49AFC}"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01C43-23B3-954A-B008-502BA622D951}" type="slidenum">
              <a:rPr lang="en-US" smtClean="0"/>
              <a:t>‹#›</a:t>
            </a:fld>
            <a:endParaRPr lang="en-US"/>
          </a:p>
        </p:txBody>
      </p:sp>
    </p:spTree>
    <p:extLst>
      <p:ext uri="{BB962C8B-B14F-4D97-AF65-F5344CB8AC3E}">
        <p14:creationId xmlns:p14="http://schemas.microsoft.com/office/powerpoint/2010/main" val="165139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907706C-3ADE-E549-91E8-8419A6A49AFC}"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01C43-23B3-954A-B008-502BA622D951}" type="slidenum">
              <a:rPr lang="en-US" smtClean="0"/>
              <a:t>‹#›</a:t>
            </a:fld>
            <a:endParaRPr lang="en-US"/>
          </a:p>
        </p:txBody>
      </p:sp>
    </p:spTree>
    <p:extLst>
      <p:ext uri="{BB962C8B-B14F-4D97-AF65-F5344CB8AC3E}">
        <p14:creationId xmlns:p14="http://schemas.microsoft.com/office/powerpoint/2010/main" val="94443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907706C-3ADE-E549-91E8-8419A6A49AFC}"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01C43-23B3-954A-B008-502BA622D951}" type="slidenum">
              <a:rPr lang="en-US" smtClean="0"/>
              <a:t>‹#›</a:t>
            </a:fld>
            <a:endParaRPr lang="en-US"/>
          </a:p>
        </p:txBody>
      </p:sp>
    </p:spTree>
    <p:extLst>
      <p:ext uri="{BB962C8B-B14F-4D97-AF65-F5344CB8AC3E}">
        <p14:creationId xmlns:p14="http://schemas.microsoft.com/office/powerpoint/2010/main" val="312186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907706C-3ADE-E549-91E8-8419A6A49AFC}" type="datetimeFigureOut">
              <a:rPr lang="en-US" smtClean="0"/>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01C43-23B3-954A-B008-502BA622D951}" type="slidenum">
              <a:rPr lang="en-US" smtClean="0"/>
              <a:t>‹#›</a:t>
            </a:fld>
            <a:endParaRPr lang="en-US"/>
          </a:p>
        </p:txBody>
      </p:sp>
    </p:spTree>
    <p:extLst>
      <p:ext uri="{BB962C8B-B14F-4D97-AF65-F5344CB8AC3E}">
        <p14:creationId xmlns:p14="http://schemas.microsoft.com/office/powerpoint/2010/main" val="442196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907706C-3ADE-E549-91E8-8419A6A49AFC}"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01C43-23B3-954A-B008-502BA622D951}" type="slidenum">
              <a:rPr lang="en-US" smtClean="0"/>
              <a:t>‹#›</a:t>
            </a:fld>
            <a:endParaRPr lang="en-US"/>
          </a:p>
        </p:txBody>
      </p:sp>
    </p:spTree>
    <p:extLst>
      <p:ext uri="{BB962C8B-B14F-4D97-AF65-F5344CB8AC3E}">
        <p14:creationId xmlns:p14="http://schemas.microsoft.com/office/powerpoint/2010/main" val="2184887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07706C-3ADE-E549-91E8-8419A6A49AFC}" type="datetimeFigureOut">
              <a:rPr lang="en-US" smtClean="0"/>
              <a:t>9/4/19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01C43-23B3-954A-B008-502BA622D951}" type="slidenum">
              <a:rPr lang="en-US" smtClean="0"/>
              <a:t>‹#›</a:t>
            </a:fld>
            <a:endParaRPr lang="en-US"/>
          </a:p>
        </p:txBody>
      </p:sp>
    </p:spTree>
    <p:extLst>
      <p:ext uri="{BB962C8B-B14F-4D97-AF65-F5344CB8AC3E}">
        <p14:creationId xmlns:p14="http://schemas.microsoft.com/office/powerpoint/2010/main" val="357270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907706C-3ADE-E549-91E8-8419A6A49AFC}"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01C43-23B3-954A-B008-502BA622D951}" type="slidenum">
              <a:rPr lang="en-US" smtClean="0"/>
              <a:t>‹#›</a:t>
            </a:fld>
            <a:endParaRPr lang="en-US"/>
          </a:p>
        </p:txBody>
      </p:sp>
    </p:spTree>
    <p:extLst>
      <p:ext uri="{BB962C8B-B14F-4D97-AF65-F5344CB8AC3E}">
        <p14:creationId xmlns:p14="http://schemas.microsoft.com/office/powerpoint/2010/main" val="1225589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907706C-3ADE-E549-91E8-8419A6A49AFC}"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01C43-23B3-954A-B008-502BA622D951}" type="slidenum">
              <a:rPr lang="en-US" smtClean="0"/>
              <a:t>‹#›</a:t>
            </a:fld>
            <a:endParaRPr lang="en-US"/>
          </a:p>
        </p:txBody>
      </p:sp>
    </p:spTree>
    <p:extLst>
      <p:ext uri="{BB962C8B-B14F-4D97-AF65-F5344CB8AC3E}">
        <p14:creationId xmlns:p14="http://schemas.microsoft.com/office/powerpoint/2010/main" val="335419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07706C-3ADE-E549-91E8-8419A6A49AFC}" type="datetimeFigureOut">
              <a:rPr lang="en-US" smtClean="0"/>
              <a:t>9/4/19</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01C43-23B3-954A-B008-502BA622D951}" type="slidenum">
              <a:rPr lang="en-US" smtClean="0"/>
              <a:t>‹#›</a:t>
            </a:fld>
            <a:endParaRPr lang="en-US"/>
          </a:p>
        </p:txBody>
      </p:sp>
    </p:spTree>
    <p:extLst>
      <p:ext uri="{BB962C8B-B14F-4D97-AF65-F5344CB8AC3E}">
        <p14:creationId xmlns:p14="http://schemas.microsoft.com/office/powerpoint/2010/main" val="3325995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8D210-8FBD-6E45-BA43-061E4070791E}"/>
              </a:ext>
            </a:extLst>
          </p:cNvPr>
          <p:cNvPicPr>
            <a:picLocks noChangeAspect="1"/>
          </p:cNvPicPr>
          <p:nvPr/>
        </p:nvPicPr>
        <p:blipFill>
          <a:blip r:embed="rId2"/>
          <a:stretch>
            <a:fillRect/>
          </a:stretch>
        </p:blipFill>
        <p:spPr>
          <a:xfrm>
            <a:off x="0" y="0"/>
            <a:ext cx="9906000" cy="6858000"/>
          </a:xfrm>
          <a:prstGeom prst="rect">
            <a:avLst/>
          </a:prstGeom>
        </p:spPr>
      </p:pic>
      <p:sp>
        <p:nvSpPr>
          <p:cNvPr id="6" name="TextBox 5">
            <a:extLst>
              <a:ext uri="{FF2B5EF4-FFF2-40B4-BE49-F238E27FC236}">
                <a16:creationId xmlns:a16="http://schemas.microsoft.com/office/drawing/2014/main" id="{6901361D-28FB-744A-ADF1-1A09DC902A7A}"/>
              </a:ext>
            </a:extLst>
          </p:cNvPr>
          <p:cNvSpPr txBox="1"/>
          <p:nvPr/>
        </p:nvSpPr>
        <p:spPr>
          <a:xfrm>
            <a:off x="0" y="3265390"/>
            <a:ext cx="9906000" cy="525539"/>
          </a:xfrm>
          <a:prstGeom prst="rect">
            <a:avLst/>
          </a:prstGeom>
          <a:noFill/>
        </p:spPr>
        <p:txBody>
          <a:bodyPr wrap="square" rtlCol="0">
            <a:noAutofit/>
          </a:bodyPr>
          <a:lstStyle/>
          <a:p>
            <a:pPr algn="ctr"/>
            <a:r>
              <a:rPr lang="en-US" sz="2200" dirty="0">
                <a:solidFill>
                  <a:srgbClr val="F49226"/>
                </a:solidFill>
                <a:latin typeface="Univia Pro" pitchFamily="2" charset="77"/>
              </a:rPr>
              <a:t>Whatever your advertising needs, </a:t>
            </a:r>
            <a:r>
              <a:rPr lang="en-US" sz="2200" dirty="0" err="1">
                <a:solidFill>
                  <a:srgbClr val="F49226"/>
                </a:solidFill>
                <a:latin typeface="Univia Pro" pitchFamily="2" charset="77"/>
              </a:rPr>
              <a:t>Mediatech</a:t>
            </a:r>
            <a:r>
              <a:rPr lang="en-US" sz="2200" dirty="0">
                <a:solidFill>
                  <a:srgbClr val="F49226"/>
                </a:solidFill>
                <a:latin typeface="Univia Pro" pitchFamily="2" charset="77"/>
              </a:rPr>
              <a:t> speaks your language.</a:t>
            </a:r>
          </a:p>
          <a:p>
            <a:pPr algn="ctr"/>
            <a:endParaRPr lang="en-US" sz="2200" dirty="0">
              <a:solidFill>
                <a:schemeClr val="accent2"/>
              </a:solidFill>
              <a:latin typeface="Univia Pro" pitchFamily="2" charset="77"/>
            </a:endParaRPr>
          </a:p>
        </p:txBody>
      </p:sp>
      <p:pic>
        <p:nvPicPr>
          <p:cNvPr id="8" name="Picture 7">
            <a:extLst>
              <a:ext uri="{FF2B5EF4-FFF2-40B4-BE49-F238E27FC236}">
                <a16:creationId xmlns:a16="http://schemas.microsoft.com/office/drawing/2014/main" id="{5A4DE8CC-13C1-3646-AFA1-FBB9200612E4}"/>
              </a:ext>
            </a:extLst>
          </p:cNvPr>
          <p:cNvPicPr>
            <a:picLocks noChangeAspect="1"/>
          </p:cNvPicPr>
          <p:nvPr/>
        </p:nvPicPr>
        <p:blipFill>
          <a:blip r:embed="rId3"/>
          <a:stretch>
            <a:fillRect/>
          </a:stretch>
        </p:blipFill>
        <p:spPr>
          <a:xfrm>
            <a:off x="3061836" y="1234165"/>
            <a:ext cx="3782328" cy="1059830"/>
          </a:xfrm>
          <a:prstGeom prst="rect">
            <a:avLst/>
          </a:prstGeom>
        </p:spPr>
      </p:pic>
      <p:pic>
        <p:nvPicPr>
          <p:cNvPr id="10" name="Picture 9">
            <a:extLst>
              <a:ext uri="{FF2B5EF4-FFF2-40B4-BE49-F238E27FC236}">
                <a16:creationId xmlns:a16="http://schemas.microsoft.com/office/drawing/2014/main" id="{1BD712DF-B68F-D347-A7F3-BB3ACA204330}"/>
              </a:ext>
            </a:extLst>
          </p:cNvPr>
          <p:cNvPicPr>
            <a:picLocks noChangeAspect="1"/>
          </p:cNvPicPr>
          <p:nvPr/>
        </p:nvPicPr>
        <p:blipFill>
          <a:blip r:embed="rId4"/>
          <a:stretch>
            <a:fillRect/>
          </a:stretch>
        </p:blipFill>
        <p:spPr>
          <a:xfrm>
            <a:off x="3061836" y="4987484"/>
            <a:ext cx="3782328" cy="574801"/>
          </a:xfrm>
          <a:prstGeom prst="rect">
            <a:avLst/>
          </a:prstGeom>
        </p:spPr>
      </p:pic>
      <p:sp>
        <p:nvSpPr>
          <p:cNvPr id="11" name="Triangle 10">
            <a:extLst>
              <a:ext uri="{FF2B5EF4-FFF2-40B4-BE49-F238E27FC236}">
                <a16:creationId xmlns:a16="http://schemas.microsoft.com/office/drawing/2014/main" id="{3096BEB9-CAC0-5747-B02F-E28E97672BC5}"/>
              </a:ext>
            </a:extLst>
          </p:cNvPr>
          <p:cNvSpPr/>
          <p:nvPr/>
        </p:nvSpPr>
        <p:spPr>
          <a:xfrm rot="5400000">
            <a:off x="9304686" y="6361780"/>
            <a:ext cx="210444" cy="181417"/>
          </a:xfrm>
          <a:prstGeom prst="triangle">
            <a:avLst/>
          </a:prstGeom>
          <a:solidFill>
            <a:srgbClr val="F49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723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7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8D210-8FBD-6E45-BA43-061E4070791E}"/>
              </a:ext>
            </a:extLst>
          </p:cNvPr>
          <p:cNvPicPr>
            <a:picLocks noChangeAspect="1"/>
          </p:cNvPicPr>
          <p:nvPr/>
        </p:nvPicPr>
        <p:blipFill>
          <a:blip r:embed="rId2"/>
          <a:stretch>
            <a:fillRect/>
          </a:stretch>
        </p:blipFill>
        <p:spPr>
          <a:xfrm>
            <a:off x="0" y="0"/>
            <a:ext cx="9906000" cy="6858000"/>
          </a:xfrm>
          <a:prstGeom prst="rect">
            <a:avLst/>
          </a:prstGeom>
        </p:spPr>
      </p:pic>
      <p:sp>
        <p:nvSpPr>
          <p:cNvPr id="2" name="Rectangle 1">
            <a:extLst>
              <a:ext uri="{FF2B5EF4-FFF2-40B4-BE49-F238E27FC236}">
                <a16:creationId xmlns:a16="http://schemas.microsoft.com/office/drawing/2014/main" id="{AEDB440F-1F47-A842-8C18-B0776634C02A}"/>
              </a:ext>
            </a:extLst>
          </p:cNvPr>
          <p:cNvSpPr/>
          <p:nvPr/>
        </p:nvSpPr>
        <p:spPr>
          <a:xfrm>
            <a:off x="0" y="1406769"/>
            <a:ext cx="9906000" cy="4114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FFFF00"/>
              </a:highlight>
            </a:endParaRPr>
          </a:p>
        </p:txBody>
      </p:sp>
      <p:pic>
        <p:nvPicPr>
          <p:cNvPr id="7" name="Picture 6">
            <a:extLst>
              <a:ext uri="{FF2B5EF4-FFF2-40B4-BE49-F238E27FC236}">
                <a16:creationId xmlns:a16="http://schemas.microsoft.com/office/drawing/2014/main" id="{8A10A912-6A6B-1447-916E-9B06FAA5D393}"/>
              </a:ext>
            </a:extLst>
          </p:cNvPr>
          <p:cNvPicPr>
            <a:picLocks noChangeAspect="1"/>
          </p:cNvPicPr>
          <p:nvPr/>
        </p:nvPicPr>
        <p:blipFill>
          <a:blip r:embed="rId3"/>
          <a:stretch>
            <a:fillRect/>
          </a:stretch>
        </p:blipFill>
        <p:spPr>
          <a:xfrm>
            <a:off x="6319676" y="294236"/>
            <a:ext cx="3136917" cy="878982"/>
          </a:xfrm>
          <a:prstGeom prst="rect">
            <a:avLst/>
          </a:prstGeom>
        </p:spPr>
      </p:pic>
      <p:sp>
        <p:nvSpPr>
          <p:cNvPr id="10" name="TextBox 9">
            <a:extLst>
              <a:ext uri="{FF2B5EF4-FFF2-40B4-BE49-F238E27FC236}">
                <a16:creationId xmlns:a16="http://schemas.microsoft.com/office/drawing/2014/main" id="{92659BA6-0B41-0B43-B9CE-FD00A8F7AD58}"/>
              </a:ext>
            </a:extLst>
          </p:cNvPr>
          <p:cNvSpPr txBox="1"/>
          <p:nvPr/>
        </p:nvSpPr>
        <p:spPr>
          <a:xfrm>
            <a:off x="6260123" y="1671641"/>
            <a:ext cx="3112477" cy="369332"/>
          </a:xfrm>
          <a:prstGeom prst="rect">
            <a:avLst/>
          </a:prstGeom>
          <a:noFill/>
        </p:spPr>
        <p:txBody>
          <a:bodyPr wrap="square" rtlCol="0">
            <a:spAutoFit/>
          </a:bodyPr>
          <a:lstStyle/>
          <a:p>
            <a:r>
              <a:rPr lang="en-US" dirty="0">
                <a:solidFill>
                  <a:schemeClr val="bg1"/>
                </a:solidFill>
                <a:latin typeface="Univia Pro" pitchFamily="2" charset="77"/>
              </a:rPr>
              <a:t>Introduction</a:t>
            </a:r>
          </a:p>
        </p:txBody>
      </p:sp>
      <p:cxnSp>
        <p:nvCxnSpPr>
          <p:cNvPr id="4" name="Straight Connector 3">
            <a:extLst>
              <a:ext uri="{FF2B5EF4-FFF2-40B4-BE49-F238E27FC236}">
                <a16:creationId xmlns:a16="http://schemas.microsoft.com/office/drawing/2014/main" id="{57F2CAC7-C4CD-ED41-BCD3-DFCA9EFCC7A5}"/>
              </a:ext>
            </a:extLst>
          </p:cNvPr>
          <p:cNvCxnSpPr>
            <a:cxnSpLocks/>
          </p:cNvCxnSpPr>
          <p:nvPr/>
        </p:nvCxnSpPr>
        <p:spPr>
          <a:xfrm>
            <a:off x="6349172" y="2040973"/>
            <a:ext cx="46559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4118F20-2984-2D4B-992E-550247DE79A3}"/>
              </a:ext>
            </a:extLst>
          </p:cNvPr>
          <p:cNvPicPr>
            <a:picLocks noChangeAspect="1"/>
          </p:cNvPicPr>
          <p:nvPr/>
        </p:nvPicPr>
        <p:blipFill>
          <a:blip r:embed="rId4"/>
          <a:stretch>
            <a:fillRect/>
          </a:stretch>
        </p:blipFill>
        <p:spPr>
          <a:xfrm>
            <a:off x="-581534" y="5600543"/>
            <a:ext cx="2129130" cy="1845246"/>
          </a:xfrm>
          <a:prstGeom prst="rect">
            <a:avLst/>
          </a:prstGeom>
        </p:spPr>
      </p:pic>
      <p:pic>
        <p:nvPicPr>
          <p:cNvPr id="15" name="Picture 14">
            <a:extLst>
              <a:ext uri="{FF2B5EF4-FFF2-40B4-BE49-F238E27FC236}">
                <a16:creationId xmlns:a16="http://schemas.microsoft.com/office/drawing/2014/main" id="{04D0A4C8-F96F-5543-B34B-D5CF2DCF43EB}"/>
              </a:ext>
            </a:extLst>
          </p:cNvPr>
          <p:cNvPicPr>
            <a:picLocks noChangeAspect="1"/>
          </p:cNvPicPr>
          <p:nvPr/>
        </p:nvPicPr>
        <p:blipFill>
          <a:blip r:embed="rId5"/>
          <a:stretch>
            <a:fillRect/>
          </a:stretch>
        </p:blipFill>
        <p:spPr>
          <a:xfrm>
            <a:off x="928067" y="4729441"/>
            <a:ext cx="2135582" cy="1845246"/>
          </a:xfrm>
          <a:prstGeom prst="rect">
            <a:avLst/>
          </a:prstGeom>
        </p:spPr>
      </p:pic>
      <p:pic>
        <p:nvPicPr>
          <p:cNvPr id="17" name="Picture 16">
            <a:extLst>
              <a:ext uri="{FF2B5EF4-FFF2-40B4-BE49-F238E27FC236}">
                <a16:creationId xmlns:a16="http://schemas.microsoft.com/office/drawing/2014/main" id="{3762584B-42B3-9347-95F8-1D6D2A5D078F}"/>
              </a:ext>
            </a:extLst>
          </p:cNvPr>
          <p:cNvPicPr>
            <a:picLocks noChangeAspect="1"/>
          </p:cNvPicPr>
          <p:nvPr/>
        </p:nvPicPr>
        <p:blipFill>
          <a:blip r:embed="rId6"/>
          <a:stretch>
            <a:fillRect/>
          </a:stretch>
        </p:blipFill>
        <p:spPr>
          <a:xfrm>
            <a:off x="2465128" y="2092651"/>
            <a:ext cx="2129130" cy="1845246"/>
          </a:xfrm>
          <a:prstGeom prst="rect">
            <a:avLst/>
          </a:prstGeom>
        </p:spPr>
      </p:pic>
      <p:pic>
        <p:nvPicPr>
          <p:cNvPr id="19" name="Picture 18">
            <a:extLst>
              <a:ext uri="{FF2B5EF4-FFF2-40B4-BE49-F238E27FC236}">
                <a16:creationId xmlns:a16="http://schemas.microsoft.com/office/drawing/2014/main" id="{24F918AD-EC3E-484A-8344-FDA331ECC08E}"/>
              </a:ext>
            </a:extLst>
          </p:cNvPr>
          <p:cNvPicPr>
            <a:picLocks noChangeAspect="1"/>
          </p:cNvPicPr>
          <p:nvPr/>
        </p:nvPicPr>
        <p:blipFill>
          <a:blip r:embed="rId7"/>
          <a:stretch>
            <a:fillRect/>
          </a:stretch>
        </p:blipFill>
        <p:spPr>
          <a:xfrm>
            <a:off x="-597300" y="3854960"/>
            <a:ext cx="2129130" cy="1845246"/>
          </a:xfrm>
          <a:prstGeom prst="rect">
            <a:avLst/>
          </a:prstGeom>
        </p:spPr>
      </p:pic>
      <p:pic>
        <p:nvPicPr>
          <p:cNvPr id="21" name="Picture 20">
            <a:extLst>
              <a:ext uri="{FF2B5EF4-FFF2-40B4-BE49-F238E27FC236}">
                <a16:creationId xmlns:a16="http://schemas.microsoft.com/office/drawing/2014/main" id="{07EB5E44-9B87-B74C-BECA-804B4DCB19E0}"/>
              </a:ext>
            </a:extLst>
          </p:cNvPr>
          <p:cNvPicPr>
            <a:picLocks noChangeAspect="1"/>
          </p:cNvPicPr>
          <p:nvPr/>
        </p:nvPicPr>
        <p:blipFill>
          <a:blip r:embed="rId8"/>
          <a:stretch>
            <a:fillRect/>
          </a:stretch>
        </p:blipFill>
        <p:spPr>
          <a:xfrm>
            <a:off x="934519" y="2981173"/>
            <a:ext cx="2129130" cy="1845246"/>
          </a:xfrm>
          <a:prstGeom prst="rect">
            <a:avLst/>
          </a:prstGeom>
        </p:spPr>
      </p:pic>
      <p:pic>
        <p:nvPicPr>
          <p:cNvPr id="23" name="Picture 22">
            <a:extLst>
              <a:ext uri="{FF2B5EF4-FFF2-40B4-BE49-F238E27FC236}">
                <a16:creationId xmlns:a16="http://schemas.microsoft.com/office/drawing/2014/main" id="{AE0466F4-ECAD-624B-BC36-64B00B9AAE00}"/>
              </a:ext>
            </a:extLst>
          </p:cNvPr>
          <p:cNvPicPr>
            <a:picLocks noChangeAspect="1"/>
          </p:cNvPicPr>
          <p:nvPr/>
        </p:nvPicPr>
        <p:blipFill>
          <a:blip r:embed="rId9"/>
          <a:stretch>
            <a:fillRect/>
          </a:stretch>
        </p:blipFill>
        <p:spPr>
          <a:xfrm>
            <a:off x="-577128" y="2099992"/>
            <a:ext cx="2129130" cy="1845246"/>
          </a:xfrm>
          <a:prstGeom prst="rect">
            <a:avLst/>
          </a:prstGeom>
        </p:spPr>
      </p:pic>
      <p:pic>
        <p:nvPicPr>
          <p:cNvPr id="25" name="Picture 24">
            <a:extLst>
              <a:ext uri="{FF2B5EF4-FFF2-40B4-BE49-F238E27FC236}">
                <a16:creationId xmlns:a16="http://schemas.microsoft.com/office/drawing/2014/main" id="{888E25C5-1325-5148-B654-DACBB26CF17D}"/>
              </a:ext>
            </a:extLst>
          </p:cNvPr>
          <p:cNvPicPr>
            <a:picLocks noChangeAspect="1"/>
          </p:cNvPicPr>
          <p:nvPr/>
        </p:nvPicPr>
        <p:blipFill>
          <a:blip r:embed="rId10"/>
          <a:stretch>
            <a:fillRect/>
          </a:stretch>
        </p:blipFill>
        <p:spPr>
          <a:xfrm>
            <a:off x="945660" y="1218138"/>
            <a:ext cx="2129130" cy="1845246"/>
          </a:xfrm>
          <a:prstGeom prst="rect">
            <a:avLst/>
          </a:prstGeom>
        </p:spPr>
      </p:pic>
      <p:pic>
        <p:nvPicPr>
          <p:cNvPr id="27" name="Picture 26">
            <a:extLst>
              <a:ext uri="{FF2B5EF4-FFF2-40B4-BE49-F238E27FC236}">
                <a16:creationId xmlns:a16="http://schemas.microsoft.com/office/drawing/2014/main" id="{C309DD15-FA9A-7745-8A7E-7DB22EF07930}"/>
              </a:ext>
            </a:extLst>
          </p:cNvPr>
          <p:cNvPicPr>
            <a:picLocks noChangeAspect="1"/>
          </p:cNvPicPr>
          <p:nvPr/>
        </p:nvPicPr>
        <p:blipFill>
          <a:blip r:embed="rId11"/>
          <a:stretch>
            <a:fillRect/>
          </a:stretch>
        </p:blipFill>
        <p:spPr>
          <a:xfrm>
            <a:off x="954188" y="-544139"/>
            <a:ext cx="2129130" cy="1845246"/>
          </a:xfrm>
          <a:prstGeom prst="rect">
            <a:avLst/>
          </a:prstGeom>
        </p:spPr>
      </p:pic>
      <p:sp>
        <p:nvSpPr>
          <p:cNvPr id="28" name="Triangle 27">
            <a:extLst>
              <a:ext uri="{FF2B5EF4-FFF2-40B4-BE49-F238E27FC236}">
                <a16:creationId xmlns:a16="http://schemas.microsoft.com/office/drawing/2014/main" id="{A6ED4C02-3920-CE43-8432-FF6B658A4684}"/>
              </a:ext>
            </a:extLst>
          </p:cNvPr>
          <p:cNvSpPr/>
          <p:nvPr/>
        </p:nvSpPr>
        <p:spPr>
          <a:xfrm rot="5400000">
            <a:off x="9304686" y="6361780"/>
            <a:ext cx="210444" cy="181417"/>
          </a:xfrm>
          <a:prstGeom prst="triangle">
            <a:avLst/>
          </a:prstGeom>
          <a:solidFill>
            <a:srgbClr val="F49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E7867B8-AF70-0E45-A271-91DC018E7CF5}"/>
              </a:ext>
            </a:extLst>
          </p:cNvPr>
          <p:cNvSpPr txBox="1"/>
          <p:nvPr/>
        </p:nvSpPr>
        <p:spPr>
          <a:xfrm>
            <a:off x="6260122" y="2209769"/>
            <a:ext cx="3112477" cy="1438508"/>
          </a:xfrm>
          <a:prstGeom prst="rect">
            <a:avLst/>
          </a:prstGeom>
          <a:noFill/>
        </p:spPr>
        <p:txBody>
          <a:bodyPr wrap="square" rtlCol="0">
            <a:noAutofit/>
          </a:bodyPr>
          <a:lstStyle/>
          <a:p>
            <a:r>
              <a:rPr lang="en-US" sz="1200" dirty="0">
                <a:solidFill>
                  <a:schemeClr val="bg1"/>
                </a:solidFill>
                <a:latin typeface="Univia Pro Book" pitchFamily="2" charset="77"/>
              </a:rPr>
              <a:t>As an International Media Buying </a:t>
            </a:r>
          </a:p>
          <a:p>
            <a:r>
              <a:rPr lang="en-US" sz="1200" dirty="0">
                <a:solidFill>
                  <a:schemeClr val="bg1"/>
                </a:solidFill>
                <a:latin typeface="Univia Pro Book" pitchFamily="2" charset="77"/>
              </a:rPr>
              <a:t>agency, </a:t>
            </a:r>
            <a:r>
              <a:rPr lang="en-US" sz="1200" dirty="0" err="1">
                <a:solidFill>
                  <a:schemeClr val="bg1"/>
                </a:solidFill>
                <a:latin typeface="Univia Pro Book" pitchFamily="2" charset="77"/>
              </a:rPr>
              <a:t>Mediatech</a:t>
            </a:r>
            <a:r>
              <a:rPr lang="en-US" sz="1200" dirty="0">
                <a:solidFill>
                  <a:schemeClr val="bg1"/>
                </a:solidFill>
                <a:latin typeface="Univia Pro Book" pitchFamily="2" charset="77"/>
              </a:rPr>
              <a:t> has established </a:t>
            </a:r>
          </a:p>
          <a:p>
            <a:r>
              <a:rPr lang="en-US" sz="1200" dirty="0">
                <a:solidFill>
                  <a:schemeClr val="bg1"/>
                </a:solidFill>
                <a:latin typeface="Univia Pro Book" pitchFamily="2" charset="77"/>
              </a:rPr>
              <a:t>long-standing relationships with media suppliers worldwide, always aiming to provide a cost-effective global reach. </a:t>
            </a:r>
          </a:p>
        </p:txBody>
      </p:sp>
      <p:sp>
        <p:nvSpPr>
          <p:cNvPr id="20" name="TextBox 19">
            <a:extLst>
              <a:ext uri="{FF2B5EF4-FFF2-40B4-BE49-F238E27FC236}">
                <a16:creationId xmlns:a16="http://schemas.microsoft.com/office/drawing/2014/main" id="{28F94664-5AD9-CA4F-B76A-EC4A2065923B}"/>
              </a:ext>
            </a:extLst>
          </p:cNvPr>
          <p:cNvSpPr txBox="1"/>
          <p:nvPr/>
        </p:nvSpPr>
        <p:spPr>
          <a:xfrm>
            <a:off x="6260120" y="3250789"/>
            <a:ext cx="3112477" cy="1200329"/>
          </a:xfrm>
          <a:prstGeom prst="rect">
            <a:avLst/>
          </a:prstGeom>
          <a:noFill/>
        </p:spPr>
        <p:txBody>
          <a:bodyPr wrap="square" rtlCol="0">
            <a:spAutoFit/>
          </a:bodyPr>
          <a:lstStyle/>
          <a:p>
            <a:r>
              <a:rPr lang="en-US" sz="1200" dirty="0">
                <a:solidFill>
                  <a:schemeClr val="bg1"/>
                </a:solidFill>
                <a:latin typeface="Univia Pro Book" pitchFamily="2" charset="77"/>
              </a:rPr>
              <a:t>Our media team use their many years </a:t>
            </a:r>
          </a:p>
          <a:p>
            <a:r>
              <a:rPr lang="en-US" sz="1200" dirty="0">
                <a:solidFill>
                  <a:schemeClr val="bg1"/>
                </a:solidFill>
                <a:latin typeface="Univia Pro Book" pitchFamily="2" charset="77"/>
              </a:rPr>
              <a:t>of experience to plan effective campaigns placing your ads in areas where media will deliver you the best results.</a:t>
            </a:r>
          </a:p>
          <a:p>
            <a:br>
              <a:rPr lang="en-US" sz="1200" dirty="0">
                <a:solidFill>
                  <a:schemeClr val="bg1"/>
                </a:solidFill>
                <a:latin typeface="Univia Pro Book" pitchFamily="2" charset="77"/>
              </a:rPr>
            </a:br>
            <a:endParaRPr lang="en-US" sz="1200" dirty="0">
              <a:solidFill>
                <a:schemeClr val="bg1"/>
              </a:solidFill>
              <a:latin typeface="Univia Pro Book" pitchFamily="2" charset="77"/>
            </a:endParaRPr>
          </a:p>
        </p:txBody>
      </p:sp>
      <p:sp>
        <p:nvSpPr>
          <p:cNvPr id="22" name="TextBox 21">
            <a:extLst>
              <a:ext uri="{FF2B5EF4-FFF2-40B4-BE49-F238E27FC236}">
                <a16:creationId xmlns:a16="http://schemas.microsoft.com/office/drawing/2014/main" id="{A838A3AB-B411-E444-932A-B807483A8B82}"/>
              </a:ext>
            </a:extLst>
          </p:cNvPr>
          <p:cNvSpPr txBox="1"/>
          <p:nvPr/>
        </p:nvSpPr>
        <p:spPr>
          <a:xfrm>
            <a:off x="6260121" y="4125775"/>
            <a:ext cx="3112477" cy="1238476"/>
          </a:xfrm>
          <a:prstGeom prst="rect">
            <a:avLst/>
          </a:prstGeom>
          <a:noFill/>
        </p:spPr>
        <p:txBody>
          <a:bodyPr wrap="square" rtlCol="0">
            <a:noAutofit/>
          </a:bodyPr>
          <a:lstStyle/>
          <a:p>
            <a:r>
              <a:rPr lang="en-US" sz="1200" dirty="0">
                <a:solidFill>
                  <a:schemeClr val="bg1"/>
                </a:solidFill>
                <a:latin typeface="Univia Pro Book" pitchFamily="2" charset="77"/>
              </a:rPr>
              <a:t>Due to our excellent buying power, </a:t>
            </a:r>
          </a:p>
          <a:p>
            <a:r>
              <a:rPr lang="en-US" sz="1200" dirty="0">
                <a:solidFill>
                  <a:schemeClr val="bg1"/>
                </a:solidFill>
                <a:latin typeface="Univia Pro Book" pitchFamily="2" charset="77"/>
              </a:rPr>
              <a:t>our friendly and efficient relationship </a:t>
            </a:r>
          </a:p>
          <a:p>
            <a:r>
              <a:rPr lang="en-US" sz="1200" dirty="0">
                <a:solidFill>
                  <a:schemeClr val="bg1"/>
                </a:solidFill>
                <a:latin typeface="Univia Pro Book" pitchFamily="2" charset="77"/>
              </a:rPr>
              <a:t>with our suppliers has helped us to negotiate exceptionally good deals on behalf of our clients.</a:t>
            </a:r>
          </a:p>
          <a:p>
            <a:br>
              <a:rPr lang="en-US" sz="1200" dirty="0">
                <a:solidFill>
                  <a:schemeClr val="bg1"/>
                </a:solidFill>
                <a:latin typeface="Univia Pro Book" pitchFamily="2" charset="77"/>
              </a:rPr>
            </a:br>
            <a:endParaRPr lang="en-US" sz="1200" dirty="0">
              <a:solidFill>
                <a:schemeClr val="bg1"/>
              </a:solidFill>
              <a:latin typeface="Univia Pro Book" pitchFamily="2" charset="77"/>
            </a:endParaRPr>
          </a:p>
        </p:txBody>
      </p:sp>
    </p:spTree>
    <p:extLst>
      <p:ext uri="{BB962C8B-B14F-4D97-AF65-F5344CB8AC3E}">
        <p14:creationId xmlns:p14="http://schemas.microsoft.com/office/powerpoint/2010/main" val="33476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50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5500"/>
                            </p:stCondLst>
                            <p:childTnLst>
                              <p:par>
                                <p:cTn id="40" presetID="10"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6000"/>
                            </p:stCondLst>
                            <p:childTnLst>
                              <p:par>
                                <p:cTn id="44" presetID="10"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par>
                          <p:cTn id="50" fill="hold">
                            <p:stCondLst>
                              <p:cond delay="6500"/>
                            </p:stCondLst>
                            <p:childTnLst>
                              <p:par>
                                <p:cTn id="51" presetID="10"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childTnLst>
                                </p:cTn>
                              </p:par>
                            </p:childTnLst>
                          </p:cTn>
                        </p:par>
                        <p:par>
                          <p:cTn id="54" fill="hold">
                            <p:stCondLst>
                              <p:cond delay="7500"/>
                            </p:stCondLst>
                            <p:childTnLst>
                              <p:par>
                                <p:cTn id="55" presetID="10" presetClass="entr" presetSubtype="0" fill="hold" grpId="0" nodeType="afterEffect">
                                  <p:stCondLst>
                                    <p:cond delay="500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childTnLst>
                                </p:cTn>
                              </p:par>
                            </p:childTnLst>
                          </p:cTn>
                        </p:par>
                        <p:par>
                          <p:cTn id="58" fill="hold">
                            <p:stCondLst>
                              <p:cond delay="13500"/>
                            </p:stCondLst>
                            <p:childTnLst>
                              <p:par>
                                <p:cTn id="59" presetID="10" presetClass="entr" presetSubtype="0" fill="hold" grpId="0" nodeType="afterEffect">
                                  <p:stCondLst>
                                    <p:cond delay="500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childTnLst>
                                </p:cTn>
                              </p:par>
                            </p:childTnLst>
                          </p:cTn>
                        </p:par>
                        <p:par>
                          <p:cTn id="62" fill="hold">
                            <p:stCondLst>
                              <p:cond delay="19500"/>
                            </p:stCondLst>
                            <p:childTnLst>
                              <p:par>
                                <p:cTn id="63" presetID="10" presetClass="entr" presetSubtype="0"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28" grpId="0" animBg="1"/>
      <p:bldP spid="18" grpId="0"/>
      <p:bldP spid="20"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080BB6-A867-364F-89F0-CBF606490BE6}"/>
              </a:ext>
            </a:extLst>
          </p:cNvPr>
          <p:cNvPicPr>
            <a:picLocks noChangeAspect="1"/>
          </p:cNvPicPr>
          <p:nvPr/>
        </p:nvPicPr>
        <p:blipFill>
          <a:blip r:embed="rId2"/>
          <a:stretch>
            <a:fillRect/>
          </a:stretch>
        </p:blipFill>
        <p:spPr>
          <a:xfrm>
            <a:off x="0" y="0"/>
            <a:ext cx="9906000" cy="6858000"/>
          </a:xfrm>
          <a:prstGeom prst="rect">
            <a:avLst/>
          </a:prstGeom>
        </p:spPr>
      </p:pic>
      <p:pic>
        <p:nvPicPr>
          <p:cNvPr id="7" name="Picture 6">
            <a:extLst>
              <a:ext uri="{FF2B5EF4-FFF2-40B4-BE49-F238E27FC236}">
                <a16:creationId xmlns:a16="http://schemas.microsoft.com/office/drawing/2014/main" id="{24A4DCCD-1F0F-2E41-A6D8-78680855FC6D}"/>
              </a:ext>
            </a:extLst>
          </p:cNvPr>
          <p:cNvPicPr>
            <a:picLocks noChangeAspect="1"/>
          </p:cNvPicPr>
          <p:nvPr/>
        </p:nvPicPr>
        <p:blipFill>
          <a:blip r:embed="rId3"/>
          <a:stretch>
            <a:fillRect/>
          </a:stretch>
        </p:blipFill>
        <p:spPr>
          <a:xfrm>
            <a:off x="0" y="0"/>
            <a:ext cx="9906000" cy="6857999"/>
          </a:xfrm>
          <a:prstGeom prst="rect">
            <a:avLst/>
          </a:prstGeom>
        </p:spPr>
      </p:pic>
      <p:sp>
        <p:nvSpPr>
          <p:cNvPr id="2" name="Rectangle 1">
            <a:extLst>
              <a:ext uri="{FF2B5EF4-FFF2-40B4-BE49-F238E27FC236}">
                <a16:creationId xmlns:a16="http://schemas.microsoft.com/office/drawing/2014/main" id="{AEDB440F-1F47-A842-8C18-B0776634C02A}"/>
              </a:ext>
            </a:extLst>
          </p:cNvPr>
          <p:cNvSpPr/>
          <p:nvPr/>
        </p:nvSpPr>
        <p:spPr>
          <a:xfrm>
            <a:off x="615462" y="0"/>
            <a:ext cx="3930162" cy="6858000"/>
          </a:xfrm>
          <a:prstGeom prst="rect">
            <a:avLst/>
          </a:prstGeom>
          <a:solidFill>
            <a:srgbClr val="000000">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FFFF00"/>
              </a:highlight>
            </a:endParaRPr>
          </a:p>
        </p:txBody>
      </p:sp>
      <p:pic>
        <p:nvPicPr>
          <p:cNvPr id="8" name="Picture 7">
            <a:extLst>
              <a:ext uri="{FF2B5EF4-FFF2-40B4-BE49-F238E27FC236}">
                <a16:creationId xmlns:a16="http://schemas.microsoft.com/office/drawing/2014/main" id="{C7850ECE-E340-4543-87AD-BB52B667E748}"/>
              </a:ext>
            </a:extLst>
          </p:cNvPr>
          <p:cNvPicPr>
            <a:picLocks noChangeAspect="1"/>
          </p:cNvPicPr>
          <p:nvPr/>
        </p:nvPicPr>
        <p:blipFill>
          <a:blip r:embed="rId4"/>
          <a:srcRect/>
          <a:stretch/>
        </p:blipFill>
        <p:spPr>
          <a:xfrm>
            <a:off x="6319676" y="299115"/>
            <a:ext cx="3136917" cy="878981"/>
          </a:xfrm>
          <a:prstGeom prst="rect">
            <a:avLst/>
          </a:prstGeom>
        </p:spPr>
      </p:pic>
      <p:sp>
        <p:nvSpPr>
          <p:cNvPr id="9" name="TextBox 8">
            <a:extLst>
              <a:ext uri="{FF2B5EF4-FFF2-40B4-BE49-F238E27FC236}">
                <a16:creationId xmlns:a16="http://schemas.microsoft.com/office/drawing/2014/main" id="{B79E0953-6805-1246-BD0A-B56427F26EE5}"/>
              </a:ext>
            </a:extLst>
          </p:cNvPr>
          <p:cNvSpPr txBox="1"/>
          <p:nvPr/>
        </p:nvSpPr>
        <p:spPr>
          <a:xfrm>
            <a:off x="1024304" y="1128336"/>
            <a:ext cx="3112477" cy="1703110"/>
          </a:xfrm>
          <a:prstGeom prst="rect">
            <a:avLst/>
          </a:prstGeom>
          <a:noFill/>
        </p:spPr>
        <p:txBody>
          <a:bodyPr wrap="square" rtlCol="0">
            <a:noAutofit/>
          </a:bodyPr>
          <a:lstStyle/>
          <a:p>
            <a:r>
              <a:rPr lang="en-US" sz="1200" dirty="0" err="1">
                <a:solidFill>
                  <a:schemeClr val="bg1"/>
                </a:solidFill>
                <a:latin typeface="Univia Pro Book" pitchFamily="2" charset="77"/>
              </a:rPr>
              <a:t>Mediatech</a:t>
            </a:r>
            <a:r>
              <a:rPr lang="en-US" sz="1200" dirty="0">
                <a:solidFill>
                  <a:schemeClr val="bg1"/>
                </a:solidFill>
                <a:latin typeface="Univia Pro Book" pitchFamily="2" charset="77"/>
              </a:rPr>
              <a:t> successfully plans and </a:t>
            </a:r>
          </a:p>
          <a:p>
            <a:r>
              <a:rPr lang="en-US" sz="1200" dirty="0">
                <a:solidFill>
                  <a:schemeClr val="bg1"/>
                </a:solidFill>
                <a:latin typeface="Univia Pro Book" pitchFamily="2" charset="77"/>
              </a:rPr>
              <a:t>manages DRTV campaigns in Canada, </a:t>
            </a:r>
          </a:p>
          <a:p>
            <a:r>
              <a:rPr lang="en-US" sz="1200" dirty="0">
                <a:solidFill>
                  <a:schemeClr val="bg1"/>
                </a:solidFill>
                <a:latin typeface="Univia Pro Book" pitchFamily="2" charset="77"/>
              </a:rPr>
              <a:t>USA, UK, Germany, France, Belgium, Italy, </a:t>
            </a:r>
          </a:p>
          <a:p>
            <a:r>
              <a:rPr lang="en-US" sz="1200" dirty="0">
                <a:solidFill>
                  <a:schemeClr val="bg1"/>
                </a:solidFill>
                <a:latin typeface="Univia Pro Book" pitchFamily="2" charset="77"/>
              </a:rPr>
              <a:t>Australia &amp; New Zealand on behalf of clients. Our experienced staff negotiate media buys directly with broadcasters enabling us to achieve the best rates possible. </a:t>
            </a:r>
          </a:p>
          <a:p>
            <a:endParaRPr lang="en-US" sz="1200" dirty="0">
              <a:solidFill>
                <a:schemeClr val="bg1"/>
              </a:solidFill>
              <a:latin typeface="Univia Pro Book" pitchFamily="2" charset="77"/>
            </a:endParaRPr>
          </a:p>
        </p:txBody>
      </p:sp>
      <p:sp>
        <p:nvSpPr>
          <p:cNvPr id="16" name="Triangle 15">
            <a:extLst>
              <a:ext uri="{FF2B5EF4-FFF2-40B4-BE49-F238E27FC236}">
                <a16:creationId xmlns:a16="http://schemas.microsoft.com/office/drawing/2014/main" id="{62530F19-43A8-8442-A125-13C75C4698AE}"/>
              </a:ext>
            </a:extLst>
          </p:cNvPr>
          <p:cNvSpPr/>
          <p:nvPr/>
        </p:nvSpPr>
        <p:spPr>
          <a:xfrm rot="5400000">
            <a:off x="9304686" y="6361780"/>
            <a:ext cx="210444" cy="181417"/>
          </a:xfrm>
          <a:prstGeom prst="triangle">
            <a:avLst/>
          </a:prstGeom>
          <a:solidFill>
            <a:srgbClr val="F49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08107C0-B324-B74A-A0D3-E7B0C6D583C9}"/>
              </a:ext>
            </a:extLst>
          </p:cNvPr>
          <p:cNvSpPr txBox="1"/>
          <p:nvPr/>
        </p:nvSpPr>
        <p:spPr>
          <a:xfrm>
            <a:off x="1024303" y="2777068"/>
            <a:ext cx="3112477" cy="905932"/>
          </a:xfrm>
          <a:prstGeom prst="rect">
            <a:avLst/>
          </a:prstGeom>
          <a:noFill/>
        </p:spPr>
        <p:txBody>
          <a:bodyPr wrap="square" rtlCol="0">
            <a:noAutofit/>
          </a:bodyPr>
          <a:lstStyle/>
          <a:p>
            <a:r>
              <a:rPr lang="en-US" sz="1200" dirty="0">
                <a:solidFill>
                  <a:schemeClr val="bg1"/>
                </a:solidFill>
                <a:latin typeface="Univia Pro Book" pitchFamily="2" charset="77"/>
              </a:rPr>
              <a:t>A DRTV campaign is an efficient method to measure successful ROI and to generate high margin sales of a new product in a short time frame.</a:t>
            </a:r>
          </a:p>
        </p:txBody>
      </p:sp>
      <p:sp>
        <p:nvSpPr>
          <p:cNvPr id="18" name="TextBox 17">
            <a:extLst>
              <a:ext uri="{FF2B5EF4-FFF2-40B4-BE49-F238E27FC236}">
                <a16:creationId xmlns:a16="http://schemas.microsoft.com/office/drawing/2014/main" id="{6B202D86-0C86-1546-BFC4-7D8B0B93A8E5}"/>
              </a:ext>
            </a:extLst>
          </p:cNvPr>
          <p:cNvSpPr txBox="1"/>
          <p:nvPr/>
        </p:nvSpPr>
        <p:spPr>
          <a:xfrm>
            <a:off x="1024302" y="3683000"/>
            <a:ext cx="3112477" cy="1413933"/>
          </a:xfrm>
          <a:prstGeom prst="rect">
            <a:avLst/>
          </a:prstGeom>
          <a:noFill/>
        </p:spPr>
        <p:txBody>
          <a:bodyPr wrap="square" rtlCol="0">
            <a:noAutofit/>
          </a:bodyPr>
          <a:lstStyle/>
          <a:p>
            <a:r>
              <a:rPr lang="en-US" sz="1200" dirty="0">
                <a:solidFill>
                  <a:schemeClr val="bg1"/>
                </a:solidFill>
                <a:latin typeface="Univia Pro Book" pitchFamily="2" charset="77"/>
              </a:rPr>
              <a:t>Both long and short form Direct Response campaigns provide brands with immediate information about the effectiveness of their ads and the relevance of their products in the market place. Content and media spend can be adjusted in order to achieve an improved response at any time.</a:t>
            </a:r>
          </a:p>
        </p:txBody>
      </p:sp>
      <p:sp>
        <p:nvSpPr>
          <p:cNvPr id="20" name="TextBox 19">
            <a:extLst>
              <a:ext uri="{FF2B5EF4-FFF2-40B4-BE49-F238E27FC236}">
                <a16:creationId xmlns:a16="http://schemas.microsoft.com/office/drawing/2014/main" id="{F9AA43A0-53C4-4540-B1A5-32968FA90853}"/>
              </a:ext>
            </a:extLst>
          </p:cNvPr>
          <p:cNvSpPr txBox="1"/>
          <p:nvPr/>
        </p:nvSpPr>
        <p:spPr>
          <a:xfrm>
            <a:off x="1024301" y="5157751"/>
            <a:ext cx="3112477" cy="878981"/>
          </a:xfrm>
          <a:prstGeom prst="rect">
            <a:avLst/>
          </a:prstGeom>
          <a:noFill/>
        </p:spPr>
        <p:txBody>
          <a:bodyPr wrap="square" rtlCol="0">
            <a:noAutofit/>
          </a:bodyPr>
          <a:lstStyle/>
          <a:p>
            <a:r>
              <a:rPr lang="en-US" sz="1200" dirty="0">
                <a:solidFill>
                  <a:schemeClr val="bg1"/>
                </a:solidFill>
                <a:latin typeface="Univia Pro Book" pitchFamily="2" charset="77"/>
              </a:rPr>
              <a:t>Successful DRTV campaigns build a </a:t>
            </a:r>
          </a:p>
          <a:p>
            <a:r>
              <a:rPr lang="en-US" sz="1200" dirty="0">
                <a:solidFill>
                  <a:schemeClr val="bg1"/>
                </a:solidFill>
                <a:latin typeface="Univia Pro Book" pitchFamily="2" charset="77"/>
              </a:rPr>
              <a:t>loyal customer base who will continue to purchase products and add-ons long after the initial purchase.</a:t>
            </a:r>
          </a:p>
        </p:txBody>
      </p:sp>
      <p:sp>
        <p:nvSpPr>
          <p:cNvPr id="21" name="TextBox 20">
            <a:extLst>
              <a:ext uri="{FF2B5EF4-FFF2-40B4-BE49-F238E27FC236}">
                <a16:creationId xmlns:a16="http://schemas.microsoft.com/office/drawing/2014/main" id="{6DA79DE0-CD1F-4440-8C41-250E8E9D723D}"/>
              </a:ext>
            </a:extLst>
          </p:cNvPr>
          <p:cNvSpPr txBox="1"/>
          <p:nvPr/>
        </p:nvSpPr>
        <p:spPr>
          <a:xfrm>
            <a:off x="1024300" y="685655"/>
            <a:ext cx="3112477" cy="439491"/>
          </a:xfrm>
          <a:prstGeom prst="rect">
            <a:avLst/>
          </a:prstGeom>
          <a:noFill/>
        </p:spPr>
        <p:txBody>
          <a:bodyPr wrap="square" rtlCol="0">
            <a:noAutofit/>
          </a:bodyPr>
          <a:lstStyle/>
          <a:p>
            <a:r>
              <a:rPr lang="en-US" dirty="0">
                <a:solidFill>
                  <a:schemeClr val="bg1"/>
                </a:solidFill>
                <a:latin typeface="Univia Pro Book" pitchFamily="2" charset="77"/>
              </a:rPr>
              <a:t>TV Advertising</a:t>
            </a:r>
          </a:p>
          <a:p>
            <a:endParaRPr lang="en-US" sz="1200" dirty="0">
              <a:solidFill>
                <a:schemeClr val="bg1"/>
              </a:solidFill>
              <a:latin typeface="Univia Pro Book" pitchFamily="2" charset="77"/>
            </a:endParaRPr>
          </a:p>
        </p:txBody>
      </p:sp>
      <p:cxnSp>
        <p:nvCxnSpPr>
          <p:cNvPr id="22" name="Straight Connector 21">
            <a:extLst>
              <a:ext uri="{FF2B5EF4-FFF2-40B4-BE49-F238E27FC236}">
                <a16:creationId xmlns:a16="http://schemas.microsoft.com/office/drawing/2014/main" id="{B59A5286-2A02-A74A-B18D-C2258FBCE4CF}"/>
              </a:ext>
            </a:extLst>
          </p:cNvPr>
          <p:cNvCxnSpPr>
            <a:cxnSpLocks/>
          </p:cNvCxnSpPr>
          <p:nvPr/>
        </p:nvCxnSpPr>
        <p:spPr>
          <a:xfrm>
            <a:off x="1116960" y="1057919"/>
            <a:ext cx="3428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66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par>
                          <p:cTn id="19" fill="hold">
                            <p:stCondLst>
                              <p:cond delay="3000"/>
                            </p:stCondLst>
                            <p:childTnLst>
                              <p:par>
                                <p:cTn id="20" presetID="10" presetClass="entr" presetSubtype="0" fill="hold" grpId="0" nodeType="afterEffect">
                                  <p:stCondLst>
                                    <p:cond delay="5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par>
                          <p:cTn id="23" fill="hold">
                            <p:stCondLst>
                              <p:cond delay="9000"/>
                            </p:stCondLst>
                            <p:childTnLst>
                              <p:par>
                                <p:cTn id="24" presetID="10" presetClass="entr" presetSubtype="0" fill="hold" grpId="0" nodeType="afterEffect">
                                  <p:stCondLst>
                                    <p:cond delay="50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childTnLst>
                                </p:cTn>
                              </p:par>
                            </p:childTnLst>
                          </p:cTn>
                        </p:par>
                        <p:par>
                          <p:cTn id="27" fill="hold">
                            <p:stCondLst>
                              <p:cond delay="15000"/>
                            </p:stCondLst>
                            <p:childTnLst>
                              <p:par>
                                <p:cTn id="28" presetID="10" presetClass="entr" presetSubtype="0" fill="hold" grpId="0" nodeType="afterEffect">
                                  <p:stCondLst>
                                    <p:cond delay="50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childTnLst>
                          </p:cTn>
                        </p:par>
                        <p:par>
                          <p:cTn id="31" fill="hold">
                            <p:stCondLst>
                              <p:cond delay="21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6" grpId="0" animBg="1"/>
      <p:bldP spid="17" grpId="0"/>
      <p:bldP spid="18"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B479E5-E294-874B-9527-FE5E12653125}"/>
              </a:ext>
            </a:extLst>
          </p:cNvPr>
          <p:cNvPicPr>
            <a:picLocks noChangeAspect="1"/>
          </p:cNvPicPr>
          <p:nvPr/>
        </p:nvPicPr>
        <p:blipFill>
          <a:blip r:embed="rId2"/>
          <a:stretch>
            <a:fillRect/>
          </a:stretch>
        </p:blipFill>
        <p:spPr>
          <a:xfrm>
            <a:off x="0" y="0"/>
            <a:ext cx="9906000" cy="6858000"/>
          </a:xfrm>
          <a:prstGeom prst="rect">
            <a:avLst/>
          </a:prstGeom>
        </p:spPr>
      </p:pic>
      <p:sp>
        <p:nvSpPr>
          <p:cNvPr id="2" name="Rectangle 1">
            <a:extLst>
              <a:ext uri="{FF2B5EF4-FFF2-40B4-BE49-F238E27FC236}">
                <a16:creationId xmlns:a16="http://schemas.microsoft.com/office/drawing/2014/main" id="{AEDB440F-1F47-A842-8C18-B0776634C02A}"/>
              </a:ext>
            </a:extLst>
          </p:cNvPr>
          <p:cNvSpPr/>
          <p:nvPr/>
        </p:nvSpPr>
        <p:spPr>
          <a:xfrm>
            <a:off x="615462" y="0"/>
            <a:ext cx="3930162" cy="6858000"/>
          </a:xfrm>
          <a:prstGeom prst="rect">
            <a:avLst/>
          </a:prstGeom>
          <a:solidFill>
            <a:srgbClr val="000000">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FFFF00"/>
              </a:highlight>
            </a:endParaRPr>
          </a:p>
        </p:txBody>
      </p:sp>
      <p:pic>
        <p:nvPicPr>
          <p:cNvPr id="8" name="Picture 7">
            <a:extLst>
              <a:ext uri="{FF2B5EF4-FFF2-40B4-BE49-F238E27FC236}">
                <a16:creationId xmlns:a16="http://schemas.microsoft.com/office/drawing/2014/main" id="{C7850ECE-E340-4543-87AD-BB52B667E748}"/>
              </a:ext>
            </a:extLst>
          </p:cNvPr>
          <p:cNvPicPr>
            <a:picLocks noChangeAspect="1"/>
          </p:cNvPicPr>
          <p:nvPr/>
        </p:nvPicPr>
        <p:blipFill>
          <a:blip r:embed="rId3"/>
          <a:srcRect/>
          <a:stretch/>
        </p:blipFill>
        <p:spPr>
          <a:xfrm>
            <a:off x="6319676" y="299115"/>
            <a:ext cx="3136917" cy="878981"/>
          </a:xfrm>
          <a:prstGeom prst="rect">
            <a:avLst/>
          </a:prstGeom>
        </p:spPr>
      </p:pic>
      <p:sp>
        <p:nvSpPr>
          <p:cNvPr id="9" name="TextBox 8">
            <a:extLst>
              <a:ext uri="{FF2B5EF4-FFF2-40B4-BE49-F238E27FC236}">
                <a16:creationId xmlns:a16="http://schemas.microsoft.com/office/drawing/2014/main" id="{B79E0953-6805-1246-BD0A-B56427F26EE5}"/>
              </a:ext>
            </a:extLst>
          </p:cNvPr>
          <p:cNvSpPr txBox="1"/>
          <p:nvPr/>
        </p:nvSpPr>
        <p:spPr>
          <a:xfrm>
            <a:off x="1024304" y="692403"/>
            <a:ext cx="3112477" cy="365516"/>
          </a:xfrm>
          <a:prstGeom prst="rect">
            <a:avLst/>
          </a:prstGeom>
          <a:noFill/>
        </p:spPr>
        <p:txBody>
          <a:bodyPr wrap="square" rtlCol="0">
            <a:noAutofit/>
          </a:bodyPr>
          <a:lstStyle/>
          <a:p>
            <a:r>
              <a:rPr lang="en-US" dirty="0">
                <a:solidFill>
                  <a:schemeClr val="bg1"/>
                </a:solidFill>
                <a:latin typeface="Univia Pro" pitchFamily="2" charset="77"/>
              </a:rPr>
              <a:t>Print Media</a:t>
            </a:r>
          </a:p>
        </p:txBody>
      </p:sp>
      <p:sp>
        <p:nvSpPr>
          <p:cNvPr id="10" name="Triangle 9">
            <a:extLst>
              <a:ext uri="{FF2B5EF4-FFF2-40B4-BE49-F238E27FC236}">
                <a16:creationId xmlns:a16="http://schemas.microsoft.com/office/drawing/2014/main" id="{F4FC41CE-BA42-B54B-B40B-EBE7B3A78F29}"/>
              </a:ext>
            </a:extLst>
          </p:cNvPr>
          <p:cNvSpPr/>
          <p:nvPr/>
        </p:nvSpPr>
        <p:spPr>
          <a:xfrm rot="5400000">
            <a:off x="9304686" y="6361780"/>
            <a:ext cx="210444" cy="181417"/>
          </a:xfrm>
          <a:prstGeom prst="triangle">
            <a:avLst/>
          </a:prstGeom>
          <a:solidFill>
            <a:srgbClr val="F49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877E30C-C55C-FF48-A3E6-3928E9D7D9A3}"/>
              </a:ext>
            </a:extLst>
          </p:cNvPr>
          <p:cNvCxnSpPr>
            <a:cxnSpLocks/>
          </p:cNvCxnSpPr>
          <p:nvPr/>
        </p:nvCxnSpPr>
        <p:spPr>
          <a:xfrm>
            <a:off x="1116960" y="1057919"/>
            <a:ext cx="3428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64E501A-D006-BF47-824F-B69697F96821}"/>
              </a:ext>
            </a:extLst>
          </p:cNvPr>
          <p:cNvSpPr txBox="1"/>
          <p:nvPr/>
        </p:nvSpPr>
        <p:spPr>
          <a:xfrm>
            <a:off x="1024303" y="1178096"/>
            <a:ext cx="3112477" cy="1683080"/>
          </a:xfrm>
          <a:prstGeom prst="rect">
            <a:avLst/>
          </a:prstGeom>
          <a:noFill/>
        </p:spPr>
        <p:txBody>
          <a:bodyPr wrap="square" rtlCol="0">
            <a:noAutofit/>
          </a:bodyPr>
          <a:lstStyle/>
          <a:p>
            <a:r>
              <a:rPr lang="en-US" sz="1200" dirty="0" err="1">
                <a:solidFill>
                  <a:schemeClr val="bg1"/>
                </a:solidFill>
                <a:latin typeface="Univia Pro Book" pitchFamily="2" charset="77"/>
              </a:rPr>
              <a:t>Mediatech</a:t>
            </a:r>
            <a:r>
              <a:rPr lang="en-US" sz="1200" dirty="0">
                <a:solidFill>
                  <a:schemeClr val="bg1"/>
                </a:solidFill>
                <a:latin typeface="Univia Pro Book" pitchFamily="2" charset="77"/>
              </a:rPr>
              <a:t> clients worldwide benefit from our expert industry knowledge and timely negotiations allowing them to pay the best rates for the most effective print media return on investment.</a:t>
            </a:r>
          </a:p>
          <a:p>
            <a:br>
              <a:rPr lang="en-US" sz="1200" dirty="0">
                <a:solidFill>
                  <a:schemeClr val="bg1"/>
                </a:solidFill>
                <a:latin typeface="Univia Pro Book" pitchFamily="2" charset="77"/>
              </a:rPr>
            </a:br>
            <a:endParaRPr lang="en-US" sz="1200" dirty="0">
              <a:solidFill>
                <a:schemeClr val="bg1"/>
              </a:solidFill>
              <a:latin typeface="Univia Pro Book" pitchFamily="2" charset="77"/>
            </a:endParaRPr>
          </a:p>
        </p:txBody>
      </p:sp>
      <p:sp>
        <p:nvSpPr>
          <p:cNvPr id="13" name="TextBox 12">
            <a:extLst>
              <a:ext uri="{FF2B5EF4-FFF2-40B4-BE49-F238E27FC236}">
                <a16:creationId xmlns:a16="http://schemas.microsoft.com/office/drawing/2014/main" id="{84725230-DA5F-904E-B3A5-5BC12529F9AC}"/>
              </a:ext>
            </a:extLst>
          </p:cNvPr>
          <p:cNvSpPr txBox="1"/>
          <p:nvPr/>
        </p:nvSpPr>
        <p:spPr>
          <a:xfrm>
            <a:off x="1024303" y="2276443"/>
            <a:ext cx="3112477" cy="1802147"/>
          </a:xfrm>
          <a:prstGeom prst="rect">
            <a:avLst/>
          </a:prstGeom>
          <a:noFill/>
        </p:spPr>
        <p:txBody>
          <a:bodyPr wrap="square" rtlCol="0">
            <a:noAutofit/>
          </a:bodyPr>
          <a:lstStyle/>
          <a:p>
            <a:r>
              <a:rPr lang="en-US" sz="1200" dirty="0">
                <a:solidFill>
                  <a:schemeClr val="bg1"/>
                </a:solidFill>
                <a:latin typeface="Univia Pro Book" pitchFamily="2" charset="77"/>
              </a:rPr>
              <a:t>Our proactive approach brings additional benefits such as premium positions and free editorial. This is helped by </a:t>
            </a:r>
            <a:r>
              <a:rPr lang="en-US" sz="1200" dirty="0" err="1">
                <a:solidFill>
                  <a:schemeClr val="bg1"/>
                </a:solidFill>
                <a:latin typeface="Univia Pro Book" pitchFamily="2" charset="77"/>
              </a:rPr>
              <a:t>Mediatech’s</a:t>
            </a:r>
            <a:r>
              <a:rPr lang="en-US" sz="1200" dirty="0">
                <a:solidFill>
                  <a:schemeClr val="bg1"/>
                </a:solidFill>
                <a:latin typeface="Univia Pro Book" pitchFamily="2" charset="77"/>
              </a:rPr>
              <a:t> substantial media spend across many countries for our existing clients.</a:t>
            </a:r>
          </a:p>
        </p:txBody>
      </p:sp>
    </p:spTree>
    <p:extLst>
      <p:ext uri="{BB962C8B-B14F-4D97-AF65-F5344CB8AC3E}">
        <p14:creationId xmlns:p14="http://schemas.microsoft.com/office/powerpoint/2010/main" val="361269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par>
                          <p:cTn id="19" fill="hold">
                            <p:stCondLst>
                              <p:cond delay="3000"/>
                            </p:stCondLst>
                            <p:childTnLst>
                              <p:par>
                                <p:cTn id="20" presetID="10" presetClass="entr" presetSubtype="0" fill="hold" grpId="0" nodeType="afterEffect">
                                  <p:stCondLst>
                                    <p:cond delay="5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par>
                          <p:cTn id="23" fill="hold">
                            <p:stCondLst>
                              <p:cond delay="9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3B62A8-CA2E-B44B-B715-1BE0A56341D4}"/>
              </a:ext>
            </a:extLst>
          </p:cNvPr>
          <p:cNvPicPr>
            <a:picLocks noChangeAspect="1"/>
          </p:cNvPicPr>
          <p:nvPr/>
        </p:nvPicPr>
        <p:blipFill>
          <a:blip r:embed="rId2"/>
          <a:stretch>
            <a:fillRect/>
          </a:stretch>
        </p:blipFill>
        <p:spPr>
          <a:xfrm>
            <a:off x="0" y="0"/>
            <a:ext cx="9906000" cy="6858000"/>
          </a:xfrm>
          <a:prstGeom prst="rect">
            <a:avLst/>
          </a:prstGeom>
        </p:spPr>
      </p:pic>
      <p:sp>
        <p:nvSpPr>
          <p:cNvPr id="2" name="Rectangle 1">
            <a:extLst>
              <a:ext uri="{FF2B5EF4-FFF2-40B4-BE49-F238E27FC236}">
                <a16:creationId xmlns:a16="http://schemas.microsoft.com/office/drawing/2014/main" id="{AEDB440F-1F47-A842-8C18-B0776634C02A}"/>
              </a:ext>
            </a:extLst>
          </p:cNvPr>
          <p:cNvSpPr/>
          <p:nvPr/>
        </p:nvSpPr>
        <p:spPr>
          <a:xfrm>
            <a:off x="615462" y="0"/>
            <a:ext cx="3930162" cy="6858000"/>
          </a:xfrm>
          <a:prstGeom prst="rect">
            <a:avLst/>
          </a:prstGeom>
          <a:solidFill>
            <a:srgbClr val="000000">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FFFF00"/>
              </a:highlight>
            </a:endParaRPr>
          </a:p>
        </p:txBody>
      </p:sp>
      <p:pic>
        <p:nvPicPr>
          <p:cNvPr id="8" name="Picture 7">
            <a:extLst>
              <a:ext uri="{FF2B5EF4-FFF2-40B4-BE49-F238E27FC236}">
                <a16:creationId xmlns:a16="http://schemas.microsoft.com/office/drawing/2014/main" id="{C7850ECE-E340-4543-87AD-BB52B667E748}"/>
              </a:ext>
            </a:extLst>
          </p:cNvPr>
          <p:cNvPicPr>
            <a:picLocks noChangeAspect="1"/>
          </p:cNvPicPr>
          <p:nvPr/>
        </p:nvPicPr>
        <p:blipFill>
          <a:blip r:embed="rId3"/>
          <a:srcRect/>
          <a:stretch/>
        </p:blipFill>
        <p:spPr>
          <a:xfrm>
            <a:off x="6319676" y="299115"/>
            <a:ext cx="3136917" cy="878981"/>
          </a:xfrm>
          <a:prstGeom prst="rect">
            <a:avLst/>
          </a:prstGeom>
        </p:spPr>
      </p:pic>
      <p:sp>
        <p:nvSpPr>
          <p:cNvPr id="9" name="TextBox 8">
            <a:extLst>
              <a:ext uri="{FF2B5EF4-FFF2-40B4-BE49-F238E27FC236}">
                <a16:creationId xmlns:a16="http://schemas.microsoft.com/office/drawing/2014/main" id="{B79E0953-6805-1246-BD0A-B56427F26EE5}"/>
              </a:ext>
            </a:extLst>
          </p:cNvPr>
          <p:cNvSpPr txBox="1"/>
          <p:nvPr/>
        </p:nvSpPr>
        <p:spPr>
          <a:xfrm>
            <a:off x="1024303" y="1265546"/>
            <a:ext cx="3112477" cy="1123693"/>
          </a:xfrm>
          <a:prstGeom prst="rect">
            <a:avLst/>
          </a:prstGeom>
          <a:noFill/>
        </p:spPr>
        <p:txBody>
          <a:bodyPr wrap="square" rtlCol="0">
            <a:noAutofit/>
          </a:bodyPr>
          <a:lstStyle/>
          <a:p>
            <a:r>
              <a:rPr lang="en-US" sz="1200" dirty="0" err="1">
                <a:solidFill>
                  <a:schemeClr val="bg1"/>
                </a:solidFill>
                <a:latin typeface="Univia Pro Book" pitchFamily="2" charset="77"/>
              </a:rPr>
              <a:t>Mediatech</a:t>
            </a:r>
            <a:r>
              <a:rPr lang="en-US" sz="1200" dirty="0">
                <a:solidFill>
                  <a:schemeClr val="bg1"/>
                </a:solidFill>
                <a:latin typeface="Univia Pro Book" pitchFamily="2" charset="77"/>
              </a:rPr>
              <a:t> can handle all aspects </a:t>
            </a:r>
          </a:p>
          <a:p>
            <a:r>
              <a:rPr lang="en-US" sz="1200" dirty="0">
                <a:solidFill>
                  <a:schemeClr val="bg1"/>
                </a:solidFill>
                <a:latin typeface="Univia Pro Book" pitchFamily="2" charset="77"/>
              </a:rPr>
              <a:t>of your company’s digital marketing, </a:t>
            </a:r>
          </a:p>
          <a:p>
            <a:r>
              <a:rPr lang="en-US" sz="1200" dirty="0">
                <a:solidFill>
                  <a:schemeClr val="bg1"/>
                </a:solidFill>
                <a:latin typeface="Univia Pro Book" pitchFamily="2" charset="77"/>
              </a:rPr>
              <a:t>from website design and build through </a:t>
            </a:r>
          </a:p>
          <a:p>
            <a:r>
              <a:rPr lang="en-US" sz="1200" dirty="0">
                <a:solidFill>
                  <a:schemeClr val="bg1"/>
                </a:solidFill>
                <a:latin typeface="Univia Pro Book" pitchFamily="2" charset="77"/>
              </a:rPr>
              <a:t>to paid search engine adverts and social media campaigns. </a:t>
            </a:r>
          </a:p>
          <a:p>
            <a:endParaRPr lang="en-US" sz="1200" dirty="0">
              <a:solidFill>
                <a:schemeClr val="bg1"/>
              </a:solidFill>
              <a:latin typeface="Univia Pro Book" pitchFamily="2" charset="77"/>
            </a:endParaRPr>
          </a:p>
        </p:txBody>
      </p:sp>
      <p:sp>
        <p:nvSpPr>
          <p:cNvPr id="10" name="Triangle 9">
            <a:extLst>
              <a:ext uri="{FF2B5EF4-FFF2-40B4-BE49-F238E27FC236}">
                <a16:creationId xmlns:a16="http://schemas.microsoft.com/office/drawing/2014/main" id="{D0C1F713-E521-DB46-8D65-33346017580B}"/>
              </a:ext>
            </a:extLst>
          </p:cNvPr>
          <p:cNvSpPr/>
          <p:nvPr/>
        </p:nvSpPr>
        <p:spPr>
          <a:xfrm rot="5400000">
            <a:off x="9304686" y="6361780"/>
            <a:ext cx="210444" cy="181417"/>
          </a:xfrm>
          <a:prstGeom prst="triangle">
            <a:avLst/>
          </a:prstGeom>
          <a:solidFill>
            <a:srgbClr val="F49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21C5A5C-EA76-6C4A-9436-66830BEBFED2}"/>
              </a:ext>
            </a:extLst>
          </p:cNvPr>
          <p:cNvSpPr txBox="1"/>
          <p:nvPr/>
        </p:nvSpPr>
        <p:spPr>
          <a:xfrm>
            <a:off x="1024304" y="692403"/>
            <a:ext cx="3112477" cy="365516"/>
          </a:xfrm>
          <a:prstGeom prst="rect">
            <a:avLst/>
          </a:prstGeom>
          <a:noFill/>
        </p:spPr>
        <p:txBody>
          <a:bodyPr wrap="square" rtlCol="0">
            <a:noAutofit/>
          </a:bodyPr>
          <a:lstStyle/>
          <a:p>
            <a:r>
              <a:rPr lang="en-US" dirty="0">
                <a:solidFill>
                  <a:schemeClr val="bg1"/>
                </a:solidFill>
                <a:latin typeface="Univia Pro" pitchFamily="2" charset="77"/>
              </a:rPr>
              <a:t>Digital</a:t>
            </a:r>
          </a:p>
        </p:txBody>
      </p:sp>
      <p:cxnSp>
        <p:nvCxnSpPr>
          <p:cNvPr id="12" name="Straight Connector 11">
            <a:extLst>
              <a:ext uri="{FF2B5EF4-FFF2-40B4-BE49-F238E27FC236}">
                <a16:creationId xmlns:a16="http://schemas.microsoft.com/office/drawing/2014/main" id="{3E48F868-F58D-0441-B632-101C0BB49BEE}"/>
              </a:ext>
            </a:extLst>
          </p:cNvPr>
          <p:cNvCxnSpPr>
            <a:cxnSpLocks/>
          </p:cNvCxnSpPr>
          <p:nvPr/>
        </p:nvCxnSpPr>
        <p:spPr>
          <a:xfrm>
            <a:off x="1116960" y="1057919"/>
            <a:ext cx="3428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09B52D6-307D-C240-A20C-2A9687641B45}"/>
              </a:ext>
            </a:extLst>
          </p:cNvPr>
          <p:cNvSpPr txBox="1"/>
          <p:nvPr/>
        </p:nvSpPr>
        <p:spPr>
          <a:xfrm>
            <a:off x="1024302" y="2389240"/>
            <a:ext cx="3112477" cy="924232"/>
          </a:xfrm>
          <a:prstGeom prst="rect">
            <a:avLst/>
          </a:prstGeom>
          <a:noFill/>
        </p:spPr>
        <p:txBody>
          <a:bodyPr wrap="square" rtlCol="0">
            <a:noAutofit/>
          </a:bodyPr>
          <a:lstStyle/>
          <a:p>
            <a:r>
              <a:rPr lang="en-US" sz="1200" dirty="0">
                <a:solidFill>
                  <a:schemeClr val="bg1"/>
                </a:solidFill>
                <a:latin typeface="Univia Pro Book" pitchFamily="2" charset="77"/>
              </a:rPr>
              <a:t>Our talented and highly experienced team have many strengths, most notably in the field of design, programming and marketing. </a:t>
            </a:r>
          </a:p>
        </p:txBody>
      </p:sp>
      <p:sp>
        <p:nvSpPr>
          <p:cNvPr id="14" name="TextBox 13">
            <a:extLst>
              <a:ext uri="{FF2B5EF4-FFF2-40B4-BE49-F238E27FC236}">
                <a16:creationId xmlns:a16="http://schemas.microsoft.com/office/drawing/2014/main" id="{B75FF407-0F9B-DA43-B8F5-B2F8CE816C6E}"/>
              </a:ext>
            </a:extLst>
          </p:cNvPr>
          <p:cNvSpPr txBox="1"/>
          <p:nvPr/>
        </p:nvSpPr>
        <p:spPr>
          <a:xfrm>
            <a:off x="1024302" y="3313472"/>
            <a:ext cx="3112477" cy="1868129"/>
          </a:xfrm>
          <a:prstGeom prst="rect">
            <a:avLst/>
          </a:prstGeom>
          <a:noFill/>
        </p:spPr>
        <p:txBody>
          <a:bodyPr wrap="square" rtlCol="0">
            <a:noAutofit/>
          </a:bodyPr>
          <a:lstStyle/>
          <a:p>
            <a:r>
              <a:rPr lang="en-US" sz="1200" dirty="0">
                <a:solidFill>
                  <a:schemeClr val="bg1"/>
                </a:solidFill>
                <a:latin typeface="Univia Pro Book" pitchFamily="2" charset="77"/>
              </a:rPr>
              <a:t>Working together to solve problems </a:t>
            </a:r>
          </a:p>
          <a:p>
            <a:r>
              <a:rPr lang="en-US" sz="1200" dirty="0">
                <a:solidFill>
                  <a:schemeClr val="bg1"/>
                </a:solidFill>
                <a:latin typeface="Univia Pro Book" pitchFamily="2" charset="77"/>
              </a:rPr>
              <a:t>and achieve your goals we </a:t>
            </a:r>
            <a:r>
              <a:rPr lang="en-US" sz="1200" dirty="0" err="1">
                <a:solidFill>
                  <a:schemeClr val="bg1"/>
                </a:solidFill>
                <a:latin typeface="Univia Pro Book" pitchFamily="2" charset="77"/>
              </a:rPr>
              <a:t>utilise</a:t>
            </a:r>
            <a:r>
              <a:rPr lang="en-US" sz="1200" dirty="0">
                <a:solidFill>
                  <a:schemeClr val="bg1"/>
                </a:solidFill>
                <a:latin typeface="Univia Pro Book" pitchFamily="2" charset="77"/>
              </a:rPr>
              <a:t> these skills to their full potential.</a:t>
            </a:r>
          </a:p>
        </p:txBody>
      </p:sp>
    </p:spTree>
    <p:extLst>
      <p:ext uri="{BB962C8B-B14F-4D97-AF65-F5344CB8AC3E}">
        <p14:creationId xmlns:p14="http://schemas.microsoft.com/office/powerpoint/2010/main" val="3732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par>
                          <p:cTn id="19" fill="hold">
                            <p:stCondLst>
                              <p:cond delay="3000"/>
                            </p:stCondLst>
                            <p:childTnLst>
                              <p:par>
                                <p:cTn id="20" presetID="10" presetClass="entr" presetSubtype="0" fill="hold" grpId="0" nodeType="afterEffect">
                                  <p:stCondLst>
                                    <p:cond delay="5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par>
                          <p:cTn id="23" fill="hold">
                            <p:stCondLst>
                              <p:cond delay="9000"/>
                            </p:stCondLst>
                            <p:childTnLst>
                              <p:par>
                                <p:cTn id="24" presetID="10" presetClass="entr" presetSubtype="0" fill="hold" grpId="0" nodeType="afterEffect">
                                  <p:stCondLst>
                                    <p:cond delay="5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par>
                          <p:cTn id="27" fill="hold">
                            <p:stCondLst>
                              <p:cond delay="15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animBg="1"/>
      <p:bldP spid="11"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8D210-8FBD-6E45-BA43-061E4070791E}"/>
              </a:ext>
            </a:extLst>
          </p:cNvPr>
          <p:cNvPicPr>
            <a:picLocks noChangeAspect="1"/>
          </p:cNvPicPr>
          <p:nvPr/>
        </p:nvPicPr>
        <p:blipFill>
          <a:blip r:embed="rId2"/>
          <a:stretch>
            <a:fillRect/>
          </a:stretch>
        </p:blipFill>
        <p:spPr>
          <a:xfrm>
            <a:off x="0" y="0"/>
            <a:ext cx="9906000" cy="6858000"/>
          </a:xfrm>
          <a:prstGeom prst="rect">
            <a:avLst/>
          </a:prstGeom>
        </p:spPr>
      </p:pic>
      <p:sp>
        <p:nvSpPr>
          <p:cNvPr id="2" name="Rectangle 1">
            <a:extLst>
              <a:ext uri="{FF2B5EF4-FFF2-40B4-BE49-F238E27FC236}">
                <a16:creationId xmlns:a16="http://schemas.microsoft.com/office/drawing/2014/main" id="{AEDB440F-1F47-A842-8C18-B0776634C02A}"/>
              </a:ext>
            </a:extLst>
          </p:cNvPr>
          <p:cNvSpPr/>
          <p:nvPr/>
        </p:nvSpPr>
        <p:spPr>
          <a:xfrm>
            <a:off x="0" y="1406769"/>
            <a:ext cx="9906000" cy="4114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FFFF00"/>
              </a:highlight>
            </a:endParaRPr>
          </a:p>
        </p:txBody>
      </p:sp>
      <p:sp>
        <p:nvSpPr>
          <p:cNvPr id="6" name="TextBox 5">
            <a:extLst>
              <a:ext uri="{FF2B5EF4-FFF2-40B4-BE49-F238E27FC236}">
                <a16:creationId xmlns:a16="http://schemas.microsoft.com/office/drawing/2014/main" id="{6901361D-28FB-744A-ADF1-1A09DC902A7A}"/>
              </a:ext>
            </a:extLst>
          </p:cNvPr>
          <p:cNvSpPr txBox="1"/>
          <p:nvPr/>
        </p:nvSpPr>
        <p:spPr>
          <a:xfrm>
            <a:off x="363663" y="1822781"/>
            <a:ext cx="2979303" cy="1185887"/>
          </a:xfrm>
          <a:prstGeom prst="rect">
            <a:avLst/>
          </a:prstGeom>
          <a:noFill/>
        </p:spPr>
        <p:txBody>
          <a:bodyPr wrap="square" rtlCol="0">
            <a:noAutofit/>
          </a:bodyPr>
          <a:lstStyle/>
          <a:p>
            <a:r>
              <a:rPr lang="en-US" sz="1400" dirty="0">
                <a:solidFill>
                  <a:schemeClr val="bg1"/>
                </a:solidFill>
                <a:latin typeface="Univia Pro Book" pitchFamily="2" charset="77"/>
              </a:rPr>
              <a:t>Global presence is an essential element of </a:t>
            </a:r>
            <a:r>
              <a:rPr lang="en-US" sz="1400" dirty="0" err="1">
                <a:solidFill>
                  <a:schemeClr val="bg1"/>
                </a:solidFill>
                <a:latin typeface="Univia Pro Book" pitchFamily="2" charset="77"/>
              </a:rPr>
              <a:t>Mediatech’s</a:t>
            </a:r>
            <a:r>
              <a:rPr lang="en-US" sz="1400" dirty="0">
                <a:solidFill>
                  <a:schemeClr val="bg1"/>
                </a:solidFill>
                <a:latin typeface="Univia Pro Book" pitchFamily="2" charset="77"/>
              </a:rPr>
              <a:t> business strategy, so that we can respond </a:t>
            </a:r>
          </a:p>
          <a:p>
            <a:r>
              <a:rPr lang="en-US" sz="1400" dirty="0">
                <a:solidFill>
                  <a:schemeClr val="bg1"/>
                </a:solidFill>
                <a:latin typeface="Univia Pro Book" pitchFamily="2" charset="77"/>
              </a:rPr>
              <a:t>as effectively as possible to client needs. </a:t>
            </a:r>
          </a:p>
          <a:p>
            <a:endParaRPr lang="en-US" sz="1400" dirty="0">
              <a:solidFill>
                <a:schemeClr val="bg1"/>
              </a:solidFill>
              <a:latin typeface="Univia Pro Book" pitchFamily="2" charset="77"/>
            </a:endParaRPr>
          </a:p>
        </p:txBody>
      </p:sp>
      <p:pic>
        <p:nvPicPr>
          <p:cNvPr id="7" name="Picture 6">
            <a:extLst>
              <a:ext uri="{FF2B5EF4-FFF2-40B4-BE49-F238E27FC236}">
                <a16:creationId xmlns:a16="http://schemas.microsoft.com/office/drawing/2014/main" id="{8A10A912-6A6B-1447-916E-9B06FAA5D393}"/>
              </a:ext>
            </a:extLst>
          </p:cNvPr>
          <p:cNvPicPr>
            <a:picLocks noChangeAspect="1"/>
          </p:cNvPicPr>
          <p:nvPr/>
        </p:nvPicPr>
        <p:blipFill>
          <a:blip r:embed="rId3"/>
          <a:stretch>
            <a:fillRect/>
          </a:stretch>
        </p:blipFill>
        <p:spPr>
          <a:xfrm>
            <a:off x="6319676" y="294236"/>
            <a:ext cx="3136917" cy="878982"/>
          </a:xfrm>
          <a:prstGeom prst="rect">
            <a:avLst/>
          </a:prstGeom>
        </p:spPr>
      </p:pic>
      <p:sp>
        <p:nvSpPr>
          <p:cNvPr id="18" name="Triangle 17">
            <a:extLst>
              <a:ext uri="{FF2B5EF4-FFF2-40B4-BE49-F238E27FC236}">
                <a16:creationId xmlns:a16="http://schemas.microsoft.com/office/drawing/2014/main" id="{08631B7F-47E6-8641-8B55-209F03FC2042}"/>
              </a:ext>
            </a:extLst>
          </p:cNvPr>
          <p:cNvSpPr/>
          <p:nvPr/>
        </p:nvSpPr>
        <p:spPr>
          <a:xfrm rot="5400000">
            <a:off x="9304686" y="6361780"/>
            <a:ext cx="210444" cy="181417"/>
          </a:xfrm>
          <a:prstGeom prst="triangle">
            <a:avLst/>
          </a:prstGeom>
          <a:solidFill>
            <a:srgbClr val="F49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F474CDF-C403-1040-B138-D7495798DB6D}"/>
              </a:ext>
            </a:extLst>
          </p:cNvPr>
          <p:cNvPicPr>
            <a:picLocks noChangeAspect="1"/>
          </p:cNvPicPr>
          <p:nvPr/>
        </p:nvPicPr>
        <p:blipFill>
          <a:blip r:embed="rId4"/>
          <a:stretch>
            <a:fillRect/>
          </a:stretch>
        </p:blipFill>
        <p:spPr>
          <a:xfrm>
            <a:off x="3200398" y="1825792"/>
            <a:ext cx="6784258" cy="3421395"/>
          </a:xfrm>
          <a:prstGeom prst="rect">
            <a:avLst/>
          </a:prstGeom>
        </p:spPr>
      </p:pic>
      <p:sp>
        <p:nvSpPr>
          <p:cNvPr id="20" name="TextBox 19">
            <a:extLst>
              <a:ext uri="{FF2B5EF4-FFF2-40B4-BE49-F238E27FC236}">
                <a16:creationId xmlns:a16="http://schemas.microsoft.com/office/drawing/2014/main" id="{F9E0D184-1D7A-B640-ABB4-528B4AF63C91}"/>
              </a:ext>
            </a:extLst>
          </p:cNvPr>
          <p:cNvSpPr txBox="1"/>
          <p:nvPr/>
        </p:nvSpPr>
        <p:spPr>
          <a:xfrm>
            <a:off x="363663" y="4316359"/>
            <a:ext cx="2979303" cy="900751"/>
          </a:xfrm>
          <a:prstGeom prst="rect">
            <a:avLst/>
          </a:prstGeom>
          <a:noFill/>
        </p:spPr>
        <p:txBody>
          <a:bodyPr wrap="square" rtlCol="0">
            <a:noAutofit/>
          </a:bodyPr>
          <a:lstStyle/>
          <a:p>
            <a:r>
              <a:rPr lang="en-US" sz="1400" dirty="0">
                <a:solidFill>
                  <a:schemeClr val="bg1"/>
                </a:solidFill>
                <a:latin typeface="Univia Pro Book" pitchFamily="2" charset="77"/>
              </a:rPr>
              <a:t>Wherever our clients are based, </a:t>
            </a:r>
            <a:r>
              <a:rPr lang="en-US" sz="1400" dirty="0" err="1">
                <a:solidFill>
                  <a:schemeClr val="bg1"/>
                </a:solidFill>
                <a:latin typeface="Univia Pro Book" pitchFamily="2" charset="77"/>
              </a:rPr>
              <a:t>Mediatech</a:t>
            </a:r>
            <a:r>
              <a:rPr lang="en-US" sz="1400" dirty="0">
                <a:solidFill>
                  <a:schemeClr val="bg1"/>
                </a:solidFill>
                <a:latin typeface="Univia Pro Book" pitchFamily="2" charset="77"/>
              </a:rPr>
              <a:t> aims to provide the best possible support for their growth.</a:t>
            </a:r>
          </a:p>
        </p:txBody>
      </p:sp>
      <p:sp>
        <p:nvSpPr>
          <p:cNvPr id="22" name="TextBox 21">
            <a:extLst>
              <a:ext uri="{FF2B5EF4-FFF2-40B4-BE49-F238E27FC236}">
                <a16:creationId xmlns:a16="http://schemas.microsoft.com/office/drawing/2014/main" id="{CEEFE4F1-6979-DC43-8EC2-38F67714BB85}"/>
              </a:ext>
            </a:extLst>
          </p:cNvPr>
          <p:cNvSpPr txBox="1"/>
          <p:nvPr/>
        </p:nvSpPr>
        <p:spPr>
          <a:xfrm>
            <a:off x="363663" y="3053433"/>
            <a:ext cx="2979303" cy="1262926"/>
          </a:xfrm>
          <a:prstGeom prst="rect">
            <a:avLst/>
          </a:prstGeom>
          <a:noFill/>
        </p:spPr>
        <p:txBody>
          <a:bodyPr wrap="square" rtlCol="0">
            <a:noAutofit/>
          </a:bodyPr>
          <a:lstStyle/>
          <a:p>
            <a:r>
              <a:rPr lang="en-US" sz="1400" dirty="0">
                <a:solidFill>
                  <a:schemeClr val="bg1"/>
                </a:solidFill>
                <a:latin typeface="Univia Pro Book" pitchFamily="2" charset="77"/>
              </a:rPr>
              <a:t>Doing business at a global level </a:t>
            </a:r>
          </a:p>
          <a:p>
            <a:r>
              <a:rPr lang="en-US" sz="1400" dirty="0">
                <a:solidFill>
                  <a:schemeClr val="bg1"/>
                </a:solidFill>
                <a:latin typeface="Univia Pro Book" pitchFamily="2" charset="77"/>
              </a:rPr>
              <a:t>has become second nature to </a:t>
            </a:r>
            <a:r>
              <a:rPr lang="en-US" sz="1400" dirty="0" err="1">
                <a:solidFill>
                  <a:schemeClr val="bg1"/>
                </a:solidFill>
                <a:latin typeface="Univia Pro Book" pitchFamily="2" charset="77"/>
              </a:rPr>
              <a:t>Mediatech</a:t>
            </a:r>
            <a:r>
              <a:rPr lang="en-US" sz="1400" dirty="0">
                <a:solidFill>
                  <a:schemeClr val="bg1"/>
                </a:solidFill>
                <a:latin typeface="Univia Pro Book" pitchFamily="2" charset="77"/>
              </a:rPr>
              <a:t>, and we always make it a priority to develop good relations with local business partners. </a:t>
            </a:r>
          </a:p>
        </p:txBody>
      </p:sp>
    </p:spTree>
    <p:extLst>
      <p:ext uri="{BB962C8B-B14F-4D97-AF65-F5344CB8AC3E}">
        <p14:creationId xmlns:p14="http://schemas.microsoft.com/office/powerpoint/2010/main" val="334358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6000"/>
                            </p:stCondLst>
                            <p:childTnLst>
                              <p:par>
                                <p:cTn id="17" presetID="10" presetClass="entr" presetSubtype="0"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8000"/>
                            </p:stCondLst>
                            <p:childTnLst>
                              <p:par>
                                <p:cTn id="21" presetID="10" presetClass="entr" presetSubtype="0" fill="hold" grpId="0" nodeType="afterEffect">
                                  <p:stCondLst>
                                    <p:cond delay="50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childTnLst>
                                </p:cTn>
                              </p:par>
                            </p:childTnLst>
                          </p:cTn>
                        </p:par>
                        <p:par>
                          <p:cTn id="24" fill="hold">
                            <p:stCondLst>
                              <p:cond delay="14000"/>
                            </p:stCondLst>
                            <p:childTnLst>
                              <p:par>
                                <p:cTn id="25" presetID="10" presetClass="entr" presetSubtype="0" fill="hold" grpId="0" nodeType="afterEffect">
                                  <p:stCondLst>
                                    <p:cond delay="5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childTnLst>
                          </p:cTn>
                        </p:par>
                        <p:par>
                          <p:cTn id="28" fill="hold">
                            <p:stCondLst>
                              <p:cond delay="20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animBg="1"/>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8D210-8FBD-6E45-BA43-061E4070791E}"/>
              </a:ext>
            </a:extLst>
          </p:cNvPr>
          <p:cNvPicPr>
            <a:picLocks noChangeAspect="1"/>
          </p:cNvPicPr>
          <p:nvPr/>
        </p:nvPicPr>
        <p:blipFill>
          <a:blip r:embed="rId2"/>
          <a:stretch>
            <a:fillRect/>
          </a:stretch>
        </p:blipFill>
        <p:spPr>
          <a:xfrm>
            <a:off x="0" y="0"/>
            <a:ext cx="9906000" cy="6858000"/>
          </a:xfrm>
          <a:prstGeom prst="rect">
            <a:avLst/>
          </a:prstGeom>
        </p:spPr>
      </p:pic>
      <p:sp>
        <p:nvSpPr>
          <p:cNvPr id="2" name="Rectangle 1">
            <a:extLst>
              <a:ext uri="{FF2B5EF4-FFF2-40B4-BE49-F238E27FC236}">
                <a16:creationId xmlns:a16="http://schemas.microsoft.com/office/drawing/2014/main" id="{AEDB440F-1F47-A842-8C18-B0776634C02A}"/>
              </a:ext>
            </a:extLst>
          </p:cNvPr>
          <p:cNvSpPr/>
          <p:nvPr/>
        </p:nvSpPr>
        <p:spPr>
          <a:xfrm>
            <a:off x="0" y="1421734"/>
            <a:ext cx="9906000" cy="41148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FFFF00"/>
              </a:highlight>
            </a:endParaRPr>
          </a:p>
        </p:txBody>
      </p:sp>
      <p:pic>
        <p:nvPicPr>
          <p:cNvPr id="7" name="Picture 6">
            <a:extLst>
              <a:ext uri="{FF2B5EF4-FFF2-40B4-BE49-F238E27FC236}">
                <a16:creationId xmlns:a16="http://schemas.microsoft.com/office/drawing/2014/main" id="{8A10A912-6A6B-1447-916E-9B06FAA5D393}"/>
              </a:ext>
            </a:extLst>
          </p:cNvPr>
          <p:cNvPicPr>
            <a:picLocks noChangeAspect="1"/>
          </p:cNvPicPr>
          <p:nvPr/>
        </p:nvPicPr>
        <p:blipFill>
          <a:blip r:embed="rId3"/>
          <a:stretch>
            <a:fillRect/>
          </a:stretch>
        </p:blipFill>
        <p:spPr>
          <a:xfrm>
            <a:off x="6319676" y="294236"/>
            <a:ext cx="3136917" cy="878982"/>
          </a:xfrm>
          <a:prstGeom prst="rect">
            <a:avLst/>
          </a:prstGeom>
        </p:spPr>
      </p:pic>
      <p:sp>
        <p:nvSpPr>
          <p:cNvPr id="60" name="TextBox 59">
            <a:extLst>
              <a:ext uri="{FF2B5EF4-FFF2-40B4-BE49-F238E27FC236}">
                <a16:creationId xmlns:a16="http://schemas.microsoft.com/office/drawing/2014/main" id="{C8BB2A1F-6565-BF4C-A83D-0F0E0C49C48D}"/>
              </a:ext>
            </a:extLst>
          </p:cNvPr>
          <p:cNvSpPr txBox="1"/>
          <p:nvPr/>
        </p:nvSpPr>
        <p:spPr>
          <a:xfrm>
            <a:off x="252532" y="2049096"/>
            <a:ext cx="2529997" cy="428633"/>
          </a:xfrm>
          <a:prstGeom prst="rect">
            <a:avLst/>
          </a:prstGeom>
          <a:noFill/>
        </p:spPr>
        <p:txBody>
          <a:bodyPr wrap="square" rtlCol="0">
            <a:noAutofit/>
          </a:bodyPr>
          <a:lstStyle/>
          <a:p>
            <a:pPr>
              <a:lnSpc>
                <a:spcPct val="150000"/>
              </a:lnSpc>
            </a:pPr>
            <a:r>
              <a:rPr lang="en-US" sz="1400" dirty="0">
                <a:solidFill>
                  <a:srgbClr val="F49226"/>
                </a:solidFill>
                <a:latin typeface="Univia Pro" pitchFamily="2" charset="77"/>
              </a:rPr>
              <a:t>• </a:t>
            </a:r>
            <a:r>
              <a:rPr lang="en-US" sz="1400" dirty="0">
                <a:solidFill>
                  <a:schemeClr val="bg1"/>
                </a:solidFill>
                <a:latin typeface="Univia Pro" pitchFamily="2" charset="77"/>
              </a:rPr>
              <a:t>TV Advertising </a:t>
            </a:r>
          </a:p>
        </p:txBody>
      </p:sp>
      <p:sp>
        <p:nvSpPr>
          <p:cNvPr id="66" name="Triangle 65">
            <a:extLst>
              <a:ext uri="{FF2B5EF4-FFF2-40B4-BE49-F238E27FC236}">
                <a16:creationId xmlns:a16="http://schemas.microsoft.com/office/drawing/2014/main" id="{488900C1-AB1B-D545-92BE-39FB13E7B568}"/>
              </a:ext>
            </a:extLst>
          </p:cNvPr>
          <p:cNvSpPr/>
          <p:nvPr/>
        </p:nvSpPr>
        <p:spPr>
          <a:xfrm rot="5400000">
            <a:off x="9304686" y="6361780"/>
            <a:ext cx="210444" cy="181417"/>
          </a:xfrm>
          <a:prstGeom prst="triangle">
            <a:avLst/>
          </a:prstGeom>
          <a:solidFill>
            <a:srgbClr val="F49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id="{1FC7AB91-24F0-1543-AF83-FBEC29AB7A84}"/>
              </a:ext>
            </a:extLst>
          </p:cNvPr>
          <p:cNvPicPr>
            <a:picLocks noChangeAspect="1"/>
          </p:cNvPicPr>
          <p:nvPr/>
        </p:nvPicPr>
        <p:blipFill>
          <a:blip r:embed="rId4"/>
          <a:srcRect/>
          <a:stretch/>
        </p:blipFill>
        <p:spPr>
          <a:xfrm>
            <a:off x="2774532" y="1417299"/>
            <a:ext cx="6651135" cy="4114799"/>
          </a:xfrm>
          <a:prstGeom prst="rect">
            <a:avLst/>
          </a:prstGeom>
        </p:spPr>
      </p:pic>
      <p:sp>
        <p:nvSpPr>
          <p:cNvPr id="70" name="TextBox 69">
            <a:extLst>
              <a:ext uri="{FF2B5EF4-FFF2-40B4-BE49-F238E27FC236}">
                <a16:creationId xmlns:a16="http://schemas.microsoft.com/office/drawing/2014/main" id="{93DC5AED-5DC7-AA4C-A9B2-3E7C1D220132}"/>
              </a:ext>
            </a:extLst>
          </p:cNvPr>
          <p:cNvSpPr txBox="1"/>
          <p:nvPr/>
        </p:nvSpPr>
        <p:spPr>
          <a:xfrm>
            <a:off x="252531" y="2339464"/>
            <a:ext cx="2529997" cy="428633"/>
          </a:xfrm>
          <a:prstGeom prst="rect">
            <a:avLst/>
          </a:prstGeom>
          <a:noFill/>
        </p:spPr>
        <p:txBody>
          <a:bodyPr wrap="square" rtlCol="0">
            <a:noAutofit/>
          </a:bodyPr>
          <a:lstStyle/>
          <a:p>
            <a:pPr>
              <a:lnSpc>
                <a:spcPct val="150000"/>
              </a:lnSpc>
            </a:pPr>
            <a:r>
              <a:rPr lang="en-US" sz="1400" dirty="0">
                <a:solidFill>
                  <a:srgbClr val="F49226"/>
                </a:solidFill>
                <a:latin typeface="Univia Pro" pitchFamily="2" charset="77"/>
              </a:rPr>
              <a:t>• </a:t>
            </a:r>
            <a:r>
              <a:rPr lang="en-US" sz="1400" dirty="0">
                <a:solidFill>
                  <a:schemeClr val="bg1"/>
                </a:solidFill>
                <a:latin typeface="Univia Pro" pitchFamily="2" charset="77"/>
              </a:rPr>
              <a:t>Print Media</a:t>
            </a:r>
          </a:p>
        </p:txBody>
      </p:sp>
      <p:sp>
        <p:nvSpPr>
          <p:cNvPr id="71" name="TextBox 70">
            <a:extLst>
              <a:ext uri="{FF2B5EF4-FFF2-40B4-BE49-F238E27FC236}">
                <a16:creationId xmlns:a16="http://schemas.microsoft.com/office/drawing/2014/main" id="{A3920FC9-2C08-B844-8EE3-FE5886E0DDB2}"/>
              </a:ext>
            </a:extLst>
          </p:cNvPr>
          <p:cNvSpPr txBox="1"/>
          <p:nvPr/>
        </p:nvSpPr>
        <p:spPr>
          <a:xfrm>
            <a:off x="252532" y="2641004"/>
            <a:ext cx="2529997" cy="428633"/>
          </a:xfrm>
          <a:prstGeom prst="rect">
            <a:avLst/>
          </a:prstGeom>
          <a:noFill/>
        </p:spPr>
        <p:txBody>
          <a:bodyPr wrap="square" rtlCol="0">
            <a:noAutofit/>
          </a:bodyPr>
          <a:lstStyle/>
          <a:p>
            <a:pPr>
              <a:lnSpc>
                <a:spcPct val="150000"/>
              </a:lnSpc>
            </a:pPr>
            <a:r>
              <a:rPr lang="en-US" sz="1400" dirty="0">
                <a:solidFill>
                  <a:srgbClr val="F49226"/>
                </a:solidFill>
                <a:latin typeface="Univia Pro" pitchFamily="2" charset="77"/>
              </a:rPr>
              <a:t>• </a:t>
            </a:r>
            <a:r>
              <a:rPr lang="en-US" sz="1400" dirty="0">
                <a:solidFill>
                  <a:schemeClr val="bg1"/>
                </a:solidFill>
                <a:latin typeface="Univia Pro" pitchFamily="2" charset="77"/>
              </a:rPr>
              <a:t>Digital</a:t>
            </a:r>
          </a:p>
        </p:txBody>
      </p:sp>
      <p:sp>
        <p:nvSpPr>
          <p:cNvPr id="72" name="TextBox 71">
            <a:extLst>
              <a:ext uri="{FF2B5EF4-FFF2-40B4-BE49-F238E27FC236}">
                <a16:creationId xmlns:a16="http://schemas.microsoft.com/office/drawing/2014/main" id="{EA63385F-61D0-1A4B-B0E8-FECB7FE935AA}"/>
              </a:ext>
            </a:extLst>
          </p:cNvPr>
          <p:cNvSpPr txBox="1"/>
          <p:nvPr/>
        </p:nvSpPr>
        <p:spPr>
          <a:xfrm>
            <a:off x="252532" y="2938215"/>
            <a:ext cx="2529997" cy="428633"/>
          </a:xfrm>
          <a:prstGeom prst="rect">
            <a:avLst/>
          </a:prstGeom>
          <a:noFill/>
        </p:spPr>
        <p:txBody>
          <a:bodyPr wrap="square" rtlCol="0">
            <a:noAutofit/>
          </a:bodyPr>
          <a:lstStyle/>
          <a:p>
            <a:pPr>
              <a:lnSpc>
                <a:spcPct val="150000"/>
              </a:lnSpc>
            </a:pPr>
            <a:r>
              <a:rPr lang="en-US" sz="1400" dirty="0">
                <a:solidFill>
                  <a:srgbClr val="F49226"/>
                </a:solidFill>
                <a:latin typeface="Univia Pro" pitchFamily="2" charset="77"/>
              </a:rPr>
              <a:t>• </a:t>
            </a:r>
            <a:r>
              <a:rPr lang="en-US" sz="1400" dirty="0">
                <a:solidFill>
                  <a:schemeClr val="bg1"/>
                </a:solidFill>
                <a:latin typeface="Univia Pro" pitchFamily="2" charset="77"/>
              </a:rPr>
              <a:t>Marketing</a:t>
            </a:r>
          </a:p>
        </p:txBody>
      </p:sp>
      <p:sp>
        <p:nvSpPr>
          <p:cNvPr id="73" name="TextBox 72">
            <a:extLst>
              <a:ext uri="{FF2B5EF4-FFF2-40B4-BE49-F238E27FC236}">
                <a16:creationId xmlns:a16="http://schemas.microsoft.com/office/drawing/2014/main" id="{39B1392A-CCD0-414D-88F9-F8C5013CBDFA}"/>
              </a:ext>
            </a:extLst>
          </p:cNvPr>
          <p:cNvSpPr txBox="1"/>
          <p:nvPr/>
        </p:nvSpPr>
        <p:spPr>
          <a:xfrm>
            <a:off x="252532" y="3242744"/>
            <a:ext cx="2529997" cy="428633"/>
          </a:xfrm>
          <a:prstGeom prst="rect">
            <a:avLst/>
          </a:prstGeom>
          <a:noFill/>
        </p:spPr>
        <p:txBody>
          <a:bodyPr wrap="square" rtlCol="0">
            <a:noAutofit/>
          </a:bodyPr>
          <a:lstStyle/>
          <a:p>
            <a:pPr>
              <a:lnSpc>
                <a:spcPct val="150000"/>
              </a:lnSpc>
            </a:pPr>
            <a:r>
              <a:rPr lang="en-US" sz="1400" dirty="0">
                <a:solidFill>
                  <a:srgbClr val="F49226"/>
                </a:solidFill>
                <a:latin typeface="Univia Pro" pitchFamily="2" charset="77"/>
              </a:rPr>
              <a:t>• </a:t>
            </a:r>
            <a:r>
              <a:rPr lang="en-US" sz="1400" dirty="0">
                <a:solidFill>
                  <a:schemeClr val="bg1"/>
                </a:solidFill>
                <a:latin typeface="Univia Pro" pitchFamily="2" charset="77"/>
              </a:rPr>
              <a:t>Copywriting</a:t>
            </a:r>
          </a:p>
        </p:txBody>
      </p:sp>
      <p:sp>
        <p:nvSpPr>
          <p:cNvPr id="74" name="TextBox 73">
            <a:extLst>
              <a:ext uri="{FF2B5EF4-FFF2-40B4-BE49-F238E27FC236}">
                <a16:creationId xmlns:a16="http://schemas.microsoft.com/office/drawing/2014/main" id="{7CB64085-96F0-8B4D-8738-AB547D9BA82B}"/>
              </a:ext>
            </a:extLst>
          </p:cNvPr>
          <p:cNvSpPr txBox="1"/>
          <p:nvPr/>
        </p:nvSpPr>
        <p:spPr>
          <a:xfrm>
            <a:off x="252532" y="3551757"/>
            <a:ext cx="2529997" cy="428633"/>
          </a:xfrm>
          <a:prstGeom prst="rect">
            <a:avLst/>
          </a:prstGeom>
          <a:noFill/>
        </p:spPr>
        <p:txBody>
          <a:bodyPr wrap="square" rtlCol="0">
            <a:noAutofit/>
          </a:bodyPr>
          <a:lstStyle/>
          <a:p>
            <a:pPr>
              <a:lnSpc>
                <a:spcPct val="150000"/>
              </a:lnSpc>
            </a:pPr>
            <a:r>
              <a:rPr lang="en-US" sz="1400" dirty="0">
                <a:solidFill>
                  <a:srgbClr val="F49226"/>
                </a:solidFill>
                <a:latin typeface="Univia Pro" pitchFamily="2" charset="77"/>
              </a:rPr>
              <a:t>• </a:t>
            </a:r>
            <a:r>
              <a:rPr lang="en-US" sz="1400" dirty="0">
                <a:solidFill>
                  <a:schemeClr val="bg1"/>
                </a:solidFill>
                <a:latin typeface="Univia Pro" pitchFamily="2" charset="77"/>
              </a:rPr>
              <a:t>Lead Generation</a:t>
            </a:r>
          </a:p>
        </p:txBody>
      </p:sp>
      <p:sp>
        <p:nvSpPr>
          <p:cNvPr id="75" name="TextBox 74">
            <a:extLst>
              <a:ext uri="{FF2B5EF4-FFF2-40B4-BE49-F238E27FC236}">
                <a16:creationId xmlns:a16="http://schemas.microsoft.com/office/drawing/2014/main" id="{493706C6-EBBA-7A4C-94F7-E1902E8825B3}"/>
              </a:ext>
            </a:extLst>
          </p:cNvPr>
          <p:cNvSpPr txBox="1"/>
          <p:nvPr/>
        </p:nvSpPr>
        <p:spPr>
          <a:xfrm>
            <a:off x="252532" y="3851069"/>
            <a:ext cx="2529997" cy="428633"/>
          </a:xfrm>
          <a:prstGeom prst="rect">
            <a:avLst/>
          </a:prstGeom>
          <a:noFill/>
        </p:spPr>
        <p:txBody>
          <a:bodyPr wrap="square" rtlCol="0">
            <a:noAutofit/>
          </a:bodyPr>
          <a:lstStyle/>
          <a:p>
            <a:pPr>
              <a:lnSpc>
                <a:spcPct val="150000"/>
              </a:lnSpc>
            </a:pPr>
            <a:r>
              <a:rPr lang="en-US" sz="1400" dirty="0">
                <a:solidFill>
                  <a:srgbClr val="F49226"/>
                </a:solidFill>
                <a:latin typeface="Univia Pro" pitchFamily="2" charset="77"/>
              </a:rPr>
              <a:t>• </a:t>
            </a:r>
            <a:r>
              <a:rPr lang="en-US" sz="1400" dirty="0">
                <a:solidFill>
                  <a:schemeClr val="bg1"/>
                </a:solidFill>
                <a:latin typeface="Univia Pro" pitchFamily="2" charset="77"/>
              </a:rPr>
              <a:t>Public Relations</a:t>
            </a:r>
          </a:p>
        </p:txBody>
      </p:sp>
      <p:sp>
        <p:nvSpPr>
          <p:cNvPr id="76" name="TextBox 75">
            <a:extLst>
              <a:ext uri="{FF2B5EF4-FFF2-40B4-BE49-F238E27FC236}">
                <a16:creationId xmlns:a16="http://schemas.microsoft.com/office/drawing/2014/main" id="{7FA817B1-6ADF-9746-8382-37FFDE68735F}"/>
              </a:ext>
            </a:extLst>
          </p:cNvPr>
          <p:cNvSpPr txBox="1"/>
          <p:nvPr/>
        </p:nvSpPr>
        <p:spPr>
          <a:xfrm>
            <a:off x="252532" y="4159053"/>
            <a:ext cx="2529997" cy="428633"/>
          </a:xfrm>
          <a:prstGeom prst="rect">
            <a:avLst/>
          </a:prstGeom>
          <a:noFill/>
        </p:spPr>
        <p:txBody>
          <a:bodyPr wrap="square" rtlCol="0">
            <a:noAutofit/>
          </a:bodyPr>
          <a:lstStyle/>
          <a:p>
            <a:pPr>
              <a:lnSpc>
                <a:spcPct val="150000"/>
              </a:lnSpc>
            </a:pPr>
            <a:r>
              <a:rPr lang="en-US" sz="1400" dirty="0">
                <a:solidFill>
                  <a:srgbClr val="F49226"/>
                </a:solidFill>
                <a:latin typeface="Univia Pro" pitchFamily="2" charset="77"/>
              </a:rPr>
              <a:t>• </a:t>
            </a:r>
            <a:r>
              <a:rPr lang="en-US" sz="1400" dirty="0">
                <a:solidFill>
                  <a:schemeClr val="bg1"/>
                </a:solidFill>
                <a:latin typeface="Univia Pro" pitchFamily="2" charset="77"/>
              </a:rPr>
              <a:t>Client Media Library</a:t>
            </a:r>
          </a:p>
        </p:txBody>
      </p:sp>
      <p:pic>
        <p:nvPicPr>
          <p:cNvPr id="78" name="Picture 77">
            <a:extLst>
              <a:ext uri="{FF2B5EF4-FFF2-40B4-BE49-F238E27FC236}">
                <a16:creationId xmlns:a16="http://schemas.microsoft.com/office/drawing/2014/main" id="{ECF93AAE-A012-D74B-B288-59646C243102}"/>
              </a:ext>
            </a:extLst>
          </p:cNvPr>
          <p:cNvPicPr>
            <a:picLocks noChangeAspect="1"/>
          </p:cNvPicPr>
          <p:nvPr/>
        </p:nvPicPr>
        <p:blipFill>
          <a:blip r:embed="rId5"/>
          <a:srcRect/>
          <a:stretch/>
        </p:blipFill>
        <p:spPr>
          <a:xfrm>
            <a:off x="2774531" y="1418675"/>
            <a:ext cx="6651134" cy="4114799"/>
          </a:xfrm>
          <a:prstGeom prst="rect">
            <a:avLst/>
          </a:prstGeom>
        </p:spPr>
      </p:pic>
      <p:pic>
        <p:nvPicPr>
          <p:cNvPr id="79" name="Picture 78">
            <a:extLst>
              <a:ext uri="{FF2B5EF4-FFF2-40B4-BE49-F238E27FC236}">
                <a16:creationId xmlns:a16="http://schemas.microsoft.com/office/drawing/2014/main" id="{BAECDAAC-BD1F-954A-9688-20EEF5AC2954}"/>
              </a:ext>
            </a:extLst>
          </p:cNvPr>
          <p:cNvPicPr>
            <a:picLocks noChangeAspect="1"/>
          </p:cNvPicPr>
          <p:nvPr/>
        </p:nvPicPr>
        <p:blipFill>
          <a:blip r:embed="rId6"/>
          <a:srcRect/>
          <a:stretch/>
        </p:blipFill>
        <p:spPr>
          <a:xfrm>
            <a:off x="2774531" y="1418675"/>
            <a:ext cx="6651135" cy="4114799"/>
          </a:xfrm>
          <a:prstGeom prst="rect">
            <a:avLst/>
          </a:prstGeom>
        </p:spPr>
      </p:pic>
    </p:spTree>
    <p:extLst>
      <p:ext uri="{BB962C8B-B14F-4D97-AF65-F5344CB8AC3E}">
        <p14:creationId xmlns:p14="http://schemas.microsoft.com/office/powerpoint/2010/main" val="3861470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heel(1)">
                                      <p:cBhvr>
                                        <p:cTn id="7" dur="2000"/>
                                        <p:tgtEl>
                                          <p:spTgt spid="78"/>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edge">
                                      <p:cBhvr>
                                        <p:cTn id="11" dur="2000"/>
                                        <p:tgtEl>
                                          <p:spTgt spid="79"/>
                                        </p:tgtEl>
                                      </p:cBhvr>
                                    </p:animEffect>
                                  </p:childTnLst>
                                </p:cTn>
                              </p:par>
                              <p:par>
                                <p:cTn id="12" presetID="10" presetClass="entr" presetSubtype="0" fill="hold" nodeType="with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2000"/>
                                        <p:tgtEl>
                                          <p:spTgt spid="68"/>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1000"/>
                                        <p:tgtEl>
                                          <p:spTgt spid="60"/>
                                        </p:tgtEl>
                                      </p:cBhvr>
                                    </p:animEffect>
                                  </p:childTnLst>
                                </p:cTn>
                              </p:par>
                            </p:childTnLst>
                          </p:cTn>
                        </p:par>
                        <p:par>
                          <p:cTn id="19" fill="hold">
                            <p:stCondLst>
                              <p:cond delay="5000"/>
                            </p:stCondLst>
                            <p:childTnLst>
                              <p:par>
                                <p:cTn id="20" presetID="10" presetClass="entr" presetSubtype="0" fill="hold" grpId="0"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childTnLst>
                                </p:cTn>
                              </p:par>
                            </p:childTnLst>
                          </p:cTn>
                        </p:par>
                        <p:par>
                          <p:cTn id="23" fill="hold">
                            <p:stCondLst>
                              <p:cond delay="6000"/>
                            </p:stCondLst>
                            <p:childTnLst>
                              <p:par>
                                <p:cTn id="24" presetID="10" presetClass="entr" presetSubtype="0" fill="hold" grpId="0"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1000"/>
                                        <p:tgtEl>
                                          <p:spTgt spid="71"/>
                                        </p:tgtEl>
                                      </p:cBhvr>
                                    </p:animEffect>
                                  </p:childTnLst>
                                </p:cTn>
                              </p:par>
                            </p:childTnLst>
                          </p:cTn>
                        </p:par>
                        <p:par>
                          <p:cTn id="27" fill="hold">
                            <p:stCondLst>
                              <p:cond delay="7000"/>
                            </p:stCondLst>
                            <p:childTnLst>
                              <p:par>
                                <p:cTn id="28" presetID="10" presetClass="entr" presetSubtype="0" fill="hold" grpId="0" nodeType="after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1000"/>
                                        <p:tgtEl>
                                          <p:spTgt spid="72"/>
                                        </p:tgtEl>
                                      </p:cBhvr>
                                    </p:animEffect>
                                  </p:childTnLst>
                                </p:cTn>
                              </p:par>
                            </p:childTnLst>
                          </p:cTn>
                        </p:par>
                        <p:par>
                          <p:cTn id="31" fill="hold">
                            <p:stCondLst>
                              <p:cond delay="8000"/>
                            </p:stCondLst>
                            <p:childTnLst>
                              <p:par>
                                <p:cTn id="32" presetID="10" presetClass="entr" presetSubtype="0"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1000"/>
                                        <p:tgtEl>
                                          <p:spTgt spid="73"/>
                                        </p:tgtEl>
                                      </p:cBhvr>
                                    </p:animEffect>
                                  </p:childTnLst>
                                </p:cTn>
                              </p:par>
                            </p:childTnLst>
                          </p:cTn>
                        </p:par>
                        <p:par>
                          <p:cTn id="35" fill="hold">
                            <p:stCondLst>
                              <p:cond delay="9000"/>
                            </p:stCondLst>
                            <p:childTnLst>
                              <p:par>
                                <p:cTn id="36" presetID="10" presetClass="entr" presetSubtype="0"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fade">
                                      <p:cBhvr>
                                        <p:cTn id="38" dur="1000"/>
                                        <p:tgtEl>
                                          <p:spTgt spid="74"/>
                                        </p:tgtEl>
                                      </p:cBhvr>
                                    </p:animEffect>
                                  </p:childTnLst>
                                </p:cTn>
                              </p:par>
                            </p:childTnLst>
                          </p:cTn>
                        </p:par>
                        <p:par>
                          <p:cTn id="39" fill="hold">
                            <p:stCondLst>
                              <p:cond delay="10000"/>
                            </p:stCondLst>
                            <p:childTnLst>
                              <p:par>
                                <p:cTn id="40" presetID="10" presetClass="entr" presetSubtype="0"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1000"/>
                                        <p:tgtEl>
                                          <p:spTgt spid="75"/>
                                        </p:tgtEl>
                                      </p:cBhvr>
                                    </p:animEffect>
                                  </p:childTnLst>
                                </p:cTn>
                              </p:par>
                            </p:childTnLst>
                          </p:cTn>
                        </p:par>
                        <p:par>
                          <p:cTn id="43" fill="hold">
                            <p:stCondLst>
                              <p:cond delay="11000"/>
                            </p:stCondLst>
                            <p:childTnLst>
                              <p:par>
                                <p:cTn id="44" presetID="10" presetClass="entr" presetSubtype="0"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1000"/>
                                        <p:tgtEl>
                                          <p:spTgt spid="76"/>
                                        </p:tgtEl>
                                      </p:cBhvr>
                                    </p:animEffect>
                                  </p:childTnLst>
                                </p:cTn>
                              </p:par>
                            </p:childTnLst>
                          </p:cTn>
                        </p:par>
                        <p:par>
                          <p:cTn id="47" fill="hold">
                            <p:stCondLst>
                              <p:cond delay="12000"/>
                            </p:stCondLst>
                            <p:childTnLst>
                              <p:par>
                                <p:cTn id="48" presetID="10" presetClass="entr" presetSubtype="0" fill="hold" grpId="0" nodeType="after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6" grpId="0" animBg="1"/>
      <p:bldP spid="70" grpId="0"/>
      <p:bldP spid="71" grpId="0"/>
      <p:bldP spid="72" grpId="0"/>
      <p:bldP spid="73" grpId="0"/>
      <p:bldP spid="74" grpId="0"/>
      <p:bldP spid="75" grpId="0"/>
      <p:bldP spid="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8D210-8FBD-6E45-BA43-061E4070791E}"/>
              </a:ext>
            </a:extLst>
          </p:cNvPr>
          <p:cNvPicPr>
            <a:picLocks noChangeAspect="1"/>
          </p:cNvPicPr>
          <p:nvPr/>
        </p:nvPicPr>
        <p:blipFill>
          <a:blip r:embed="rId2"/>
          <a:stretch>
            <a:fillRect/>
          </a:stretch>
        </p:blipFill>
        <p:spPr>
          <a:xfrm>
            <a:off x="0" y="0"/>
            <a:ext cx="9906000" cy="6858000"/>
          </a:xfrm>
          <a:prstGeom prst="rect">
            <a:avLst/>
          </a:prstGeom>
        </p:spPr>
      </p:pic>
      <p:sp>
        <p:nvSpPr>
          <p:cNvPr id="6" name="TextBox 5">
            <a:extLst>
              <a:ext uri="{FF2B5EF4-FFF2-40B4-BE49-F238E27FC236}">
                <a16:creationId xmlns:a16="http://schemas.microsoft.com/office/drawing/2014/main" id="{6901361D-28FB-744A-ADF1-1A09DC902A7A}"/>
              </a:ext>
            </a:extLst>
          </p:cNvPr>
          <p:cNvSpPr txBox="1"/>
          <p:nvPr/>
        </p:nvSpPr>
        <p:spPr>
          <a:xfrm>
            <a:off x="0" y="3265390"/>
            <a:ext cx="9906000" cy="525539"/>
          </a:xfrm>
          <a:prstGeom prst="rect">
            <a:avLst/>
          </a:prstGeom>
          <a:noFill/>
        </p:spPr>
        <p:txBody>
          <a:bodyPr wrap="square" rtlCol="0">
            <a:noAutofit/>
          </a:bodyPr>
          <a:lstStyle/>
          <a:p>
            <a:pPr algn="ctr"/>
            <a:r>
              <a:rPr lang="en-US" sz="2200" dirty="0">
                <a:solidFill>
                  <a:srgbClr val="F49226"/>
                </a:solidFill>
                <a:latin typeface="Univia Pro" pitchFamily="2" charset="77"/>
              </a:rPr>
              <a:t>Whatever your advertising needs, </a:t>
            </a:r>
            <a:r>
              <a:rPr lang="en-US" sz="2200" dirty="0" err="1">
                <a:solidFill>
                  <a:srgbClr val="F49226"/>
                </a:solidFill>
                <a:latin typeface="Univia Pro" pitchFamily="2" charset="77"/>
              </a:rPr>
              <a:t>Mediatech</a:t>
            </a:r>
            <a:r>
              <a:rPr lang="en-US" sz="2200" dirty="0">
                <a:solidFill>
                  <a:srgbClr val="F49226"/>
                </a:solidFill>
                <a:latin typeface="Univia Pro" pitchFamily="2" charset="77"/>
              </a:rPr>
              <a:t> speaks your language.</a:t>
            </a:r>
          </a:p>
          <a:p>
            <a:pPr algn="ctr"/>
            <a:endParaRPr lang="en-US" sz="2200" dirty="0">
              <a:solidFill>
                <a:schemeClr val="accent2"/>
              </a:solidFill>
              <a:latin typeface="Univia Pro" pitchFamily="2" charset="77"/>
            </a:endParaRPr>
          </a:p>
        </p:txBody>
      </p:sp>
      <p:pic>
        <p:nvPicPr>
          <p:cNvPr id="8" name="Picture 7">
            <a:extLst>
              <a:ext uri="{FF2B5EF4-FFF2-40B4-BE49-F238E27FC236}">
                <a16:creationId xmlns:a16="http://schemas.microsoft.com/office/drawing/2014/main" id="{5A4DE8CC-13C1-3646-AFA1-FBB9200612E4}"/>
              </a:ext>
            </a:extLst>
          </p:cNvPr>
          <p:cNvPicPr>
            <a:picLocks noChangeAspect="1"/>
          </p:cNvPicPr>
          <p:nvPr/>
        </p:nvPicPr>
        <p:blipFill>
          <a:blip r:embed="rId3"/>
          <a:stretch>
            <a:fillRect/>
          </a:stretch>
        </p:blipFill>
        <p:spPr>
          <a:xfrm>
            <a:off x="3061836" y="1234165"/>
            <a:ext cx="3782328" cy="1059830"/>
          </a:xfrm>
          <a:prstGeom prst="rect">
            <a:avLst/>
          </a:prstGeom>
        </p:spPr>
      </p:pic>
      <p:pic>
        <p:nvPicPr>
          <p:cNvPr id="10" name="Picture 9">
            <a:extLst>
              <a:ext uri="{FF2B5EF4-FFF2-40B4-BE49-F238E27FC236}">
                <a16:creationId xmlns:a16="http://schemas.microsoft.com/office/drawing/2014/main" id="{1BD712DF-B68F-D347-A7F3-BB3ACA204330}"/>
              </a:ext>
            </a:extLst>
          </p:cNvPr>
          <p:cNvPicPr>
            <a:picLocks noChangeAspect="1"/>
          </p:cNvPicPr>
          <p:nvPr/>
        </p:nvPicPr>
        <p:blipFill>
          <a:blip r:embed="rId4"/>
          <a:stretch>
            <a:fillRect/>
          </a:stretch>
        </p:blipFill>
        <p:spPr>
          <a:xfrm>
            <a:off x="3061836" y="4987484"/>
            <a:ext cx="3782328" cy="574801"/>
          </a:xfrm>
          <a:prstGeom prst="rect">
            <a:avLst/>
          </a:prstGeom>
        </p:spPr>
      </p:pic>
    </p:spTree>
    <p:extLst>
      <p:ext uri="{BB962C8B-B14F-4D97-AF65-F5344CB8AC3E}">
        <p14:creationId xmlns:p14="http://schemas.microsoft.com/office/powerpoint/2010/main" val="2125004828"/>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11589</TotalTime>
  <Words>380</Words>
  <Application>Microsoft Macintosh PowerPoint</Application>
  <PresentationFormat>A4 Paper (210x297 mm)</PresentationFormat>
  <Paragraphs>47</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Univia Pro</vt:lpstr>
      <vt:lpstr>Univia Pro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Webster</dc:creator>
  <cp:lastModifiedBy>Simon Webster</cp:lastModifiedBy>
  <cp:revision>61</cp:revision>
  <cp:lastPrinted>2019-09-04T13:46:56Z</cp:lastPrinted>
  <dcterms:created xsi:type="dcterms:W3CDTF">2019-08-27T11:29:30Z</dcterms:created>
  <dcterms:modified xsi:type="dcterms:W3CDTF">2019-09-04T14:12:52Z</dcterms:modified>
</cp:coreProperties>
</file>