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372" r:id="rId5"/>
    <p:sldId id="373" r:id="rId6"/>
    <p:sldId id="374" r:id="rId7"/>
    <p:sldId id="375" r:id="rId8"/>
    <p:sldId id="378" r:id="rId9"/>
    <p:sldId id="379" r:id="rId10"/>
    <p:sldId id="380" r:id="rId11"/>
    <p:sldId id="376" r:id="rId12"/>
    <p:sldId id="384" r:id="rId13"/>
    <p:sldId id="385" r:id="rId14"/>
    <p:sldId id="383" r:id="rId15"/>
    <p:sldId id="382" r:id="rId16"/>
    <p:sldId id="343" r:id="rId17"/>
    <p:sldId id="386" r:id="rId18"/>
    <p:sldId id="387" r:id="rId19"/>
    <p:sldId id="344" r:id="rId20"/>
    <p:sldId id="345" r:id="rId21"/>
    <p:sldId id="346" r:id="rId22"/>
    <p:sldId id="347" r:id="rId23"/>
    <p:sldId id="348" r:id="rId24"/>
    <p:sldId id="369" r:id="rId25"/>
    <p:sldId id="392" r:id="rId26"/>
    <p:sldId id="391" r:id="rId27"/>
    <p:sldId id="395" r:id="rId28"/>
    <p:sldId id="393" r:id="rId29"/>
    <p:sldId id="394" r:id="rId30"/>
    <p:sldId id="390" r:id="rId31"/>
    <p:sldId id="396" r:id="rId32"/>
    <p:sldId id="3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C8qlo64IPgEMuKiV5GbpQ==" hashData="gZSasINWelV6bmBvIMmwcrlZmMNzKuynuUhlLQuuyMwMxLfKNbyokpxblyg1FTA4euRkDELRReQb/4Fy4N8AQ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7"/>
    <p:restoredTop sz="94658"/>
  </p:normalViewPr>
  <p:slideViewPr>
    <p:cSldViewPr snapToGrid="0">
      <p:cViewPr varScale="1">
        <p:scale>
          <a:sx n="120" d="100"/>
          <a:sy n="120" d="100"/>
        </p:scale>
        <p:origin x="10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4FB9D-376E-AB41-967F-0E871C895D5E}" type="datetimeFigureOut">
              <a:rPr lang="en-US" smtClean="0"/>
              <a:t>3/10/26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0C2D4-E02A-0B46-BBB9-E57587C045D5}" type="slidenum">
              <a:rPr lang="en-US" smtClean="0"/>
              <a:t>‹#›</a:t>
            </a:fld>
            <a:endParaRPr lang="en-US"/>
          </a:p>
        </p:txBody>
      </p:sp>
    </p:spTree>
    <p:extLst>
      <p:ext uri="{BB962C8B-B14F-4D97-AF65-F5344CB8AC3E}">
        <p14:creationId xmlns:p14="http://schemas.microsoft.com/office/powerpoint/2010/main" val="425756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0C2D4-E02A-0B46-BBB9-E57587C045D5}" type="slidenum">
              <a:rPr lang="en-US" smtClean="0"/>
              <a:t>14</a:t>
            </a:fld>
            <a:endParaRPr lang="en-US"/>
          </a:p>
        </p:txBody>
      </p:sp>
    </p:spTree>
    <p:extLst>
      <p:ext uri="{BB962C8B-B14F-4D97-AF65-F5344CB8AC3E}">
        <p14:creationId xmlns:p14="http://schemas.microsoft.com/office/powerpoint/2010/main" val="1429662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0C2D4-E02A-0B46-BBB9-E57587C045D5}" type="slidenum">
              <a:rPr lang="en-US" smtClean="0"/>
              <a:t>15</a:t>
            </a:fld>
            <a:endParaRPr lang="en-US"/>
          </a:p>
        </p:txBody>
      </p:sp>
    </p:spTree>
    <p:extLst>
      <p:ext uri="{BB962C8B-B14F-4D97-AF65-F5344CB8AC3E}">
        <p14:creationId xmlns:p14="http://schemas.microsoft.com/office/powerpoint/2010/main" val="23653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0C2D4-E02A-0B46-BBB9-E57587C045D5}" type="slidenum">
              <a:rPr lang="en-US" smtClean="0"/>
              <a:t>16</a:t>
            </a:fld>
            <a:endParaRPr lang="en-US"/>
          </a:p>
        </p:txBody>
      </p:sp>
    </p:spTree>
    <p:extLst>
      <p:ext uri="{BB962C8B-B14F-4D97-AF65-F5344CB8AC3E}">
        <p14:creationId xmlns:p14="http://schemas.microsoft.com/office/powerpoint/2010/main" val="323168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1D0C2D4-E02A-0B46-BBB9-E57587C045D5}" type="slidenum">
              <a:rPr lang="en-US" smtClean="0"/>
              <a:t>29</a:t>
            </a:fld>
            <a:endParaRPr lang="en-US"/>
          </a:p>
        </p:txBody>
      </p:sp>
    </p:spTree>
    <p:extLst>
      <p:ext uri="{BB962C8B-B14F-4D97-AF65-F5344CB8AC3E}">
        <p14:creationId xmlns:p14="http://schemas.microsoft.com/office/powerpoint/2010/main" val="808728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C095-6966-1724-8297-08A294E3E3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6B62BA-06F7-EFEE-BBFF-64E275CEC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48BF9C-88D5-2042-ACE0-632D1DE4E999}"/>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5" name="Footer Placeholder 4">
            <a:extLst>
              <a:ext uri="{FF2B5EF4-FFF2-40B4-BE49-F238E27FC236}">
                <a16:creationId xmlns:a16="http://schemas.microsoft.com/office/drawing/2014/main" id="{BD830637-C0C6-5E58-546F-9BB9422122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739E99-7C5C-5302-CB28-B397DE5221F3}"/>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3794100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887A-04DE-9EA2-1696-3534D2ED77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7385EB-F498-26A9-D19F-A846D10CF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DD752C-A991-FC7E-096B-703997057584}"/>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5" name="Footer Placeholder 4">
            <a:extLst>
              <a:ext uri="{FF2B5EF4-FFF2-40B4-BE49-F238E27FC236}">
                <a16:creationId xmlns:a16="http://schemas.microsoft.com/office/drawing/2014/main" id="{AC5C544C-D603-5E24-473E-00CA7E9871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9A14B5-DB27-A826-C8AA-8696AC7486F7}"/>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129233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13491-3A6D-086F-B1EA-46EA40F4A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30EDED-0932-9B62-D76A-F3779041C1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CE3E5D-D4D9-A882-D9E8-94B47DFCE895}"/>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5" name="Footer Placeholder 4">
            <a:extLst>
              <a:ext uri="{FF2B5EF4-FFF2-40B4-BE49-F238E27FC236}">
                <a16:creationId xmlns:a16="http://schemas.microsoft.com/office/drawing/2014/main" id="{CEA89762-C4D7-2976-65D1-012A078FF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DDF7B8-91D3-92F9-2638-B93A4ADD0FDD}"/>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24785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E58F-937E-7DF1-738C-56D2C237CF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06B831-939B-2CC4-B95D-D23F970198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B02C90-E438-CE07-B381-A705CF2BD6B6}"/>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5" name="Footer Placeholder 4">
            <a:extLst>
              <a:ext uri="{FF2B5EF4-FFF2-40B4-BE49-F238E27FC236}">
                <a16:creationId xmlns:a16="http://schemas.microsoft.com/office/drawing/2014/main" id="{0AEA6A48-B9AD-1E13-17D6-A891B51D06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FE0F51-8021-6700-43C6-056B5D745567}"/>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3652259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7CAB-FCEB-DE97-6B52-67DA73320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5DF2F2-9CD7-44D3-B883-A40B453131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A254D1-FD16-E674-0248-06ECCE4DE61B}"/>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5" name="Footer Placeholder 4">
            <a:extLst>
              <a:ext uri="{FF2B5EF4-FFF2-40B4-BE49-F238E27FC236}">
                <a16:creationId xmlns:a16="http://schemas.microsoft.com/office/drawing/2014/main" id="{6F984BA6-4D3C-8B4A-925A-AA3A1C7C5D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6192B3-27AF-1BFE-EBD8-2AA6F2DE3F3A}"/>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255047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BD85-F13B-D223-EDDA-6E45A5EA2B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B0223-F969-451D-9407-7CF9E80CC7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783E93-F777-1008-1401-CCC448E1A1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8BF991-8D71-3947-DBBF-F73B3EB72B19}"/>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6" name="Footer Placeholder 5">
            <a:extLst>
              <a:ext uri="{FF2B5EF4-FFF2-40B4-BE49-F238E27FC236}">
                <a16:creationId xmlns:a16="http://schemas.microsoft.com/office/drawing/2014/main" id="{9785C698-12C7-1745-3497-183B5A0E1E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3E2221-C93D-6EF6-8EE0-C0CBD52FA071}"/>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407444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23463-4945-E8E3-4D75-2994775180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F69F1E-9EDC-2C6A-9AF3-E601FF1B8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00417D-9562-D58D-5A44-5F77B756C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B04329-942E-81F9-54C6-9BAEE39B1F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64843-FBEA-F52F-4162-B00DB07B4B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8A45AF-7877-FC8B-059C-24570AE90E85}"/>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8" name="Footer Placeholder 7">
            <a:extLst>
              <a:ext uri="{FF2B5EF4-FFF2-40B4-BE49-F238E27FC236}">
                <a16:creationId xmlns:a16="http://schemas.microsoft.com/office/drawing/2014/main" id="{6BF5B431-A42F-28A2-1BA4-DFE1DA62DB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D2810E-0870-DF04-5762-E5405B427030}"/>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2186886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177A-CF4C-3ADD-9894-DA3805CDC9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6A8A77-992B-3FC3-B40F-2FA937343B02}"/>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4" name="Footer Placeholder 3">
            <a:extLst>
              <a:ext uri="{FF2B5EF4-FFF2-40B4-BE49-F238E27FC236}">
                <a16:creationId xmlns:a16="http://schemas.microsoft.com/office/drawing/2014/main" id="{272FD8FB-3B2A-4665-F397-6493AD134F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1A4D27-7767-DDCD-DB1A-FBE59ACC8B34}"/>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360861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415F4F-F439-B46A-FF3C-D3DD7875E6D9}"/>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3" name="Footer Placeholder 2">
            <a:extLst>
              <a:ext uri="{FF2B5EF4-FFF2-40B4-BE49-F238E27FC236}">
                <a16:creationId xmlns:a16="http://schemas.microsoft.com/office/drawing/2014/main" id="{F098792B-12BE-D654-397C-A1EB2933F1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B82A75-113E-BCCF-FD41-463FAFA85B96}"/>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189887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5AB6-9217-1DA2-1092-28CEDE633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6834713-9F4B-3366-305A-71EC92BC4B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09E3E8-897A-6FF5-3F5C-241A22BB2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5D9125-814A-4ECA-2549-A7D320BF0D59}"/>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6" name="Footer Placeholder 5">
            <a:extLst>
              <a:ext uri="{FF2B5EF4-FFF2-40B4-BE49-F238E27FC236}">
                <a16:creationId xmlns:a16="http://schemas.microsoft.com/office/drawing/2014/main" id="{BE89486C-65FD-9C83-C6AD-EC35B15AB6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3F932E-528B-50AE-196B-A7E6B604DF2D}"/>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116315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D1CD-C8D2-D9F2-62AB-B56A5D1BE6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9EF49E-96F2-EFFA-A4DC-D496754F93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F6C4A65-3DB7-877A-568D-314BC2D7A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99F49-ADA0-785B-7F32-D2B3F3E9EF1F}"/>
              </a:ext>
            </a:extLst>
          </p:cNvPr>
          <p:cNvSpPr>
            <a:spLocks noGrp="1"/>
          </p:cNvSpPr>
          <p:nvPr>
            <p:ph type="dt" sz="half" idx="10"/>
          </p:nvPr>
        </p:nvSpPr>
        <p:spPr/>
        <p:txBody>
          <a:bodyPr/>
          <a:lstStyle/>
          <a:p>
            <a:fld id="{37895BF5-B09B-41E6-A13A-8794D1821F81}" type="datetimeFigureOut">
              <a:rPr lang="en-GB" smtClean="0"/>
              <a:t>10/03/2026</a:t>
            </a:fld>
            <a:endParaRPr lang="en-GB"/>
          </a:p>
        </p:txBody>
      </p:sp>
      <p:sp>
        <p:nvSpPr>
          <p:cNvPr id="6" name="Footer Placeholder 5">
            <a:extLst>
              <a:ext uri="{FF2B5EF4-FFF2-40B4-BE49-F238E27FC236}">
                <a16:creationId xmlns:a16="http://schemas.microsoft.com/office/drawing/2014/main" id="{A0ECF70C-6F81-C9D9-AD9C-2240EF8BB2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D8FCB1-4766-39C2-ECD7-1746368AAE22}"/>
              </a:ext>
            </a:extLst>
          </p:cNvPr>
          <p:cNvSpPr>
            <a:spLocks noGrp="1"/>
          </p:cNvSpPr>
          <p:nvPr>
            <p:ph type="sldNum" sz="quarter" idx="12"/>
          </p:nvPr>
        </p:nvSpPr>
        <p:spPr/>
        <p:txBody>
          <a:bodyPr/>
          <a:lstStyle/>
          <a:p>
            <a:fld id="{2A0A1524-2AD4-4B0A-9A46-057FC9BF5FC0}" type="slidenum">
              <a:rPr lang="en-GB" smtClean="0"/>
              <a:t>‹#›</a:t>
            </a:fld>
            <a:endParaRPr lang="en-GB"/>
          </a:p>
        </p:txBody>
      </p:sp>
    </p:spTree>
    <p:extLst>
      <p:ext uri="{BB962C8B-B14F-4D97-AF65-F5344CB8AC3E}">
        <p14:creationId xmlns:p14="http://schemas.microsoft.com/office/powerpoint/2010/main" val="2209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C3CAF-9D93-2617-8E66-E0BE8D689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14648B-6E85-01D1-DA8B-92DAF3FD3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2804EA-CFEC-079C-A497-2E6FDAFEA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895BF5-B09B-41E6-A13A-8794D1821F81}" type="datetimeFigureOut">
              <a:rPr lang="en-GB" smtClean="0"/>
              <a:t>10/03/2026</a:t>
            </a:fld>
            <a:endParaRPr lang="en-GB"/>
          </a:p>
        </p:txBody>
      </p:sp>
      <p:sp>
        <p:nvSpPr>
          <p:cNvPr id="5" name="Footer Placeholder 4">
            <a:extLst>
              <a:ext uri="{FF2B5EF4-FFF2-40B4-BE49-F238E27FC236}">
                <a16:creationId xmlns:a16="http://schemas.microsoft.com/office/drawing/2014/main" id="{0F2243BA-422D-5504-B34B-39C30538D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FDA69AB-9A5B-9765-6004-0274641621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A1524-2AD4-4B0A-9A46-057FC9BF5FC0}" type="slidenum">
              <a:rPr lang="en-GB" smtClean="0"/>
              <a:t>‹#›</a:t>
            </a:fld>
            <a:endParaRPr lang="en-GB"/>
          </a:p>
        </p:txBody>
      </p:sp>
    </p:spTree>
    <p:extLst>
      <p:ext uri="{BB962C8B-B14F-4D97-AF65-F5344CB8AC3E}">
        <p14:creationId xmlns:p14="http://schemas.microsoft.com/office/powerpoint/2010/main" val="167901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3.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2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2.png"/><Relationship Id="rId7" Type="http://schemas.openxmlformats.org/officeDocument/2006/relationships/image" Target="../media/image34.emf"/><Relationship Id="rId12"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white square">
            <a:extLst>
              <a:ext uri="{FF2B5EF4-FFF2-40B4-BE49-F238E27FC236}">
                <a16:creationId xmlns:a16="http://schemas.microsoft.com/office/drawing/2014/main" id="{F40FE177-7876-1B13-D7C8-348E75505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59" y="1765615"/>
            <a:ext cx="7992889" cy="3357014"/>
          </a:xfrm>
          <a:prstGeom prst="rect">
            <a:avLst/>
          </a:prstGeom>
        </p:spPr>
      </p:pic>
    </p:spTree>
    <p:extLst>
      <p:ext uri="{BB962C8B-B14F-4D97-AF65-F5344CB8AC3E}">
        <p14:creationId xmlns:p14="http://schemas.microsoft.com/office/powerpoint/2010/main" val="266317419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65C79-A885-FE19-FD15-C8172EA730BE}"/>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77D51E-ACD0-9426-E8E2-C1849267407B}"/>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9" name="Picture 8" descr="A black and white background&#10;&#10;Description automatically generated with medium confidence">
            <a:extLst>
              <a:ext uri="{FF2B5EF4-FFF2-40B4-BE49-F238E27FC236}">
                <a16:creationId xmlns:a16="http://schemas.microsoft.com/office/drawing/2014/main" id="{FF623DD3-0FA3-7B15-42B9-63CBF4661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5" name="Rectangle 4">
            <a:extLst>
              <a:ext uri="{FF2B5EF4-FFF2-40B4-BE49-F238E27FC236}">
                <a16:creationId xmlns:a16="http://schemas.microsoft.com/office/drawing/2014/main" id="{076ED90D-88F0-4D40-EE71-F55A63200EA0}"/>
              </a:ext>
            </a:extLst>
          </p:cNvPr>
          <p:cNvSpPr/>
          <p:nvPr/>
        </p:nvSpPr>
        <p:spPr>
          <a:xfrm>
            <a:off x="12324692" y="1340768"/>
            <a:ext cx="2769534" cy="5633912"/>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CA9B40-125E-1EC2-A16B-E46659E52E5C}"/>
              </a:ext>
            </a:extLst>
          </p:cNvPr>
          <p:cNvSpPr/>
          <p:nvPr/>
        </p:nvSpPr>
        <p:spPr>
          <a:xfrm>
            <a:off x="-14150627" y="1340768"/>
            <a:ext cx="14069818" cy="563391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C4BE0AE-077E-0077-9293-618C11DAC169}"/>
              </a:ext>
            </a:extLst>
          </p:cNvPr>
          <p:cNvSpPr txBox="1"/>
          <p:nvPr/>
        </p:nvSpPr>
        <p:spPr>
          <a:xfrm>
            <a:off x="181371" y="1547138"/>
            <a:ext cx="11675269" cy="1077218"/>
          </a:xfrm>
          <a:prstGeom prst="rect">
            <a:avLst/>
          </a:prstGeom>
          <a:noFill/>
        </p:spPr>
        <p:txBody>
          <a:bodyPr wrap="square" rtlCol="0">
            <a:spAutoFit/>
          </a:bodyPr>
          <a:lstStyle/>
          <a:p>
            <a:r>
              <a:rPr lang="en-US" sz="2800" b="1" dirty="0">
                <a:solidFill>
                  <a:srgbClr val="FFC000"/>
                </a:solidFill>
                <a:latin typeface="Gotham" panose="02000504050000020004" pitchFamily="2" charset="0"/>
              </a:rPr>
              <a:t>MANAGEMENT EXPERIENCE</a:t>
            </a:r>
          </a:p>
          <a:p>
            <a:endParaRPr lang="en-US" sz="3600" b="1" dirty="0">
              <a:solidFill>
                <a:srgbClr val="FFC000"/>
              </a:solidFill>
              <a:latin typeface="Gotham" panose="02000504050000020004" pitchFamily="2" charset="0"/>
            </a:endParaRPr>
          </a:p>
        </p:txBody>
      </p:sp>
      <p:pic>
        <p:nvPicPr>
          <p:cNvPr id="19" name="Picture 18">
            <a:extLst>
              <a:ext uri="{FF2B5EF4-FFF2-40B4-BE49-F238E27FC236}">
                <a16:creationId xmlns:a16="http://schemas.microsoft.com/office/drawing/2014/main" id="{723CCC9A-1659-6E9A-3456-65A17F6FA052}"/>
              </a:ext>
            </a:extLst>
          </p:cNvPr>
          <p:cNvPicPr>
            <a:picLocks noChangeAspect="1"/>
          </p:cNvPicPr>
          <p:nvPr/>
        </p:nvPicPr>
        <p:blipFill>
          <a:blip r:embed="rId3"/>
          <a:stretch>
            <a:fillRect/>
          </a:stretch>
        </p:blipFill>
        <p:spPr>
          <a:xfrm>
            <a:off x="7207535" y="1892961"/>
            <a:ext cx="1727979" cy="4694342"/>
          </a:xfrm>
          <a:prstGeom prst="rect">
            <a:avLst/>
          </a:prstGeom>
        </p:spPr>
      </p:pic>
      <p:pic>
        <p:nvPicPr>
          <p:cNvPr id="20" name="Picture 19">
            <a:extLst>
              <a:ext uri="{FF2B5EF4-FFF2-40B4-BE49-F238E27FC236}">
                <a16:creationId xmlns:a16="http://schemas.microsoft.com/office/drawing/2014/main" id="{C2F87A4E-9D76-D4FF-CAFF-69AEAEEF7539}"/>
              </a:ext>
            </a:extLst>
          </p:cNvPr>
          <p:cNvPicPr>
            <a:picLocks noChangeAspect="1"/>
          </p:cNvPicPr>
          <p:nvPr/>
        </p:nvPicPr>
        <p:blipFill>
          <a:blip r:embed="rId4">
            <a:alphaModFix amt="62000"/>
          </a:blip>
          <a:stretch>
            <a:fillRect/>
          </a:stretch>
        </p:blipFill>
        <p:spPr>
          <a:xfrm>
            <a:off x="8526748" y="2006344"/>
            <a:ext cx="1236028" cy="4355527"/>
          </a:xfrm>
          <a:prstGeom prst="rect">
            <a:avLst/>
          </a:prstGeom>
        </p:spPr>
      </p:pic>
      <p:sp>
        <p:nvSpPr>
          <p:cNvPr id="2" name="TextBox 1">
            <a:extLst>
              <a:ext uri="{FF2B5EF4-FFF2-40B4-BE49-F238E27FC236}">
                <a16:creationId xmlns:a16="http://schemas.microsoft.com/office/drawing/2014/main" id="{FB4E0D29-DAA1-E32D-82DA-F04B5BBA6D49}"/>
              </a:ext>
            </a:extLst>
          </p:cNvPr>
          <p:cNvSpPr txBox="1"/>
          <p:nvPr/>
        </p:nvSpPr>
        <p:spPr>
          <a:xfrm>
            <a:off x="181371" y="2408689"/>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Gavin Finn  </a:t>
            </a:r>
            <a:r>
              <a:rPr lang="en-US" sz="2400" dirty="0">
                <a:solidFill>
                  <a:schemeClr val="bg1"/>
                </a:solidFill>
                <a:latin typeface="GOTHAM-MEDIUM" panose="02000504050000020004" pitchFamily="2" charset="0"/>
                <a:ea typeface="+mn-lt"/>
                <a:cs typeface="+mn-lt"/>
              </a:rPr>
              <a:t>Chairman</a:t>
            </a:r>
            <a:r>
              <a:rPr lang="en-US" sz="2400" b="1" dirty="0">
                <a:solidFill>
                  <a:schemeClr val="bg1"/>
                </a:solidFill>
                <a:latin typeface="Gotham" panose="02000504050000020004" pitchFamily="2" charset="0"/>
                <a:ea typeface="+mn-lt"/>
                <a:cs typeface="+mn-lt"/>
              </a:rPr>
              <a:t> </a:t>
            </a:r>
          </a:p>
        </p:txBody>
      </p:sp>
      <p:sp>
        <p:nvSpPr>
          <p:cNvPr id="3" name="TextBox 2">
            <a:extLst>
              <a:ext uri="{FF2B5EF4-FFF2-40B4-BE49-F238E27FC236}">
                <a16:creationId xmlns:a16="http://schemas.microsoft.com/office/drawing/2014/main" id="{8C890C22-0089-B7BF-B719-8898DAD240B7}"/>
              </a:ext>
            </a:extLst>
          </p:cNvPr>
          <p:cNvSpPr txBox="1"/>
          <p:nvPr/>
        </p:nvSpPr>
        <p:spPr>
          <a:xfrm>
            <a:off x="181371" y="3323288"/>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Joanne Kennedy  </a:t>
            </a:r>
            <a:r>
              <a:rPr lang="en-US" sz="2400" dirty="0">
                <a:solidFill>
                  <a:schemeClr val="bg1"/>
                </a:solidFill>
                <a:latin typeface="GOTHAM-MEDIUM" panose="02000504050000020004" pitchFamily="2" charset="0"/>
                <a:ea typeface="+mn-lt"/>
                <a:cs typeface="+mn-lt"/>
              </a:rPr>
              <a:t>Managing Director</a:t>
            </a:r>
            <a:r>
              <a:rPr lang="en-US" sz="2400" b="1" dirty="0">
                <a:solidFill>
                  <a:schemeClr val="bg1"/>
                </a:solidFill>
                <a:latin typeface="Gotham" panose="02000504050000020004" pitchFamily="2" charset="0"/>
                <a:ea typeface="+mn-lt"/>
                <a:cs typeface="+mn-lt"/>
              </a:rPr>
              <a:t> </a:t>
            </a:r>
          </a:p>
        </p:txBody>
      </p:sp>
    </p:spTree>
    <p:extLst>
      <p:ext uri="{BB962C8B-B14F-4D97-AF65-F5344CB8AC3E}">
        <p14:creationId xmlns:p14="http://schemas.microsoft.com/office/powerpoint/2010/main" val="289632316"/>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65C79-A885-FE19-FD15-C8172EA730BE}"/>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77D51E-ACD0-9426-E8E2-C1849267407B}"/>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9" name="Picture 8" descr="A black and white background&#10;&#10;Description automatically generated with medium confidence">
            <a:extLst>
              <a:ext uri="{FF2B5EF4-FFF2-40B4-BE49-F238E27FC236}">
                <a16:creationId xmlns:a16="http://schemas.microsoft.com/office/drawing/2014/main" id="{FF623DD3-0FA3-7B15-42B9-63CBF4661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5" name="Rectangle 4">
            <a:extLst>
              <a:ext uri="{FF2B5EF4-FFF2-40B4-BE49-F238E27FC236}">
                <a16:creationId xmlns:a16="http://schemas.microsoft.com/office/drawing/2014/main" id="{076ED90D-88F0-4D40-EE71-F55A63200EA0}"/>
              </a:ext>
            </a:extLst>
          </p:cNvPr>
          <p:cNvSpPr/>
          <p:nvPr/>
        </p:nvSpPr>
        <p:spPr>
          <a:xfrm>
            <a:off x="12324692" y="1340768"/>
            <a:ext cx="2769534" cy="5633912"/>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CA9B40-125E-1EC2-A16B-E46659E52E5C}"/>
              </a:ext>
            </a:extLst>
          </p:cNvPr>
          <p:cNvSpPr/>
          <p:nvPr/>
        </p:nvSpPr>
        <p:spPr>
          <a:xfrm>
            <a:off x="-14150627" y="1340768"/>
            <a:ext cx="14069818" cy="563391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C4BE0AE-077E-0077-9293-618C11DAC169}"/>
              </a:ext>
            </a:extLst>
          </p:cNvPr>
          <p:cNvSpPr txBox="1"/>
          <p:nvPr/>
        </p:nvSpPr>
        <p:spPr>
          <a:xfrm>
            <a:off x="181371" y="1547138"/>
            <a:ext cx="11675269" cy="1077218"/>
          </a:xfrm>
          <a:prstGeom prst="rect">
            <a:avLst/>
          </a:prstGeom>
          <a:noFill/>
        </p:spPr>
        <p:txBody>
          <a:bodyPr wrap="square" rtlCol="0">
            <a:spAutoFit/>
          </a:bodyPr>
          <a:lstStyle/>
          <a:p>
            <a:r>
              <a:rPr lang="en-US" sz="2800" b="1" dirty="0">
                <a:solidFill>
                  <a:srgbClr val="FFC000"/>
                </a:solidFill>
                <a:latin typeface="Gotham" panose="02000504050000020004" pitchFamily="2" charset="0"/>
              </a:rPr>
              <a:t>MANAGEMENT EXPERIENCE</a:t>
            </a:r>
          </a:p>
          <a:p>
            <a:endParaRPr lang="en-US" sz="3600" b="1" dirty="0">
              <a:solidFill>
                <a:srgbClr val="FFC000"/>
              </a:solidFill>
              <a:latin typeface="Gotham" panose="02000504050000020004" pitchFamily="2" charset="0"/>
            </a:endParaRPr>
          </a:p>
        </p:txBody>
      </p:sp>
      <p:pic>
        <p:nvPicPr>
          <p:cNvPr id="19" name="Picture 18">
            <a:extLst>
              <a:ext uri="{FF2B5EF4-FFF2-40B4-BE49-F238E27FC236}">
                <a16:creationId xmlns:a16="http://schemas.microsoft.com/office/drawing/2014/main" id="{723CCC9A-1659-6E9A-3456-65A17F6FA052}"/>
              </a:ext>
            </a:extLst>
          </p:cNvPr>
          <p:cNvPicPr>
            <a:picLocks noChangeAspect="1"/>
          </p:cNvPicPr>
          <p:nvPr/>
        </p:nvPicPr>
        <p:blipFill>
          <a:blip r:embed="rId3"/>
          <a:stretch>
            <a:fillRect/>
          </a:stretch>
        </p:blipFill>
        <p:spPr>
          <a:xfrm>
            <a:off x="7207535" y="1892961"/>
            <a:ext cx="1727979" cy="4694342"/>
          </a:xfrm>
          <a:prstGeom prst="rect">
            <a:avLst/>
          </a:prstGeom>
        </p:spPr>
      </p:pic>
      <p:pic>
        <p:nvPicPr>
          <p:cNvPr id="20" name="Picture 19">
            <a:extLst>
              <a:ext uri="{FF2B5EF4-FFF2-40B4-BE49-F238E27FC236}">
                <a16:creationId xmlns:a16="http://schemas.microsoft.com/office/drawing/2014/main" id="{C2F87A4E-9D76-D4FF-CAFF-69AEAEEF7539}"/>
              </a:ext>
            </a:extLst>
          </p:cNvPr>
          <p:cNvPicPr>
            <a:picLocks noChangeAspect="1"/>
          </p:cNvPicPr>
          <p:nvPr/>
        </p:nvPicPr>
        <p:blipFill>
          <a:blip r:embed="rId4">
            <a:alphaModFix amt="62000"/>
          </a:blip>
          <a:stretch>
            <a:fillRect/>
          </a:stretch>
        </p:blipFill>
        <p:spPr>
          <a:xfrm>
            <a:off x="8526748" y="2006344"/>
            <a:ext cx="1236028" cy="4355527"/>
          </a:xfrm>
          <a:prstGeom prst="rect">
            <a:avLst/>
          </a:prstGeom>
        </p:spPr>
      </p:pic>
      <p:pic>
        <p:nvPicPr>
          <p:cNvPr id="21" name="Picture 20">
            <a:extLst>
              <a:ext uri="{FF2B5EF4-FFF2-40B4-BE49-F238E27FC236}">
                <a16:creationId xmlns:a16="http://schemas.microsoft.com/office/drawing/2014/main" id="{8F5D1633-5BD8-A501-681E-B81153026164}"/>
              </a:ext>
            </a:extLst>
          </p:cNvPr>
          <p:cNvPicPr>
            <a:picLocks noChangeAspect="1"/>
          </p:cNvPicPr>
          <p:nvPr/>
        </p:nvPicPr>
        <p:blipFill>
          <a:blip r:embed="rId5">
            <a:alphaModFix amt="40000"/>
          </a:blip>
          <a:stretch>
            <a:fillRect/>
          </a:stretch>
        </p:blipFill>
        <p:spPr>
          <a:xfrm>
            <a:off x="9589974" y="1979460"/>
            <a:ext cx="1298728" cy="4418661"/>
          </a:xfrm>
          <a:prstGeom prst="rect">
            <a:avLst/>
          </a:prstGeom>
        </p:spPr>
      </p:pic>
      <p:sp>
        <p:nvSpPr>
          <p:cNvPr id="11" name="TextBox 10">
            <a:extLst>
              <a:ext uri="{FF2B5EF4-FFF2-40B4-BE49-F238E27FC236}">
                <a16:creationId xmlns:a16="http://schemas.microsoft.com/office/drawing/2014/main" id="{076660AA-D2A1-20EF-1ECA-896E0D428E02}"/>
              </a:ext>
            </a:extLst>
          </p:cNvPr>
          <p:cNvSpPr txBox="1"/>
          <p:nvPr/>
        </p:nvSpPr>
        <p:spPr>
          <a:xfrm>
            <a:off x="181371" y="2408689"/>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Gavin Finn  </a:t>
            </a:r>
            <a:r>
              <a:rPr lang="en-US" sz="2400" dirty="0">
                <a:solidFill>
                  <a:schemeClr val="bg1"/>
                </a:solidFill>
                <a:latin typeface="GOTHAM-MEDIUM" panose="02000504050000020004" pitchFamily="2" charset="0"/>
                <a:ea typeface="+mn-lt"/>
                <a:cs typeface="+mn-lt"/>
              </a:rPr>
              <a:t>Chairman</a:t>
            </a:r>
            <a:r>
              <a:rPr lang="en-US" sz="2400" b="1" dirty="0">
                <a:solidFill>
                  <a:schemeClr val="bg1"/>
                </a:solidFill>
                <a:latin typeface="Gotham" panose="02000504050000020004" pitchFamily="2" charset="0"/>
                <a:ea typeface="+mn-lt"/>
                <a:cs typeface="+mn-lt"/>
              </a:rPr>
              <a:t> </a:t>
            </a:r>
          </a:p>
        </p:txBody>
      </p:sp>
      <p:sp>
        <p:nvSpPr>
          <p:cNvPr id="12" name="TextBox 11">
            <a:extLst>
              <a:ext uri="{FF2B5EF4-FFF2-40B4-BE49-F238E27FC236}">
                <a16:creationId xmlns:a16="http://schemas.microsoft.com/office/drawing/2014/main" id="{5EFF4461-2EFF-8BDE-8C09-35F605FE30D3}"/>
              </a:ext>
            </a:extLst>
          </p:cNvPr>
          <p:cNvSpPr txBox="1"/>
          <p:nvPr/>
        </p:nvSpPr>
        <p:spPr>
          <a:xfrm>
            <a:off x="181371" y="3323288"/>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Joanne Kennedy  </a:t>
            </a:r>
            <a:r>
              <a:rPr lang="en-US" sz="2400" dirty="0">
                <a:solidFill>
                  <a:schemeClr val="bg1"/>
                </a:solidFill>
                <a:latin typeface="GOTHAM-MEDIUM" panose="02000504050000020004" pitchFamily="2" charset="0"/>
                <a:ea typeface="+mn-lt"/>
                <a:cs typeface="+mn-lt"/>
              </a:rPr>
              <a:t>Managing Director</a:t>
            </a:r>
            <a:r>
              <a:rPr lang="en-US" sz="2400" b="1" dirty="0">
                <a:solidFill>
                  <a:schemeClr val="bg1"/>
                </a:solidFill>
                <a:latin typeface="Gotham" panose="02000504050000020004" pitchFamily="2" charset="0"/>
                <a:ea typeface="+mn-lt"/>
                <a:cs typeface="+mn-lt"/>
              </a:rPr>
              <a:t> </a:t>
            </a:r>
          </a:p>
        </p:txBody>
      </p:sp>
      <p:sp>
        <p:nvSpPr>
          <p:cNvPr id="13" name="TextBox 12">
            <a:extLst>
              <a:ext uri="{FF2B5EF4-FFF2-40B4-BE49-F238E27FC236}">
                <a16:creationId xmlns:a16="http://schemas.microsoft.com/office/drawing/2014/main" id="{15F376B7-D30C-4C31-5741-0E2ABB83168F}"/>
              </a:ext>
            </a:extLst>
          </p:cNvPr>
          <p:cNvSpPr txBox="1"/>
          <p:nvPr/>
        </p:nvSpPr>
        <p:spPr>
          <a:xfrm>
            <a:off x="181371" y="4262400"/>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Simon Waddington  </a:t>
            </a:r>
            <a:r>
              <a:rPr lang="en-US" sz="2400" dirty="0">
                <a:solidFill>
                  <a:schemeClr val="bg1"/>
                </a:solidFill>
                <a:latin typeface="GOTHAM-MEDIUM" panose="02000504050000020004" pitchFamily="2" charset="0"/>
                <a:ea typeface="+mn-lt"/>
                <a:cs typeface="+mn-lt"/>
              </a:rPr>
              <a:t>Technical Director</a:t>
            </a:r>
            <a:r>
              <a:rPr lang="en-US" sz="2400" b="1" dirty="0">
                <a:solidFill>
                  <a:schemeClr val="bg1"/>
                </a:solidFill>
                <a:latin typeface="Gotham" panose="02000504050000020004" pitchFamily="2" charset="0"/>
                <a:ea typeface="+mn-lt"/>
                <a:cs typeface="+mn-lt"/>
              </a:rPr>
              <a:t> </a:t>
            </a:r>
          </a:p>
        </p:txBody>
      </p:sp>
    </p:spTree>
    <p:extLst>
      <p:ext uri="{BB962C8B-B14F-4D97-AF65-F5344CB8AC3E}">
        <p14:creationId xmlns:p14="http://schemas.microsoft.com/office/powerpoint/2010/main" val="539664210"/>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65C79-A885-FE19-FD15-C8172EA730BE}"/>
              </a:ext>
            </a:extLst>
          </p:cNvPr>
          <p:cNvSpPr/>
          <p:nvPr/>
        </p:nvSpPr>
        <p:spPr>
          <a:xfrm>
            <a:off x="-43495" y="1365482"/>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77D51E-ACD0-9426-E8E2-C1849267407B}"/>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9" name="Picture 8" descr="A black and white background&#10;&#10;Description automatically generated with medium confidence">
            <a:extLst>
              <a:ext uri="{FF2B5EF4-FFF2-40B4-BE49-F238E27FC236}">
                <a16:creationId xmlns:a16="http://schemas.microsoft.com/office/drawing/2014/main" id="{FF623DD3-0FA3-7B15-42B9-63CBF4661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17" name="TextBox 16">
            <a:extLst>
              <a:ext uri="{FF2B5EF4-FFF2-40B4-BE49-F238E27FC236}">
                <a16:creationId xmlns:a16="http://schemas.microsoft.com/office/drawing/2014/main" id="{4C4BE0AE-077E-0077-9293-618C11DAC169}"/>
              </a:ext>
            </a:extLst>
          </p:cNvPr>
          <p:cNvSpPr txBox="1"/>
          <p:nvPr/>
        </p:nvSpPr>
        <p:spPr>
          <a:xfrm>
            <a:off x="181371" y="1547138"/>
            <a:ext cx="11675269" cy="1077218"/>
          </a:xfrm>
          <a:prstGeom prst="rect">
            <a:avLst/>
          </a:prstGeom>
          <a:noFill/>
        </p:spPr>
        <p:txBody>
          <a:bodyPr wrap="square" rtlCol="0">
            <a:spAutoFit/>
          </a:bodyPr>
          <a:lstStyle/>
          <a:p>
            <a:r>
              <a:rPr lang="en-US" sz="2800" b="1" dirty="0">
                <a:solidFill>
                  <a:srgbClr val="FFC000"/>
                </a:solidFill>
                <a:latin typeface="Gotham" panose="02000504050000020004" pitchFamily="2" charset="0"/>
              </a:rPr>
              <a:t>MANAGEMENT EXPERIENCE</a:t>
            </a:r>
          </a:p>
          <a:p>
            <a:endParaRPr lang="en-US" sz="3600" b="1" dirty="0">
              <a:solidFill>
                <a:srgbClr val="FFC000"/>
              </a:solidFill>
              <a:latin typeface="Gotham" panose="02000504050000020004" pitchFamily="2" charset="0"/>
            </a:endParaRPr>
          </a:p>
        </p:txBody>
      </p:sp>
      <p:pic>
        <p:nvPicPr>
          <p:cNvPr id="19" name="Picture 18">
            <a:extLst>
              <a:ext uri="{FF2B5EF4-FFF2-40B4-BE49-F238E27FC236}">
                <a16:creationId xmlns:a16="http://schemas.microsoft.com/office/drawing/2014/main" id="{723CCC9A-1659-6E9A-3456-65A17F6FA052}"/>
              </a:ext>
            </a:extLst>
          </p:cNvPr>
          <p:cNvPicPr>
            <a:picLocks noChangeAspect="1"/>
          </p:cNvPicPr>
          <p:nvPr/>
        </p:nvPicPr>
        <p:blipFill>
          <a:blip r:embed="rId3"/>
          <a:stretch>
            <a:fillRect/>
          </a:stretch>
        </p:blipFill>
        <p:spPr>
          <a:xfrm>
            <a:off x="7207535" y="1892961"/>
            <a:ext cx="1727979" cy="4694342"/>
          </a:xfrm>
          <a:prstGeom prst="rect">
            <a:avLst/>
          </a:prstGeom>
        </p:spPr>
      </p:pic>
      <p:pic>
        <p:nvPicPr>
          <p:cNvPr id="20" name="Picture 19">
            <a:extLst>
              <a:ext uri="{FF2B5EF4-FFF2-40B4-BE49-F238E27FC236}">
                <a16:creationId xmlns:a16="http://schemas.microsoft.com/office/drawing/2014/main" id="{C2F87A4E-9D76-D4FF-CAFF-69AEAEEF7539}"/>
              </a:ext>
            </a:extLst>
          </p:cNvPr>
          <p:cNvPicPr>
            <a:picLocks noChangeAspect="1"/>
          </p:cNvPicPr>
          <p:nvPr/>
        </p:nvPicPr>
        <p:blipFill>
          <a:blip r:embed="rId4">
            <a:alphaModFix amt="62000"/>
          </a:blip>
          <a:stretch>
            <a:fillRect/>
          </a:stretch>
        </p:blipFill>
        <p:spPr>
          <a:xfrm>
            <a:off x="8526748" y="2006344"/>
            <a:ext cx="1236028" cy="4355527"/>
          </a:xfrm>
          <a:prstGeom prst="rect">
            <a:avLst/>
          </a:prstGeom>
        </p:spPr>
      </p:pic>
      <p:pic>
        <p:nvPicPr>
          <p:cNvPr id="21" name="Picture 20">
            <a:extLst>
              <a:ext uri="{FF2B5EF4-FFF2-40B4-BE49-F238E27FC236}">
                <a16:creationId xmlns:a16="http://schemas.microsoft.com/office/drawing/2014/main" id="{8F5D1633-5BD8-A501-681E-B81153026164}"/>
              </a:ext>
            </a:extLst>
          </p:cNvPr>
          <p:cNvPicPr>
            <a:picLocks noChangeAspect="1"/>
          </p:cNvPicPr>
          <p:nvPr/>
        </p:nvPicPr>
        <p:blipFill>
          <a:blip r:embed="rId5">
            <a:alphaModFix amt="40000"/>
          </a:blip>
          <a:stretch>
            <a:fillRect/>
          </a:stretch>
        </p:blipFill>
        <p:spPr>
          <a:xfrm>
            <a:off x="9589974" y="1979460"/>
            <a:ext cx="1298728" cy="4418661"/>
          </a:xfrm>
          <a:prstGeom prst="rect">
            <a:avLst/>
          </a:prstGeom>
        </p:spPr>
      </p:pic>
      <p:pic>
        <p:nvPicPr>
          <p:cNvPr id="22" name="Picture 21">
            <a:extLst>
              <a:ext uri="{FF2B5EF4-FFF2-40B4-BE49-F238E27FC236}">
                <a16:creationId xmlns:a16="http://schemas.microsoft.com/office/drawing/2014/main" id="{96FFA74C-A626-5E36-5C41-8C1F79E68F87}"/>
              </a:ext>
            </a:extLst>
          </p:cNvPr>
          <p:cNvPicPr>
            <a:picLocks noChangeAspect="1"/>
          </p:cNvPicPr>
          <p:nvPr/>
        </p:nvPicPr>
        <p:blipFill>
          <a:blip r:embed="rId6">
            <a:alphaModFix amt="31000"/>
          </a:blip>
          <a:stretch>
            <a:fillRect/>
          </a:stretch>
        </p:blipFill>
        <p:spPr>
          <a:xfrm>
            <a:off x="10657962" y="2006344"/>
            <a:ext cx="1103596" cy="4208379"/>
          </a:xfrm>
          <a:prstGeom prst="rect">
            <a:avLst/>
          </a:prstGeom>
        </p:spPr>
      </p:pic>
      <p:sp>
        <p:nvSpPr>
          <p:cNvPr id="24" name="TextBox 23">
            <a:extLst>
              <a:ext uri="{FF2B5EF4-FFF2-40B4-BE49-F238E27FC236}">
                <a16:creationId xmlns:a16="http://schemas.microsoft.com/office/drawing/2014/main" id="{D52FB9D3-C744-968A-4380-211B3853F00F}"/>
              </a:ext>
            </a:extLst>
          </p:cNvPr>
          <p:cNvSpPr txBox="1"/>
          <p:nvPr/>
        </p:nvSpPr>
        <p:spPr>
          <a:xfrm>
            <a:off x="181371" y="2408689"/>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Gavin Finn  </a:t>
            </a:r>
            <a:r>
              <a:rPr lang="en-US" sz="2400" dirty="0">
                <a:solidFill>
                  <a:schemeClr val="bg1"/>
                </a:solidFill>
                <a:latin typeface="GOTHAM-MEDIUM" panose="02000504050000020004" pitchFamily="2" charset="0"/>
                <a:ea typeface="+mn-lt"/>
                <a:cs typeface="+mn-lt"/>
              </a:rPr>
              <a:t>Chairman</a:t>
            </a:r>
            <a:r>
              <a:rPr lang="en-US" sz="2400" b="1" dirty="0">
                <a:solidFill>
                  <a:schemeClr val="bg1"/>
                </a:solidFill>
                <a:latin typeface="Gotham" panose="02000504050000020004" pitchFamily="2" charset="0"/>
                <a:ea typeface="+mn-lt"/>
                <a:cs typeface="+mn-lt"/>
              </a:rPr>
              <a:t> </a:t>
            </a:r>
          </a:p>
        </p:txBody>
      </p:sp>
      <p:sp>
        <p:nvSpPr>
          <p:cNvPr id="25" name="TextBox 24">
            <a:extLst>
              <a:ext uri="{FF2B5EF4-FFF2-40B4-BE49-F238E27FC236}">
                <a16:creationId xmlns:a16="http://schemas.microsoft.com/office/drawing/2014/main" id="{77579BA3-F86C-CF53-66D9-8957A8341850}"/>
              </a:ext>
            </a:extLst>
          </p:cNvPr>
          <p:cNvSpPr txBox="1"/>
          <p:nvPr/>
        </p:nvSpPr>
        <p:spPr>
          <a:xfrm>
            <a:off x="181371" y="3323288"/>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Joanne Kennedy  </a:t>
            </a:r>
            <a:r>
              <a:rPr lang="en-US" sz="2400" dirty="0">
                <a:solidFill>
                  <a:schemeClr val="bg1"/>
                </a:solidFill>
                <a:latin typeface="GOTHAM-MEDIUM" panose="02000504050000020004" pitchFamily="2" charset="0"/>
                <a:ea typeface="+mn-lt"/>
                <a:cs typeface="+mn-lt"/>
              </a:rPr>
              <a:t>Managing Director</a:t>
            </a:r>
            <a:r>
              <a:rPr lang="en-US" sz="2400" b="1" dirty="0">
                <a:solidFill>
                  <a:schemeClr val="bg1"/>
                </a:solidFill>
                <a:latin typeface="Gotham" panose="02000504050000020004" pitchFamily="2" charset="0"/>
                <a:ea typeface="+mn-lt"/>
                <a:cs typeface="+mn-lt"/>
              </a:rPr>
              <a:t> </a:t>
            </a:r>
          </a:p>
        </p:txBody>
      </p:sp>
      <p:sp>
        <p:nvSpPr>
          <p:cNvPr id="26" name="TextBox 25">
            <a:extLst>
              <a:ext uri="{FF2B5EF4-FFF2-40B4-BE49-F238E27FC236}">
                <a16:creationId xmlns:a16="http://schemas.microsoft.com/office/drawing/2014/main" id="{85AADD20-279B-8B92-FF58-8EF1770F4B9A}"/>
              </a:ext>
            </a:extLst>
          </p:cNvPr>
          <p:cNvSpPr txBox="1"/>
          <p:nvPr/>
        </p:nvSpPr>
        <p:spPr>
          <a:xfrm>
            <a:off x="181371" y="4262400"/>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Simon Waddington  </a:t>
            </a:r>
            <a:r>
              <a:rPr lang="en-US" sz="2400" dirty="0">
                <a:solidFill>
                  <a:schemeClr val="bg1"/>
                </a:solidFill>
                <a:latin typeface="GOTHAM-MEDIUM" panose="02000504050000020004" pitchFamily="2" charset="0"/>
                <a:ea typeface="+mn-lt"/>
                <a:cs typeface="+mn-lt"/>
              </a:rPr>
              <a:t>Technical Director</a:t>
            </a:r>
            <a:r>
              <a:rPr lang="en-US" sz="2400" b="1" dirty="0">
                <a:solidFill>
                  <a:schemeClr val="bg1"/>
                </a:solidFill>
                <a:latin typeface="Gotham" panose="02000504050000020004" pitchFamily="2" charset="0"/>
                <a:ea typeface="+mn-lt"/>
                <a:cs typeface="+mn-lt"/>
              </a:rPr>
              <a:t> </a:t>
            </a:r>
          </a:p>
        </p:txBody>
      </p:sp>
      <p:sp>
        <p:nvSpPr>
          <p:cNvPr id="27" name="TextBox 26">
            <a:extLst>
              <a:ext uri="{FF2B5EF4-FFF2-40B4-BE49-F238E27FC236}">
                <a16:creationId xmlns:a16="http://schemas.microsoft.com/office/drawing/2014/main" id="{B1D5D0DB-4BAC-71F5-08F4-485FBDB2061C}"/>
              </a:ext>
            </a:extLst>
          </p:cNvPr>
          <p:cNvSpPr txBox="1"/>
          <p:nvPr/>
        </p:nvSpPr>
        <p:spPr>
          <a:xfrm>
            <a:off x="181371" y="5201514"/>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Jen Hewitt-Brown  </a:t>
            </a:r>
            <a:r>
              <a:rPr lang="en-US" sz="2400" dirty="0">
                <a:solidFill>
                  <a:schemeClr val="bg1"/>
                </a:solidFill>
                <a:latin typeface="GOTHAM-MEDIUM" panose="02000504050000020004" pitchFamily="2" charset="0"/>
                <a:ea typeface="+mn-lt"/>
                <a:cs typeface="+mn-lt"/>
              </a:rPr>
              <a:t>Finance Director</a:t>
            </a:r>
            <a:r>
              <a:rPr lang="en-US" sz="2400" b="1" dirty="0">
                <a:solidFill>
                  <a:schemeClr val="bg1"/>
                </a:solidFill>
                <a:latin typeface="Gotham" panose="02000504050000020004" pitchFamily="2" charset="0"/>
                <a:ea typeface="+mn-lt"/>
                <a:cs typeface="+mn-lt"/>
              </a:rPr>
              <a:t> </a:t>
            </a:r>
          </a:p>
        </p:txBody>
      </p:sp>
    </p:spTree>
    <p:extLst>
      <p:ext uri="{BB962C8B-B14F-4D97-AF65-F5344CB8AC3E}">
        <p14:creationId xmlns:p14="http://schemas.microsoft.com/office/powerpoint/2010/main" val="365519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B03E-05DC-2201-1CE8-4CF3432926D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22DDE03-B07A-17CB-B8E2-16EFE9251F76}"/>
              </a:ext>
            </a:extLst>
          </p:cNvPr>
          <p:cNvSpPr/>
          <p:nvPr/>
        </p:nvSpPr>
        <p:spPr>
          <a:xfrm>
            <a:off x="-150694" y="1344627"/>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907C9D0-966C-9B64-FC27-E54BB7299378}"/>
              </a:ext>
            </a:extLst>
          </p:cNvPr>
          <p:cNvSpPr txBox="1"/>
          <p:nvPr/>
        </p:nvSpPr>
        <p:spPr>
          <a:xfrm>
            <a:off x="180190" y="2180118"/>
            <a:ext cx="8268929" cy="3980000"/>
          </a:xfrm>
          <a:prstGeom prst="rect">
            <a:avLst/>
          </a:prstGeom>
          <a:noFill/>
        </p:spPr>
        <p:txBody>
          <a:bodyPr wrap="square">
            <a:spAutoFit/>
          </a:bodyPr>
          <a:lstStyle/>
          <a:p>
            <a:pPr>
              <a:lnSpc>
                <a:spcPct val="115000"/>
              </a:lnSpc>
              <a:spcAft>
                <a:spcPts val="800"/>
              </a:spcAft>
            </a:pP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The Technical and CAD Departments play a crucial role in ensuring </a:t>
            </a:r>
            <a:r>
              <a:rPr lang="en-GB" kern="100" dirty="0" err="1">
                <a:solidFill>
                  <a:schemeClr val="bg1"/>
                </a:solidFill>
                <a:effectLst/>
                <a:latin typeface="Gotham-Book" pitchFamily="50" charset="0"/>
                <a:ea typeface="Aptos" panose="020B0004020202020204" pitchFamily="34" charset="0"/>
                <a:cs typeface="Times New Roman" panose="02020603050405020304" pitchFamily="18" charset="0"/>
              </a:rPr>
              <a:t>Bespoke’s</a:t>
            </a: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 stairlifts meet the highest standards of quality, safety, and efficiency; using advanced software to create stairlift solutions that fit the unique dimensions and characteristics of a customer's staircase, including curved, straight, or narrow staircases.</a:t>
            </a:r>
          </a:p>
          <a:p>
            <a:pPr>
              <a:lnSpc>
                <a:spcPct val="115000"/>
              </a:lnSpc>
              <a:spcAft>
                <a:spcPts val="800"/>
              </a:spcAft>
            </a:pPr>
            <a:b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b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The CAD and Technical Department work closely with </a:t>
            </a:r>
            <a:br>
              <a:rPr lang="en-GB" kern="100" dirty="0">
                <a:solidFill>
                  <a:schemeClr val="bg1"/>
                </a:solidFill>
                <a:latin typeface="Gotham-Book" pitchFamily="50" charset="0"/>
                <a:ea typeface="Aptos" panose="020B0004020202020204" pitchFamily="34" charset="0"/>
                <a:cs typeface="Times New Roman" panose="02020603050405020304" pitchFamily="18" charset="0"/>
              </a:rPr>
            </a:b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many other teams; for example, sales and survey teams, </a:t>
            </a:r>
            <a:b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b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to gather precise measurements; and installation teams </a:t>
            </a:r>
            <a:b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b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to provide technical guidance for seamless integration. </a:t>
            </a:r>
            <a:b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b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In addition, this skilled department forms the backbone </a:t>
            </a:r>
            <a:b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b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of </a:t>
            </a:r>
            <a:r>
              <a:rPr lang="en-GB" kern="100" dirty="0" err="1">
                <a:solidFill>
                  <a:schemeClr val="bg1"/>
                </a:solidFill>
                <a:effectLst/>
                <a:latin typeface="Gotham-Book" pitchFamily="50" charset="0"/>
                <a:ea typeface="Aptos" panose="020B0004020202020204" pitchFamily="34" charset="0"/>
                <a:cs typeface="Times New Roman" panose="02020603050405020304" pitchFamily="18" charset="0"/>
              </a:rPr>
              <a:t>Bespoke’s</a:t>
            </a:r>
            <a:r>
              <a:rPr lang="en-GB" kern="100" dirty="0">
                <a:solidFill>
                  <a:schemeClr val="bg1"/>
                </a:solidFill>
                <a:effectLst/>
                <a:latin typeface="Gotham-Book" pitchFamily="50" charset="0"/>
                <a:ea typeface="Aptos" panose="020B0004020202020204" pitchFamily="34" charset="0"/>
                <a:cs typeface="Times New Roman" panose="02020603050405020304" pitchFamily="18" charset="0"/>
              </a:rPr>
              <a:t> unique product training team. </a:t>
            </a:r>
          </a:p>
        </p:txBody>
      </p:sp>
      <p:sp>
        <p:nvSpPr>
          <p:cNvPr id="7" name="TextBox 6">
            <a:extLst>
              <a:ext uri="{FF2B5EF4-FFF2-40B4-BE49-F238E27FC236}">
                <a16:creationId xmlns:a16="http://schemas.microsoft.com/office/drawing/2014/main" id="{8F81F11F-79CC-B3BA-1ACF-9E0F5503CD6F}"/>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8" name="Picture 7" descr="A black and white background&#10;&#10;Description automatically generated with medium confidence">
            <a:extLst>
              <a:ext uri="{FF2B5EF4-FFF2-40B4-BE49-F238E27FC236}">
                <a16:creationId xmlns:a16="http://schemas.microsoft.com/office/drawing/2014/main" id="{270E7350-A39A-99FA-6911-43686BA6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9" name="TextBox 8">
            <a:extLst>
              <a:ext uri="{FF2B5EF4-FFF2-40B4-BE49-F238E27FC236}">
                <a16:creationId xmlns:a16="http://schemas.microsoft.com/office/drawing/2014/main" id="{DB6BB73C-5394-CD36-C6B2-DC7CBBD4FD6D}"/>
              </a:ext>
            </a:extLst>
          </p:cNvPr>
          <p:cNvSpPr txBox="1"/>
          <p:nvPr/>
        </p:nvSpPr>
        <p:spPr>
          <a:xfrm>
            <a:off x="181371" y="1547138"/>
            <a:ext cx="11675269" cy="1077218"/>
          </a:xfrm>
          <a:prstGeom prst="rect">
            <a:avLst/>
          </a:prstGeom>
          <a:noFill/>
        </p:spPr>
        <p:txBody>
          <a:bodyPr wrap="square" rtlCol="0">
            <a:spAutoFit/>
          </a:bodyPr>
          <a:lstStyle/>
          <a:p>
            <a:r>
              <a:rPr lang="en-US" sz="2800" b="1" dirty="0">
                <a:solidFill>
                  <a:srgbClr val="FFC000"/>
                </a:solidFill>
                <a:latin typeface="Gotham" panose="02000504050000020004" pitchFamily="2" charset="0"/>
              </a:rPr>
              <a:t>TECHNICAL/CAD DEPARTMENTS</a:t>
            </a:r>
          </a:p>
          <a:p>
            <a:endParaRPr lang="en-US" sz="3600" b="1" dirty="0">
              <a:solidFill>
                <a:srgbClr val="FFC000"/>
              </a:solidFill>
              <a:latin typeface="Gotham" panose="02000504050000020004" pitchFamily="2" charset="0"/>
            </a:endParaRPr>
          </a:p>
        </p:txBody>
      </p:sp>
      <p:pic>
        <p:nvPicPr>
          <p:cNvPr id="13" name="Picture 12">
            <a:extLst>
              <a:ext uri="{FF2B5EF4-FFF2-40B4-BE49-F238E27FC236}">
                <a16:creationId xmlns:a16="http://schemas.microsoft.com/office/drawing/2014/main" id="{51E00C0E-A7A0-EEB5-257B-AA7D08EA1D9C}"/>
              </a:ext>
            </a:extLst>
          </p:cNvPr>
          <p:cNvPicPr>
            <a:picLocks noChangeAspect="1"/>
          </p:cNvPicPr>
          <p:nvPr/>
        </p:nvPicPr>
        <p:blipFill>
          <a:blip r:embed="rId3"/>
          <a:stretch>
            <a:fillRect/>
          </a:stretch>
        </p:blipFill>
        <p:spPr>
          <a:xfrm>
            <a:off x="11269832" y="1639799"/>
            <a:ext cx="1245900" cy="1245900"/>
          </a:xfrm>
          <a:prstGeom prst="rect">
            <a:avLst/>
          </a:prstGeom>
        </p:spPr>
      </p:pic>
      <p:pic>
        <p:nvPicPr>
          <p:cNvPr id="2" name="Picture 1">
            <a:extLst>
              <a:ext uri="{FF2B5EF4-FFF2-40B4-BE49-F238E27FC236}">
                <a16:creationId xmlns:a16="http://schemas.microsoft.com/office/drawing/2014/main" id="{0F53A38E-94C6-3932-7502-1DA8451CC90F}"/>
              </a:ext>
            </a:extLst>
          </p:cNvPr>
          <p:cNvPicPr>
            <a:picLocks noChangeAspect="1"/>
          </p:cNvPicPr>
          <p:nvPr/>
        </p:nvPicPr>
        <p:blipFill>
          <a:blip r:embed="rId4">
            <a:alphaModFix amt="24000"/>
          </a:blip>
          <a:stretch>
            <a:fillRect/>
          </a:stretch>
        </p:blipFill>
        <p:spPr>
          <a:xfrm>
            <a:off x="7915104" y="1540871"/>
            <a:ext cx="2714536" cy="3052289"/>
          </a:xfrm>
          <a:prstGeom prst="rect">
            <a:avLst/>
          </a:prstGeom>
        </p:spPr>
      </p:pic>
      <p:pic>
        <p:nvPicPr>
          <p:cNvPr id="3" name="Picture 2">
            <a:extLst>
              <a:ext uri="{FF2B5EF4-FFF2-40B4-BE49-F238E27FC236}">
                <a16:creationId xmlns:a16="http://schemas.microsoft.com/office/drawing/2014/main" id="{E84F201C-ACDE-3FB3-9109-28768D5079D2}"/>
              </a:ext>
            </a:extLst>
          </p:cNvPr>
          <p:cNvPicPr>
            <a:picLocks noChangeAspect="1"/>
          </p:cNvPicPr>
          <p:nvPr/>
        </p:nvPicPr>
        <p:blipFill>
          <a:blip r:embed="rId5"/>
          <a:stretch>
            <a:fillRect/>
          </a:stretch>
        </p:blipFill>
        <p:spPr>
          <a:xfrm>
            <a:off x="10061575" y="2570564"/>
            <a:ext cx="2089149" cy="2089149"/>
          </a:xfrm>
          <a:prstGeom prst="rect">
            <a:avLst/>
          </a:prstGeom>
        </p:spPr>
      </p:pic>
      <p:pic>
        <p:nvPicPr>
          <p:cNvPr id="4" name="Picture 3">
            <a:extLst>
              <a:ext uri="{FF2B5EF4-FFF2-40B4-BE49-F238E27FC236}">
                <a16:creationId xmlns:a16="http://schemas.microsoft.com/office/drawing/2014/main" id="{CE1C800C-6C92-C857-4132-1E376C7B3485}"/>
              </a:ext>
            </a:extLst>
          </p:cNvPr>
          <p:cNvPicPr>
            <a:picLocks noChangeAspect="1"/>
          </p:cNvPicPr>
          <p:nvPr/>
        </p:nvPicPr>
        <p:blipFill>
          <a:blip r:embed="rId6"/>
          <a:stretch>
            <a:fillRect/>
          </a:stretch>
        </p:blipFill>
        <p:spPr>
          <a:xfrm>
            <a:off x="10363330" y="4556492"/>
            <a:ext cx="1245900" cy="1245900"/>
          </a:xfrm>
          <a:prstGeom prst="rect">
            <a:avLst/>
          </a:prstGeom>
        </p:spPr>
      </p:pic>
      <p:pic>
        <p:nvPicPr>
          <p:cNvPr id="11" name="Picture 10">
            <a:extLst>
              <a:ext uri="{FF2B5EF4-FFF2-40B4-BE49-F238E27FC236}">
                <a16:creationId xmlns:a16="http://schemas.microsoft.com/office/drawing/2014/main" id="{878113A2-1491-433A-6BC5-63F05D51431D}"/>
              </a:ext>
            </a:extLst>
          </p:cNvPr>
          <p:cNvPicPr>
            <a:picLocks noChangeAspect="1"/>
          </p:cNvPicPr>
          <p:nvPr/>
        </p:nvPicPr>
        <p:blipFill>
          <a:blip r:embed="rId7"/>
          <a:stretch>
            <a:fillRect/>
          </a:stretch>
        </p:blipFill>
        <p:spPr>
          <a:xfrm>
            <a:off x="8843058" y="4934115"/>
            <a:ext cx="1786582" cy="1786582"/>
          </a:xfrm>
          <a:prstGeom prst="rect">
            <a:avLst/>
          </a:prstGeom>
        </p:spPr>
      </p:pic>
      <p:pic>
        <p:nvPicPr>
          <p:cNvPr id="14" name="Picture 13">
            <a:extLst>
              <a:ext uri="{FF2B5EF4-FFF2-40B4-BE49-F238E27FC236}">
                <a16:creationId xmlns:a16="http://schemas.microsoft.com/office/drawing/2014/main" id="{CB98D0DD-30F7-E053-58B3-4A8E2A84FD81}"/>
              </a:ext>
            </a:extLst>
          </p:cNvPr>
          <p:cNvPicPr>
            <a:picLocks noChangeAspect="1"/>
          </p:cNvPicPr>
          <p:nvPr/>
        </p:nvPicPr>
        <p:blipFill>
          <a:blip r:embed="rId8"/>
          <a:stretch>
            <a:fillRect/>
          </a:stretch>
        </p:blipFill>
        <p:spPr>
          <a:xfrm>
            <a:off x="7718868" y="4098727"/>
            <a:ext cx="1552453" cy="1552453"/>
          </a:xfrm>
          <a:prstGeom prst="rect">
            <a:avLst/>
          </a:prstGeom>
        </p:spPr>
      </p:pic>
      <p:pic>
        <p:nvPicPr>
          <p:cNvPr id="15" name="Picture 14">
            <a:extLst>
              <a:ext uri="{FF2B5EF4-FFF2-40B4-BE49-F238E27FC236}">
                <a16:creationId xmlns:a16="http://schemas.microsoft.com/office/drawing/2014/main" id="{4BB51976-118E-592B-6EA4-7CBE33542E80}"/>
              </a:ext>
            </a:extLst>
          </p:cNvPr>
          <p:cNvPicPr>
            <a:picLocks noChangeAspect="1"/>
          </p:cNvPicPr>
          <p:nvPr/>
        </p:nvPicPr>
        <p:blipFill>
          <a:blip r:embed="rId9"/>
          <a:stretch>
            <a:fillRect/>
          </a:stretch>
        </p:blipFill>
        <p:spPr>
          <a:xfrm>
            <a:off x="6969108" y="5179442"/>
            <a:ext cx="1193800" cy="1193800"/>
          </a:xfrm>
          <a:prstGeom prst="rect">
            <a:avLst/>
          </a:prstGeom>
        </p:spPr>
      </p:pic>
    </p:spTree>
    <p:extLst>
      <p:ext uri="{BB962C8B-B14F-4D97-AF65-F5344CB8AC3E}">
        <p14:creationId xmlns:p14="http://schemas.microsoft.com/office/powerpoint/2010/main" val="178523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0000" fill="hold"/>
                                        <p:tgtEl>
                                          <p:spTgt spid="13"/>
                                        </p:tgtEl>
                                        <p:attrNameLst>
                                          <p:attrName>r</p:attrName>
                                        </p:attrNameLst>
                                      </p:cBhvr>
                                    </p:animRot>
                                  </p:childTnLst>
                                </p:cTn>
                              </p:par>
                              <p:par>
                                <p:cTn id="7" presetID="8" presetClass="emph" presetSubtype="0" fill="hold" nodeType="withEffect">
                                  <p:stCondLst>
                                    <p:cond delay="0"/>
                                  </p:stCondLst>
                                  <p:childTnLst>
                                    <p:animRot by="21600000">
                                      <p:cBhvr>
                                        <p:cTn id="8" dur="60000" fill="hold"/>
                                        <p:tgtEl>
                                          <p:spTgt spid="3"/>
                                        </p:tgtEl>
                                        <p:attrNameLst>
                                          <p:attrName>r</p:attrName>
                                        </p:attrNameLst>
                                      </p:cBhvr>
                                    </p:animRot>
                                  </p:childTnLst>
                                </p:cTn>
                              </p:par>
                              <p:par>
                                <p:cTn id="9" presetID="8" presetClass="emph" presetSubtype="0" fill="hold" nodeType="withEffect">
                                  <p:stCondLst>
                                    <p:cond delay="0"/>
                                  </p:stCondLst>
                                  <p:childTnLst>
                                    <p:animRot by="21600000">
                                      <p:cBhvr>
                                        <p:cTn id="10" dur="30000" fill="hold"/>
                                        <p:tgtEl>
                                          <p:spTgt spid="4"/>
                                        </p:tgtEl>
                                        <p:attrNameLst>
                                          <p:attrName>r</p:attrName>
                                        </p:attrNameLst>
                                      </p:cBhvr>
                                    </p:animRot>
                                  </p:childTnLst>
                                </p:cTn>
                              </p:par>
                              <p:par>
                                <p:cTn id="11" presetID="8" presetClass="emph" presetSubtype="0" fill="hold" nodeType="withEffect">
                                  <p:stCondLst>
                                    <p:cond delay="0"/>
                                  </p:stCondLst>
                                  <p:childTnLst>
                                    <p:animRot by="-21600000">
                                      <p:cBhvr>
                                        <p:cTn id="12" dur="50000" fill="hold"/>
                                        <p:tgtEl>
                                          <p:spTgt spid="11"/>
                                        </p:tgtEl>
                                        <p:attrNameLst>
                                          <p:attrName>r</p:attrName>
                                        </p:attrNameLst>
                                      </p:cBhvr>
                                    </p:animRot>
                                  </p:childTnLst>
                                </p:cTn>
                              </p:par>
                              <p:par>
                                <p:cTn id="13" presetID="8" presetClass="emph" presetSubtype="0" fill="hold" nodeType="withEffect">
                                  <p:stCondLst>
                                    <p:cond delay="0"/>
                                  </p:stCondLst>
                                  <p:childTnLst>
                                    <p:animRot by="21600000">
                                      <p:cBhvr>
                                        <p:cTn id="14" dur="35000" fill="hold"/>
                                        <p:tgtEl>
                                          <p:spTgt spid="14"/>
                                        </p:tgtEl>
                                        <p:attrNameLst>
                                          <p:attrName>r</p:attrName>
                                        </p:attrNameLst>
                                      </p:cBhvr>
                                    </p:animRot>
                                  </p:childTnLst>
                                </p:cTn>
                              </p:par>
                              <p:par>
                                <p:cTn id="15" presetID="8" presetClass="emph" presetSubtype="0" fill="hold" nodeType="withEffect">
                                  <p:stCondLst>
                                    <p:cond delay="0"/>
                                  </p:stCondLst>
                                  <p:childTnLst>
                                    <p:animRot by="-21600000">
                                      <p:cBhvr>
                                        <p:cTn id="16" dur="30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C34A-1D3F-A4CB-66B4-994D931E018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7E9A28-35F9-88B6-527A-8C187D19BA9C}"/>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57A42E-B532-FF6F-1EB1-3DF8230BEBC8}"/>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8" name="Picture 7" descr="A black and white background&#10;&#10;Description automatically generated with medium confidence">
            <a:extLst>
              <a:ext uri="{FF2B5EF4-FFF2-40B4-BE49-F238E27FC236}">
                <a16:creationId xmlns:a16="http://schemas.microsoft.com/office/drawing/2014/main" id="{1606DE85-41A7-C5B9-BAC3-176242A3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2" name="Picture 11" descr="A person working in a factory&#10;&#10;Description automatically generated">
            <a:extLst>
              <a:ext uri="{FF2B5EF4-FFF2-40B4-BE49-F238E27FC236}">
                <a16:creationId xmlns:a16="http://schemas.microsoft.com/office/drawing/2014/main" id="{436240B9-76B7-A8A3-10D8-710A241D9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737" y="1340768"/>
            <a:ext cx="4368398" cy="5824530"/>
          </a:xfrm>
          <a:prstGeom prst="rect">
            <a:avLst/>
          </a:prstGeom>
        </p:spPr>
      </p:pic>
      <p:pic>
        <p:nvPicPr>
          <p:cNvPr id="20" name="Picture 19" descr="A person in a cap smiling&#10;&#10;Description automatically generated">
            <a:extLst>
              <a:ext uri="{FF2B5EF4-FFF2-40B4-BE49-F238E27FC236}">
                <a16:creationId xmlns:a16="http://schemas.microsoft.com/office/drawing/2014/main" id="{41F0E084-5455-2B4E-7C96-F57ECB2ED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635" y="1340768"/>
            <a:ext cx="4272102" cy="5696136"/>
          </a:xfrm>
          <a:prstGeom prst="rect">
            <a:avLst/>
          </a:prstGeom>
        </p:spPr>
      </p:pic>
      <p:pic>
        <p:nvPicPr>
          <p:cNvPr id="24" name="Picture 23" descr="A person working on a machine&#10;&#10;Description automatically generated">
            <a:extLst>
              <a:ext uri="{FF2B5EF4-FFF2-40B4-BE49-F238E27FC236}">
                <a16:creationId xmlns:a16="http://schemas.microsoft.com/office/drawing/2014/main" id="{DDAA907E-C69F-CC13-FEF5-FD0B2FDA4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67" y="1340768"/>
            <a:ext cx="4272102" cy="5696136"/>
          </a:xfrm>
          <a:prstGeom prst="rect">
            <a:avLst/>
          </a:prstGeom>
        </p:spPr>
      </p:pic>
    </p:spTree>
    <p:extLst>
      <p:ext uri="{BB962C8B-B14F-4D97-AF65-F5344CB8AC3E}">
        <p14:creationId xmlns:p14="http://schemas.microsoft.com/office/powerpoint/2010/main" val="2045580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C34A-1D3F-A4CB-66B4-994D931E018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7E9A28-35F9-88B6-527A-8C187D19BA9C}"/>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57A42E-B532-FF6F-1EB1-3DF8230BEBC8}"/>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8" name="Picture 7" descr="A black and white background&#10;&#10;Description automatically generated with medium confidence">
            <a:extLst>
              <a:ext uri="{FF2B5EF4-FFF2-40B4-BE49-F238E27FC236}">
                <a16:creationId xmlns:a16="http://schemas.microsoft.com/office/drawing/2014/main" id="{1606DE85-41A7-C5B9-BAC3-176242A3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2" name="Picture 11" descr="A person working in a factory&#10;&#10;Description automatically generated">
            <a:extLst>
              <a:ext uri="{FF2B5EF4-FFF2-40B4-BE49-F238E27FC236}">
                <a16:creationId xmlns:a16="http://schemas.microsoft.com/office/drawing/2014/main" id="{436240B9-76B7-A8A3-10D8-710A241D9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737" y="1340768"/>
            <a:ext cx="4368398" cy="5824530"/>
          </a:xfrm>
          <a:prstGeom prst="rect">
            <a:avLst/>
          </a:prstGeom>
        </p:spPr>
      </p:pic>
      <p:pic>
        <p:nvPicPr>
          <p:cNvPr id="20" name="Picture 19" descr="A person in a cap smiling&#10;&#10;Description automatically generated">
            <a:extLst>
              <a:ext uri="{FF2B5EF4-FFF2-40B4-BE49-F238E27FC236}">
                <a16:creationId xmlns:a16="http://schemas.microsoft.com/office/drawing/2014/main" id="{41F0E084-5455-2B4E-7C96-F57ECB2ED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635" y="1340768"/>
            <a:ext cx="4272102" cy="5696136"/>
          </a:xfrm>
          <a:prstGeom prst="rect">
            <a:avLst/>
          </a:prstGeom>
        </p:spPr>
      </p:pic>
      <p:pic>
        <p:nvPicPr>
          <p:cNvPr id="24" name="Picture 23" descr="A person working on a machine&#10;&#10;Description automatically generated">
            <a:extLst>
              <a:ext uri="{FF2B5EF4-FFF2-40B4-BE49-F238E27FC236}">
                <a16:creationId xmlns:a16="http://schemas.microsoft.com/office/drawing/2014/main" id="{DDAA907E-C69F-CC13-FEF5-FD0B2FDA4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67" y="1340768"/>
            <a:ext cx="4272102" cy="5696136"/>
          </a:xfrm>
          <a:prstGeom prst="rect">
            <a:avLst/>
          </a:prstGeom>
        </p:spPr>
      </p:pic>
    </p:spTree>
    <p:extLst>
      <p:ext uri="{BB962C8B-B14F-4D97-AF65-F5344CB8AC3E}">
        <p14:creationId xmlns:p14="http://schemas.microsoft.com/office/powerpoint/2010/main" val="3156622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C34A-1D3F-A4CB-66B4-994D931E018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77E9A28-35F9-88B6-527A-8C187D19BA9C}"/>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57A42E-B532-FF6F-1EB1-3DF8230BEBC8}"/>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8" name="Picture 7" descr="A black and white background&#10;&#10;Description automatically generated with medium confidence">
            <a:extLst>
              <a:ext uri="{FF2B5EF4-FFF2-40B4-BE49-F238E27FC236}">
                <a16:creationId xmlns:a16="http://schemas.microsoft.com/office/drawing/2014/main" id="{1606DE85-41A7-C5B9-BAC3-176242A3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2" name="Picture 11" descr="A person working in a factory&#10;&#10;Description automatically generated">
            <a:extLst>
              <a:ext uri="{FF2B5EF4-FFF2-40B4-BE49-F238E27FC236}">
                <a16:creationId xmlns:a16="http://schemas.microsoft.com/office/drawing/2014/main" id="{436240B9-76B7-A8A3-10D8-710A241D9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737" y="1340768"/>
            <a:ext cx="4368398" cy="5824530"/>
          </a:xfrm>
          <a:prstGeom prst="rect">
            <a:avLst/>
          </a:prstGeom>
        </p:spPr>
      </p:pic>
      <p:sp>
        <p:nvSpPr>
          <p:cNvPr id="13" name="TextBox 12">
            <a:extLst>
              <a:ext uri="{FF2B5EF4-FFF2-40B4-BE49-F238E27FC236}">
                <a16:creationId xmlns:a16="http://schemas.microsoft.com/office/drawing/2014/main" id="{5F32B4CC-781F-CB2A-0D66-E7478E579BAD}"/>
              </a:ext>
            </a:extLst>
          </p:cNvPr>
          <p:cNvSpPr txBox="1"/>
          <p:nvPr/>
        </p:nvSpPr>
        <p:spPr>
          <a:xfrm>
            <a:off x="180191" y="2180118"/>
            <a:ext cx="7308052" cy="369331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The Production Team at Bespoke Stairlifts turns innovative designs into high-quality stairlifts, carefully crafted to meet each customer’s needs.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They streamline workflows to ensure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every part is assembled, tested,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inspected to the highest standards.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By working closely with supply chains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and logistics teams, they keep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production on schedule, </a:t>
            </a:r>
            <a:r>
              <a:rPr kumimoji="0" lang="en-US" altLang="en-US" b="0" i="0" u="none" strike="noStrike" cap="none" normalizeH="0" baseline="0" dirty="0" err="1">
                <a:ln>
                  <a:noFill/>
                </a:ln>
                <a:solidFill>
                  <a:schemeClr val="bg1"/>
                </a:solidFill>
                <a:effectLst/>
                <a:latin typeface="Gotham-Book" pitchFamily="50" charset="0"/>
              </a:rPr>
              <a:t>minimise</a:t>
            </a:r>
            <a:r>
              <a:rPr kumimoji="0" lang="en-US" altLang="en-US" b="0" i="0" u="none" strike="noStrike" cap="none" normalizeH="0" baseline="0" dirty="0">
                <a:ln>
                  <a:noFill/>
                </a:ln>
                <a:solidFill>
                  <a:schemeClr val="bg1"/>
                </a:solidFill>
                <a:effectLst/>
                <a:latin typeface="Gotham-Book" pitchFamily="50" charset="0"/>
              </a:rPr>
              <a:t> delays,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Gotham-Book" pitchFamily="50" charset="0"/>
              </a:rPr>
              <a:t>ensuring every order is correct</a:t>
            </a:r>
            <a:r>
              <a:rPr kumimoji="0" lang="en-US" altLang="en-US" b="0" i="0" u="none" strike="noStrike" cap="none" normalizeH="0" dirty="0">
                <a:ln>
                  <a:noFill/>
                </a:ln>
                <a:solidFill>
                  <a:schemeClr val="bg1"/>
                </a:solidFill>
                <a:effectLst/>
                <a:latin typeface="Gotham-Book" pitchFamily="50"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dirty="0">
                <a:ln>
                  <a:noFill/>
                </a:ln>
                <a:solidFill>
                  <a:schemeClr val="bg1"/>
                </a:solidFill>
                <a:effectLst/>
                <a:latin typeface="Gotham-Book" pitchFamily="50" charset="0"/>
              </a:rPr>
              <a:t>and </a:t>
            </a:r>
            <a:r>
              <a:rPr kumimoji="0" lang="en-US" altLang="en-US" b="0" i="0" u="none" strike="noStrike" cap="none" normalizeH="0" baseline="0" dirty="0">
                <a:ln>
                  <a:noFill/>
                </a:ln>
                <a:solidFill>
                  <a:schemeClr val="bg1"/>
                </a:solidFill>
                <a:effectLst/>
                <a:latin typeface="Gotham-Book" pitchFamily="50" charset="0"/>
              </a:rPr>
              <a:t>sent out on time.</a:t>
            </a:r>
          </a:p>
        </p:txBody>
      </p:sp>
      <p:sp>
        <p:nvSpPr>
          <p:cNvPr id="14" name="TextBox 13">
            <a:extLst>
              <a:ext uri="{FF2B5EF4-FFF2-40B4-BE49-F238E27FC236}">
                <a16:creationId xmlns:a16="http://schemas.microsoft.com/office/drawing/2014/main" id="{DA6DBDBA-F620-DC97-927C-4BFFEB9B9692}"/>
              </a:ext>
            </a:extLst>
          </p:cNvPr>
          <p:cNvSpPr txBox="1"/>
          <p:nvPr/>
        </p:nvSpPr>
        <p:spPr>
          <a:xfrm>
            <a:off x="181371" y="1547138"/>
            <a:ext cx="11675269" cy="1077218"/>
          </a:xfrm>
          <a:prstGeom prst="rect">
            <a:avLst/>
          </a:prstGeom>
          <a:noFill/>
        </p:spPr>
        <p:txBody>
          <a:bodyPr wrap="square" rtlCol="0">
            <a:spAutoFit/>
          </a:bodyPr>
          <a:lstStyle/>
          <a:p>
            <a:r>
              <a:rPr lang="en-US" sz="2800" b="1" dirty="0">
                <a:solidFill>
                  <a:srgbClr val="FFC000"/>
                </a:solidFill>
                <a:latin typeface="Gotham" panose="02000504050000020004" pitchFamily="2" charset="0"/>
              </a:rPr>
              <a:t>PRODUCTION</a:t>
            </a:r>
          </a:p>
          <a:p>
            <a:endParaRPr lang="en-US" sz="3600" b="1" dirty="0">
              <a:solidFill>
                <a:srgbClr val="FFC000"/>
              </a:solidFill>
              <a:latin typeface="Gotham" panose="02000504050000020004" pitchFamily="2" charset="0"/>
            </a:endParaRPr>
          </a:p>
        </p:txBody>
      </p:sp>
      <p:pic>
        <p:nvPicPr>
          <p:cNvPr id="2" name="Picture 1">
            <a:extLst>
              <a:ext uri="{FF2B5EF4-FFF2-40B4-BE49-F238E27FC236}">
                <a16:creationId xmlns:a16="http://schemas.microsoft.com/office/drawing/2014/main" id="{0C8A9BC0-8313-15DA-5DAC-D66648044F11}"/>
              </a:ext>
            </a:extLst>
          </p:cNvPr>
          <p:cNvPicPr>
            <a:picLocks noChangeAspect="1"/>
          </p:cNvPicPr>
          <p:nvPr/>
        </p:nvPicPr>
        <p:blipFill>
          <a:blip r:embed="rId5">
            <a:alphaModFix amt="24000"/>
          </a:blip>
          <a:stretch>
            <a:fillRect/>
          </a:stretch>
        </p:blipFill>
        <p:spPr>
          <a:xfrm>
            <a:off x="5475382" y="4070163"/>
            <a:ext cx="2134047" cy="2560856"/>
          </a:xfrm>
          <a:prstGeom prst="rect">
            <a:avLst/>
          </a:prstGeom>
        </p:spPr>
      </p:pic>
    </p:spTree>
    <p:extLst>
      <p:ext uri="{BB962C8B-B14F-4D97-AF65-F5344CB8AC3E}">
        <p14:creationId xmlns:p14="http://schemas.microsoft.com/office/powerpoint/2010/main" val="936782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D7A5-66D4-417B-35E4-147813003E9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059F2A-B209-E705-A7B0-7C93C656EBFF}"/>
              </a:ext>
            </a:extLst>
          </p:cNvPr>
          <p:cNvSpPr/>
          <p:nvPr/>
        </p:nvSpPr>
        <p:spPr>
          <a:xfrm>
            <a:off x="-150694" y="1340768"/>
            <a:ext cx="12342694" cy="5517232"/>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819B666-A1FF-6735-6F0D-DC98EFE77699}"/>
              </a:ext>
            </a:extLst>
          </p:cNvPr>
          <p:cNvSpPr txBox="1"/>
          <p:nvPr/>
        </p:nvSpPr>
        <p:spPr>
          <a:xfrm>
            <a:off x="5336712" y="1490821"/>
            <a:ext cx="8827969" cy="1138773"/>
          </a:xfrm>
          <a:prstGeom prst="rect">
            <a:avLst/>
          </a:prstGeom>
          <a:noFill/>
        </p:spPr>
        <p:txBody>
          <a:bodyPr wrap="square" rtlCol="0">
            <a:spAutoFit/>
          </a:bodyPr>
          <a:lstStyle/>
          <a:p>
            <a:r>
              <a:rPr lang="en-US" sz="2800" b="1" dirty="0">
                <a:solidFill>
                  <a:srgbClr val="FFC000"/>
                </a:solidFill>
                <a:latin typeface="Gotham" panose="02000504050000020004" pitchFamily="2" charset="0"/>
              </a:rPr>
              <a:t>OPERATIONS AND AFTERSALES</a:t>
            </a:r>
          </a:p>
          <a:p>
            <a:endParaRPr lang="en-US" sz="4000" b="1" dirty="0">
              <a:solidFill>
                <a:srgbClr val="FFC000"/>
              </a:solidFill>
              <a:latin typeface="Gotham" panose="02000504050000020004" pitchFamily="2" charset="0"/>
            </a:endParaRPr>
          </a:p>
        </p:txBody>
      </p:sp>
      <p:sp>
        <p:nvSpPr>
          <p:cNvPr id="5" name="Rectangle 1">
            <a:extLst>
              <a:ext uri="{FF2B5EF4-FFF2-40B4-BE49-F238E27FC236}">
                <a16:creationId xmlns:a16="http://schemas.microsoft.com/office/drawing/2014/main" id="{C2ADD5AB-2177-3691-F55D-E2E055365113}"/>
              </a:ext>
            </a:extLst>
          </p:cNvPr>
          <p:cNvSpPr>
            <a:spLocks noChangeArrowheads="1"/>
          </p:cNvSpPr>
          <p:nvPr/>
        </p:nvSpPr>
        <p:spPr bwMode="auto">
          <a:xfrm>
            <a:off x="5336712" y="2154282"/>
            <a:ext cx="651992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From </a:t>
            </a:r>
            <a:r>
              <a:rPr kumimoji="0" lang="en-US" altLang="en-US" sz="1800" b="0" i="0" u="none" strike="noStrike" cap="none" normalizeH="0" baseline="0" dirty="0" err="1">
                <a:ln>
                  <a:noFill/>
                </a:ln>
                <a:solidFill>
                  <a:schemeClr val="bg1"/>
                </a:solidFill>
                <a:effectLst/>
                <a:latin typeface="Gotham-Book" pitchFamily="50" charset="0"/>
              </a:rPr>
              <a:t>co-ordinating</a:t>
            </a:r>
            <a:r>
              <a:rPr kumimoji="0" lang="en-US" altLang="en-US" sz="1800" b="0" i="0" u="none" strike="noStrike" cap="none" normalizeH="0" baseline="0" dirty="0">
                <a:ln>
                  <a:noFill/>
                </a:ln>
                <a:solidFill>
                  <a:schemeClr val="bg1"/>
                </a:solidFill>
                <a:effectLst/>
                <a:latin typeface="Gotham-Book" pitchFamily="50" charset="0"/>
              </a:rPr>
              <a:t> logistics and managing order fulfilment; to overseeing the delivery and installation of stairlifts, the Operations Team ensures efficiency at every stage.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Meanwhile, the Aftersales Team provides ongoing support to customers, addressing queries, offering maintenance advice, and resolving any technical issues swiftly. With in-depth product knowledge and technical expertise, they ensure customers receive tailored guidance and solutions. </a:t>
            </a:r>
          </a:p>
        </p:txBody>
      </p:sp>
      <p:sp>
        <p:nvSpPr>
          <p:cNvPr id="7" name="TextBox 6">
            <a:extLst>
              <a:ext uri="{FF2B5EF4-FFF2-40B4-BE49-F238E27FC236}">
                <a16:creationId xmlns:a16="http://schemas.microsoft.com/office/drawing/2014/main" id="{3EB701AA-BD46-9560-293B-008294F9866B}"/>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8" name="Picture 7" descr="A black and white background&#10;&#10;Description automatically generated with medium confidence">
            <a:extLst>
              <a:ext uri="{FF2B5EF4-FFF2-40B4-BE49-F238E27FC236}">
                <a16:creationId xmlns:a16="http://schemas.microsoft.com/office/drawing/2014/main" id="{34FA3AF2-1A82-9440-3C23-7AEC7BB1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22" name="Picture 21" descr="A table with a few pieces of metal on it&#10;&#10;Description automatically generated">
            <a:extLst>
              <a:ext uri="{FF2B5EF4-FFF2-40B4-BE49-F238E27FC236}">
                <a16:creationId xmlns:a16="http://schemas.microsoft.com/office/drawing/2014/main" id="{C7F0820C-B864-E43E-5926-3A87AA232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5009322" cy="6679096"/>
          </a:xfrm>
          <a:prstGeom prst="rect">
            <a:avLst/>
          </a:prstGeom>
        </p:spPr>
      </p:pic>
      <p:pic>
        <p:nvPicPr>
          <p:cNvPr id="2" name="Picture 1">
            <a:extLst>
              <a:ext uri="{FF2B5EF4-FFF2-40B4-BE49-F238E27FC236}">
                <a16:creationId xmlns:a16="http://schemas.microsoft.com/office/drawing/2014/main" id="{8A2B8B7C-06E3-19D4-F1B1-B44469FD16C4}"/>
              </a:ext>
            </a:extLst>
          </p:cNvPr>
          <p:cNvPicPr>
            <a:picLocks noChangeAspect="1"/>
          </p:cNvPicPr>
          <p:nvPr/>
        </p:nvPicPr>
        <p:blipFill>
          <a:blip r:embed="rId4">
            <a:alphaModFix amt="20000"/>
          </a:blip>
          <a:stretch>
            <a:fillRect/>
          </a:stretch>
        </p:blipFill>
        <p:spPr>
          <a:xfrm>
            <a:off x="8896775" y="3796132"/>
            <a:ext cx="3048000" cy="2832100"/>
          </a:xfrm>
          <a:prstGeom prst="rect">
            <a:avLst/>
          </a:prstGeom>
        </p:spPr>
      </p:pic>
    </p:spTree>
    <p:extLst>
      <p:ext uri="{BB962C8B-B14F-4D97-AF65-F5344CB8AC3E}">
        <p14:creationId xmlns:p14="http://schemas.microsoft.com/office/powerpoint/2010/main" val="5056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544D-8DC5-A9F3-DF31-00D032BA5DD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758CDA8-A9EA-B413-EF60-CC2D7684C991}"/>
              </a:ext>
            </a:extLst>
          </p:cNvPr>
          <p:cNvSpPr/>
          <p:nvPr/>
        </p:nvSpPr>
        <p:spPr>
          <a:xfrm>
            <a:off x="-150694" y="1340768"/>
            <a:ext cx="12342694" cy="5517232"/>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7AD0B70-0C71-5B0C-1537-E65D6140B5A8}"/>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8" name="Picture 7" descr="A black and white background&#10;&#10;Description automatically generated with medium confidence">
            <a:extLst>
              <a:ext uri="{FF2B5EF4-FFF2-40B4-BE49-F238E27FC236}">
                <a16:creationId xmlns:a16="http://schemas.microsoft.com/office/drawing/2014/main" id="{77583922-73AB-17FA-CDDA-459C0DE6E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4" name="TextBox 3">
            <a:extLst>
              <a:ext uri="{FF2B5EF4-FFF2-40B4-BE49-F238E27FC236}">
                <a16:creationId xmlns:a16="http://schemas.microsoft.com/office/drawing/2014/main" id="{EE2670DA-82DA-2782-8B42-4A717E4EA595}"/>
              </a:ext>
            </a:extLst>
          </p:cNvPr>
          <p:cNvSpPr txBox="1"/>
          <p:nvPr/>
        </p:nvSpPr>
        <p:spPr>
          <a:xfrm>
            <a:off x="244319" y="1492473"/>
            <a:ext cx="8827969" cy="1138773"/>
          </a:xfrm>
          <a:prstGeom prst="rect">
            <a:avLst/>
          </a:prstGeom>
          <a:noFill/>
        </p:spPr>
        <p:txBody>
          <a:bodyPr wrap="square" rtlCol="0">
            <a:spAutoFit/>
          </a:bodyPr>
          <a:lstStyle/>
          <a:p>
            <a:r>
              <a:rPr lang="en-US" sz="2800" b="1" dirty="0">
                <a:solidFill>
                  <a:srgbClr val="FFC000"/>
                </a:solidFill>
                <a:latin typeface="Gotham" panose="02000504050000020004" pitchFamily="2" charset="0"/>
              </a:rPr>
              <a:t>TRADE AND INTERNATIONAL SALES</a:t>
            </a:r>
          </a:p>
          <a:p>
            <a:endParaRPr lang="en-US" sz="4000" b="1" dirty="0">
              <a:solidFill>
                <a:srgbClr val="FFC000"/>
              </a:solidFill>
              <a:latin typeface="Gotham" panose="02000504050000020004" pitchFamily="2" charset="0"/>
            </a:endParaRPr>
          </a:p>
        </p:txBody>
      </p:sp>
      <p:sp>
        <p:nvSpPr>
          <p:cNvPr id="5" name="Rectangle 1">
            <a:extLst>
              <a:ext uri="{FF2B5EF4-FFF2-40B4-BE49-F238E27FC236}">
                <a16:creationId xmlns:a16="http://schemas.microsoft.com/office/drawing/2014/main" id="{639E758D-E564-B39F-ABB7-A98CFD9EF0D1}"/>
              </a:ext>
            </a:extLst>
          </p:cNvPr>
          <p:cNvSpPr>
            <a:spLocks noChangeArrowheads="1"/>
          </p:cNvSpPr>
          <p:nvPr/>
        </p:nvSpPr>
        <p:spPr bwMode="auto">
          <a:xfrm>
            <a:off x="244319" y="2241596"/>
            <a:ext cx="778714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 UK Sales and International Sales Teams at Bespoke Stairlifts are the driving force behind building strong relationships with both new and existing customers.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They provide advice to ensure customers find the perfect stairlift solution, whether in the UK or around the globe.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Keeping in constant communication with customers and key stakeholders, they address queries, provide updates, and ensure every need is met with professionalism.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bg1"/>
              </a:solidFill>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By collaborating closely with other departments, they ensure customer requirements are clearly communicated throughout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 business. </a:t>
            </a:r>
          </a:p>
        </p:txBody>
      </p:sp>
      <p:pic>
        <p:nvPicPr>
          <p:cNvPr id="2" name="Picture 1">
            <a:extLst>
              <a:ext uri="{FF2B5EF4-FFF2-40B4-BE49-F238E27FC236}">
                <a16:creationId xmlns:a16="http://schemas.microsoft.com/office/drawing/2014/main" id="{A11A07C7-66A2-4E8E-6BA9-E978A73F535A}"/>
              </a:ext>
            </a:extLst>
          </p:cNvPr>
          <p:cNvPicPr>
            <a:picLocks noChangeAspect="1"/>
          </p:cNvPicPr>
          <p:nvPr/>
        </p:nvPicPr>
        <p:blipFill>
          <a:blip r:embed="rId3">
            <a:alphaModFix amt="30000"/>
          </a:blip>
          <a:stretch>
            <a:fillRect/>
          </a:stretch>
        </p:blipFill>
        <p:spPr>
          <a:xfrm>
            <a:off x="7982134" y="1675803"/>
            <a:ext cx="4830785" cy="4810657"/>
          </a:xfrm>
          <a:prstGeom prst="rect">
            <a:avLst/>
          </a:prstGeom>
        </p:spPr>
      </p:pic>
    </p:spTree>
    <p:extLst>
      <p:ext uri="{BB962C8B-B14F-4D97-AF65-F5344CB8AC3E}">
        <p14:creationId xmlns:p14="http://schemas.microsoft.com/office/powerpoint/2010/main" val="2467206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80E0D-2673-D485-BF48-DD16BB90442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CB09C0F-314C-823E-531D-4262505493C6}"/>
              </a:ext>
            </a:extLst>
          </p:cNvPr>
          <p:cNvSpPr/>
          <p:nvPr/>
        </p:nvSpPr>
        <p:spPr>
          <a:xfrm>
            <a:off x="0" y="1340768"/>
            <a:ext cx="12192000" cy="5517232"/>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EFD067E-BB94-9097-0288-06638A0B1FC1}"/>
              </a:ext>
            </a:extLst>
          </p:cNvPr>
          <p:cNvSpPr txBox="1"/>
          <p:nvPr/>
        </p:nvSpPr>
        <p:spPr>
          <a:xfrm>
            <a:off x="4724126" y="1633611"/>
            <a:ext cx="8827969" cy="1138773"/>
          </a:xfrm>
          <a:prstGeom prst="rect">
            <a:avLst/>
          </a:prstGeom>
          <a:noFill/>
        </p:spPr>
        <p:txBody>
          <a:bodyPr wrap="square" rtlCol="0">
            <a:spAutoFit/>
          </a:bodyPr>
          <a:lstStyle/>
          <a:p>
            <a:r>
              <a:rPr lang="en-US" sz="2800" b="1" dirty="0">
                <a:solidFill>
                  <a:srgbClr val="FFC000"/>
                </a:solidFill>
                <a:latin typeface="Gotham" panose="02000504050000020004" pitchFamily="2" charset="0"/>
              </a:rPr>
              <a:t>FINANCE</a:t>
            </a:r>
          </a:p>
          <a:p>
            <a:endParaRPr lang="en-US" sz="4000" b="1" dirty="0">
              <a:solidFill>
                <a:srgbClr val="FFC000"/>
              </a:solidFill>
              <a:latin typeface="Gotham" panose="02000504050000020004" pitchFamily="2" charset="0"/>
            </a:endParaRPr>
          </a:p>
        </p:txBody>
      </p:sp>
      <p:sp>
        <p:nvSpPr>
          <p:cNvPr id="5" name="Rectangle 1">
            <a:extLst>
              <a:ext uri="{FF2B5EF4-FFF2-40B4-BE49-F238E27FC236}">
                <a16:creationId xmlns:a16="http://schemas.microsoft.com/office/drawing/2014/main" id="{37EF7E46-0CB8-CA68-36ED-C2E69C6518B8}"/>
              </a:ext>
            </a:extLst>
          </p:cNvPr>
          <p:cNvSpPr>
            <a:spLocks noChangeArrowheads="1"/>
          </p:cNvSpPr>
          <p:nvPr/>
        </p:nvSpPr>
        <p:spPr bwMode="auto">
          <a:xfrm>
            <a:off x="4724126" y="2337550"/>
            <a:ext cx="713251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 Finance Team at Bespoke Stairlifts is essential to maintaining the company’s strong foundation of stability, efficiency, and growth. By managing budgets, forecasting, and financial planning, they ensure the smooth operation of every aspect of the business.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 Finance Team collaborates closely with various departments, including sales and procurement, to align financial strategies with customer needs and operational goals. They also partner with production and installation teams to ensure cost-effective processes and seamless project execution.</a:t>
            </a:r>
          </a:p>
        </p:txBody>
      </p:sp>
      <p:sp>
        <p:nvSpPr>
          <p:cNvPr id="6" name="TextBox 5">
            <a:extLst>
              <a:ext uri="{FF2B5EF4-FFF2-40B4-BE49-F238E27FC236}">
                <a16:creationId xmlns:a16="http://schemas.microsoft.com/office/drawing/2014/main" id="{7966073E-15E8-41E7-0E6E-AE2125970518}"/>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7" name="Picture 6" descr="A black and white background&#10;&#10;Description automatically generated with medium confidence">
            <a:extLst>
              <a:ext uri="{FF2B5EF4-FFF2-40B4-BE49-F238E27FC236}">
                <a16:creationId xmlns:a16="http://schemas.microsoft.com/office/drawing/2014/main" id="{7BF49E76-7D65-4964-F21A-4689B81B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9" name="Picture 8">
            <a:extLst>
              <a:ext uri="{FF2B5EF4-FFF2-40B4-BE49-F238E27FC236}">
                <a16:creationId xmlns:a16="http://schemas.microsoft.com/office/drawing/2014/main" id="{BF49E239-CF14-4833-0058-583C962C07E8}"/>
              </a:ext>
            </a:extLst>
          </p:cNvPr>
          <p:cNvPicPr>
            <a:picLocks noChangeAspect="1"/>
          </p:cNvPicPr>
          <p:nvPr/>
        </p:nvPicPr>
        <p:blipFill>
          <a:blip r:embed="rId3">
            <a:alphaModFix amt="25000"/>
          </a:blip>
          <a:stretch>
            <a:fillRect/>
          </a:stretch>
        </p:blipFill>
        <p:spPr>
          <a:xfrm>
            <a:off x="-520542" y="2021126"/>
            <a:ext cx="4595334" cy="4049168"/>
          </a:xfrm>
          <a:prstGeom prst="rect">
            <a:avLst/>
          </a:prstGeom>
        </p:spPr>
      </p:pic>
    </p:spTree>
    <p:extLst>
      <p:ext uri="{BB962C8B-B14F-4D97-AF65-F5344CB8AC3E}">
        <p14:creationId xmlns:p14="http://schemas.microsoft.com/office/powerpoint/2010/main" val="337066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background&#10;&#10;Description automatically generated with medium confidence">
            <a:extLst>
              <a:ext uri="{FF2B5EF4-FFF2-40B4-BE49-F238E27FC236}">
                <a16:creationId xmlns:a16="http://schemas.microsoft.com/office/drawing/2014/main" id="{09683EF1-6E5D-E18A-AC7F-488D6C4DE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5" name="Rectangle 4">
            <a:extLst>
              <a:ext uri="{FF2B5EF4-FFF2-40B4-BE49-F238E27FC236}">
                <a16:creationId xmlns:a16="http://schemas.microsoft.com/office/drawing/2014/main" id="{81A47752-3E38-DB72-4FFB-CDE1D4D5080E}"/>
              </a:ext>
            </a:extLst>
          </p:cNvPr>
          <p:cNvSpPr/>
          <p:nvPr/>
        </p:nvSpPr>
        <p:spPr>
          <a:xfrm>
            <a:off x="-168696" y="1340768"/>
            <a:ext cx="12493388" cy="6048672"/>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7A377D5-3FB0-032F-B0FC-D9BBA5A859E0}"/>
              </a:ext>
            </a:extLst>
          </p:cNvPr>
          <p:cNvSpPr txBox="1"/>
          <p:nvPr/>
        </p:nvSpPr>
        <p:spPr>
          <a:xfrm>
            <a:off x="5663952" y="2420888"/>
            <a:ext cx="5976664" cy="2246769"/>
          </a:xfrm>
          <a:prstGeom prst="rect">
            <a:avLst/>
          </a:prstGeom>
          <a:noFill/>
        </p:spPr>
        <p:txBody>
          <a:bodyPr wrap="square" rtlCol="0">
            <a:spAutoFit/>
          </a:bodyPr>
          <a:lstStyle/>
          <a:p>
            <a:pPr algn="ctr"/>
            <a:r>
              <a:rPr lang="en-GB" sz="2800" b="1" i="1" dirty="0">
                <a:solidFill>
                  <a:schemeClr val="bg1"/>
                </a:solidFill>
                <a:latin typeface="Gotham" panose="02000504050000020004" pitchFamily="2" charset="0"/>
              </a:rPr>
              <a:t>“The Bespoke Stairlifts team, through their ever-improving processes and innovation, has</a:t>
            </a:r>
          </a:p>
          <a:p>
            <a:pPr algn="ctr"/>
            <a:r>
              <a:rPr lang="en-GB" sz="2800" b="1" i="1" dirty="0">
                <a:solidFill>
                  <a:schemeClr val="bg1"/>
                </a:solidFill>
                <a:latin typeface="Gotham" panose="02000504050000020004" pitchFamily="2" charset="0"/>
              </a:rPr>
              <a:t>made it truly fun and easier to ‘be the best for our customers’. </a:t>
            </a:r>
          </a:p>
        </p:txBody>
      </p:sp>
      <p:sp>
        <p:nvSpPr>
          <p:cNvPr id="11" name="TextBox 10">
            <a:extLst>
              <a:ext uri="{FF2B5EF4-FFF2-40B4-BE49-F238E27FC236}">
                <a16:creationId xmlns:a16="http://schemas.microsoft.com/office/drawing/2014/main" id="{6117563A-7B04-6966-CC85-20991B9AE201}"/>
              </a:ext>
            </a:extLst>
          </p:cNvPr>
          <p:cNvSpPr txBox="1"/>
          <p:nvPr/>
        </p:nvSpPr>
        <p:spPr>
          <a:xfrm>
            <a:off x="5143500" y="4667657"/>
            <a:ext cx="6984776" cy="1077218"/>
          </a:xfrm>
          <a:prstGeom prst="rect">
            <a:avLst/>
          </a:prstGeom>
          <a:noFill/>
        </p:spPr>
        <p:txBody>
          <a:bodyPr wrap="square" rtlCol="0">
            <a:spAutoFit/>
          </a:bodyPr>
          <a:lstStyle/>
          <a:p>
            <a:pPr algn="ctr"/>
            <a:r>
              <a:rPr lang="en-GB" sz="3200" b="1" i="1" dirty="0">
                <a:solidFill>
                  <a:srgbClr val="FFC000"/>
                </a:solidFill>
                <a:latin typeface="Gotham" panose="02000504050000020004" pitchFamily="2" charset="0"/>
              </a:rPr>
              <a:t>And for that we say </a:t>
            </a:r>
          </a:p>
          <a:p>
            <a:pPr algn="ctr"/>
            <a:r>
              <a:rPr lang="en-GB" sz="3200" b="1" i="1" dirty="0">
                <a:solidFill>
                  <a:srgbClr val="FFC000"/>
                </a:solidFill>
                <a:latin typeface="Gotham" panose="02000504050000020004" pitchFamily="2" charset="0"/>
              </a:rPr>
              <a:t>THANK YOU!”</a:t>
            </a:r>
          </a:p>
        </p:txBody>
      </p:sp>
      <p:pic>
        <p:nvPicPr>
          <p:cNvPr id="3" name="Picture 2" descr="A couple of men standing next to a table&#10;&#10;Description automatically generated">
            <a:extLst>
              <a:ext uri="{FF2B5EF4-FFF2-40B4-BE49-F238E27FC236}">
                <a16:creationId xmlns:a16="http://schemas.microsoft.com/office/drawing/2014/main" id="{469AA28B-4D87-6282-81B5-52ED239C4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5143500" cy="6858000"/>
          </a:xfrm>
          <a:prstGeom prst="rect">
            <a:avLst/>
          </a:prstGeom>
        </p:spPr>
      </p:pic>
      <p:sp>
        <p:nvSpPr>
          <p:cNvPr id="6" name="TextBox 5">
            <a:extLst>
              <a:ext uri="{FF2B5EF4-FFF2-40B4-BE49-F238E27FC236}">
                <a16:creationId xmlns:a16="http://schemas.microsoft.com/office/drawing/2014/main" id="{CD166828-D2F8-0239-F12F-7050F75CCD9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BESPOKE JOURNEY</a:t>
            </a:r>
          </a:p>
        </p:txBody>
      </p:sp>
    </p:spTree>
    <p:extLst>
      <p:ext uri="{BB962C8B-B14F-4D97-AF65-F5344CB8AC3E}">
        <p14:creationId xmlns:p14="http://schemas.microsoft.com/office/powerpoint/2010/main" val="2380812587"/>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par>
                          <p:cTn id="22" fill="hold">
                            <p:stCondLst>
                              <p:cond delay="63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2D22-2882-DCD1-12B3-11BCDBD6E28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6CDACF4-0757-5880-F46E-0AC47EE0C9B0}"/>
              </a:ext>
            </a:extLst>
          </p:cNvPr>
          <p:cNvSpPr/>
          <p:nvPr/>
        </p:nvSpPr>
        <p:spPr>
          <a:xfrm>
            <a:off x="-150694" y="1352343"/>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1339C6A-3336-5CB6-A7FD-75571D4DFA65}"/>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10" name="Picture 9" descr="A black and white background&#10;&#10;Description automatically generated with medium confidence">
            <a:extLst>
              <a:ext uri="{FF2B5EF4-FFF2-40B4-BE49-F238E27FC236}">
                <a16:creationId xmlns:a16="http://schemas.microsoft.com/office/drawing/2014/main" id="{CF5B8542-4588-D6B4-691B-0EBA6E7EB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4" name="TextBox 3">
            <a:extLst>
              <a:ext uri="{FF2B5EF4-FFF2-40B4-BE49-F238E27FC236}">
                <a16:creationId xmlns:a16="http://schemas.microsoft.com/office/drawing/2014/main" id="{BD04F8BC-F375-BBF7-1AB8-CC7E015A0697}"/>
              </a:ext>
            </a:extLst>
          </p:cNvPr>
          <p:cNvSpPr txBox="1"/>
          <p:nvPr/>
        </p:nvSpPr>
        <p:spPr>
          <a:xfrm>
            <a:off x="226633" y="1492046"/>
            <a:ext cx="2711117" cy="1138773"/>
          </a:xfrm>
          <a:prstGeom prst="rect">
            <a:avLst/>
          </a:prstGeom>
          <a:noFill/>
        </p:spPr>
        <p:txBody>
          <a:bodyPr wrap="square" rtlCol="0">
            <a:spAutoFit/>
          </a:bodyPr>
          <a:lstStyle/>
          <a:p>
            <a:r>
              <a:rPr lang="en-US" sz="2800" b="1" dirty="0">
                <a:solidFill>
                  <a:srgbClr val="FFC000"/>
                </a:solidFill>
                <a:latin typeface="Gotham" panose="02000504050000020004" pitchFamily="2" charset="0"/>
              </a:rPr>
              <a:t>MARKETING</a:t>
            </a:r>
          </a:p>
          <a:p>
            <a:endParaRPr lang="en-US" sz="4000" b="1" dirty="0">
              <a:solidFill>
                <a:srgbClr val="FFC000"/>
              </a:solidFill>
              <a:latin typeface="Gotham" panose="02000504050000020004" pitchFamily="2" charset="0"/>
            </a:endParaRPr>
          </a:p>
        </p:txBody>
      </p:sp>
      <p:sp>
        <p:nvSpPr>
          <p:cNvPr id="5" name="Rectangle 1">
            <a:extLst>
              <a:ext uri="{FF2B5EF4-FFF2-40B4-BE49-F238E27FC236}">
                <a16:creationId xmlns:a16="http://schemas.microsoft.com/office/drawing/2014/main" id="{7726E8D0-25C7-5446-52CB-55DE7647AD74}"/>
              </a:ext>
            </a:extLst>
          </p:cNvPr>
          <p:cNvSpPr>
            <a:spLocks noChangeArrowheads="1"/>
          </p:cNvSpPr>
          <p:nvPr/>
        </p:nvSpPr>
        <p:spPr bwMode="auto">
          <a:xfrm>
            <a:off x="226633" y="2103523"/>
            <a:ext cx="689228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 Marketing Team at Bespoke Stairlifts plays a vital role in showcasing the company’s commitment to quality, innovation, and customer satisfaction. Through creative campaigns and strategic outreach, the team highlights </a:t>
            </a:r>
            <a:r>
              <a:rPr kumimoji="0" lang="en-US" altLang="en-US" sz="1800" b="0" i="0" u="none" strike="noStrike" cap="none" normalizeH="0" baseline="0" dirty="0" err="1">
                <a:ln>
                  <a:noFill/>
                </a:ln>
                <a:solidFill>
                  <a:schemeClr val="bg1"/>
                </a:solidFill>
                <a:effectLst/>
                <a:latin typeface="Gotham-Book" pitchFamily="50" charset="0"/>
              </a:rPr>
              <a:t>Bespoke's</a:t>
            </a:r>
            <a:r>
              <a:rPr kumimoji="0" lang="en-US" altLang="en-US" sz="1800" b="0" i="0" u="none" strike="noStrike" cap="none" normalizeH="0" baseline="0" dirty="0">
                <a:ln>
                  <a:noFill/>
                </a:ln>
                <a:solidFill>
                  <a:schemeClr val="bg1"/>
                </a:solidFill>
                <a:effectLst/>
                <a:latin typeface="Gotham-Book" pitchFamily="50" charset="0"/>
              </a:rPr>
              <a:t> ability to provide tailored stairlift solutions for every customer, including curved, straight, or narrow staircases.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bg1"/>
              </a:solidFill>
              <a:effectLst/>
              <a:latin typeface="Gotham-Book" pitchFamily="50"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Gotham-Book" pitchFamily="50" charset="0"/>
              </a:rPr>
              <a:t>The Marketing Team works closely with many other departments, such as sales and customer service, to understand customer needs and develop targeted messaging. They also collaborate with the installation team to capture real-life success stories and with the training team to ensure the Bespoke brand is represented consistently. </a:t>
            </a:r>
          </a:p>
        </p:txBody>
      </p:sp>
      <p:pic>
        <p:nvPicPr>
          <p:cNvPr id="6" name="Picture 5">
            <a:extLst>
              <a:ext uri="{FF2B5EF4-FFF2-40B4-BE49-F238E27FC236}">
                <a16:creationId xmlns:a16="http://schemas.microsoft.com/office/drawing/2014/main" id="{BBA5A34D-8A1B-2F0E-D811-0046597276D0}"/>
              </a:ext>
            </a:extLst>
          </p:cNvPr>
          <p:cNvPicPr>
            <a:picLocks noChangeAspect="1"/>
          </p:cNvPicPr>
          <p:nvPr/>
        </p:nvPicPr>
        <p:blipFill>
          <a:blip r:embed="rId3">
            <a:alphaModFix amt="26000"/>
          </a:blip>
          <a:stretch>
            <a:fillRect/>
          </a:stretch>
        </p:blipFill>
        <p:spPr>
          <a:xfrm>
            <a:off x="6932248" y="2930487"/>
            <a:ext cx="4169745" cy="4640017"/>
          </a:xfrm>
          <a:prstGeom prst="rect">
            <a:avLst/>
          </a:prstGeom>
        </p:spPr>
      </p:pic>
      <p:pic>
        <p:nvPicPr>
          <p:cNvPr id="7" name="Picture 6">
            <a:extLst>
              <a:ext uri="{FF2B5EF4-FFF2-40B4-BE49-F238E27FC236}">
                <a16:creationId xmlns:a16="http://schemas.microsoft.com/office/drawing/2014/main" id="{9892AC37-70D8-9575-5EF4-AE52FDC8CBEA}"/>
              </a:ext>
            </a:extLst>
          </p:cNvPr>
          <p:cNvPicPr>
            <a:picLocks noChangeAspect="1"/>
          </p:cNvPicPr>
          <p:nvPr/>
        </p:nvPicPr>
        <p:blipFill>
          <a:blip r:embed="rId4"/>
          <a:stretch>
            <a:fillRect/>
          </a:stretch>
        </p:blipFill>
        <p:spPr>
          <a:xfrm>
            <a:off x="10170410" y="1665619"/>
            <a:ext cx="1562100" cy="1930400"/>
          </a:xfrm>
          <a:prstGeom prst="rect">
            <a:avLst/>
          </a:prstGeom>
        </p:spPr>
      </p:pic>
    </p:spTree>
    <p:extLst>
      <p:ext uri="{BB962C8B-B14F-4D97-AF65-F5344CB8AC3E}">
        <p14:creationId xmlns:p14="http://schemas.microsoft.com/office/powerpoint/2010/main" val="358402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alphaModFix amt="11000"/>
          </a:blip>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alphaModFix amt="11000"/>
          </a:blip>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alphaModFix amt="11000"/>
          </a:blip>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mt="11000"/>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mt="11000"/>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mt="11000"/>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1000"/>
          </a:blip>
          <a:stretch>
            <a:fillRect/>
          </a:stretch>
        </p:blipFill>
        <p:spPr>
          <a:xfrm>
            <a:off x="1107294" y="4144110"/>
            <a:ext cx="1683698" cy="1683698"/>
          </a:xfrm>
          <a:prstGeom prst="rect">
            <a:avLst/>
          </a:prstGeom>
        </p:spPr>
      </p:pic>
      <p:sp>
        <p:nvSpPr>
          <p:cNvPr id="20" name="Oval 19">
            <a:extLst>
              <a:ext uri="{FF2B5EF4-FFF2-40B4-BE49-F238E27FC236}">
                <a16:creationId xmlns:a16="http://schemas.microsoft.com/office/drawing/2014/main" id="{71A1EA98-6F6C-9384-58A7-F1607F11B13F}"/>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22A038C-4C17-239F-88E6-D78FB68FE0CC}"/>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INITIAL ENGAGEMENT</a:t>
            </a:r>
          </a:p>
        </p:txBody>
      </p:sp>
      <p:sp>
        <p:nvSpPr>
          <p:cNvPr id="23" name="TextBox 22">
            <a:extLst>
              <a:ext uri="{FF2B5EF4-FFF2-40B4-BE49-F238E27FC236}">
                <a16:creationId xmlns:a16="http://schemas.microsoft.com/office/drawing/2014/main" id="{63126DD6-B531-F793-4F24-64D0BEE19400}"/>
              </a:ext>
            </a:extLst>
          </p:cNvPr>
          <p:cNvSpPr txBox="1"/>
          <p:nvPr/>
        </p:nvSpPr>
        <p:spPr>
          <a:xfrm>
            <a:off x="5511551" y="2484308"/>
            <a:ext cx="6167306" cy="2863195"/>
          </a:xfrm>
          <a:prstGeom prst="rect">
            <a:avLst/>
          </a:prstGeom>
          <a:noFill/>
        </p:spPr>
        <p:txBody>
          <a:bodyPr wrap="none" lIns="0" tIns="0" rIns="0" bIns="0" rtlCol="0">
            <a:no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bg1"/>
                </a:solidFill>
                <a:effectLst/>
                <a:latin typeface="GOTHAM-BOOK" panose="02000504050000020004" pitchFamily="2" charset="0"/>
              </a:rPr>
              <a:t>Dealer expresses interest through outreach,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bg1"/>
                </a:solidFill>
                <a:effectLst/>
                <a:latin typeface="GOTHAM-BOOK" panose="02000504050000020004" pitchFamily="2" charset="0"/>
              </a:rPr>
              <a:t>referrals, or </a:t>
            </a:r>
            <a:r>
              <a:rPr kumimoji="0" lang="en-US" altLang="en-US" b="0" i="0" u="none" strike="noStrike" cap="none" normalizeH="0" baseline="0" dirty="0" err="1">
                <a:ln>
                  <a:noFill/>
                </a:ln>
                <a:solidFill>
                  <a:schemeClr val="bg1"/>
                </a:solidFill>
                <a:effectLst/>
                <a:latin typeface="GOTHAM-BOOK" panose="02000504050000020004" pitchFamily="2" charset="0"/>
              </a:rPr>
              <a:t>Bespoke’s</a:t>
            </a:r>
            <a:r>
              <a:rPr kumimoji="0" lang="en-US" altLang="en-US" b="0" i="0" u="none" strike="noStrike" cap="none" normalizeH="0" baseline="0" dirty="0">
                <a:ln>
                  <a:noFill/>
                </a:ln>
                <a:solidFill>
                  <a:schemeClr val="bg1"/>
                </a:solidFill>
                <a:effectLst/>
                <a:latin typeface="GOTHAM-BOOK" panose="02000504050000020004" pitchFamily="2" charset="0"/>
              </a:rPr>
              <a:t> website. Bespoke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bg1"/>
                </a:solidFill>
                <a:effectLst/>
                <a:latin typeface="GOTHAM-BOOK" panose="02000504050000020004" pitchFamily="2" charset="0"/>
              </a:rPr>
              <a:t>assesses compatibility by gathering information </a:t>
            </a:r>
            <a:endParaRPr lang="en-US" altLang="en-US" dirty="0">
              <a:solidFill>
                <a:schemeClr val="bg1"/>
              </a:solidFill>
              <a:latin typeface="GOTHAM-BOOK" panose="02000504050000020004" pitchFamily="2" charset="0"/>
            </a:endParaRPr>
          </a:p>
          <a:p>
            <a:pPr marL="457200" marR="0" lvl="1"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bg1"/>
                </a:solidFill>
                <a:effectLst/>
                <a:latin typeface="GOTHAM-BOOK" panose="02000504050000020004" pitchFamily="2" charset="0"/>
              </a:rPr>
              <a:t>on dealer expertise, customer base,</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dirty="0">
                <a:ln>
                  <a:noFill/>
                </a:ln>
                <a:solidFill>
                  <a:schemeClr val="bg1"/>
                </a:solidFill>
                <a:effectLst/>
                <a:latin typeface="GOTHAM-BOOK" panose="02000504050000020004" pitchFamily="2" charset="0"/>
              </a:rPr>
              <a:t>and product preferences.</a:t>
            </a:r>
          </a:p>
        </p:txBody>
      </p:sp>
    </p:spTree>
    <p:extLst>
      <p:ext uri="{BB962C8B-B14F-4D97-AF65-F5344CB8AC3E}">
        <p14:creationId xmlns:p14="http://schemas.microsoft.com/office/powerpoint/2010/main" val="913565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alphaModFix amt="10000"/>
          </a:blip>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alphaModFix amt="10000"/>
          </a:blip>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mt="10000"/>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mt="10000"/>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mt="10000"/>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0000"/>
          </a:blip>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F8609558-0735-3F57-6E13-EBD65344977E}"/>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F2E73C-BC7D-EFA3-1CC0-D70C02AAFA7F}"/>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ONBOARDING PROCESS</a:t>
            </a:r>
          </a:p>
        </p:txBody>
      </p:sp>
      <p:sp>
        <p:nvSpPr>
          <p:cNvPr id="9" name="TextBox 8">
            <a:extLst>
              <a:ext uri="{FF2B5EF4-FFF2-40B4-BE49-F238E27FC236}">
                <a16:creationId xmlns:a16="http://schemas.microsoft.com/office/drawing/2014/main" id="{5A00562F-0305-36C4-7AD1-35300A125DED}"/>
              </a:ext>
            </a:extLst>
          </p:cNvPr>
          <p:cNvSpPr txBox="1"/>
          <p:nvPr/>
        </p:nvSpPr>
        <p:spPr>
          <a:xfrm>
            <a:off x="5450334" y="2454696"/>
            <a:ext cx="6494442" cy="1200329"/>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Dealer receives a product-specific onboarding pack and completes completes account sign-up.</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Account manager provides a product overview without the need for technical training. </a:t>
            </a:r>
          </a:p>
        </p:txBody>
      </p:sp>
    </p:spTree>
    <p:extLst>
      <p:ext uri="{BB962C8B-B14F-4D97-AF65-F5344CB8AC3E}">
        <p14:creationId xmlns:p14="http://schemas.microsoft.com/office/powerpoint/2010/main" val="218780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alphaModFix amt="10000"/>
          </a:blip>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mt="10000"/>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mt="10000"/>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mt="10000"/>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0000"/>
          </a:blip>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D666DECE-150C-0C19-65BC-60BE135C004F}"/>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4762A0-6558-1F0A-FF0E-4FBE09DD97E3}"/>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ORDER PLACEMENT &amp; SURVEY</a:t>
            </a:r>
          </a:p>
        </p:txBody>
      </p:sp>
      <p:sp>
        <p:nvSpPr>
          <p:cNvPr id="9" name="TextBox 8">
            <a:extLst>
              <a:ext uri="{FF2B5EF4-FFF2-40B4-BE49-F238E27FC236}">
                <a16:creationId xmlns:a16="http://schemas.microsoft.com/office/drawing/2014/main" id="{B07AD796-252F-CDDD-3A70-C02FB71EF788}"/>
              </a:ext>
            </a:extLst>
          </p:cNvPr>
          <p:cNvSpPr txBox="1"/>
          <p:nvPr/>
        </p:nvSpPr>
        <p:spPr>
          <a:xfrm>
            <a:off x="5457477" y="2530609"/>
            <a:ext cx="6494442" cy="923330"/>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Arial" panose="020B0604020202020204" pitchFamily="34" charset="0"/>
              </a:rPr>
              <a:t>Dealer submits an order form or requests a survey </a:t>
            </a:r>
            <a:r>
              <a:rPr lang="en-US" altLang="en-US" dirty="0">
                <a:solidFill>
                  <a:schemeClr val="bg1"/>
                </a:solidFill>
                <a:latin typeface="Arial" panose="020B0604020202020204" pitchFamily="34" charset="0"/>
              </a:rPr>
              <a:t>for a more complex staircase. </a:t>
            </a:r>
            <a:r>
              <a:rPr kumimoji="0" lang="en-US" altLang="en-US" sz="1800" b="0" i="0" u="none" strike="noStrike" cap="none" normalizeH="0" baseline="0" dirty="0">
                <a:ln>
                  <a:noFill/>
                </a:ln>
                <a:solidFill>
                  <a:schemeClr val="bg1"/>
                </a:solidFill>
                <a:effectLst/>
                <a:latin typeface="Arial" panose="020B0604020202020204" pitchFamily="34" charset="0"/>
              </a:rPr>
              <a:t>Survey is arranged within 3-5 days for Curved Stairlifts, with data shared for review. </a:t>
            </a:r>
          </a:p>
        </p:txBody>
      </p:sp>
    </p:spTree>
    <p:extLst>
      <p:ext uri="{BB962C8B-B14F-4D97-AF65-F5344CB8AC3E}">
        <p14:creationId xmlns:p14="http://schemas.microsoft.com/office/powerpoint/2010/main" val="2101929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alphaModFix/>
          </a:blip>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mt="10000"/>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mt="10000"/>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mt="10000"/>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0000"/>
          </a:blip>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D666DECE-150C-0C19-65BC-60BE135C004F}"/>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4762A0-6558-1F0A-FF0E-4FBE09DD97E3}"/>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DESIGN &amp; APPROVAL</a:t>
            </a:r>
          </a:p>
        </p:txBody>
      </p:sp>
      <p:sp>
        <p:nvSpPr>
          <p:cNvPr id="9" name="TextBox 8">
            <a:extLst>
              <a:ext uri="{FF2B5EF4-FFF2-40B4-BE49-F238E27FC236}">
                <a16:creationId xmlns:a16="http://schemas.microsoft.com/office/drawing/2014/main" id="{B07AD796-252F-CDDD-3A70-C02FB71EF788}"/>
              </a:ext>
            </a:extLst>
          </p:cNvPr>
          <p:cNvSpPr txBox="1"/>
          <p:nvPr/>
        </p:nvSpPr>
        <p:spPr>
          <a:xfrm>
            <a:off x="5457477" y="2530609"/>
            <a:ext cx="6494442" cy="923330"/>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CAD generates drawings within 24-48 hours post-survey. Dealer approves staircase drawings before proceeding to production. </a:t>
            </a:r>
          </a:p>
        </p:txBody>
      </p:sp>
    </p:spTree>
    <p:extLst>
      <p:ext uri="{BB962C8B-B14F-4D97-AF65-F5344CB8AC3E}">
        <p14:creationId xmlns:p14="http://schemas.microsoft.com/office/powerpoint/2010/main" val="263316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mt="10000"/>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mt="10000"/>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0000"/>
          </a:blip>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15B3486F-CDC6-9641-3454-AECAE3092F77}"/>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D07BC6-6DB6-9F65-AF2E-B1AFEF8BA12A}"/>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PRODUCTION</a:t>
            </a:r>
          </a:p>
        </p:txBody>
      </p:sp>
      <p:sp>
        <p:nvSpPr>
          <p:cNvPr id="9" name="TextBox 8">
            <a:extLst>
              <a:ext uri="{FF2B5EF4-FFF2-40B4-BE49-F238E27FC236}">
                <a16:creationId xmlns:a16="http://schemas.microsoft.com/office/drawing/2014/main" id="{C8565A2C-09B9-5AF3-78F0-23BE4FB23A79}"/>
              </a:ext>
            </a:extLst>
          </p:cNvPr>
          <p:cNvSpPr txBox="1"/>
          <p:nvPr/>
        </p:nvSpPr>
        <p:spPr>
          <a:xfrm>
            <a:off x="5417283" y="2543929"/>
            <a:ext cx="6494442" cy="1477328"/>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u="none" strike="noStrike" cap="none" normalizeH="0" baseline="0" dirty="0">
                <a:ln>
                  <a:noFill/>
                </a:ln>
                <a:solidFill>
                  <a:schemeClr val="bg1"/>
                </a:solidFill>
                <a:effectLst/>
                <a:latin typeface="GOTHAM-BOOK" panose="02000504050000020004" pitchFamily="2" charset="0"/>
              </a:rPr>
              <a:t>Straight Stairlifts: Production begins immediately.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sz="1800" u="none" strike="noStrike" cap="none" normalizeH="0" baseline="0" dirty="0">
                <a:ln>
                  <a:noFill/>
                </a:ln>
                <a:solidFill>
                  <a:schemeClr val="bg1"/>
                </a:solidFill>
                <a:effectLst/>
                <a:latin typeface="GOTHAM-BOOK" panose="02000504050000020004" pitchFamily="2" charset="0"/>
              </a:rPr>
              <a:t>Curved Stairlifts: Production starts after survey approval and CAD confirmation.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sz="1800" u="none" strike="noStrike" cap="none" normalizeH="0" baseline="0" dirty="0">
                <a:ln>
                  <a:noFill/>
                </a:ln>
                <a:solidFill>
                  <a:schemeClr val="bg1"/>
                </a:solidFill>
                <a:effectLst/>
                <a:latin typeface="GOTHAM-BOOK" panose="02000504050000020004" pitchFamily="2" charset="0"/>
              </a:rPr>
              <a:t>Lead times: Straight (7-10 working days), Curved (15 working days). </a:t>
            </a:r>
          </a:p>
        </p:txBody>
      </p:sp>
    </p:spTree>
    <p:extLst>
      <p:ext uri="{BB962C8B-B14F-4D97-AF65-F5344CB8AC3E}">
        <p14:creationId xmlns:p14="http://schemas.microsoft.com/office/powerpoint/2010/main" val="1519453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mt="10000"/>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0000"/>
          </a:blip>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15B3486F-CDC6-9641-3454-AECAE3092F77}"/>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D07BC6-6DB6-9F65-AF2E-B1AFEF8BA12A}"/>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INSTALLATION</a:t>
            </a:r>
          </a:p>
        </p:txBody>
      </p:sp>
      <p:sp>
        <p:nvSpPr>
          <p:cNvPr id="9" name="TextBox 8">
            <a:extLst>
              <a:ext uri="{FF2B5EF4-FFF2-40B4-BE49-F238E27FC236}">
                <a16:creationId xmlns:a16="http://schemas.microsoft.com/office/drawing/2014/main" id="{C8565A2C-09B9-5AF3-78F0-23BE4FB23A79}"/>
              </a:ext>
            </a:extLst>
          </p:cNvPr>
          <p:cNvSpPr txBox="1"/>
          <p:nvPr/>
        </p:nvSpPr>
        <p:spPr>
          <a:xfrm>
            <a:off x="5422408" y="2514052"/>
            <a:ext cx="6494442" cy="923330"/>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Installation date confirmed with the dealer.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Post-installation, all documents are shared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with the dealer.</a:t>
            </a:r>
          </a:p>
        </p:txBody>
      </p:sp>
    </p:spTree>
    <p:extLst>
      <p:ext uri="{BB962C8B-B14F-4D97-AF65-F5344CB8AC3E}">
        <p14:creationId xmlns:p14="http://schemas.microsoft.com/office/powerpoint/2010/main" val="239338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alphaModFix/>
          </a:blip>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alphaModFix/>
          </a:blip>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alphaModFix/>
          </a:blip>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alphaModFix amt="10000"/>
          </a:blip>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15B3486F-CDC6-9641-3454-AECAE3092F77}"/>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D07BC6-6DB6-9F65-AF2E-B1AFEF8BA12A}"/>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AFTERCARE AND SUPPORT</a:t>
            </a:r>
          </a:p>
        </p:txBody>
      </p:sp>
      <p:sp>
        <p:nvSpPr>
          <p:cNvPr id="9" name="TextBox 8">
            <a:extLst>
              <a:ext uri="{FF2B5EF4-FFF2-40B4-BE49-F238E27FC236}">
                <a16:creationId xmlns:a16="http://schemas.microsoft.com/office/drawing/2014/main" id="{C8565A2C-09B9-5AF3-78F0-23BE4FB23A79}"/>
              </a:ext>
            </a:extLst>
          </p:cNvPr>
          <p:cNvSpPr txBox="1"/>
          <p:nvPr/>
        </p:nvSpPr>
        <p:spPr>
          <a:xfrm>
            <a:off x="5422408" y="2514052"/>
            <a:ext cx="6494442" cy="923330"/>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12-month warranty provided. </a:t>
            </a:r>
          </a:p>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After-Sales team handles any issues during the warranty period. </a:t>
            </a:r>
          </a:p>
        </p:txBody>
      </p:sp>
    </p:spTree>
    <p:extLst>
      <p:ext uri="{BB962C8B-B14F-4D97-AF65-F5344CB8AC3E}">
        <p14:creationId xmlns:p14="http://schemas.microsoft.com/office/powerpoint/2010/main" val="322370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930784-4C03-0A72-131B-767B478BC0EF}"/>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B0F43C-660E-DB90-3308-1A42FA9FDDF3}"/>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3"/>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4"/>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5"/>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6"/>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7"/>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8"/>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9"/>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0"/>
          <a:stretch>
            <a:fillRect/>
          </a:stretch>
        </p:blipFill>
        <p:spPr>
          <a:xfrm>
            <a:off x="1107294" y="4144110"/>
            <a:ext cx="1683698" cy="1683698"/>
          </a:xfrm>
          <a:prstGeom prst="rect">
            <a:avLst/>
          </a:prstGeom>
        </p:spPr>
      </p:pic>
      <p:sp>
        <p:nvSpPr>
          <p:cNvPr id="2" name="Oval 1">
            <a:extLst>
              <a:ext uri="{FF2B5EF4-FFF2-40B4-BE49-F238E27FC236}">
                <a16:creationId xmlns:a16="http://schemas.microsoft.com/office/drawing/2014/main" id="{45974C6D-7471-DAA2-417F-7E5ADEC70F2F}"/>
              </a:ext>
            </a:extLst>
          </p:cNvPr>
          <p:cNvSpPr/>
          <p:nvPr/>
        </p:nvSpPr>
        <p:spPr>
          <a:xfrm>
            <a:off x="5615101" y="2077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E7F1B-3B61-2A80-D45F-FCF9B2550775}"/>
              </a:ext>
            </a:extLst>
          </p:cNvPr>
          <p:cNvSpPr txBox="1"/>
          <p:nvPr/>
        </p:nvSpPr>
        <p:spPr>
          <a:xfrm>
            <a:off x="5897689" y="1927410"/>
            <a:ext cx="6936897" cy="461665"/>
          </a:xfrm>
          <a:prstGeom prst="rect">
            <a:avLst/>
          </a:prstGeom>
          <a:noFill/>
        </p:spPr>
        <p:txBody>
          <a:bodyPr wrap="square" rtlCol="0">
            <a:spAutoFit/>
          </a:bodyPr>
          <a:lstStyle/>
          <a:p>
            <a:r>
              <a:rPr lang="en-GB" sz="2400" b="1" dirty="0">
                <a:solidFill>
                  <a:srgbClr val="FFC000"/>
                </a:solidFill>
                <a:latin typeface="Gotham" panose="02000504050000020004" pitchFamily="2" charset="0"/>
              </a:rPr>
              <a:t>LIFECYCLE MAINTENANCE</a:t>
            </a:r>
          </a:p>
        </p:txBody>
      </p:sp>
      <p:sp>
        <p:nvSpPr>
          <p:cNvPr id="4" name="TextBox 3">
            <a:extLst>
              <a:ext uri="{FF2B5EF4-FFF2-40B4-BE49-F238E27FC236}">
                <a16:creationId xmlns:a16="http://schemas.microsoft.com/office/drawing/2014/main" id="{91E7300E-75F3-150A-B0B5-67382806BECB}"/>
              </a:ext>
            </a:extLst>
          </p:cNvPr>
          <p:cNvSpPr txBox="1"/>
          <p:nvPr/>
        </p:nvSpPr>
        <p:spPr>
          <a:xfrm>
            <a:off x="5417283" y="2543929"/>
            <a:ext cx="6494442" cy="923330"/>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bg1"/>
                </a:solidFill>
                <a:effectLst/>
                <a:latin typeface="GOTHAM-BOOK" panose="02000504050000020004" pitchFamily="2" charset="0"/>
              </a:rPr>
              <a:t>Bespoke ensures ongoing support to maintain long-term success and strengthen the dealer relationship. </a:t>
            </a:r>
          </a:p>
        </p:txBody>
      </p:sp>
    </p:spTree>
    <p:extLst>
      <p:ext uri="{BB962C8B-B14F-4D97-AF65-F5344CB8AC3E}">
        <p14:creationId xmlns:p14="http://schemas.microsoft.com/office/powerpoint/2010/main" val="1976119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8182-0F17-2040-C103-3E29D862AD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F262920-B19E-3AEA-F1FC-EB859022853C}"/>
              </a:ext>
            </a:extLst>
          </p:cNvPr>
          <p:cNvSpPr/>
          <p:nvPr/>
        </p:nvSpPr>
        <p:spPr>
          <a:xfrm>
            <a:off x="-150694" y="1340768"/>
            <a:ext cx="12493388" cy="560668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background&#10;&#10;Description automatically generated with medium confidence">
            <a:extLst>
              <a:ext uri="{FF2B5EF4-FFF2-40B4-BE49-F238E27FC236}">
                <a16:creationId xmlns:a16="http://schemas.microsoft.com/office/drawing/2014/main" id="{63E78770-4261-F09B-3577-FF5EA6D6B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11" name="Picture 10">
            <a:extLst>
              <a:ext uri="{FF2B5EF4-FFF2-40B4-BE49-F238E27FC236}">
                <a16:creationId xmlns:a16="http://schemas.microsoft.com/office/drawing/2014/main" id="{F9DFD2A2-EA9B-B9BA-9067-09C553B2C09F}"/>
              </a:ext>
            </a:extLst>
          </p:cNvPr>
          <p:cNvPicPr>
            <a:picLocks noChangeAspect="1"/>
          </p:cNvPicPr>
          <p:nvPr/>
        </p:nvPicPr>
        <p:blipFill>
          <a:blip r:embed="rId4"/>
          <a:stretch>
            <a:fillRect/>
          </a:stretch>
        </p:blipFill>
        <p:spPr>
          <a:xfrm>
            <a:off x="2825862" y="1517656"/>
            <a:ext cx="2596546" cy="2596546"/>
          </a:xfrm>
          <a:prstGeom prst="rect">
            <a:avLst/>
          </a:prstGeom>
        </p:spPr>
      </p:pic>
      <p:pic>
        <p:nvPicPr>
          <p:cNvPr id="12" name="Picture 11">
            <a:extLst>
              <a:ext uri="{FF2B5EF4-FFF2-40B4-BE49-F238E27FC236}">
                <a16:creationId xmlns:a16="http://schemas.microsoft.com/office/drawing/2014/main" id="{9402440A-979C-C398-7530-55DC790A415C}"/>
              </a:ext>
            </a:extLst>
          </p:cNvPr>
          <p:cNvPicPr>
            <a:picLocks noChangeAspect="1"/>
          </p:cNvPicPr>
          <p:nvPr/>
        </p:nvPicPr>
        <p:blipFill>
          <a:blip r:embed="rId5"/>
          <a:stretch>
            <a:fillRect/>
          </a:stretch>
        </p:blipFill>
        <p:spPr>
          <a:xfrm>
            <a:off x="194247" y="1512173"/>
            <a:ext cx="2596546" cy="2596546"/>
          </a:xfrm>
          <a:prstGeom prst="rect">
            <a:avLst/>
          </a:prstGeom>
        </p:spPr>
      </p:pic>
      <p:pic>
        <p:nvPicPr>
          <p:cNvPr id="13" name="Picture 12">
            <a:extLst>
              <a:ext uri="{FF2B5EF4-FFF2-40B4-BE49-F238E27FC236}">
                <a16:creationId xmlns:a16="http://schemas.microsoft.com/office/drawing/2014/main" id="{0194D442-2DD9-E25C-6F55-F16C176E3168}"/>
              </a:ext>
            </a:extLst>
          </p:cNvPr>
          <p:cNvPicPr>
            <a:picLocks noChangeAspect="1"/>
          </p:cNvPicPr>
          <p:nvPr/>
        </p:nvPicPr>
        <p:blipFill>
          <a:blip r:embed="rId6"/>
          <a:stretch>
            <a:fillRect/>
          </a:stretch>
        </p:blipFill>
        <p:spPr>
          <a:xfrm>
            <a:off x="2825862" y="4150245"/>
            <a:ext cx="2596546" cy="2596546"/>
          </a:xfrm>
          <a:prstGeom prst="rect">
            <a:avLst/>
          </a:prstGeom>
        </p:spPr>
      </p:pic>
      <p:pic>
        <p:nvPicPr>
          <p:cNvPr id="14" name="Picture 13">
            <a:extLst>
              <a:ext uri="{FF2B5EF4-FFF2-40B4-BE49-F238E27FC236}">
                <a16:creationId xmlns:a16="http://schemas.microsoft.com/office/drawing/2014/main" id="{36848D84-1F47-F77C-92E5-1E1F1CACFD83}"/>
              </a:ext>
            </a:extLst>
          </p:cNvPr>
          <p:cNvPicPr>
            <a:picLocks noChangeAspect="1"/>
          </p:cNvPicPr>
          <p:nvPr/>
        </p:nvPicPr>
        <p:blipFill>
          <a:blip r:embed="rId7"/>
          <a:stretch>
            <a:fillRect/>
          </a:stretch>
        </p:blipFill>
        <p:spPr>
          <a:xfrm>
            <a:off x="194247" y="4150245"/>
            <a:ext cx="2596546" cy="2596546"/>
          </a:xfrm>
          <a:prstGeom prst="rect">
            <a:avLst/>
          </a:prstGeom>
        </p:spPr>
      </p:pic>
      <p:pic>
        <p:nvPicPr>
          <p:cNvPr id="15" name="Picture 14">
            <a:extLst>
              <a:ext uri="{FF2B5EF4-FFF2-40B4-BE49-F238E27FC236}">
                <a16:creationId xmlns:a16="http://schemas.microsoft.com/office/drawing/2014/main" id="{AA1837C5-8DC5-E236-6821-BCE29EE00033}"/>
              </a:ext>
            </a:extLst>
          </p:cNvPr>
          <p:cNvPicPr>
            <a:picLocks noChangeAspect="1"/>
          </p:cNvPicPr>
          <p:nvPr/>
        </p:nvPicPr>
        <p:blipFill>
          <a:blip r:embed="rId8"/>
          <a:stretch>
            <a:fillRect/>
          </a:stretch>
        </p:blipFill>
        <p:spPr>
          <a:xfrm>
            <a:off x="2829037" y="2425345"/>
            <a:ext cx="1683698" cy="1683698"/>
          </a:xfrm>
          <a:prstGeom prst="rect">
            <a:avLst/>
          </a:prstGeom>
        </p:spPr>
      </p:pic>
      <p:pic>
        <p:nvPicPr>
          <p:cNvPr id="16" name="Picture 15">
            <a:extLst>
              <a:ext uri="{FF2B5EF4-FFF2-40B4-BE49-F238E27FC236}">
                <a16:creationId xmlns:a16="http://schemas.microsoft.com/office/drawing/2014/main" id="{CEAD0336-7CB6-E5C7-037C-52BCFFD6AC46}"/>
              </a:ext>
            </a:extLst>
          </p:cNvPr>
          <p:cNvPicPr>
            <a:picLocks noChangeAspect="1"/>
          </p:cNvPicPr>
          <p:nvPr/>
        </p:nvPicPr>
        <p:blipFill>
          <a:blip r:embed="rId9"/>
          <a:stretch>
            <a:fillRect/>
          </a:stretch>
        </p:blipFill>
        <p:spPr>
          <a:xfrm>
            <a:off x="2829037" y="4145194"/>
            <a:ext cx="1683698" cy="1683698"/>
          </a:xfrm>
          <a:prstGeom prst="rect">
            <a:avLst/>
          </a:prstGeom>
        </p:spPr>
      </p:pic>
      <p:pic>
        <p:nvPicPr>
          <p:cNvPr id="17" name="Picture 16">
            <a:extLst>
              <a:ext uri="{FF2B5EF4-FFF2-40B4-BE49-F238E27FC236}">
                <a16:creationId xmlns:a16="http://schemas.microsoft.com/office/drawing/2014/main" id="{DC5C3236-2E60-BD0D-7115-8C2F6A1495B9}"/>
              </a:ext>
            </a:extLst>
          </p:cNvPr>
          <p:cNvPicPr>
            <a:picLocks noChangeAspect="1"/>
          </p:cNvPicPr>
          <p:nvPr/>
        </p:nvPicPr>
        <p:blipFill>
          <a:blip r:embed="rId10"/>
          <a:stretch>
            <a:fillRect/>
          </a:stretch>
        </p:blipFill>
        <p:spPr>
          <a:xfrm>
            <a:off x="1105177" y="2423170"/>
            <a:ext cx="1683698" cy="1683698"/>
          </a:xfrm>
          <a:prstGeom prst="rect">
            <a:avLst/>
          </a:prstGeom>
        </p:spPr>
      </p:pic>
      <p:pic>
        <p:nvPicPr>
          <p:cNvPr id="18" name="Picture 17">
            <a:extLst>
              <a:ext uri="{FF2B5EF4-FFF2-40B4-BE49-F238E27FC236}">
                <a16:creationId xmlns:a16="http://schemas.microsoft.com/office/drawing/2014/main" id="{4D607919-9E64-F068-72F1-B1AB705331FB}"/>
              </a:ext>
            </a:extLst>
          </p:cNvPr>
          <p:cNvPicPr>
            <a:picLocks noChangeAspect="1"/>
          </p:cNvPicPr>
          <p:nvPr/>
        </p:nvPicPr>
        <p:blipFill>
          <a:blip r:embed="rId11"/>
          <a:stretch>
            <a:fillRect/>
          </a:stretch>
        </p:blipFill>
        <p:spPr>
          <a:xfrm>
            <a:off x="1107294" y="4144110"/>
            <a:ext cx="1683698" cy="1683698"/>
          </a:xfrm>
          <a:prstGeom prst="rect">
            <a:avLst/>
          </a:prstGeom>
        </p:spPr>
      </p:pic>
      <p:pic>
        <p:nvPicPr>
          <p:cNvPr id="2" name="Picture 1" descr="A beige chair with yellow seat&#10;&#10;Description automatically generated with medium confidence">
            <a:extLst>
              <a:ext uri="{FF2B5EF4-FFF2-40B4-BE49-F238E27FC236}">
                <a16:creationId xmlns:a16="http://schemas.microsoft.com/office/drawing/2014/main" id="{A70AB3FC-0729-A3EF-ABC9-5135EB4136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092" y="1340768"/>
            <a:ext cx="3402643" cy="5500123"/>
          </a:xfrm>
          <a:prstGeom prst="rect">
            <a:avLst/>
          </a:prstGeom>
          <a:effectLst>
            <a:glow rad="315120">
              <a:schemeClr val="bg1">
                <a:alpha val="40000"/>
              </a:schemeClr>
            </a:glow>
          </a:effectLst>
        </p:spPr>
      </p:pic>
      <p:sp>
        <p:nvSpPr>
          <p:cNvPr id="10" name="TextBox 9">
            <a:extLst>
              <a:ext uri="{FF2B5EF4-FFF2-40B4-BE49-F238E27FC236}">
                <a16:creationId xmlns:a16="http://schemas.microsoft.com/office/drawing/2014/main" id="{CEC98671-087E-444A-9E78-A79ED2DF22AC}"/>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ORDER LIFECYCLE</a:t>
            </a:r>
          </a:p>
        </p:txBody>
      </p:sp>
      <p:sp>
        <p:nvSpPr>
          <p:cNvPr id="3" name="TextBox 2">
            <a:extLst>
              <a:ext uri="{FF2B5EF4-FFF2-40B4-BE49-F238E27FC236}">
                <a16:creationId xmlns:a16="http://schemas.microsoft.com/office/drawing/2014/main" id="{2A6B225E-9088-3E82-E13D-E51C8121C6E1}"/>
              </a:ext>
            </a:extLst>
          </p:cNvPr>
          <p:cNvSpPr txBox="1"/>
          <p:nvPr/>
        </p:nvSpPr>
        <p:spPr>
          <a:xfrm>
            <a:off x="5707521" y="2921168"/>
            <a:ext cx="6624736" cy="1015663"/>
          </a:xfrm>
          <a:prstGeom prst="rect">
            <a:avLst/>
          </a:prstGeom>
          <a:noFill/>
        </p:spPr>
        <p:txBody>
          <a:bodyPr wrap="square" rtlCol="0">
            <a:spAutoFit/>
          </a:bodyPr>
          <a:lstStyle/>
          <a:p>
            <a:r>
              <a:rPr lang="en-US" sz="6000" b="1" dirty="0">
                <a:solidFill>
                  <a:schemeClr val="bg1"/>
                </a:solidFill>
                <a:latin typeface="Gotham" panose="02000504050000020004" pitchFamily="2" charset="0"/>
              </a:rPr>
              <a:t>BUY BETTER,</a:t>
            </a:r>
          </a:p>
        </p:txBody>
      </p:sp>
      <p:sp>
        <p:nvSpPr>
          <p:cNvPr id="4" name="TextBox 3">
            <a:extLst>
              <a:ext uri="{FF2B5EF4-FFF2-40B4-BE49-F238E27FC236}">
                <a16:creationId xmlns:a16="http://schemas.microsoft.com/office/drawing/2014/main" id="{ED7E916C-3C74-DAEE-82C2-A3F1E4A93C5C}"/>
              </a:ext>
            </a:extLst>
          </p:cNvPr>
          <p:cNvSpPr txBox="1"/>
          <p:nvPr/>
        </p:nvSpPr>
        <p:spPr>
          <a:xfrm>
            <a:off x="5707521" y="3857272"/>
            <a:ext cx="6624736" cy="1015663"/>
          </a:xfrm>
          <a:prstGeom prst="rect">
            <a:avLst/>
          </a:prstGeom>
          <a:noFill/>
        </p:spPr>
        <p:txBody>
          <a:bodyPr wrap="square" rtlCol="0">
            <a:spAutoFit/>
          </a:bodyPr>
          <a:lstStyle/>
          <a:p>
            <a:r>
              <a:rPr lang="en-US" sz="6000" b="1">
                <a:solidFill>
                  <a:srgbClr val="FFD200"/>
                </a:solidFill>
                <a:latin typeface="Gotham" panose="02000504050000020004" pitchFamily="2" charset="0"/>
              </a:rPr>
              <a:t>BUY BESPOKE</a:t>
            </a:r>
          </a:p>
        </p:txBody>
      </p:sp>
    </p:spTree>
    <p:extLst>
      <p:ext uri="{BB962C8B-B14F-4D97-AF65-F5344CB8AC3E}">
        <p14:creationId xmlns:p14="http://schemas.microsoft.com/office/powerpoint/2010/main" val="3386166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6A6497-F858-E58F-307B-C2A641EA01F8}"/>
              </a:ext>
            </a:extLst>
          </p:cNvPr>
          <p:cNvSpPr/>
          <p:nvPr/>
        </p:nvSpPr>
        <p:spPr>
          <a:xfrm>
            <a:off x="-168696" y="1340768"/>
            <a:ext cx="12493388" cy="5535132"/>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7A1B5CC-893B-C3E5-8DC8-CCF1DCDC4F7F}"/>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BESPOKE JOURNEY</a:t>
            </a:r>
          </a:p>
        </p:txBody>
      </p:sp>
      <p:sp>
        <p:nvSpPr>
          <p:cNvPr id="2" name="Rectangle: Rounded Corners 1">
            <a:extLst>
              <a:ext uri="{FF2B5EF4-FFF2-40B4-BE49-F238E27FC236}">
                <a16:creationId xmlns:a16="http://schemas.microsoft.com/office/drawing/2014/main" id="{A9532600-7178-8530-384E-580D24B99837}"/>
              </a:ext>
            </a:extLst>
          </p:cNvPr>
          <p:cNvSpPr/>
          <p:nvPr/>
        </p:nvSpPr>
        <p:spPr>
          <a:xfrm>
            <a:off x="8576247" y="2132856"/>
            <a:ext cx="3172517" cy="302417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eige chair with yellow seat&#10;&#10;Description automatically generated with medium confidence">
            <a:extLst>
              <a:ext uri="{FF2B5EF4-FFF2-40B4-BE49-F238E27FC236}">
                <a16:creationId xmlns:a16="http://schemas.microsoft.com/office/drawing/2014/main" id="{777C20B3-27C3-77AB-2D35-F4A984627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3449" y="1442756"/>
            <a:ext cx="3298112" cy="5331155"/>
          </a:xfrm>
          <a:prstGeom prst="rect">
            <a:avLst/>
          </a:prstGeom>
        </p:spPr>
      </p:pic>
      <p:pic>
        <p:nvPicPr>
          <p:cNvPr id="8" name="Picture 7" descr="A black and white background&#10;&#10;Description automatically generated with medium confidence">
            <a:extLst>
              <a:ext uri="{FF2B5EF4-FFF2-40B4-BE49-F238E27FC236}">
                <a16:creationId xmlns:a16="http://schemas.microsoft.com/office/drawing/2014/main" id="{F68BFD3A-3FE6-C990-C611-B97DD1C43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7" name="TextBox 6">
            <a:extLst>
              <a:ext uri="{FF2B5EF4-FFF2-40B4-BE49-F238E27FC236}">
                <a16:creationId xmlns:a16="http://schemas.microsoft.com/office/drawing/2014/main" id="{8DE2BF17-C80C-FB58-C9A3-4C27070350A3}"/>
              </a:ext>
            </a:extLst>
          </p:cNvPr>
          <p:cNvSpPr txBox="1"/>
          <p:nvPr/>
        </p:nvSpPr>
        <p:spPr>
          <a:xfrm>
            <a:off x="263352" y="1988840"/>
            <a:ext cx="6441368" cy="3970318"/>
          </a:xfrm>
          <a:prstGeom prst="rect">
            <a:avLst/>
          </a:prstGeom>
          <a:noFill/>
        </p:spPr>
        <p:txBody>
          <a:bodyPr wrap="square" rtlCol="0">
            <a:spAutoFit/>
          </a:bodyPr>
          <a:lstStyle/>
          <a:p>
            <a:r>
              <a:rPr lang="en-GB" dirty="0">
                <a:solidFill>
                  <a:schemeClr val="bg1"/>
                </a:solidFill>
                <a:latin typeface="GOTHAM-BOOK" panose="02000504050000020004" pitchFamily="2" charset="0"/>
                <a:ea typeface="Source Sans Pro Light" panose="020B0403030403020204" pitchFamily="34" charset="0"/>
              </a:rPr>
              <a:t>When Bespoke Stairlifts opened its doors back in 2003; our mission was to create cost effective and reliable solutions to transform the lives of those living with reduced mobility. </a:t>
            </a:r>
          </a:p>
          <a:p>
            <a:endParaRPr lang="en-GB" dirty="0">
              <a:solidFill>
                <a:schemeClr val="bg1"/>
              </a:solidFill>
              <a:latin typeface="GOTHAM-BOOK" panose="02000504050000020004" pitchFamily="2" charset="0"/>
              <a:ea typeface="Source Sans Pro Light" panose="020B0403030403020204" pitchFamily="34" charset="0"/>
            </a:endParaRPr>
          </a:p>
          <a:p>
            <a:r>
              <a:rPr lang="en-GB" dirty="0">
                <a:solidFill>
                  <a:schemeClr val="bg1"/>
                </a:solidFill>
                <a:latin typeface="GOTHAM-BOOK" panose="02000504050000020004" pitchFamily="2" charset="0"/>
                <a:ea typeface="Source Sans Pro Light" panose="020B0403030403020204" pitchFamily="34" charset="0"/>
              </a:rPr>
              <a:t>Today, our mission hasn’t changed, as we heavily invest in all aspects of our business to ensure we continue to manufacture and distribute a range of straight and curved stairlifts to a wider reach of partners without compromising our core beliefs.  </a:t>
            </a:r>
          </a:p>
          <a:p>
            <a:pPr algn="l"/>
            <a:endParaRPr lang="en-GB" dirty="0">
              <a:solidFill>
                <a:schemeClr val="bg1"/>
              </a:solidFill>
              <a:latin typeface="GOTHAM-BOOK" panose="02000504050000020004" pitchFamily="2" charset="0"/>
              <a:ea typeface="Source Sans Pro Light" panose="020B0403030403020204" pitchFamily="34" charset="0"/>
            </a:endParaRPr>
          </a:p>
          <a:p>
            <a:pPr algn="l"/>
            <a:r>
              <a:rPr lang="en-GB" dirty="0">
                <a:solidFill>
                  <a:schemeClr val="bg1"/>
                </a:solidFill>
                <a:latin typeface="GOTHAM-BOOK" panose="02000504050000020004" pitchFamily="2" charset="0"/>
                <a:ea typeface="Source Sans Pro Light" panose="020B0403030403020204" pitchFamily="34" charset="0"/>
              </a:rPr>
              <a:t>Listening to the challenges of our customers we ensure to provide a fast and reliable service with safety and quality always at the forefront of everything we do.</a:t>
            </a:r>
          </a:p>
        </p:txBody>
      </p:sp>
    </p:spTree>
    <p:extLst>
      <p:ext uri="{BB962C8B-B14F-4D97-AF65-F5344CB8AC3E}">
        <p14:creationId xmlns:p14="http://schemas.microsoft.com/office/powerpoint/2010/main" val="28352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2000"/>
                                        <p:tgtEl>
                                          <p:spTgt spid="7">
                                            <p:txEl>
                                              <p:pRg st="2" end="2"/>
                                            </p:txEl>
                                          </p:spTgt>
                                        </p:tgtEl>
                                      </p:cBhvr>
                                    </p:animEffec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6216F1-406C-1FCE-1CEB-F3CC9901CA47}"/>
              </a:ext>
            </a:extLst>
          </p:cNvPr>
          <p:cNvSpPr/>
          <p:nvPr/>
        </p:nvSpPr>
        <p:spPr>
          <a:xfrm>
            <a:off x="-150694" y="1334334"/>
            <a:ext cx="12493388" cy="5623058"/>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7678C25-931A-DF81-8CFB-4BF08D1033A9}"/>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BESPOKE JOURNEY</a:t>
            </a:r>
          </a:p>
        </p:txBody>
      </p:sp>
      <p:pic>
        <p:nvPicPr>
          <p:cNvPr id="7" name="Picture 6" descr="A black and white background&#10;&#10;Description automatically generated with medium confidence">
            <a:extLst>
              <a:ext uri="{FF2B5EF4-FFF2-40B4-BE49-F238E27FC236}">
                <a16:creationId xmlns:a16="http://schemas.microsoft.com/office/drawing/2014/main" id="{2C6F3C9F-A727-750A-B832-C9521655D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25" name="TextBox 24">
            <a:extLst>
              <a:ext uri="{FF2B5EF4-FFF2-40B4-BE49-F238E27FC236}">
                <a16:creationId xmlns:a16="http://schemas.microsoft.com/office/drawing/2014/main" id="{C9C16AA1-D53E-2B9E-4318-3F3099BD9F73}"/>
              </a:ext>
            </a:extLst>
          </p:cNvPr>
          <p:cNvSpPr txBox="1"/>
          <p:nvPr/>
        </p:nvSpPr>
        <p:spPr>
          <a:xfrm>
            <a:off x="4525275" y="1762437"/>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2003</a:t>
            </a:r>
            <a:endParaRPr lang="en-US" sz="3600" dirty="0">
              <a:solidFill>
                <a:srgbClr val="C6C6C6"/>
              </a:solidFill>
            </a:endParaRPr>
          </a:p>
        </p:txBody>
      </p:sp>
      <p:pic>
        <p:nvPicPr>
          <p:cNvPr id="29" name="Picture 28" descr="A warehouse with a lot of boxes&#10;&#10;Description automatically generated with medium confidence">
            <a:extLst>
              <a:ext uri="{FF2B5EF4-FFF2-40B4-BE49-F238E27FC236}">
                <a16:creationId xmlns:a16="http://schemas.microsoft.com/office/drawing/2014/main" id="{C30382B6-FE8A-E8EB-341E-7D67B1EC1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8" y="1334334"/>
            <a:ext cx="4217294" cy="5623058"/>
          </a:xfrm>
          <a:prstGeom prst="rect">
            <a:avLst/>
          </a:prstGeom>
        </p:spPr>
      </p:pic>
      <p:grpSp>
        <p:nvGrpSpPr>
          <p:cNvPr id="6" name="Group 5">
            <a:extLst>
              <a:ext uri="{FF2B5EF4-FFF2-40B4-BE49-F238E27FC236}">
                <a16:creationId xmlns:a16="http://schemas.microsoft.com/office/drawing/2014/main" id="{BC16EAB0-8389-1509-E53E-2CB305BD0229}"/>
              </a:ext>
            </a:extLst>
          </p:cNvPr>
          <p:cNvGrpSpPr/>
          <p:nvPr/>
        </p:nvGrpSpPr>
        <p:grpSpPr>
          <a:xfrm>
            <a:off x="4018866" y="1916832"/>
            <a:ext cx="360040" cy="18882066"/>
            <a:chOff x="3575720" y="692696"/>
            <a:chExt cx="100658" cy="5278944"/>
          </a:xfrm>
        </p:grpSpPr>
        <p:cxnSp>
          <p:nvCxnSpPr>
            <p:cNvPr id="10" name="Straight Connector 9">
              <a:extLst>
                <a:ext uri="{FF2B5EF4-FFF2-40B4-BE49-F238E27FC236}">
                  <a16:creationId xmlns:a16="http://schemas.microsoft.com/office/drawing/2014/main" id="{901DBD64-19BA-0B4D-30DA-A3011EA61345}"/>
                </a:ext>
              </a:extLst>
            </p:cNvPr>
            <p:cNvCxnSpPr>
              <a:cxnSpLocks/>
            </p:cNvCxnSpPr>
            <p:nvPr/>
          </p:nvCxnSpPr>
          <p:spPr>
            <a:xfrm>
              <a:off x="3622931" y="696125"/>
              <a:ext cx="0" cy="518114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6E5DFEA-C72C-B756-205A-D4CD63996265}"/>
                </a:ext>
              </a:extLst>
            </p:cNvPr>
            <p:cNvSpPr/>
            <p:nvPr/>
          </p:nvSpPr>
          <p:spPr>
            <a:xfrm>
              <a:off x="3575720" y="69269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BD85AFE-4C6C-C8DC-591A-BC806E9FCE29}"/>
                </a:ext>
              </a:extLst>
            </p:cNvPr>
            <p:cNvSpPr/>
            <p:nvPr/>
          </p:nvSpPr>
          <p:spPr>
            <a:xfrm>
              <a:off x="3575720" y="105853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DFCB88B-B947-C807-3DFE-A24D7CD42BE6}"/>
                </a:ext>
              </a:extLst>
            </p:cNvPr>
            <p:cNvSpPr/>
            <p:nvPr/>
          </p:nvSpPr>
          <p:spPr>
            <a:xfrm>
              <a:off x="3575720" y="1424380"/>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63FC09F-9B8F-CF14-717D-EA5B1E839F72}"/>
                </a:ext>
              </a:extLst>
            </p:cNvPr>
            <p:cNvSpPr/>
            <p:nvPr/>
          </p:nvSpPr>
          <p:spPr>
            <a:xfrm>
              <a:off x="3575720" y="179022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7D28665-5393-0101-43BB-01F9C0E9C45B}"/>
                </a:ext>
              </a:extLst>
            </p:cNvPr>
            <p:cNvSpPr/>
            <p:nvPr/>
          </p:nvSpPr>
          <p:spPr>
            <a:xfrm>
              <a:off x="3575720" y="215606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C5605D3-4598-A57B-7682-DD767B7E8666}"/>
                </a:ext>
              </a:extLst>
            </p:cNvPr>
            <p:cNvSpPr/>
            <p:nvPr/>
          </p:nvSpPr>
          <p:spPr>
            <a:xfrm>
              <a:off x="3575720" y="5106563"/>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84446F1-DFDD-FAEC-788F-CAB12B678EDA}"/>
                </a:ext>
              </a:extLst>
            </p:cNvPr>
            <p:cNvSpPr/>
            <p:nvPr/>
          </p:nvSpPr>
          <p:spPr>
            <a:xfrm>
              <a:off x="3575720" y="471695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09EE825-B660-CA12-D159-58E48F34240B}"/>
                </a:ext>
              </a:extLst>
            </p:cNvPr>
            <p:cNvSpPr/>
            <p:nvPr/>
          </p:nvSpPr>
          <p:spPr>
            <a:xfrm>
              <a:off x="3575720" y="435111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0CC9DD5-9D86-BC0C-91E8-A56563387247}"/>
                </a:ext>
              </a:extLst>
            </p:cNvPr>
            <p:cNvSpPr/>
            <p:nvPr/>
          </p:nvSpPr>
          <p:spPr>
            <a:xfrm>
              <a:off x="3575720" y="398527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E248A68-4F3C-745C-245E-B826047C9700}"/>
                </a:ext>
              </a:extLst>
            </p:cNvPr>
            <p:cNvSpPr/>
            <p:nvPr/>
          </p:nvSpPr>
          <p:spPr>
            <a:xfrm>
              <a:off x="3575720" y="361943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6028764-177A-DECD-2163-88736129CEC3}"/>
                </a:ext>
              </a:extLst>
            </p:cNvPr>
            <p:cNvSpPr/>
            <p:nvPr/>
          </p:nvSpPr>
          <p:spPr>
            <a:xfrm>
              <a:off x="3575720" y="326052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9E39DD21-5046-D3FE-41E1-429A5D5A0060}"/>
                </a:ext>
              </a:extLst>
            </p:cNvPr>
            <p:cNvSpPr/>
            <p:nvPr/>
          </p:nvSpPr>
          <p:spPr>
            <a:xfrm>
              <a:off x="3582010" y="288774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264B1382-B82D-FC89-62C3-51DD18B6796C}"/>
                </a:ext>
              </a:extLst>
            </p:cNvPr>
            <p:cNvSpPr/>
            <p:nvPr/>
          </p:nvSpPr>
          <p:spPr>
            <a:xfrm>
              <a:off x="3575720" y="252190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B173EF4-111D-1124-BEDF-725C6BAB605D}"/>
                </a:ext>
              </a:extLst>
            </p:cNvPr>
            <p:cNvSpPr/>
            <p:nvPr/>
          </p:nvSpPr>
          <p:spPr>
            <a:xfrm>
              <a:off x="3575720" y="546218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0F081158-4F87-49CA-0FB8-7E73812366D8}"/>
                </a:ext>
              </a:extLst>
            </p:cNvPr>
            <p:cNvSpPr/>
            <p:nvPr/>
          </p:nvSpPr>
          <p:spPr>
            <a:xfrm>
              <a:off x="3575720" y="587727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Box 32">
            <a:extLst>
              <a:ext uri="{FF2B5EF4-FFF2-40B4-BE49-F238E27FC236}">
                <a16:creationId xmlns:a16="http://schemas.microsoft.com/office/drawing/2014/main" id="{90A94973-3836-CF5F-A61F-BDBC589414B6}"/>
              </a:ext>
            </a:extLst>
          </p:cNvPr>
          <p:cNvSpPr txBox="1"/>
          <p:nvPr/>
        </p:nvSpPr>
        <p:spPr>
          <a:xfrm>
            <a:off x="4525275" y="2320957"/>
            <a:ext cx="6864889" cy="369332"/>
          </a:xfrm>
          <a:prstGeom prst="rect">
            <a:avLst/>
          </a:prstGeom>
          <a:noFill/>
        </p:spPr>
        <p:txBody>
          <a:bodyPr wrap="square" rtlCol="0">
            <a:spAutoFit/>
          </a:bodyPr>
          <a:lstStyle/>
          <a:p>
            <a:r>
              <a:rPr lang="en-GB" sz="1800" dirty="0">
                <a:solidFill>
                  <a:schemeClr val="bg1"/>
                </a:solidFill>
                <a:latin typeface="GOTHAM-BOOK" panose="02000504050000020004" pitchFamily="2" charset="0"/>
              </a:rPr>
              <a:t>Bespoke opened </a:t>
            </a:r>
            <a:r>
              <a:rPr lang="en-GB" dirty="0">
                <a:solidFill>
                  <a:schemeClr val="bg1"/>
                </a:solidFill>
                <a:latin typeface="GOTHAM-BOOK" panose="02000504050000020004" pitchFamily="2" charset="0"/>
              </a:rPr>
              <a:t>the</a:t>
            </a:r>
            <a:r>
              <a:rPr lang="en-GB" sz="1800" dirty="0">
                <a:solidFill>
                  <a:schemeClr val="bg1"/>
                </a:solidFill>
                <a:latin typeface="GOTHAM-BOOK" panose="02000504050000020004" pitchFamily="2" charset="0"/>
              </a:rPr>
              <a:t> Huddersfield site</a:t>
            </a:r>
            <a:endParaRPr lang="en-US" dirty="0"/>
          </a:p>
        </p:txBody>
      </p:sp>
      <p:sp>
        <p:nvSpPr>
          <p:cNvPr id="4" name="TextBox 3">
            <a:extLst>
              <a:ext uri="{FF2B5EF4-FFF2-40B4-BE49-F238E27FC236}">
                <a16:creationId xmlns:a16="http://schemas.microsoft.com/office/drawing/2014/main" id="{3900C017-708D-9962-964D-2A47E2E45EB6}"/>
              </a:ext>
            </a:extLst>
          </p:cNvPr>
          <p:cNvSpPr txBox="1"/>
          <p:nvPr/>
        </p:nvSpPr>
        <p:spPr>
          <a:xfrm>
            <a:off x="4502777" y="3072225"/>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2006</a:t>
            </a:r>
            <a:endParaRPr lang="en-US" sz="3600" dirty="0">
              <a:solidFill>
                <a:srgbClr val="C6C6C6"/>
              </a:solidFill>
            </a:endParaRPr>
          </a:p>
        </p:txBody>
      </p:sp>
      <p:sp>
        <p:nvSpPr>
          <p:cNvPr id="5" name="TextBox 4">
            <a:extLst>
              <a:ext uri="{FF2B5EF4-FFF2-40B4-BE49-F238E27FC236}">
                <a16:creationId xmlns:a16="http://schemas.microsoft.com/office/drawing/2014/main" id="{35720485-D46D-C41C-EBE9-6C82B8D828BD}"/>
              </a:ext>
            </a:extLst>
          </p:cNvPr>
          <p:cNvSpPr txBox="1"/>
          <p:nvPr/>
        </p:nvSpPr>
        <p:spPr>
          <a:xfrm>
            <a:off x="4502777" y="3630745"/>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Workforce expansion</a:t>
            </a:r>
            <a:endParaRPr lang="en-US" dirty="0"/>
          </a:p>
        </p:txBody>
      </p:sp>
      <p:sp>
        <p:nvSpPr>
          <p:cNvPr id="9" name="TextBox 8">
            <a:extLst>
              <a:ext uri="{FF2B5EF4-FFF2-40B4-BE49-F238E27FC236}">
                <a16:creationId xmlns:a16="http://schemas.microsoft.com/office/drawing/2014/main" id="{A311E8CE-3666-57CE-FF08-B717E09B774A}"/>
              </a:ext>
            </a:extLst>
          </p:cNvPr>
          <p:cNvSpPr txBox="1"/>
          <p:nvPr/>
        </p:nvSpPr>
        <p:spPr>
          <a:xfrm>
            <a:off x="4502777" y="4382013"/>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2008</a:t>
            </a:r>
            <a:endParaRPr lang="en-US" sz="3600" dirty="0">
              <a:solidFill>
                <a:srgbClr val="C6C6C6"/>
              </a:solidFill>
            </a:endParaRPr>
          </a:p>
        </p:txBody>
      </p:sp>
      <p:sp>
        <p:nvSpPr>
          <p:cNvPr id="26" name="TextBox 25">
            <a:extLst>
              <a:ext uri="{FF2B5EF4-FFF2-40B4-BE49-F238E27FC236}">
                <a16:creationId xmlns:a16="http://schemas.microsoft.com/office/drawing/2014/main" id="{FC686DB4-90C8-B4FA-055E-996D667AC29C}"/>
              </a:ext>
            </a:extLst>
          </p:cNvPr>
          <p:cNvSpPr txBox="1"/>
          <p:nvPr/>
        </p:nvSpPr>
        <p:spPr>
          <a:xfrm>
            <a:off x="4502777" y="4940533"/>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Expanded into overseas market</a:t>
            </a:r>
            <a:endParaRPr lang="en-US" dirty="0"/>
          </a:p>
        </p:txBody>
      </p:sp>
      <p:sp>
        <p:nvSpPr>
          <p:cNvPr id="27" name="TextBox 26">
            <a:extLst>
              <a:ext uri="{FF2B5EF4-FFF2-40B4-BE49-F238E27FC236}">
                <a16:creationId xmlns:a16="http://schemas.microsoft.com/office/drawing/2014/main" id="{7698B73C-C2CD-6535-EB42-51D45B25A5D0}"/>
              </a:ext>
            </a:extLst>
          </p:cNvPr>
          <p:cNvSpPr txBox="1"/>
          <p:nvPr/>
        </p:nvSpPr>
        <p:spPr>
          <a:xfrm>
            <a:off x="4502777" y="5688818"/>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2012</a:t>
            </a:r>
            <a:endParaRPr lang="en-US" sz="3600" dirty="0">
              <a:solidFill>
                <a:srgbClr val="C6C6C6"/>
              </a:solidFill>
            </a:endParaRPr>
          </a:p>
        </p:txBody>
      </p:sp>
      <p:sp>
        <p:nvSpPr>
          <p:cNvPr id="28" name="TextBox 27">
            <a:extLst>
              <a:ext uri="{FF2B5EF4-FFF2-40B4-BE49-F238E27FC236}">
                <a16:creationId xmlns:a16="http://schemas.microsoft.com/office/drawing/2014/main" id="{75325F5D-2D00-6C07-92B9-BFD486692FEA}"/>
              </a:ext>
            </a:extLst>
          </p:cNvPr>
          <p:cNvSpPr txBox="1"/>
          <p:nvPr/>
        </p:nvSpPr>
        <p:spPr>
          <a:xfrm>
            <a:off x="4502777" y="6247338"/>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Increase in production facility</a:t>
            </a:r>
            <a:endParaRPr lang="en-US" dirty="0"/>
          </a:p>
        </p:txBody>
      </p:sp>
    </p:spTree>
    <p:extLst>
      <p:ext uri="{BB962C8B-B14F-4D97-AF65-F5344CB8AC3E}">
        <p14:creationId xmlns:p14="http://schemas.microsoft.com/office/powerpoint/2010/main" val="511181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50"/>
                                        <p:tgtEl>
                                          <p:spTgt spid="2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50"/>
                                        <p:tgtEl>
                                          <p:spTgt spid="27"/>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4" grpId="0"/>
      <p:bldP spid="5" grpId="0"/>
      <p:bldP spid="9"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6216F1-406C-1FCE-1CEB-F3CC9901CA47}"/>
              </a:ext>
            </a:extLst>
          </p:cNvPr>
          <p:cNvSpPr/>
          <p:nvPr/>
        </p:nvSpPr>
        <p:spPr>
          <a:xfrm>
            <a:off x="-150694" y="1334334"/>
            <a:ext cx="12493388" cy="5623058"/>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7678C25-931A-DF81-8CFB-4BF08D1033A9}"/>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BESPOKE JOURNEY</a:t>
            </a:r>
          </a:p>
        </p:txBody>
      </p:sp>
      <p:pic>
        <p:nvPicPr>
          <p:cNvPr id="7" name="Picture 6" descr="A black and white background&#10;&#10;Description automatically generated with medium confidence">
            <a:extLst>
              <a:ext uri="{FF2B5EF4-FFF2-40B4-BE49-F238E27FC236}">
                <a16:creationId xmlns:a16="http://schemas.microsoft.com/office/drawing/2014/main" id="{2C6F3C9F-A727-750A-B832-C9521655D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5" name="Picture 4" descr="A person sitting at a desk looking at a computer screen&#10;&#10;Description automatically generated">
            <a:extLst>
              <a:ext uri="{FF2B5EF4-FFF2-40B4-BE49-F238E27FC236}">
                <a16:creationId xmlns:a16="http://schemas.microsoft.com/office/drawing/2014/main" id="{0B098D02-A105-C713-B93E-F5C40D1DB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95" y="1334334"/>
            <a:ext cx="4338331" cy="5784441"/>
          </a:xfrm>
          <a:prstGeom prst="rect">
            <a:avLst/>
          </a:prstGeom>
        </p:spPr>
      </p:pic>
      <p:grpSp>
        <p:nvGrpSpPr>
          <p:cNvPr id="6" name="Group 5">
            <a:extLst>
              <a:ext uri="{FF2B5EF4-FFF2-40B4-BE49-F238E27FC236}">
                <a16:creationId xmlns:a16="http://schemas.microsoft.com/office/drawing/2014/main" id="{BC16EAB0-8389-1509-E53E-2CB305BD0229}"/>
              </a:ext>
            </a:extLst>
          </p:cNvPr>
          <p:cNvGrpSpPr/>
          <p:nvPr/>
        </p:nvGrpSpPr>
        <p:grpSpPr>
          <a:xfrm>
            <a:off x="4007616" y="-3299038"/>
            <a:ext cx="360040" cy="18882066"/>
            <a:chOff x="3575720" y="692696"/>
            <a:chExt cx="100658" cy="5278944"/>
          </a:xfrm>
        </p:grpSpPr>
        <p:cxnSp>
          <p:nvCxnSpPr>
            <p:cNvPr id="10" name="Straight Connector 9">
              <a:extLst>
                <a:ext uri="{FF2B5EF4-FFF2-40B4-BE49-F238E27FC236}">
                  <a16:creationId xmlns:a16="http://schemas.microsoft.com/office/drawing/2014/main" id="{901DBD64-19BA-0B4D-30DA-A3011EA61345}"/>
                </a:ext>
              </a:extLst>
            </p:cNvPr>
            <p:cNvCxnSpPr>
              <a:cxnSpLocks/>
            </p:cNvCxnSpPr>
            <p:nvPr/>
          </p:nvCxnSpPr>
          <p:spPr>
            <a:xfrm>
              <a:off x="3622931" y="696125"/>
              <a:ext cx="0" cy="518114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6E5DFEA-C72C-B756-205A-D4CD63996265}"/>
                </a:ext>
              </a:extLst>
            </p:cNvPr>
            <p:cNvSpPr/>
            <p:nvPr/>
          </p:nvSpPr>
          <p:spPr>
            <a:xfrm>
              <a:off x="3575720" y="69269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BD85AFE-4C6C-C8DC-591A-BC806E9FCE29}"/>
                </a:ext>
              </a:extLst>
            </p:cNvPr>
            <p:cNvSpPr/>
            <p:nvPr/>
          </p:nvSpPr>
          <p:spPr>
            <a:xfrm>
              <a:off x="3575720" y="105853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DFCB88B-B947-C807-3DFE-A24D7CD42BE6}"/>
                </a:ext>
              </a:extLst>
            </p:cNvPr>
            <p:cNvSpPr/>
            <p:nvPr/>
          </p:nvSpPr>
          <p:spPr>
            <a:xfrm>
              <a:off x="3575720" y="1424380"/>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63FC09F-9B8F-CF14-717D-EA5B1E839F72}"/>
                </a:ext>
              </a:extLst>
            </p:cNvPr>
            <p:cNvSpPr/>
            <p:nvPr/>
          </p:nvSpPr>
          <p:spPr>
            <a:xfrm>
              <a:off x="3575720" y="179022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7D28665-5393-0101-43BB-01F9C0E9C45B}"/>
                </a:ext>
              </a:extLst>
            </p:cNvPr>
            <p:cNvSpPr/>
            <p:nvPr/>
          </p:nvSpPr>
          <p:spPr>
            <a:xfrm>
              <a:off x="3575720" y="215606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C5605D3-4598-A57B-7682-DD767B7E8666}"/>
                </a:ext>
              </a:extLst>
            </p:cNvPr>
            <p:cNvSpPr/>
            <p:nvPr/>
          </p:nvSpPr>
          <p:spPr>
            <a:xfrm>
              <a:off x="3575720" y="5106563"/>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84446F1-DFDD-FAEC-788F-CAB12B678EDA}"/>
                </a:ext>
              </a:extLst>
            </p:cNvPr>
            <p:cNvSpPr/>
            <p:nvPr/>
          </p:nvSpPr>
          <p:spPr>
            <a:xfrm>
              <a:off x="3575720" y="471695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09EE825-B660-CA12-D159-58E48F34240B}"/>
                </a:ext>
              </a:extLst>
            </p:cNvPr>
            <p:cNvSpPr/>
            <p:nvPr/>
          </p:nvSpPr>
          <p:spPr>
            <a:xfrm>
              <a:off x="3575720" y="435111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0CC9DD5-9D86-BC0C-91E8-A56563387247}"/>
                </a:ext>
              </a:extLst>
            </p:cNvPr>
            <p:cNvSpPr/>
            <p:nvPr/>
          </p:nvSpPr>
          <p:spPr>
            <a:xfrm>
              <a:off x="3575720" y="398527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E248A68-4F3C-745C-245E-B826047C9700}"/>
                </a:ext>
              </a:extLst>
            </p:cNvPr>
            <p:cNvSpPr/>
            <p:nvPr/>
          </p:nvSpPr>
          <p:spPr>
            <a:xfrm>
              <a:off x="3575720" y="361943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6028764-177A-DECD-2163-88736129CEC3}"/>
                </a:ext>
              </a:extLst>
            </p:cNvPr>
            <p:cNvSpPr/>
            <p:nvPr/>
          </p:nvSpPr>
          <p:spPr>
            <a:xfrm>
              <a:off x="3575720" y="326052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9E39DD21-5046-D3FE-41E1-429A5D5A0060}"/>
                </a:ext>
              </a:extLst>
            </p:cNvPr>
            <p:cNvSpPr/>
            <p:nvPr/>
          </p:nvSpPr>
          <p:spPr>
            <a:xfrm>
              <a:off x="3582010" y="288774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264B1382-B82D-FC89-62C3-51DD18B6796C}"/>
                </a:ext>
              </a:extLst>
            </p:cNvPr>
            <p:cNvSpPr/>
            <p:nvPr/>
          </p:nvSpPr>
          <p:spPr>
            <a:xfrm>
              <a:off x="3575720" y="252190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B173EF4-111D-1124-BEDF-725C6BAB605D}"/>
                </a:ext>
              </a:extLst>
            </p:cNvPr>
            <p:cNvSpPr/>
            <p:nvPr/>
          </p:nvSpPr>
          <p:spPr>
            <a:xfrm>
              <a:off x="3575720" y="546218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0F081158-4F87-49CA-0FB8-7E73812366D8}"/>
                </a:ext>
              </a:extLst>
            </p:cNvPr>
            <p:cNvSpPr/>
            <p:nvPr/>
          </p:nvSpPr>
          <p:spPr>
            <a:xfrm>
              <a:off x="3575720" y="587727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2A0ED297-2BFC-BFB1-F0DD-19F82CC92491}"/>
              </a:ext>
            </a:extLst>
          </p:cNvPr>
          <p:cNvSpPr txBox="1"/>
          <p:nvPr/>
        </p:nvSpPr>
        <p:spPr>
          <a:xfrm>
            <a:off x="4525275" y="1802097"/>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2014</a:t>
            </a:r>
            <a:endParaRPr lang="en-US" sz="3600" dirty="0">
              <a:solidFill>
                <a:srgbClr val="C6C6C6"/>
              </a:solidFill>
            </a:endParaRPr>
          </a:p>
        </p:txBody>
      </p:sp>
      <p:sp>
        <p:nvSpPr>
          <p:cNvPr id="26" name="TextBox 25">
            <a:extLst>
              <a:ext uri="{FF2B5EF4-FFF2-40B4-BE49-F238E27FC236}">
                <a16:creationId xmlns:a16="http://schemas.microsoft.com/office/drawing/2014/main" id="{501EFFD0-3854-D59B-098C-99899A8713E9}"/>
              </a:ext>
            </a:extLst>
          </p:cNvPr>
          <p:cNvSpPr txBox="1"/>
          <p:nvPr/>
        </p:nvSpPr>
        <p:spPr>
          <a:xfrm>
            <a:off x="4525275" y="2360617"/>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Invested in CNC Tube bending and CAD design</a:t>
            </a:r>
            <a:endParaRPr lang="en-US" dirty="0"/>
          </a:p>
        </p:txBody>
      </p:sp>
      <p:sp>
        <p:nvSpPr>
          <p:cNvPr id="27" name="TextBox 26">
            <a:extLst>
              <a:ext uri="{FF2B5EF4-FFF2-40B4-BE49-F238E27FC236}">
                <a16:creationId xmlns:a16="http://schemas.microsoft.com/office/drawing/2014/main" id="{596C5958-33D7-2A23-2E4D-18ABD72A421B}"/>
              </a:ext>
            </a:extLst>
          </p:cNvPr>
          <p:cNvSpPr txBox="1"/>
          <p:nvPr/>
        </p:nvSpPr>
        <p:spPr>
          <a:xfrm>
            <a:off x="4502777" y="3111885"/>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2015</a:t>
            </a:r>
            <a:endParaRPr lang="en-US" sz="3600" dirty="0">
              <a:solidFill>
                <a:srgbClr val="C6C6C6"/>
              </a:solidFill>
            </a:endParaRPr>
          </a:p>
        </p:txBody>
      </p:sp>
      <p:sp>
        <p:nvSpPr>
          <p:cNvPr id="28" name="TextBox 27">
            <a:extLst>
              <a:ext uri="{FF2B5EF4-FFF2-40B4-BE49-F238E27FC236}">
                <a16:creationId xmlns:a16="http://schemas.microsoft.com/office/drawing/2014/main" id="{7F767D94-8CDF-C0C4-EC2D-B0F55163A472}"/>
              </a:ext>
            </a:extLst>
          </p:cNvPr>
          <p:cNvSpPr txBox="1"/>
          <p:nvPr/>
        </p:nvSpPr>
        <p:spPr>
          <a:xfrm>
            <a:off x="4502777" y="3670405"/>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Launched the Infinity MKI</a:t>
            </a:r>
            <a:endParaRPr lang="en-US" dirty="0"/>
          </a:p>
        </p:txBody>
      </p:sp>
      <p:sp>
        <p:nvSpPr>
          <p:cNvPr id="30" name="TextBox 29">
            <a:extLst>
              <a:ext uri="{FF2B5EF4-FFF2-40B4-BE49-F238E27FC236}">
                <a16:creationId xmlns:a16="http://schemas.microsoft.com/office/drawing/2014/main" id="{6E02F819-178B-7D31-A628-0C158B72C1C5}"/>
              </a:ext>
            </a:extLst>
          </p:cNvPr>
          <p:cNvSpPr txBox="1"/>
          <p:nvPr/>
        </p:nvSpPr>
        <p:spPr>
          <a:xfrm>
            <a:off x="4502777" y="4421673"/>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2016</a:t>
            </a:r>
            <a:endParaRPr lang="en-US" sz="3600" dirty="0">
              <a:solidFill>
                <a:srgbClr val="C6C6C6"/>
              </a:solidFill>
            </a:endParaRPr>
          </a:p>
        </p:txBody>
      </p:sp>
      <p:sp>
        <p:nvSpPr>
          <p:cNvPr id="31" name="TextBox 30">
            <a:extLst>
              <a:ext uri="{FF2B5EF4-FFF2-40B4-BE49-F238E27FC236}">
                <a16:creationId xmlns:a16="http://schemas.microsoft.com/office/drawing/2014/main" id="{EAF91B96-495B-DCC8-EC6A-2B065D5E5408}"/>
              </a:ext>
            </a:extLst>
          </p:cNvPr>
          <p:cNvSpPr txBox="1"/>
          <p:nvPr/>
        </p:nvSpPr>
        <p:spPr>
          <a:xfrm>
            <a:off x="4502777" y="4980193"/>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First sales in North America</a:t>
            </a:r>
            <a:endParaRPr lang="en-US" dirty="0"/>
          </a:p>
        </p:txBody>
      </p:sp>
      <p:sp>
        <p:nvSpPr>
          <p:cNvPr id="32" name="TextBox 31">
            <a:extLst>
              <a:ext uri="{FF2B5EF4-FFF2-40B4-BE49-F238E27FC236}">
                <a16:creationId xmlns:a16="http://schemas.microsoft.com/office/drawing/2014/main" id="{97BDEBDC-3D7A-BF32-BF07-21C0B8891B53}"/>
              </a:ext>
            </a:extLst>
          </p:cNvPr>
          <p:cNvSpPr txBox="1"/>
          <p:nvPr/>
        </p:nvSpPr>
        <p:spPr>
          <a:xfrm>
            <a:off x="4502777" y="5728478"/>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2018</a:t>
            </a:r>
            <a:endParaRPr lang="en-US" sz="3600" dirty="0">
              <a:solidFill>
                <a:srgbClr val="C6C6C6"/>
              </a:solidFill>
            </a:endParaRPr>
          </a:p>
        </p:txBody>
      </p:sp>
      <p:sp>
        <p:nvSpPr>
          <p:cNvPr id="34" name="TextBox 33">
            <a:extLst>
              <a:ext uri="{FF2B5EF4-FFF2-40B4-BE49-F238E27FC236}">
                <a16:creationId xmlns:a16="http://schemas.microsoft.com/office/drawing/2014/main" id="{A27C200C-6A7D-EA39-D736-51A58FFA8286}"/>
              </a:ext>
            </a:extLst>
          </p:cNvPr>
          <p:cNvSpPr txBox="1"/>
          <p:nvPr/>
        </p:nvSpPr>
        <p:spPr>
          <a:xfrm>
            <a:off x="4502777" y="6286998"/>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Expanded our multilingual sales team</a:t>
            </a:r>
            <a:endParaRPr lang="en-US" dirty="0"/>
          </a:p>
        </p:txBody>
      </p:sp>
    </p:spTree>
    <p:extLst>
      <p:ext uri="{BB962C8B-B14F-4D97-AF65-F5344CB8AC3E}">
        <p14:creationId xmlns:p14="http://schemas.microsoft.com/office/powerpoint/2010/main" val="3864263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50"/>
                                        <p:tgtEl>
                                          <p:spTgt spid="30"/>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P spid="28" grpId="0"/>
      <p:bldP spid="30" grpId="0"/>
      <p:bldP spid="31" grpId="0"/>
      <p:bldP spid="3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6216F1-406C-1FCE-1CEB-F3CC9901CA47}"/>
              </a:ext>
            </a:extLst>
          </p:cNvPr>
          <p:cNvSpPr/>
          <p:nvPr/>
        </p:nvSpPr>
        <p:spPr>
          <a:xfrm>
            <a:off x="-150694" y="1334334"/>
            <a:ext cx="12493388" cy="5623058"/>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7678C25-931A-DF81-8CFB-4BF08D1033A9}"/>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BESPOKE JOURNEY</a:t>
            </a:r>
          </a:p>
        </p:txBody>
      </p:sp>
      <p:pic>
        <p:nvPicPr>
          <p:cNvPr id="7" name="Picture 6" descr="A black and white background&#10;&#10;Description automatically generated with medium confidence">
            <a:extLst>
              <a:ext uri="{FF2B5EF4-FFF2-40B4-BE49-F238E27FC236}">
                <a16:creationId xmlns:a16="http://schemas.microsoft.com/office/drawing/2014/main" id="{2C6F3C9F-A727-750A-B832-C9521655D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5" name="Picture 4" descr="A warehouse with boxes on pallets&#10;&#10;Description automatically generated">
            <a:extLst>
              <a:ext uri="{FF2B5EF4-FFF2-40B4-BE49-F238E27FC236}">
                <a16:creationId xmlns:a16="http://schemas.microsoft.com/office/drawing/2014/main" id="{EE50AAE6-8D47-972B-3299-AAF03B6B1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7" y="1334646"/>
            <a:ext cx="4406774" cy="5875699"/>
          </a:xfrm>
          <a:prstGeom prst="rect">
            <a:avLst/>
          </a:prstGeom>
        </p:spPr>
      </p:pic>
      <p:grpSp>
        <p:nvGrpSpPr>
          <p:cNvPr id="6" name="Group 5">
            <a:extLst>
              <a:ext uri="{FF2B5EF4-FFF2-40B4-BE49-F238E27FC236}">
                <a16:creationId xmlns:a16="http://schemas.microsoft.com/office/drawing/2014/main" id="{BC16EAB0-8389-1509-E53E-2CB305BD0229}"/>
              </a:ext>
            </a:extLst>
          </p:cNvPr>
          <p:cNvGrpSpPr/>
          <p:nvPr/>
        </p:nvGrpSpPr>
        <p:grpSpPr>
          <a:xfrm>
            <a:off x="4018866" y="-8492461"/>
            <a:ext cx="360040" cy="18882066"/>
            <a:chOff x="3575720" y="692696"/>
            <a:chExt cx="100658" cy="5278944"/>
          </a:xfrm>
        </p:grpSpPr>
        <p:cxnSp>
          <p:nvCxnSpPr>
            <p:cNvPr id="10" name="Straight Connector 9">
              <a:extLst>
                <a:ext uri="{FF2B5EF4-FFF2-40B4-BE49-F238E27FC236}">
                  <a16:creationId xmlns:a16="http://schemas.microsoft.com/office/drawing/2014/main" id="{901DBD64-19BA-0B4D-30DA-A3011EA61345}"/>
                </a:ext>
              </a:extLst>
            </p:cNvPr>
            <p:cNvCxnSpPr>
              <a:cxnSpLocks/>
            </p:cNvCxnSpPr>
            <p:nvPr/>
          </p:nvCxnSpPr>
          <p:spPr>
            <a:xfrm>
              <a:off x="3622931" y="696125"/>
              <a:ext cx="0" cy="518114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6E5DFEA-C72C-B756-205A-D4CD63996265}"/>
                </a:ext>
              </a:extLst>
            </p:cNvPr>
            <p:cNvSpPr/>
            <p:nvPr/>
          </p:nvSpPr>
          <p:spPr>
            <a:xfrm>
              <a:off x="3575720" y="69269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BD85AFE-4C6C-C8DC-591A-BC806E9FCE29}"/>
                </a:ext>
              </a:extLst>
            </p:cNvPr>
            <p:cNvSpPr/>
            <p:nvPr/>
          </p:nvSpPr>
          <p:spPr>
            <a:xfrm>
              <a:off x="3575720" y="105853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DFCB88B-B947-C807-3DFE-A24D7CD42BE6}"/>
                </a:ext>
              </a:extLst>
            </p:cNvPr>
            <p:cNvSpPr/>
            <p:nvPr/>
          </p:nvSpPr>
          <p:spPr>
            <a:xfrm>
              <a:off x="3575720" y="1424380"/>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63FC09F-9B8F-CF14-717D-EA5B1E839F72}"/>
                </a:ext>
              </a:extLst>
            </p:cNvPr>
            <p:cNvSpPr/>
            <p:nvPr/>
          </p:nvSpPr>
          <p:spPr>
            <a:xfrm>
              <a:off x="3575720" y="179022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7D28665-5393-0101-43BB-01F9C0E9C45B}"/>
                </a:ext>
              </a:extLst>
            </p:cNvPr>
            <p:cNvSpPr/>
            <p:nvPr/>
          </p:nvSpPr>
          <p:spPr>
            <a:xfrm>
              <a:off x="3575720" y="215606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C5605D3-4598-A57B-7682-DD767B7E8666}"/>
                </a:ext>
              </a:extLst>
            </p:cNvPr>
            <p:cNvSpPr/>
            <p:nvPr/>
          </p:nvSpPr>
          <p:spPr>
            <a:xfrm>
              <a:off x="3575720" y="5106563"/>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84446F1-DFDD-FAEC-788F-CAB12B678EDA}"/>
                </a:ext>
              </a:extLst>
            </p:cNvPr>
            <p:cNvSpPr/>
            <p:nvPr/>
          </p:nvSpPr>
          <p:spPr>
            <a:xfrm>
              <a:off x="3575720" y="471695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09EE825-B660-CA12-D159-58E48F34240B}"/>
                </a:ext>
              </a:extLst>
            </p:cNvPr>
            <p:cNvSpPr/>
            <p:nvPr/>
          </p:nvSpPr>
          <p:spPr>
            <a:xfrm>
              <a:off x="3575720" y="435111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0CC9DD5-9D86-BC0C-91E8-A56563387247}"/>
                </a:ext>
              </a:extLst>
            </p:cNvPr>
            <p:cNvSpPr/>
            <p:nvPr/>
          </p:nvSpPr>
          <p:spPr>
            <a:xfrm>
              <a:off x="3575720" y="398527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E248A68-4F3C-745C-245E-B826047C9700}"/>
                </a:ext>
              </a:extLst>
            </p:cNvPr>
            <p:cNvSpPr/>
            <p:nvPr/>
          </p:nvSpPr>
          <p:spPr>
            <a:xfrm>
              <a:off x="3575720" y="361943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6028764-177A-DECD-2163-88736129CEC3}"/>
                </a:ext>
              </a:extLst>
            </p:cNvPr>
            <p:cNvSpPr/>
            <p:nvPr/>
          </p:nvSpPr>
          <p:spPr>
            <a:xfrm>
              <a:off x="3575720" y="326052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9E39DD21-5046-D3FE-41E1-429A5D5A0060}"/>
                </a:ext>
              </a:extLst>
            </p:cNvPr>
            <p:cNvSpPr/>
            <p:nvPr/>
          </p:nvSpPr>
          <p:spPr>
            <a:xfrm>
              <a:off x="3582010" y="288774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264B1382-B82D-FC89-62C3-51DD18B6796C}"/>
                </a:ext>
              </a:extLst>
            </p:cNvPr>
            <p:cNvSpPr/>
            <p:nvPr/>
          </p:nvSpPr>
          <p:spPr>
            <a:xfrm>
              <a:off x="3575720" y="252190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B173EF4-111D-1124-BEDF-725C6BAB605D}"/>
                </a:ext>
              </a:extLst>
            </p:cNvPr>
            <p:cNvSpPr/>
            <p:nvPr/>
          </p:nvSpPr>
          <p:spPr>
            <a:xfrm>
              <a:off x="3575720" y="546218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0F081158-4F87-49CA-0FB8-7E73812366D8}"/>
                </a:ext>
              </a:extLst>
            </p:cNvPr>
            <p:cNvSpPr/>
            <p:nvPr/>
          </p:nvSpPr>
          <p:spPr>
            <a:xfrm>
              <a:off x="3575720" y="587727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07FAD3FB-4493-AAA7-DF95-87AC962D1459}"/>
              </a:ext>
            </a:extLst>
          </p:cNvPr>
          <p:cNvSpPr txBox="1"/>
          <p:nvPr/>
        </p:nvSpPr>
        <p:spPr>
          <a:xfrm>
            <a:off x="4525275" y="1802097"/>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2019</a:t>
            </a:r>
            <a:endParaRPr lang="en-US" sz="3600" dirty="0">
              <a:solidFill>
                <a:srgbClr val="C6C6C6"/>
              </a:solidFill>
            </a:endParaRPr>
          </a:p>
        </p:txBody>
      </p:sp>
      <p:sp>
        <p:nvSpPr>
          <p:cNvPr id="26" name="TextBox 25">
            <a:extLst>
              <a:ext uri="{FF2B5EF4-FFF2-40B4-BE49-F238E27FC236}">
                <a16:creationId xmlns:a16="http://schemas.microsoft.com/office/drawing/2014/main" id="{AB53D84B-5A24-3407-62F2-D380769C049F}"/>
              </a:ext>
            </a:extLst>
          </p:cNvPr>
          <p:cNvSpPr txBox="1"/>
          <p:nvPr/>
        </p:nvSpPr>
        <p:spPr>
          <a:xfrm>
            <a:off x="4525275" y="2360617"/>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Introduced the Synergy Straight Stairlift</a:t>
            </a:r>
            <a:endParaRPr lang="en-US" dirty="0"/>
          </a:p>
        </p:txBody>
      </p:sp>
      <p:sp>
        <p:nvSpPr>
          <p:cNvPr id="27" name="TextBox 26">
            <a:extLst>
              <a:ext uri="{FF2B5EF4-FFF2-40B4-BE49-F238E27FC236}">
                <a16:creationId xmlns:a16="http://schemas.microsoft.com/office/drawing/2014/main" id="{6D927EF9-6F8E-340A-F558-8E3A2DB95856}"/>
              </a:ext>
            </a:extLst>
          </p:cNvPr>
          <p:cNvSpPr txBox="1"/>
          <p:nvPr/>
        </p:nvSpPr>
        <p:spPr>
          <a:xfrm>
            <a:off x="4502777" y="3111885"/>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2020</a:t>
            </a:r>
            <a:endParaRPr lang="en-US" sz="3600" dirty="0">
              <a:solidFill>
                <a:srgbClr val="C6C6C6"/>
              </a:solidFill>
            </a:endParaRPr>
          </a:p>
        </p:txBody>
      </p:sp>
      <p:sp>
        <p:nvSpPr>
          <p:cNvPr id="28" name="TextBox 27">
            <a:extLst>
              <a:ext uri="{FF2B5EF4-FFF2-40B4-BE49-F238E27FC236}">
                <a16:creationId xmlns:a16="http://schemas.microsoft.com/office/drawing/2014/main" id="{C71BD916-C8F1-6835-4C11-CA237B6FBB4D}"/>
              </a:ext>
            </a:extLst>
          </p:cNvPr>
          <p:cNvSpPr txBox="1"/>
          <p:nvPr/>
        </p:nvSpPr>
        <p:spPr>
          <a:xfrm>
            <a:off x="4502777" y="3670405"/>
            <a:ext cx="7839916" cy="369332"/>
          </a:xfrm>
          <a:prstGeom prst="rect">
            <a:avLst/>
          </a:prstGeom>
          <a:noFill/>
        </p:spPr>
        <p:txBody>
          <a:bodyPr wrap="square" rtlCol="0">
            <a:spAutoFit/>
          </a:bodyPr>
          <a:lstStyle/>
          <a:p>
            <a:r>
              <a:rPr lang="en-GB" dirty="0">
                <a:solidFill>
                  <a:schemeClr val="bg1"/>
                </a:solidFill>
                <a:latin typeface="GOTHAM-BOOK" panose="02000504050000020004" pitchFamily="2" charset="0"/>
              </a:rPr>
              <a:t>Opened our dedicated sales office in Cottingley, West Yorkshire</a:t>
            </a:r>
            <a:endParaRPr lang="en-US" dirty="0"/>
          </a:p>
        </p:txBody>
      </p:sp>
      <p:sp>
        <p:nvSpPr>
          <p:cNvPr id="30" name="TextBox 29">
            <a:extLst>
              <a:ext uri="{FF2B5EF4-FFF2-40B4-BE49-F238E27FC236}">
                <a16:creationId xmlns:a16="http://schemas.microsoft.com/office/drawing/2014/main" id="{4DEE9E9C-D42E-F415-5DFD-144007CF84E6}"/>
              </a:ext>
            </a:extLst>
          </p:cNvPr>
          <p:cNvSpPr txBox="1"/>
          <p:nvPr/>
        </p:nvSpPr>
        <p:spPr>
          <a:xfrm>
            <a:off x="4502777" y="4421673"/>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2021</a:t>
            </a:r>
            <a:endParaRPr lang="en-US" sz="3600" dirty="0">
              <a:solidFill>
                <a:srgbClr val="C6C6C6"/>
              </a:solidFill>
            </a:endParaRPr>
          </a:p>
        </p:txBody>
      </p:sp>
      <p:sp>
        <p:nvSpPr>
          <p:cNvPr id="31" name="TextBox 30">
            <a:extLst>
              <a:ext uri="{FF2B5EF4-FFF2-40B4-BE49-F238E27FC236}">
                <a16:creationId xmlns:a16="http://schemas.microsoft.com/office/drawing/2014/main" id="{D16AE870-8C8A-4982-58D8-D7FAFB13C585}"/>
              </a:ext>
            </a:extLst>
          </p:cNvPr>
          <p:cNvSpPr txBox="1"/>
          <p:nvPr/>
        </p:nvSpPr>
        <p:spPr>
          <a:xfrm>
            <a:off x="4502777" y="4980193"/>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Launch of online demonstrations and virtual training</a:t>
            </a:r>
            <a:endParaRPr lang="en-US" dirty="0"/>
          </a:p>
        </p:txBody>
      </p:sp>
      <p:sp>
        <p:nvSpPr>
          <p:cNvPr id="32" name="TextBox 31">
            <a:extLst>
              <a:ext uri="{FF2B5EF4-FFF2-40B4-BE49-F238E27FC236}">
                <a16:creationId xmlns:a16="http://schemas.microsoft.com/office/drawing/2014/main" id="{FF5FCCF2-7CE0-BE9B-0E7E-110EE2ED44F2}"/>
              </a:ext>
            </a:extLst>
          </p:cNvPr>
          <p:cNvSpPr txBox="1"/>
          <p:nvPr/>
        </p:nvSpPr>
        <p:spPr>
          <a:xfrm>
            <a:off x="4502777" y="5728478"/>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2022</a:t>
            </a:r>
            <a:endParaRPr lang="en-US" sz="3600" dirty="0">
              <a:solidFill>
                <a:srgbClr val="C6C6C6"/>
              </a:solidFill>
            </a:endParaRPr>
          </a:p>
        </p:txBody>
      </p:sp>
      <p:sp>
        <p:nvSpPr>
          <p:cNvPr id="34" name="TextBox 33">
            <a:extLst>
              <a:ext uri="{FF2B5EF4-FFF2-40B4-BE49-F238E27FC236}">
                <a16:creationId xmlns:a16="http://schemas.microsoft.com/office/drawing/2014/main" id="{AC2F92E4-43CD-EB03-D31A-CA340F4C4DCD}"/>
              </a:ext>
            </a:extLst>
          </p:cNvPr>
          <p:cNvSpPr txBox="1"/>
          <p:nvPr/>
        </p:nvSpPr>
        <p:spPr>
          <a:xfrm>
            <a:off x="4502777" y="6286998"/>
            <a:ext cx="6864889" cy="369332"/>
          </a:xfrm>
          <a:prstGeom prst="rect">
            <a:avLst/>
          </a:prstGeom>
          <a:noFill/>
        </p:spPr>
        <p:txBody>
          <a:bodyPr wrap="square" rtlCol="0">
            <a:spAutoFit/>
          </a:bodyPr>
          <a:lstStyle/>
          <a:p>
            <a:r>
              <a:rPr lang="en-GB" dirty="0">
                <a:solidFill>
                  <a:schemeClr val="bg1"/>
                </a:solidFill>
                <a:latin typeface="GOTHAM-BOOK" panose="02000504050000020004" pitchFamily="2" charset="0"/>
              </a:rPr>
              <a:t>Launched Infinity MKII</a:t>
            </a:r>
            <a:endParaRPr lang="en-US" dirty="0"/>
          </a:p>
        </p:txBody>
      </p:sp>
    </p:spTree>
    <p:extLst>
      <p:ext uri="{BB962C8B-B14F-4D97-AF65-F5344CB8AC3E}">
        <p14:creationId xmlns:p14="http://schemas.microsoft.com/office/powerpoint/2010/main" val="182227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50"/>
                                        <p:tgtEl>
                                          <p:spTgt spid="30"/>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250"/>
                                        <p:tgtEl>
                                          <p:spTgt spid="31"/>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27" grpId="0"/>
      <p:bldP spid="28" grpId="0"/>
      <p:bldP spid="30" grpId="0"/>
      <p:bldP spid="31" grpId="0"/>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6216F1-406C-1FCE-1CEB-F3CC9901CA47}"/>
              </a:ext>
            </a:extLst>
          </p:cNvPr>
          <p:cNvSpPr/>
          <p:nvPr/>
        </p:nvSpPr>
        <p:spPr>
          <a:xfrm>
            <a:off x="-150694" y="1334334"/>
            <a:ext cx="12493388" cy="5623058"/>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7678C25-931A-DF81-8CFB-4BF08D1033A9}"/>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THE BESPOKE JOURNEY</a:t>
            </a:r>
          </a:p>
        </p:txBody>
      </p:sp>
      <p:pic>
        <p:nvPicPr>
          <p:cNvPr id="7" name="Picture 6" descr="A black and white background&#10;&#10;Description automatically generated with medium confidence">
            <a:extLst>
              <a:ext uri="{FF2B5EF4-FFF2-40B4-BE49-F238E27FC236}">
                <a16:creationId xmlns:a16="http://schemas.microsoft.com/office/drawing/2014/main" id="{2C6F3C9F-A727-750A-B832-C9521655D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pic>
        <p:nvPicPr>
          <p:cNvPr id="26" name="Picture 25" descr="A person working out on a stair&#10;&#10;Description automatically generated">
            <a:extLst>
              <a:ext uri="{FF2B5EF4-FFF2-40B4-BE49-F238E27FC236}">
                <a16:creationId xmlns:a16="http://schemas.microsoft.com/office/drawing/2014/main" id="{7D09230D-4401-A83A-41C5-FF1D8F932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95" y="1334334"/>
            <a:ext cx="4338331" cy="5784441"/>
          </a:xfrm>
          <a:prstGeom prst="rect">
            <a:avLst/>
          </a:prstGeom>
        </p:spPr>
      </p:pic>
      <p:grpSp>
        <p:nvGrpSpPr>
          <p:cNvPr id="6" name="Group 5">
            <a:extLst>
              <a:ext uri="{FF2B5EF4-FFF2-40B4-BE49-F238E27FC236}">
                <a16:creationId xmlns:a16="http://schemas.microsoft.com/office/drawing/2014/main" id="{BC16EAB0-8389-1509-E53E-2CB305BD0229}"/>
              </a:ext>
            </a:extLst>
          </p:cNvPr>
          <p:cNvGrpSpPr/>
          <p:nvPr/>
        </p:nvGrpSpPr>
        <p:grpSpPr>
          <a:xfrm>
            <a:off x="4018866" y="-15123850"/>
            <a:ext cx="360040" cy="18882066"/>
            <a:chOff x="3575720" y="692696"/>
            <a:chExt cx="100658" cy="5278944"/>
          </a:xfrm>
        </p:grpSpPr>
        <p:cxnSp>
          <p:nvCxnSpPr>
            <p:cNvPr id="10" name="Straight Connector 9">
              <a:extLst>
                <a:ext uri="{FF2B5EF4-FFF2-40B4-BE49-F238E27FC236}">
                  <a16:creationId xmlns:a16="http://schemas.microsoft.com/office/drawing/2014/main" id="{901DBD64-19BA-0B4D-30DA-A3011EA61345}"/>
                </a:ext>
              </a:extLst>
            </p:cNvPr>
            <p:cNvCxnSpPr>
              <a:cxnSpLocks/>
            </p:cNvCxnSpPr>
            <p:nvPr/>
          </p:nvCxnSpPr>
          <p:spPr>
            <a:xfrm>
              <a:off x="3622931" y="696125"/>
              <a:ext cx="0" cy="518114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6E5DFEA-C72C-B756-205A-D4CD63996265}"/>
                </a:ext>
              </a:extLst>
            </p:cNvPr>
            <p:cNvSpPr/>
            <p:nvPr/>
          </p:nvSpPr>
          <p:spPr>
            <a:xfrm>
              <a:off x="3575720" y="69269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BD85AFE-4C6C-C8DC-591A-BC806E9FCE29}"/>
                </a:ext>
              </a:extLst>
            </p:cNvPr>
            <p:cNvSpPr/>
            <p:nvPr/>
          </p:nvSpPr>
          <p:spPr>
            <a:xfrm>
              <a:off x="3575720" y="105853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DFCB88B-B947-C807-3DFE-A24D7CD42BE6}"/>
                </a:ext>
              </a:extLst>
            </p:cNvPr>
            <p:cNvSpPr/>
            <p:nvPr/>
          </p:nvSpPr>
          <p:spPr>
            <a:xfrm>
              <a:off x="3575720" y="1424380"/>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63FC09F-9B8F-CF14-717D-EA5B1E839F72}"/>
                </a:ext>
              </a:extLst>
            </p:cNvPr>
            <p:cNvSpPr/>
            <p:nvPr/>
          </p:nvSpPr>
          <p:spPr>
            <a:xfrm>
              <a:off x="3575720" y="179022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7D28665-5393-0101-43BB-01F9C0E9C45B}"/>
                </a:ext>
              </a:extLst>
            </p:cNvPr>
            <p:cNvSpPr/>
            <p:nvPr/>
          </p:nvSpPr>
          <p:spPr>
            <a:xfrm>
              <a:off x="3575720" y="215606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C5605D3-4598-A57B-7682-DD767B7E8666}"/>
                </a:ext>
              </a:extLst>
            </p:cNvPr>
            <p:cNvSpPr/>
            <p:nvPr/>
          </p:nvSpPr>
          <p:spPr>
            <a:xfrm>
              <a:off x="3575720" y="5106563"/>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084446F1-DFDD-FAEC-788F-CAB12B678EDA}"/>
                </a:ext>
              </a:extLst>
            </p:cNvPr>
            <p:cNvSpPr/>
            <p:nvPr/>
          </p:nvSpPr>
          <p:spPr>
            <a:xfrm>
              <a:off x="3575720" y="471695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09EE825-B660-CA12-D159-58E48F34240B}"/>
                </a:ext>
              </a:extLst>
            </p:cNvPr>
            <p:cNvSpPr/>
            <p:nvPr/>
          </p:nvSpPr>
          <p:spPr>
            <a:xfrm>
              <a:off x="3575720" y="435111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0CC9DD5-9D86-BC0C-91E8-A56563387247}"/>
                </a:ext>
              </a:extLst>
            </p:cNvPr>
            <p:cNvSpPr/>
            <p:nvPr/>
          </p:nvSpPr>
          <p:spPr>
            <a:xfrm>
              <a:off x="3575720" y="398527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E248A68-4F3C-745C-245E-B826047C9700}"/>
                </a:ext>
              </a:extLst>
            </p:cNvPr>
            <p:cNvSpPr/>
            <p:nvPr/>
          </p:nvSpPr>
          <p:spPr>
            <a:xfrm>
              <a:off x="3575720" y="361943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6028764-177A-DECD-2163-88736129CEC3}"/>
                </a:ext>
              </a:extLst>
            </p:cNvPr>
            <p:cNvSpPr/>
            <p:nvPr/>
          </p:nvSpPr>
          <p:spPr>
            <a:xfrm>
              <a:off x="3575720" y="326052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9E39DD21-5046-D3FE-41E1-429A5D5A0060}"/>
                </a:ext>
              </a:extLst>
            </p:cNvPr>
            <p:cNvSpPr/>
            <p:nvPr/>
          </p:nvSpPr>
          <p:spPr>
            <a:xfrm>
              <a:off x="3582010" y="2887748"/>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264B1382-B82D-FC89-62C3-51DD18B6796C}"/>
                </a:ext>
              </a:extLst>
            </p:cNvPr>
            <p:cNvSpPr/>
            <p:nvPr/>
          </p:nvSpPr>
          <p:spPr>
            <a:xfrm>
              <a:off x="3575720" y="2521906"/>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B173EF4-111D-1124-BEDF-725C6BAB605D}"/>
                </a:ext>
              </a:extLst>
            </p:cNvPr>
            <p:cNvSpPr/>
            <p:nvPr/>
          </p:nvSpPr>
          <p:spPr>
            <a:xfrm>
              <a:off x="3575720" y="5462184"/>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0F081158-4F87-49CA-0FB8-7E73812366D8}"/>
                </a:ext>
              </a:extLst>
            </p:cNvPr>
            <p:cNvSpPr/>
            <p:nvPr/>
          </p:nvSpPr>
          <p:spPr>
            <a:xfrm>
              <a:off x="3575720" y="5877272"/>
              <a:ext cx="94368" cy="9436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TextBox 26">
            <a:extLst>
              <a:ext uri="{FF2B5EF4-FFF2-40B4-BE49-F238E27FC236}">
                <a16:creationId xmlns:a16="http://schemas.microsoft.com/office/drawing/2014/main" id="{652EF6C0-22AA-1756-C642-057FE36E28C4}"/>
              </a:ext>
            </a:extLst>
          </p:cNvPr>
          <p:cNvSpPr txBox="1"/>
          <p:nvPr/>
        </p:nvSpPr>
        <p:spPr>
          <a:xfrm>
            <a:off x="4525275" y="1802097"/>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2023</a:t>
            </a:r>
            <a:endParaRPr lang="en-US" sz="3600" dirty="0">
              <a:solidFill>
                <a:srgbClr val="C6C6C6"/>
              </a:solidFill>
            </a:endParaRPr>
          </a:p>
        </p:txBody>
      </p:sp>
      <p:sp>
        <p:nvSpPr>
          <p:cNvPr id="28" name="TextBox 27">
            <a:extLst>
              <a:ext uri="{FF2B5EF4-FFF2-40B4-BE49-F238E27FC236}">
                <a16:creationId xmlns:a16="http://schemas.microsoft.com/office/drawing/2014/main" id="{55EEA2EB-52E6-8C69-9672-F1D44CF8FEDC}"/>
              </a:ext>
            </a:extLst>
          </p:cNvPr>
          <p:cNvSpPr txBox="1"/>
          <p:nvPr/>
        </p:nvSpPr>
        <p:spPr>
          <a:xfrm>
            <a:off x="4525275" y="2360618"/>
            <a:ext cx="7986280" cy="646331"/>
          </a:xfrm>
          <a:prstGeom prst="rect">
            <a:avLst/>
          </a:prstGeom>
          <a:noFill/>
        </p:spPr>
        <p:txBody>
          <a:bodyPr wrap="square" rtlCol="0">
            <a:spAutoFit/>
          </a:bodyPr>
          <a:lstStyle/>
          <a:p>
            <a:r>
              <a:rPr lang="en-GB" dirty="0">
                <a:solidFill>
                  <a:schemeClr val="bg1"/>
                </a:solidFill>
                <a:latin typeface="GOTHAM-BOOK" panose="02000504050000020004" pitchFamily="2" charset="0"/>
              </a:rPr>
              <a:t>Continued investment in resource, </a:t>
            </a:r>
          </a:p>
          <a:p>
            <a:r>
              <a:rPr lang="en-GB" dirty="0">
                <a:solidFill>
                  <a:schemeClr val="bg1"/>
                </a:solidFill>
                <a:latin typeface="GOTHAM-BOOK" panose="02000504050000020004" pitchFamily="2" charset="0"/>
              </a:rPr>
              <a:t>headcount and accreditation</a:t>
            </a:r>
            <a:endParaRPr lang="en-US" dirty="0"/>
          </a:p>
        </p:txBody>
      </p:sp>
      <p:sp>
        <p:nvSpPr>
          <p:cNvPr id="30" name="TextBox 29">
            <a:extLst>
              <a:ext uri="{FF2B5EF4-FFF2-40B4-BE49-F238E27FC236}">
                <a16:creationId xmlns:a16="http://schemas.microsoft.com/office/drawing/2014/main" id="{E373974E-1C81-F1B6-6D93-A44935D4E131}"/>
              </a:ext>
            </a:extLst>
          </p:cNvPr>
          <p:cNvSpPr txBox="1"/>
          <p:nvPr/>
        </p:nvSpPr>
        <p:spPr>
          <a:xfrm>
            <a:off x="4502777" y="3282167"/>
            <a:ext cx="1584176" cy="646331"/>
          </a:xfrm>
          <a:prstGeom prst="rect">
            <a:avLst/>
          </a:prstGeom>
          <a:noFill/>
        </p:spPr>
        <p:txBody>
          <a:bodyPr wrap="square" rtlCol="0">
            <a:spAutoFit/>
          </a:bodyPr>
          <a:lstStyle/>
          <a:p>
            <a:r>
              <a:rPr lang="en-GB" sz="3600" b="1" dirty="0">
                <a:solidFill>
                  <a:srgbClr val="C6C6C6"/>
                </a:solidFill>
                <a:latin typeface="Gotham" panose="02000504050000020004" pitchFamily="2" charset="0"/>
              </a:rPr>
              <a:t>2024</a:t>
            </a:r>
            <a:endParaRPr lang="en-US" sz="3600" dirty="0">
              <a:solidFill>
                <a:srgbClr val="C6C6C6"/>
              </a:solidFill>
            </a:endParaRPr>
          </a:p>
        </p:txBody>
      </p:sp>
      <p:sp>
        <p:nvSpPr>
          <p:cNvPr id="31" name="TextBox 30">
            <a:extLst>
              <a:ext uri="{FF2B5EF4-FFF2-40B4-BE49-F238E27FC236}">
                <a16:creationId xmlns:a16="http://schemas.microsoft.com/office/drawing/2014/main" id="{9AA28649-3EEB-F418-78AF-339B693887DA}"/>
              </a:ext>
            </a:extLst>
          </p:cNvPr>
          <p:cNvSpPr txBox="1"/>
          <p:nvPr/>
        </p:nvSpPr>
        <p:spPr>
          <a:xfrm>
            <a:off x="4502777" y="3840687"/>
            <a:ext cx="7839916" cy="646331"/>
          </a:xfrm>
          <a:prstGeom prst="rect">
            <a:avLst/>
          </a:prstGeom>
          <a:noFill/>
        </p:spPr>
        <p:txBody>
          <a:bodyPr wrap="square" rtlCol="0">
            <a:spAutoFit/>
          </a:bodyPr>
          <a:lstStyle/>
          <a:p>
            <a:r>
              <a:rPr lang="en-GB" dirty="0">
                <a:solidFill>
                  <a:schemeClr val="bg1"/>
                </a:solidFill>
                <a:latin typeface="GOTHAM-BOOK" panose="02000504050000020004" pitchFamily="2" charset="0"/>
              </a:rPr>
              <a:t>Purchase of additional premises to cope </a:t>
            </a:r>
          </a:p>
          <a:p>
            <a:r>
              <a:rPr lang="en-GB" dirty="0">
                <a:solidFill>
                  <a:schemeClr val="bg1"/>
                </a:solidFill>
                <a:latin typeface="GOTHAM-BOOK" panose="02000504050000020004" pitchFamily="2" charset="0"/>
              </a:rPr>
              <a:t>with continued expansion</a:t>
            </a:r>
            <a:endParaRPr lang="en-US" dirty="0"/>
          </a:p>
        </p:txBody>
      </p:sp>
    </p:spTree>
    <p:extLst>
      <p:ext uri="{BB962C8B-B14F-4D97-AF65-F5344CB8AC3E}">
        <p14:creationId xmlns:p14="http://schemas.microsoft.com/office/powerpoint/2010/main" val="2797924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5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50"/>
                                        <p:tgtEl>
                                          <p:spTgt spid="30"/>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65C79-A885-FE19-FD15-C8172EA730BE}"/>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9E7F0C80-08DB-C091-5AAF-CAEFB48FF0CA}"/>
              </a:ext>
            </a:extLst>
          </p:cNvPr>
          <p:cNvSpPr/>
          <p:nvPr/>
        </p:nvSpPr>
        <p:spPr>
          <a:xfrm>
            <a:off x="6672064" y="2741239"/>
            <a:ext cx="2952264" cy="2952264"/>
          </a:xfrm>
          <a:prstGeom prst="ellipse">
            <a:avLst/>
          </a:prstGeom>
          <a:solidFill>
            <a:srgbClr val="9D9D9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pic>
        <p:nvPicPr>
          <p:cNvPr id="3" name="Picture 2" descr="A yellow world map&#10;&#10;Description automatically generated">
            <a:extLst>
              <a:ext uri="{FF2B5EF4-FFF2-40B4-BE49-F238E27FC236}">
                <a16:creationId xmlns:a16="http://schemas.microsoft.com/office/drawing/2014/main" id="{A001FF33-AE75-C832-2994-CEE229817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470" y="1252522"/>
            <a:ext cx="7528109" cy="5793114"/>
          </a:xfrm>
          <a:prstGeom prst="rect">
            <a:avLst/>
          </a:prstGeom>
          <a:effectLst>
            <a:outerShdw blurRad="50800" dist="50800" dir="5400000" algn="ctr" rotWithShape="0">
              <a:srgbClr val="000000">
                <a:alpha val="67000"/>
              </a:srgbClr>
            </a:outerShdw>
          </a:effectLst>
        </p:spPr>
      </p:pic>
      <p:sp>
        <p:nvSpPr>
          <p:cNvPr id="8" name="TextBox 7">
            <a:extLst>
              <a:ext uri="{FF2B5EF4-FFF2-40B4-BE49-F238E27FC236}">
                <a16:creationId xmlns:a16="http://schemas.microsoft.com/office/drawing/2014/main" id="{ED77D51E-ACD0-9426-E8E2-C1849267407B}"/>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9" name="Picture 8" descr="A black and white background&#10;&#10;Description automatically generated with medium confidence">
            <a:extLst>
              <a:ext uri="{FF2B5EF4-FFF2-40B4-BE49-F238E27FC236}">
                <a16:creationId xmlns:a16="http://schemas.microsoft.com/office/drawing/2014/main" id="{FF623DD3-0FA3-7B15-42B9-63CBF4661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5" name="Rectangle 4">
            <a:extLst>
              <a:ext uri="{FF2B5EF4-FFF2-40B4-BE49-F238E27FC236}">
                <a16:creationId xmlns:a16="http://schemas.microsoft.com/office/drawing/2014/main" id="{076ED90D-88F0-4D40-EE71-F55A63200EA0}"/>
              </a:ext>
            </a:extLst>
          </p:cNvPr>
          <p:cNvSpPr/>
          <p:nvPr/>
        </p:nvSpPr>
        <p:spPr>
          <a:xfrm>
            <a:off x="-1591642" y="1340768"/>
            <a:ext cx="1508007" cy="5616624"/>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C52BD75-FFBD-D141-AE80-935B1F06F655}"/>
              </a:ext>
            </a:extLst>
          </p:cNvPr>
          <p:cNvSpPr txBox="1"/>
          <p:nvPr/>
        </p:nvSpPr>
        <p:spPr>
          <a:xfrm>
            <a:off x="685241" y="2102365"/>
            <a:ext cx="8064896" cy="4093428"/>
          </a:xfrm>
          <a:prstGeom prst="rect">
            <a:avLst/>
          </a:prstGeom>
          <a:noFill/>
        </p:spPr>
        <p:txBody>
          <a:bodyPr wrap="square" rtlCol="0">
            <a:spAutoFit/>
          </a:bodyPr>
          <a:lstStyle/>
          <a:p>
            <a:pPr lvl="0"/>
            <a: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t>Leading manufacturer of stairlift solutions.</a:t>
            </a:r>
          </a:p>
          <a:p>
            <a:pPr lvl="0"/>
            <a:endParaRPr lang="en-GB" sz="2000" kern="150" dirty="0">
              <a:solidFill>
                <a:schemeClr val="bg1"/>
              </a:solidFill>
              <a:latin typeface="GOTHAM-MEDIUM" panose="02000504050000020004" pitchFamily="2" charset="0"/>
              <a:ea typeface="Aptos" panose="020B0004020202020204" pitchFamily="34" charset="0"/>
              <a:cs typeface="Times New Roman" panose="02020603050405020304" pitchFamily="18" charset="0"/>
            </a:endParaRPr>
          </a:p>
          <a:p>
            <a:pPr lvl="0"/>
            <a: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t>Established presence in the stairlift </a:t>
            </a:r>
            <a:br>
              <a:rPr lang="en-GB" sz="2000" kern="150" dirty="0">
                <a:solidFill>
                  <a:schemeClr val="bg1"/>
                </a:solidFill>
                <a:latin typeface="GOTHAM-MEDIUM" panose="02000504050000020004" pitchFamily="2" charset="0"/>
                <a:ea typeface="Aptos" panose="020B0004020202020204" pitchFamily="34" charset="0"/>
                <a:cs typeface="Times New Roman" panose="02020603050405020304" pitchFamily="18" charset="0"/>
              </a:rPr>
            </a:br>
            <a: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t>industry for over 20 years. </a:t>
            </a:r>
          </a:p>
          <a:p>
            <a:pPr lvl="0"/>
            <a:b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br>
            <a: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t>Recognised for reliability, </a:t>
            </a:r>
          </a:p>
          <a:p>
            <a:pPr lvl="0"/>
            <a: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t>quality, and customer service.</a:t>
            </a:r>
          </a:p>
          <a:p>
            <a:pPr lvl="0">
              <a:spcAft>
                <a:spcPts val="800"/>
              </a:spcAft>
            </a:pPr>
            <a:b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br>
            <a: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t>Supplying to over 60 countries.</a:t>
            </a:r>
            <a:b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br>
            <a:br>
              <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rPr>
            </a:br>
            <a:r>
              <a:rPr lang="en-GB" sz="2000" kern="150" dirty="0">
                <a:solidFill>
                  <a:schemeClr val="bg1"/>
                </a:solidFill>
                <a:latin typeface="GOTHAM-MEDIUM" panose="02000504050000020004" pitchFamily="2" charset="0"/>
                <a:ea typeface="Aptos" panose="020B0004020202020204" pitchFamily="34" charset="0"/>
                <a:cs typeface="Courier New" panose="02070309020205020404" pitchFamily="49" charset="0"/>
              </a:rPr>
              <a:t>Embrace innovative technology</a:t>
            </a:r>
            <a:br>
              <a:rPr lang="en-GB" sz="2000" kern="150" dirty="0">
                <a:solidFill>
                  <a:schemeClr val="bg1"/>
                </a:solidFill>
                <a:latin typeface="GOTHAM-MEDIUM" panose="02000504050000020004" pitchFamily="2" charset="0"/>
                <a:ea typeface="Aptos" panose="020B0004020202020204" pitchFamily="34" charset="0"/>
                <a:cs typeface="Courier New" panose="02070309020205020404" pitchFamily="49" charset="0"/>
              </a:rPr>
            </a:br>
            <a:br>
              <a:rPr lang="en-GB" sz="2000" kern="150" dirty="0">
                <a:solidFill>
                  <a:schemeClr val="bg1"/>
                </a:solidFill>
                <a:latin typeface="GOTHAM-MEDIUM" panose="02000504050000020004" pitchFamily="2" charset="0"/>
                <a:ea typeface="Aptos" panose="020B0004020202020204" pitchFamily="34" charset="0"/>
                <a:cs typeface="Courier New" panose="02070309020205020404" pitchFamily="49" charset="0"/>
              </a:rPr>
            </a:br>
            <a:r>
              <a:rPr lang="en-GB" sz="2000" kern="150" dirty="0">
                <a:solidFill>
                  <a:schemeClr val="bg1"/>
                </a:solidFill>
                <a:latin typeface="GOTHAM-MEDIUM" panose="02000504050000020004" pitchFamily="2" charset="0"/>
                <a:ea typeface="Aptos" panose="020B0004020202020204" pitchFamily="34" charset="0"/>
                <a:cs typeface="Times New Roman" panose="02020603050405020304" pitchFamily="18" charset="0"/>
              </a:rPr>
              <a:t>Knowledgeable and loyal employees</a:t>
            </a:r>
            <a:endParaRPr lang="en-GB" sz="2000" kern="150" dirty="0">
              <a:solidFill>
                <a:schemeClr val="bg1"/>
              </a:solidFill>
              <a:effectLst/>
              <a:latin typeface="GOTHAM-MEDIUM" panose="02000504050000020004" pitchFamily="2" charset="0"/>
              <a:ea typeface="Aptos" panose="020B000402020202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BDB76256-465D-9147-47F1-D190EA0C84FD}"/>
              </a:ext>
            </a:extLst>
          </p:cNvPr>
          <p:cNvSpPr/>
          <p:nvPr/>
        </p:nvSpPr>
        <p:spPr>
          <a:xfrm>
            <a:off x="398346" y="22267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6DAA26-9E60-6EF4-FE22-CAB7202A3909}"/>
              </a:ext>
            </a:extLst>
          </p:cNvPr>
          <p:cNvSpPr/>
          <p:nvPr/>
        </p:nvSpPr>
        <p:spPr>
          <a:xfrm>
            <a:off x="398346" y="282998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D466F42-ED60-8236-68BA-707100598ABC}"/>
              </a:ext>
            </a:extLst>
          </p:cNvPr>
          <p:cNvSpPr/>
          <p:nvPr/>
        </p:nvSpPr>
        <p:spPr>
          <a:xfrm>
            <a:off x="398346" y="375708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60CA80-30DC-8D0E-5414-073457FD0E90}"/>
              </a:ext>
            </a:extLst>
          </p:cNvPr>
          <p:cNvSpPr/>
          <p:nvPr/>
        </p:nvSpPr>
        <p:spPr>
          <a:xfrm>
            <a:off x="398346" y="46778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B75494-F9F6-56D4-78B0-9175B6368C80}"/>
              </a:ext>
            </a:extLst>
          </p:cNvPr>
          <p:cNvSpPr/>
          <p:nvPr/>
        </p:nvSpPr>
        <p:spPr>
          <a:xfrm>
            <a:off x="398346" y="528108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CB97B1F-9898-3C56-4DDC-07758C9711C8}"/>
              </a:ext>
            </a:extLst>
          </p:cNvPr>
          <p:cNvSpPr/>
          <p:nvPr/>
        </p:nvSpPr>
        <p:spPr>
          <a:xfrm>
            <a:off x="398346" y="5884335"/>
            <a:ext cx="191532" cy="19153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7419E9-C099-FCEC-9109-6A8A9CC02C29}"/>
              </a:ext>
            </a:extLst>
          </p:cNvPr>
          <p:cNvSpPr/>
          <p:nvPr/>
        </p:nvSpPr>
        <p:spPr>
          <a:xfrm>
            <a:off x="12239631" y="1340768"/>
            <a:ext cx="1508007" cy="5616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5635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74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79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84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89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94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99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65C79-A885-FE19-FD15-C8172EA730BE}"/>
              </a:ext>
            </a:extLst>
          </p:cNvPr>
          <p:cNvSpPr/>
          <p:nvPr/>
        </p:nvSpPr>
        <p:spPr>
          <a:xfrm>
            <a:off x="-168696" y="1340768"/>
            <a:ext cx="12493388" cy="5616624"/>
          </a:xfrm>
          <a:prstGeom prst="rect">
            <a:avLst/>
          </a:prstGeom>
          <a:gradFill>
            <a:gsLst>
              <a:gs pos="0">
                <a:schemeClr val="tx1">
                  <a:lumMod val="50000"/>
                  <a:lumOff val="50000"/>
                </a:schemeClr>
              </a:gs>
              <a:gs pos="100000">
                <a:schemeClr val="tx1">
                  <a:lumMod val="65000"/>
                  <a:lumOff val="3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D77D51E-ACD0-9426-E8E2-C1849267407B}"/>
              </a:ext>
            </a:extLst>
          </p:cNvPr>
          <p:cNvSpPr txBox="1"/>
          <p:nvPr/>
        </p:nvSpPr>
        <p:spPr>
          <a:xfrm>
            <a:off x="4919743" y="371540"/>
            <a:ext cx="6936897" cy="707886"/>
          </a:xfrm>
          <a:prstGeom prst="rect">
            <a:avLst/>
          </a:prstGeom>
          <a:noFill/>
        </p:spPr>
        <p:txBody>
          <a:bodyPr wrap="square" rtlCol="0">
            <a:spAutoFit/>
          </a:bodyPr>
          <a:lstStyle/>
          <a:p>
            <a:pPr algn="r"/>
            <a:r>
              <a:rPr lang="en-GB" sz="4000" b="1" dirty="0">
                <a:solidFill>
                  <a:srgbClr val="3C3C3B"/>
                </a:solidFill>
                <a:latin typeface="Gotham" panose="02000504050000020004" pitchFamily="2" charset="0"/>
              </a:rPr>
              <a:t>WHO ARE BESPOKE?</a:t>
            </a:r>
          </a:p>
        </p:txBody>
      </p:sp>
      <p:pic>
        <p:nvPicPr>
          <p:cNvPr id="9" name="Picture 8" descr="A black and white background&#10;&#10;Description automatically generated with medium confidence">
            <a:extLst>
              <a:ext uri="{FF2B5EF4-FFF2-40B4-BE49-F238E27FC236}">
                <a16:creationId xmlns:a16="http://schemas.microsoft.com/office/drawing/2014/main" id="{FF623DD3-0FA3-7B15-42B9-63CBF4661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60648"/>
            <a:ext cx="1944215" cy="818778"/>
          </a:xfrm>
          <a:prstGeom prst="rect">
            <a:avLst/>
          </a:prstGeom>
        </p:spPr>
      </p:pic>
      <p:sp>
        <p:nvSpPr>
          <p:cNvPr id="5" name="Rectangle 4">
            <a:extLst>
              <a:ext uri="{FF2B5EF4-FFF2-40B4-BE49-F238E27FC236}">
                <a16:creationId xmlns:a16="http://schemas.microsoft.com/office/drawing/2014/main" id="{076ED90D-88F0-4D40-EE71-F55A63200EA0}"/>
              </a:ext>
            </a:extLst>
          </p:cNvPr>
          <p:cNvSpPr/>
          <p:nvPr/>
        </p:nvSpPr>
        <p:spPr>
          <a:xfrm>
            <a:off x="12324692" y="1340768"/>
            <a:ext cx="2769534" cy="5633912"/>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FCA9B40-125E-1EC2-A16B-E46659E52E5C}"/>
              </a:ext>
            </a:extLst>
          </p:cNvPr>
          <p:cNvSpPr/>
          <p:nvPr/>
        </p:nvSpPr>
        <p:spPr>
          <a:xfrm>
            <a:off x="-14150627" y="1340768"/>
            <a:ext cx="14069818" cy="5633912"/>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C4BE0AE-077E-0077-9293-618C11DAC169}"/>
              </a:ext>
            </a:extLst>
          </p:cNvPr>
          <p:cNvSpPr txBox="1"/>
          <p:nvPr/>
        </p:nvSpPr>
        <p:spPr>
          <a:xfrm>
            <a:off x="181371" y="1547138"/>
            <a:ext cx="11675269" cy="1077218"/>
          </a:xfrm>
          <a:prstGeom prst="rect">
            <a:avLst/>
          </a:prstGeom>
          <a:noFill/>
        </p:spPr>
        <p:txBody>
          <a:bodyPr wrap="square" rtlCol="0">
            <a:spAutoFit/>
          </a:bodyPr>
          <a:lstStyle/>
          <a:p>
            <a:r>
              <a:rPr lang="en-US" sz="2800" b="1" dirty="0">
                <a:solidFill>
                  <a:srgbClr val="FFC000"/>
                </a:solidFill>
                <a:latin typeface="Gotham" panose="02000504050000020004" pitchFamily="2" charset="0"/>
              </a:rPr>
              <a:t>MANAGEMENT EXPERIENCE</a:t>
            </a:r>
          </a:p>
          <a:p>
            <a:endParaRPr lang="en-US" sz="3600" b="1" dirty="0">
              <a:solidFill>
                <a:srgbClr val="FFC000"/>
              </a:solidFill>
              <a:latin typeface="Gotham" panose="02000504050000020004" pitchFamily="2" charset="0"/>
            </a:endParaRPr>
          </a:p>
        </p:txBody>
      </p:sp>
      <p:sp>
        <p:nvSpPr>
          <p:cNvPr id="18" name="TextBox 17">
            <a:extLst>
              <a:ext uri="{FF2B5EF4-FFF2-40B4-BE49-F238E27FC236}">
                <a16:creationId xmlns:a16="http://schemas.microsoft.com/office/drawing/2014/main" id="{7F7B6379-391F-9772-F2B9-E4A88D43212E}"/>
              </a:ext>
            </a:extLst>
          </p:cNvPr>
          <p:cNvSpPr txBox="1"/>
          <p:nvPr/>
        </p:nvSpPr>
        <p:spPr>
          <a:xfrm>
            <a:off x="181371" y="2408689"/>
            <a:ext cx="7809345" cy="461665"/>
          </a:xfrm>
          <a:prstGeom prst="rect">
            <a:avLst/>
          </a:prstGeom>
          <a:noFill/>
        </p:spPr>
        <p:txBody>
          <a:bodyPr wrap="square" lIns="91440" tIns="45720" rIns="91440" bIns="45720" anchor="t">
            <a:spAutoFit/>
          </a:bodyPr>
          <a:lstStyle/>
          <a:p>
            <a:r>
              <a:rPr lang="en-US" sz="2400" b="1" dirty="0">
                <a:solidFill>
                  <a:schemeClr val="bg1"/>
                </a:solidFill>
                <a:latin typeface="Gotham" panose="02000504050000020004" pitchFamily="2" charset="0"/>
                <a:ea typeface="+mn-lt"/>
                <a:cs typeface="+mn-lt"/>
              </a:rPr>
              <a:t>Gavin Finn  </a:t>
            </a:r>
            <a:r>
              <a:rPr lang="en-US" sz="2400" dirty="0">
                <a:solidFill>
                  <a:schemeClr val="bg1"/>
                </a:solidFill>
                <a:latin typeface="GOTHAM-MEDIUM" panose="02000504050000020004" pitchFamily="2" charset="0"/>
                <a:ea typeface="+mn-lt"/>
                <a:cs typeface="+mn-lt"/>
              </a:rPr>
              <a:t>Chairman</a:t>
            </a:r>
            <a:r>
              <a:rPr lang="en-US" sz="2400" b="1" dirty="0">
                <a:solidFill>
                  <a:schemeClr val="bg1"/>
                </a:solidFill>
                <a:latin typeface="Gotham" panose="02000504050000020004" pitchFamily="2" charset="0"/>
                <a:ea typeface="+mn-lt"/>
                <a:cs typeface="+mn-lt"/>
              </a:rPr>
              <a:t> </a:t>
            </a:r>
          </a:p>
        </p:txBody>
      </p:sp>
      <p:pic>
        <p:nvPicPr>
          <p:cNvPr id="19" name="Picture 18">
            <a:extLst>
              <a:ext uri="{FF2B5EF4-FFF2-40B4-BE49-F238E27FC236}">
                <a16:creationId xmlns:a16="http://schemas.microsoft.com/office/drawing/2014/main" id="{723CCC9A-1659-6E9A-3456-65A17F6FA052}"/>
              </a:ext>
            </a:extLst>
          </p:cNvPr>
          <p:cNvPicPr>
            <a:picLocks noChangeAspect="1"/>
          </p:cNvPicPr>
          <p:nvPr/>
        </p:nvPicPr>
        <p:blipFill>
          <a:blip r:embed="rId3"/>
          <a:stretch>
            <a:fillRect/>
          </a:stretch>
        </p:blipFill>
        <p:spPr>
          <a:xfrm>
            <a:off x="7207535" y="1892961"/>
            <a:ext cx="1727979" cy="4694342"/>
          </a:xfrm>
          <a:prstGeom prst="rect">
            <a:avLst/>
          </a:prstGeom>
        </p:spPr>
      </p:pic>
    </p:spTree>
    <p:extLst>
      <p:ext uri="{BB962C8B-B14F-4D97-AF65-F5344CB8AC3E}">
        <p14:creationId xmlns:p14="http://schemas.microsoft.com/office/powerpoint/2010/main" val="3302933011"/>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A67F5EAD88D647BC2EC421A0FA9702" ma:contentTypeVersion="15" ma:contentTypeDescription="Create a new document." ma:contentTypeScope="" ma:versionID="48de8444c4bc910325f545aa03a6e0b5">
  <xsd:schema xmlns:xsd="http://www.w3.org/2001/XMLSchema" xmlns:xs="http://www.w3.org/2001/XMLSchema" xmlns:p="http://schemas.microsoft.com/office/2006/metadata/properties" xmlns:ns2="9cdf13bc-b7ff-4b64-b02d-cb2e479cef79" xmlns:ns3="43677cc7-ec64-478e-979c-797c0e5431b7" targetNamespace="http://schemas.microsoft.com/office/2006/metadata/properties" ma:root="true" ma:fieldsID="e8d300fb6a47471acf6edc5a2a6e2158" ns2:_="" ns3:_="">
    <xsd:import namespace="9cdf13bc-b7ff-4b64-b02d-cb2e479cef79"/>
    <xsd:import namespace="43677cc7-ec64-478e-979c-797c0e5431b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f13bc-b7ff-4b64-b02d-cb2e479ce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28ab4c6-743c-4eb0-bdf5-859a162aed3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77cc7-ec64-478e-979c-797c0e5431b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58d118d-404c-4511-a3b7-b14f2ae966ff}" ma:internalName="TaxCatchAll" ma:showField="CatchAllData" ma:web="43677cc7-ec64-478e-979c-797c0e5431b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677cc7-ec64-478e-979c-797c0e5431b7" xsi:nil="true"/>
    <lcf76f155ced4ddcb4097134ff3c332f xmlns="9cdf13bc-b7ff-4b64-b02d-cb2e479cef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E1E6A8-39E3-4533-A7D5-DC1C648B88EE}">
  <ds:schemaRefs>
    <ds:schemaRef ds:uri="43677cc7-ec64-478e-979c-797c0e5431b7"/>
    <ds:schemaRef ds:uri="9cdf13bc-b7ff-4b64-b02d-cb2e479cef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92E99B-5EB3-487F-886F-7EEB84685B7E}">
  <ds:schemaRefs>
    <ds:schemaRef ds:uri="http://schemas.microsoft.com/sharepoint/v3/contenttype/forms"/>
  </ds:schemaRefs>
</ds:datastoreItem>
</file>

<file path=customXml/itemProps3.xml><?xml version="1.0" encoding="utf-8"?>
<ds:datastoreItem xmlns:ds="http://schemas.openxmlformats.org/officeDocument/2006/customXml" ds:itemID="{AA5408EE-34E8-42FD-B503-50402E373730}">
  <ds:schemaRefs>
    <ds:schemaRef ds:uri="43677cc7-ec64-478e-979c-797c0e5431b7"/>
    <ds:schemaRef ds:uri="9cdf13bc-b7ff-4b64-b02d-cb2e479cef7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3137</TotalTime>
  <Words>1175</Words>
  <Application>Microsoft Macintosh PowerPoint</Application>
  <PresentationFormat>Widescreen</PresentationFormat>
  <Paragraphs>162</Paragraphs>
  <Slides>29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Aptos Display</vt:lpstr>
      <vt:lpstr>Arial</vt:lpstr>
      <vt:lpstr>Gotham</vt:lpstr>
      <vt:lpstr>Gotham-Book</vt:lpstr>
      <vt:lpstr>Gotham-Book</vt:lpstr>
      <vt:lpstr>GOTHAM-MEDIUM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Annabelle Green</dc:creator>
  <cp:lastModifiedBy>Simon Webster</cp:lastModifiedBy>
  <cp:revision>14</cp:revision>
  <dcterms:created xsi:type="dcterms:W3CDTF">2024-12-05T09:06:37Z</dcterms:created>
  <dcterms:modified xsi:type="dcterms:W3CDTF">2026-03-10T10:08:21Z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0x010100C3A67F5EAD88D647BC2EC421A0FA9702</vt:lpwstr>
  </property>
  <property fmtid="{D5CDD505-2E9C-101B-9397-08002B2CF9AE}" pid="3" name="MediaServiceImageTags">
    <vt:lpwstr/>
  </property>
</Properties>
</file>