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58"/>
    <p:sldId id="257" r:id="rId59"/>
    <p:sldId id="258" r:id="rId60"/>
    <p:sldId id="259" r:id="rId61"/>
    <p:sldId id="260" r:id="rId62"/>
    <p:sldId id="261" r:id="rId63"/>
  </p:sldIdLst>
  <p:sldSz cx="18288000" cy="10287000"/>
  <p:notesSz cx="6858000" cy="9144000"/>
  <p:embeddedFontLst>
    <p:embeddedFont>
      <p:font typeface="Oswald" charset="1" panose="00000500000000000000"/>
      <p:regular r:id="rId6"/>
    </p:embeddedFont>
    <p:embeddedFont>
      <p:font typeface="Oswald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Canva Sans" charset="1" panose="020B0503030501040103"/>
      <p:regular r:id="rId12"/>
    </p:embeddedFont>
    <p:embeddedFont>
      <p:font typeface="Canva Sans Bold" charset="1" panose="020B0803030501040103"/>
      <p:regular r:id="rId13"/>
    </p:embeddedFont>
    <p:embeddedFont>
      <p:font typeface="Canva Sans Italics" charset="1" panose="020B0503030501040103"/>
      <p:regular r:id="rId14"/>
    </p:embeddedFont>
    <p:embeddedFont>
      <p:font typeface="Canva Sans Bold Italics" charset="1" panose="020B0803030501040103"/>
      <p:regular r:id="rId15"/>
    </p:embeddedFont>
    <p:embeddedFont>
      <p:font typeface="Canva Sans Medium" charset="1" panose="020B0603030501040103"/>
      <p:regular r:id="rId16"/>
    </p:embeddedFont>
    <p:embeddedFont>
      <p:font typeface="Canva Sans Medium Italics" charset="1" panose="020B0603030501040103"/>
      <p:regular r:id="rId17"/>
    </p:embeddedFont>
    <p:embeddedFont>
      <p:font typeface="Poppins" charset="1" panose="00000500000000000000"/>
      <p:regular r:id="rId18"/>
    </p:embeddedFont>
    <p:embeddedFont>
      <p:font typeface="Poppins Bold" charset="1" panose="00000800000000000000"/>
      <p:regular r:id="rId19"/>
    </p:embeddedFont>
    <p:embeddedFont>
      <p:font typeface="Poppins Italics" charset="1" panose="00000500000000000000"/>
      <p:regular r:id="rId20"/>
    </p:embeddedFont>
    <p:embeddedFont>
      <p:font typeface="Poppins Bold Italics" charset="1" panose="00000800000000000000"/>
      <p:regular r:id="rId21"/>
    </p:embeddedFont>
    <p:embeddedFont>
      <p:font typeface="Poppins Thin" charset="1" panose="00000300000000000000"/>
      <p:regular r:id="rId22"/>
    </p:embeddedFont>
    <p:embeddedFont>
      <p:font typeface="Poppins Thin Italics" charset="1" panose="00000300000000000000"/>
      <p:regular r:id="rId23"/>
    </p:embeddedFont>
    <p:embeddedFont>
      <p:font typeface="Poppins Extra-Light" charset="1" panose="00000300000000000000"/>
      <p:regular r:id="rId24"/>
    </p:embeddedFont>
    <p:embeddedFont>
      <p:font typeface="Poppins Extra-Light Italics" charset="1" panose="00000300000000000000"/>
      <p:regular r:id="rId25"/>
    </p:embeddedFont>
    <p:embeddedFont>
      <p:font typeface="Poppins Light" charset="1" panose="00000400000000000000"/>
      <p:regular r:id="rId26"/>
    </p:embeddedFont>
    <p:embeddedFont>
      <p:font typeface="Poppins Light Italics" charset="1" panose="00000400000000000000"/>
      <p:regular r:id="rId27"/>
    </p:embeddedFont>
    <p:embeddedFont>
      <p:font typeface="Poppins Medium" charset="1" panose="00000600000000000000"/>
      <p:regular r:id="rId28"/>
    </p:embeddedFont>
    <p:embeddedFont>
      <p:font typeface="Poppins Medium Italics" charset="1" panose="00000600000000000000"/>
      <p:regular r:id="rId29"/>
    </p:embeddedFont>
    <p:embeddedFont>
      <p:font typeface="Poppins Semi-Bold" charset="1" panose="00000700000000000000"/>
      <p:regular r:id="rId30"/>
    </p:embeddedFont>
    <p:embeddedFont>
      <p:font typeface="Poppins Semi-Bold Italics" charset="1" panose="00000700000000000000"/>
      <p:regular r:id="rId31"/>
    </p:embeddedFont>
    <p:embeddedFont>
      <p:font typeface="Poppins Ultra-Bold" charset="1" panose="00000900000000000000"/>
      <p:regular r:id="rId32"/>
    </p:embeddedFont>
    <p:embeddedFont>
      <p:font typeface="Poppins Ultra-Bold Italics" charset="1" panose="00000900000000000000"/>
      <p:regular r:id="rId33"/>
    </p:embeddedFont>
    <p:embeddedFont>
      <p:font typeface="Poppins Heavy" charset="1" panose="00000A00000000000000"/>
      <p:regular r:id="rId34"/>
    </p:embeddedFont>
    <p:embeddedFont>
      <p:font typeface="Poppins Heavy Italics" charset="1" panose="00000A00000000000000"/>
      <p:regular r:id="rId35"/>
    </p:embeddedFont>
    <p:embeddedFont>
      <p:font typeface="Cooper Hewitt" charset="1" panose="00000000000000000000"/>
      <p:regular r:id="rId36"/>
    </p:embeddedFont>
    <p:embeddedFont>
      <p:font typeface="Cooper Hewitt Bold" charset="1" panose="00000000000000000000"/>
      <p:regular r:id="rId37"/>
    </p:embeddedFont>
    <p:embeddedFont>
      <p:font typeface="Cooper Hewitt Italics" charset="1" panose="00000000000000000000"/>
      <p:regular r:id="rId38"/>
    </p:embeddedFont>
    <p:embeddedFont>
      <p:font typeface="Cooper Hewitt Bold Italics" charset="1" panose="00000000000000000000"/>
      <p:regular r:id="rId39"/>
    </p:embeddedFont>
    <p:embeddedFont>
      <p:font typeface="Cooper Hewitt Thin" charset="1" panose="00000000000000000000"/>
      <p:regular r:id="rId40"/>
    </p:embeddedFont>
    <p:embeddedFont>
      <p:font typeface="Cooper Hewitt Thin Italics" charset="1" panose="00000000000000000000"/>
      <p:regular r:id="rId41"/>
    </p:embeddedFont>
    <p:embeddedFont>
      <p:font typeface="Cooper Hewitt Light" charset="1" panose="00000000000000000000"/>
      <p:regular r:id="rId42"/>
    </p:embeddedFont>
    <p:embeddedFont>
      <p:font typeface="Cooper Hewitt Light Italics" charset="1" panose="00000000000000000000"/>
      <p:regular r:id="rId43"/>
    </p:embeddedFont>
    <p:embeddedFont>
      <p:font typeface="Cooper Hewitt Heavy" charset="1" panose="00000000000000000000"/>
      <p:regular r:id="rId44"/>
    </p:embeddedFont>
    <p:embeddedFont>
      <p:font typeface="Cooper Hewitt Heavy Italics" charset="1" panose="00000000000000000000"/>
      <p:regular r:id="rId45"/>
    </p:embeddedFont>
    <p:embeddedFont>
      <p:font typeface="Barlow SemiCondensed" charset="1" panose="00000506000000000000"/>
      <p:regular r:id="rId46"/>
    </p:embeddedFont>
    <p:embeddedFont>
      <p:font typeface="Barlow SemiCondensed Bold" charset="1" panose="00000806000000000000"/>
      <p:regular r:id="rId47"/>
    </p:embeddedFont>
    <p:embeddedFont>
      <p:font typeface="Barlow SemiCondensed Italics" charset="1" panose="00000506000000000000"/>
      <p:regular r:id="rId48"/>
    </p:embeddedFont>
    <p:embeddedFont>
      <p:font typeface="Barlow SemiCondensed Bold Italics" charset="1" panose="00000806000000000000"/>
      <p:regular r:id="rId49"/>
    </p:embeddedFont>
    <p:embeddedFont>
      <p:font typeface="Barlow SemiCondensed Thin" charset="1" panose="00000306000000000000"/>
      <p:regular r:id="rId50"/>
    </p:embeddedFont>
    <p:embeddedFont>
      <p:font typeface="Barlow SemiCondensed Thin Italics" charset="1" panose="00000306000000000000"/>
      <p:regular r:id="rId51"/>
    </p:embeddedFont>
    <p:embeddedFont>
      <p:font typeface="Barlow SemiCondensed Medium" charset="1" panose="00000606000000000000"/>
      <p:regular r:id="rId52"/>
    </p:embeddedFont>
    <p:embeddedFont>
      <p:font typeface="Barlow SemiCondensed Medium Italics" charset="1" panose="00000606000000000000"/>
      <p:regular r:id="rId53"/>
    </p:embeddedFont>
    <p:embeddedFont>
      <p:font typeface="Barlow SemiCondensed Semi-Bold" charset="1" panose="00000706000000000000"/>
      <p:regular r:id="rId54"/>
    </p:embeddedFont>
    <p:embeddedFont>
      <p:font typeface="Barlow SemiCondensed Semi-Bold Italics" charset="1" panose="00000706000000000000"/>
      <p:regular r:id="rId55"/>
    </p:embeddedFont>
    <p:embeddedFont>
      <p:font typeface="Barlow SemiCondensed Heavy" charset="1" panose="00000A06000000000000"/>
      <p:regular r:id="rId56"/>
    </p:embeddedFont>
    <p:embeddedFont>
      <p:font typeface="Barlow SemiCondensed Heavy Italics" charset="1" panose="00000A0600000000000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53" Target="fonts/font53.fntdata" Type="http://schemas.openxmlformats.org/officeDocument/2006/relationships/font"/><Relationship Id="rId54" Target="fonts/font54.fntdata" Type="http://schemas.openxmlformats.org/officeDocument/2006/relationships/font"/><Relationship Id="rId55" Target="fonts/font55.fntdata" Type="http://schemas.openxmlformats.org/officeDocument/2006/relationships/font"/><Relationship Id="rId56" Target="fonts/font56.fntdata" Type="http://schemas.openxmlformats.org/officeDocument/2006/relationships/font"/><Relationship Id="rId57" Target="fonts/font57.fntdata" Type="http://schemas.openxmlformats.org/officeDocument/2006/relationships/font"/><Relationship Id="rId58" Target="slides/slide1.xml" Type="http://schemas.openxmlformats.org/officeDocument/2006/relationships/slide"/><Relationship Id="rId59" Target="slides/slide2.xml" Type="http://schemas.openxmlformats.org/officeDocument/2006/relationships/slide"/><Relationship Id="rId6" Target="fonts/font6.fntdata" Type="http://schemas.openxmlformats.org/officeDocument/2006/relationships/font"/><Relationship Id="rId60" Target="slides/slide3.xml" Type="http://schemas.openxmlformats.org/officeDocument/2006/relationships/slide"/><Relationship Id="rId61" Target="slides/slide4.xml" Type="http://schemas.openxmlformats.org/officeDocument/2006/relationships/slide"/><Relationship Id="rId62" Target="slides/slide5.xml" Type="http://schemas.openxmlformats.org/officeDocument/2006/relationships/slide"/><Relationship Id="rId63" Target="slides/slide6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gif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4288751">
            <a:off x="5974197" y="2639091"/>
            <a:ext cx="9351839" cy="2039065"/>
            <a:chOff x="0" y="0"/>
            <a:chExt cx="2795831" cy="609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95831" cy="609600"/>
            </a:xfrm>
            <a:custGeom>
              <a:avLst/>
              <a:gdLst/>
              <a:ahLst/>
              <a:cxnLst/>
              <a:rect r="r" b="b" t="t" l="l"/>
              <a:pathLst>
                <a:path h="609600" w="2795831">
                  <a:moveTo>
                    <a:pt x="203200" y="0"/>
                  </a:moveTo>
                  <a:lnTo>
                    <a:pt x="2592631" y="0"/>
                  </a:lnTo>
                  <a:lnTo>
                    <a:pt x="279583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>
                <a:alpha val="47843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27000" y="-38100"/>
              <a:ext cx="2541831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4375939" y="-417465"/>
            <a:ext cx="18049165" cy="13536873"/>
            <a:chOff x="0" y="0"/>
            <a:chExt cx="812800" cy="6096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609600"/>
            </a:xfrm>
            <a:custGeom>
              <a:avLst/>
              <a:gdLst/>
              <a:ahLst/>
              <a:cxnLst/>
              <a:rect r="r" b="b" t="t" l="l"/>
              <a:pathLst>
                <a:path h="609600" w="8128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4288751">
            <a:off x="5848700" y="2569506"/>
            <a:ext cx="8519102" cy="1857496"/>
            <a:chOff x="0" y="0"/>
            <a:chExt cx="2795831" cy="609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95831" cy="609600"/>
            </a:xfrm>
            <a:custGeom>
              <a:avLst/>
              <a:gdLst/>
              <a:ahLst/>
              <a:cxnLst/>
              <a:rect r="r" b="b" t="t" l="l"/>
              <a:pathLst>
                <a:path h="609600" w="2795831">
                  <a:moveTo>
                    <a:pt x="203200" y="0"/>
                  </a:moveTo>
                  <a:lnTo>
                    <a:pt x="2592631" y="0"/>
                  </a:lnTo>
                  <a:lnTo>
                    <a:pt x="279583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5EBE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-38100"/>
              <a:ext cx="2541831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8569794">
            <a:off x="5001559" y="8934193"/>
            <a:ext cx="8519102" cy="1857496"/>
            <a:chOff x="0" y="0"/>
            <a:chExt cx="2795831" cy="6096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95831" cy="609600"/>
            </a:xfrm>
            <a:custGeom>
              <a:avLst/>
              <a:gdLst/>
              <a:ahLst/>
              <a:cxnLst/>
              <a:rect r="r" b="b" t="t" l="l"/>
              <a:pathLst>
                <a:path h="609600" w="2795831">
                  <a:moveTo>
                    <a:pt x="203200" y="0"/>
                  </a:moveTo>
                  <a:lnTo>
                    <a:pt x="2592631" y="0"/>
                  </a:lnTo>
                  <a:lnTo>
                    <a:pt x="2795831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5BDA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-38100"/>
              <a:ext cx="2541831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228175" y="282128"/>
            <a:ext cx="4273662" cy="2564197"/>
          </a:xfrm>
          <a:custGeom>
            <a:avLst/>
            <a:gdLst/>
            <a:ahLst/>
            <a:cxnLst/>
            <a:rect r="r" b="b" t="t" l="l"/>
            <a:pathLst>
              <a:path h="2564197" w="4273662">
                <a:moveTo>
                  <a:pt x="0" y="0"/>
                </a:moveTo>
                <a:lnTo>
                  <a:pt x="4273662" y="0"/>
                </a:lnTo>
                <a:lnTo>
                  <a:pt x="4273662" y="2564197"/>
                </a:lnTo>
                <a:lnTo>
                  <a:pt x="0" y="2564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102285" y="0"/>
            <a:ext cx="10029825" cy="102870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1028700" y="3491175"/>
            <a:ext cx="9079550" cy="4284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244"/>
              </a:lnSpc>
            </a:pPr>
            <a:r>
              <a:rPr lang="en-US" sz="9370" spc="637">
                <a:solidFill>
                  <a:srgbClr val="487BA2"/>
                </a:solidFill>
                <a:latin typeface="Barlow SemiCondensed Bold"/>
              </a:rPr>
              <a:t>GARSĄ APIBŪDINANTYS DYDŽIAI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577190" y="1647611"/>
            <a:ext cx="11376721" cy="8532541"/>
            <a:chOff x="0" y="0"/>
            <a:chExt cx="812800" cy="609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609600"/>
            </a:xfrm>
            <a:custGeom>
              <a:avLst/>
              <a:gdLst/>
              <a:ahLst/>
              <a:cxnLst/>
              <a:rect r="r" b="b" t="t" l="l"/>
              <a:pathLst>
                <a:path h="60960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5BDA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471399" y="9479080"/>
            <a:ext cx="12320774" cy="8532541"/>
            <a:chOff x="0" y="0"/>
            <a:chExt cx="880247" cy="6096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80247" cy="609600"/>
            </a:xfrm>
            <a:custGeom>
              <a:avLst/>
              <a:gdLst/>
              <a:ahLst/>
              <a:cxnLst/>
              <a:rect r="r" b="b" t="t" l="l"/>
              <a:pathLst>
                <a:path h="609600" w="880247">
                  <a:moveTo>
                    <a:pt x="203200" y="0"/>
                  </a:moveTo>
                  <a:lnTo>
                    <a:pt x="880247" y="0"/>
                  </a:lnTo>
                  <a:lnTo>
                    <a:pt x="67704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5EBE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-38100"/>
              <a:ext cx="677047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070552" y="-6327082"/>
            <a:ext cx="5115151" cy="7672726"/>
            <a:chOff x="0" y="0"/>
            <a:chExt cx="406400" cy="6096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6400" cy="609600"/>
            </a:xfrm>
            <a:custGeom>
              <a:avLst/>
              <a:gdLst/>
              <a:ahLst/>
              <a:cxnLst/>
              <a:rect r="r" b="b" t="t" l="l"/>
              <a:pathLst>
                <a:path h="609600" w="4064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5BDA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1328409" y="-6644026"/>
            <a:ext cx="10230302" cy="7672726"/>
            <a:chOff x="0" y="0"/>
            <a:chExt cx="812800" cy="6096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609600"/>
            </a:xfrm>
            <a:custGeom>
              <a:avLst/>
              <a:gdLst/>
              <a:ahLst/>
              <a:cxnLst/>
              <a:rect r="r" b="b" t="t" l="l"/>
              <a:pathLst>
                <a:path h="609600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5EBE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028700" y="9296823"/>
            <a:ext cx="1492922" cy="364513"/>
          </a:xfrm>
          <a:custGeom>
            <a:avLst/>
            <a:gdLst/>
            <a:ahLst/>
            <a:cxnLst/>
            <a:rect r="r" b="b" t="t" l="l"/>
            <a:pathLst>
              <a:path h="364513" w="1492922">
                <a:moveTo>
                  <a:pt x="0" y="0"/>
                </a:moveTo>
                <a:lnTo>
                  <a:pt x="1492922" y="0"/>
                </a:lnTo>
                <a:lnTo>
                  <a:pt x="1492922" y="364513"/>
                </a:lnTo>
                <a:lnTo>
                  <a:pt x="0" y="364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63766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2409159"/>
            <a:ext cx="5168488" cy="1665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131"/>
              </a:lnSpc>
            </a:pPr>
            <a:r>
              <a:rPr lang="en-US" sz="10943">
                <a:solidFill>
                  <a:srgbClr val="1B517B"/>
                </a:solidFill>
                <a:latin typeface="Barlow SemiCondensed Heavy"/>
              </a:rPr>
              <a:t>TIKSLAS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185703" y="2795204"/>
            <a:ext cx="6197812" cy="6197812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7BA2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1925" lIns="51925" bIns="51925" rIns="51925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383645" y="2993146"/>
            <a:ext cx="5801929" cy="5801929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1925" lIns="51925" bIns="51925" rIns="51925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11409804" y="3711626"/>
            <a:ext cx="3749611" cy="4114800"/>
          </a:xfrm>
          <a:custGeom>
            <a:avLst/>
            <a:gdLst/>
            <a:ahLst/>
            <a:cxnLst/>
            <a:rect r="r" b="b" t="t" l="l"/>
            <a:pathLst>
              <a:path h="4114800" w="3749611">
                <a:moveTo>
                  <a:pt x="0" y="0"/>
                </a:moveTo>
                <a:lnTo>
                  <a:pt x="3749611" y="0"/>
                </a:lnTo>
                <a:lnTo>
                  <a:pt x="37496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46801" y="4321226"/>
            <a:ext cx="1151172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D18547"/>
                </a:solidFill>
                <a:latin typeface="Oswald Bold"/>
              </a:rPr>
              <a:t>01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1953" y="5540426"/>
            <a:ext cx="1151172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D18547"/>
                </a:solidFill>
                <a:latin typeface="Oswald Bold"/>
              </a:rPr>
              <a:t>02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197973" y="4454576"/>
            <a:ext cx="6946027" cy="112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79"/>
              </a:lnSpc>
            </a:pPr>
            <a:r>
              <a:rPr lang="en-US" sz="3399">
                <a:solidFill>
                  <a:srgbClr val="03060B"/>
                </a:solidFill>
                <a:latin typeface="Cooper Hewitt"/>
              </a:rPr>
              <a:t>Išanalizuoti su trimis fizikiniais dydžiais, kurie apibūdina garsą.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197973" y="5818631"/>
            <a:ext cx="6946027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79"/>
              </a:lnSpc>
            </a:pPr>
            <a:r>
              <a:rPr lang="en-US" sz="3399">
                <a:solidFill>
                  <a:srgbClr val="03060B"/>
                </a:solidFill>
                <a:latin typeface="Cooper Hewitt"/>
              </a:rPr>
              <a:t>Išmokti juos apskaičiuoti.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813726" y="7169201"/>
            <a:ext cx="6103389" cy="167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36"/>
              </a:lnSpc>
            </a:pPr>
            <a:r>
              <a:rPr lang="en-US" sz="3447">
                <a:solidFill>
                  <a:srgbClr val="03060B"/>
                </a:solidFill>
                <a:latin typeface="Cooper Hewitt Bold"/>
              </a:rPr>
              <a:t>Kompetencijos: </a:t>
            </a:r>
          </a:p>
          <a:p>
            <a:pPr>
              <a:lnSpc>
                <a:spcPts val="4136"/>
              </a:lnSpc>
            </a:pPr>
          </a:p>
          <a:p>
            <a:pPr marL="744293" indent="-372147" lvl="1">
              <a:lnSpc>
                <a:spcPts val="4136"/>
              </a:lnSpc>
              <a:buFont typeface="Arial"/>
              <a:buChar char="•"/>
            </a:pPr>
            <a:r>
              <a:rPr lang="en-US" sz="3447">
                <a:solidFill>
                  <a:srgbClr val="03060B"/>
                </a:solidFill>
                <a:latin typeface="Cooper Hewitt"/>
              </a:rPr>
              <a:t>Pažinimo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808904">
            <a:off x="14559345" y="-7866239"/>
            <a:ext cx="3949924" cy="17171291"/>
            <a:chOff x="0" y="0"/>
            <a:chExt cx="1040309" cy="4522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D5BDA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1521197">
            <a:off x="16540986" y="-2105097"/>
            <a:ext cx="4063084" cy="17171291"/>
            <a:chOff x="0" y="0"/>
            <a:chExt cx="1070113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F5EBE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20546" y="3672402"/>
            <a:ext cx="7487789" cy="5843073"/>
          </a:xfrm>
          <a:custGeom>
            <a:avLst/>
            <a:gdLst/>
            <a:ahLst/>
            <a:cxnLst/>
            <a:rect r="r" b="b" t="t" l="l"/>
            <a:pathLst>
              <a:path h="5843073" w="7487789">
                <a:moveTo>
                  <a:pt x="0" y="0"/>
                </a:moveTo>
                <a:lnTo>
                  <a:pt x="7487789" y="0"/>
                </a:lnTo>
                <a:lnTo>
                  <a:pt x="7487789" y="5843073"/>
                </a:lnTo>
                <a:lnTo>
                  <a:pt x="0" y="584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62627" y="3701850"/>
            <a:ext cx="6703616" cy="5843073"/>
          </a:xfrm>
          <a:custGeom>
            <a:avLst/>
            <a:gdLst/>
            <a:ahLst/>
            <a:cxnLst/>
            <a:rect r="r" b="b" t="t" l="l"/>
            <a:pathLst>
              <a:path h="5843073" w="6703616">
                <a:moveTo>
                  <a:pt x="0" y="0"/>
                </a:moveTo>
                <a:lnTo>
                  <a:pt x="6703616" y="0"/>
                </a:lnTo>
                <a:lnTo>
                  <a:pt x="6703616" y="5843072"/>
                </a:lnTo>
                <a:lnTo>
                  <a:pt x="0" y="5843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335" r="0" b="-11335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700357"/>
            <a:ext cx="11609405" cy="1847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1B517B"/>
                </a:solidFill>
                <a:latin typeface="Barlow SemiCondensed Heavy"/>
              </a:rPr>
              <a:t>GARSĄ APIBŪDINANTYS DYDŽIAI</a:t>
            </a:r>
          </a:p>
          <a:p>
            <a:pPr>
              <a:lnSpc>
                <a:spcPts val="7200"/>
              </a:lnSpc>
            </a:pPr>
            <a:r>
              <a:rPr lang="en-US" sz="6000">
                <a:solidFill>
                  <a:srgbClr val="1B517B"/>
                </a:solidFill>
                <a:latin typeface="Barlow SemiCondensed Heavy"/>
              </a:rPr>
              <a:t>AMPLITUDĖ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3062802"/>
            <a:ext cx="12936704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79"/>
              </a:lnSpc>
            </a:pPr>
            <a:r>
              <a:rPr lang="en-US" sz="3399">
                <a:solidFill>
                  <a:srgbClr val="03060B"/>
                </a:solidFill>
                <a:latin typeface="Cooper Hewitt"/>
              </a:rPr>
              <a:t> Didžiausias kūno nuokrypis nuo pusiausvyros padėties.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372170" y="1727909"/>
            <a:ext cx="5710841" cy="820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7"/>
              </a:lnSpc>
              <a:spcBef>
                <a:spcPct val="0"/>
              </a:spcBef>
            </a:pPr>
            <a:r>
              <a:rPr lang="en-US" sz="4641">
                <a:solidFill>
                  <a:srgbClr val="000000"/>
                </a:solidFill>
                <a:latin typeface="Poppins"/>
              </a:rPr>
              <a:t>[A] =  1 m (metras)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5400000">
            <a:off x="11847422" y="3475460"/>
            <a:ext cx="6058202" cy="4727498"/>
          </a:xfrm>
          <a:custGeom>
            <a:avLst/>
            <a:gdLst/>
            <a:ahLst/>
            <a:cxnLst/>
            <a:rect r="r" b="b" t="t" l="l"/>
            <a:pathLst>
              <a:path h="4727498" w="6058202">
                <a:moveTo>
                  <a:pt x="0" y="0"/>
                </a:moveTo>
                <a:lnTo>
                  <a:pt x="6058202" y="0"/>
                </a:lnTo>
                <a:lnTo>
                  <a:pt x="6058202" y="4727499"/>
                </a:lnTo>
                <a:lnTo>
                  <a:pt x="0" y="4727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808904">
            <a:off x="14559345" y="-7866239"/>
            <a:ext cx="3949924" cy="17171291"/>
            <a:chOff x="0" y="0"/>
            <a:chExt cx="1040309" cy="4522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0309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40309">
                  <a:moveTo>
                    <a:pt x="0" y="0"/>
                  </a:moveTo>
                  <a:lnTo>
                    <a:pt x="1040309" y="0"/>
                  </a:lnTo>
                  <a:lnTo>
                    <a:pt x="1040309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D5BDA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040309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1521197">
            <a:off x="16540986" y="-2105097"/>
            <a:ext cx="4063084" cy="17171291"/>
            <a:chOff x="0" y="0"/>
            <a:chExt cx="1070113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F5EBE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67888" y="3021235"/>
            <a:ext cx="9246546" cy="4789674"/>
          </a:xfrm>
          <a:custGeom>
            <a:avLst/>
            <a:gdLst/>
            <a:ahLst/>
            <a:cxnLst/>
            <a:rect r="r" b="b" t="t" l="l"/>
            <a:pathLst>
              <a:path h="4789674" w="9246546">
                <a:moveTo>
                  <a:pt x="0" y="0"/>
                </a:moveTo>
                <a:lnTo>
                  <a:pt x="9246547" y="0"/>
                </a:lnTo>
                <a:lnTo>
                  <a:pt x="9246547" y="4789673"/>
                </a:lnTo>
                <a:lnTo>
                  <a:pt x="0" y="47896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87" t="-58677" r="0" b="-44849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700357"/>
            <a:ext cx="9067905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1B517B"/>
                </a:solidFill>
                <a:latin typeface="Barlow SemiCondensed Heavy"/>
              </a:rPr>
              <a:t>PERIODAS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2030635"/>
            <a:ext cx="13251939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>
                <a:solidFill>
                  <a:srgbClr val="000000"/>
                </a:solidFill>
                <a:latin typeface="Poppins"/>
              </a:rPr>
              <a:t>Tai laiko tarpas, per kurį kūnas susvyruoja vieną kartą.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772891" y="2983135"/>
            <a:ext cx="1937075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>
                <a:solidFill>
                  <a:srgbClr val="000000"/>
                </a:solidFill>
                <a:latin typeface="Poppins"/>
              </a:rPr>
              <a:t>Periodas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286657" y="5748240"/>
            <a:ext cx="1937075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>
                <a:solidFill>
                  <a:srgbClr val="000000"/>
                </a:solidFill>
                <a:latin typeface="Poppins"/>
              </a:rPr>
              <a:t>Laikas</a:t>
            </a:r>
          </a:p>
          <a:p>
            <a:pPr algn="just">
              <a:lnSpc>
                <a:spcPts val="4079"/>
              </a:lnSpc>
            </a:pPr>
            <a:r>
              <a:rPr lang="en-US" sz="3399">
                <a:solidFill>
                  <a:srgbClr val="000000"/>
                </a:solidFill>
                <a:latin typeface="Poppins"/>
              </a:rPr>
              <a:t>t, s</a:t>
            </a:r>
          </a:p>
        </p:txBody>
      </p:sp>
      <p:sp>
        <p:nvSpPr>
          <p:cNvPr name="TextBox 13" id="13"/>
          <p:cNvSpPr txBox="true"/>
          <p:nvPr/>
        </p:nvSpPr>
        <p:spPr>
          <a:xfrm rot="-5400000">
            <a:off x="41112" y="3259360"/>
            <a:ext cx="1937075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>
                <a:solidFill>
                  <a:srgbClr val="000000"/>
                </a:solidFill>
                <a:latin typeface="Poppins"/>
              </a:rPr>
              <a:t>x, cm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681502" y="900382"/>
            <a:ext cx="5997045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19"/>
              </a:lnSpc>
            </a:pPr>
            <a:r>
              <a:rPr lang="en-US" sz="4599">
                <a:solidFill>
                  <a:srgbClr val="000000"/>
                </a:solidFill>
                <a:latin typeface="Poppins"/>
              </a:rPr>
              <a:t>[T] = 1 s  (sekundė)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807184">
            <a:off x="15856045" y="-6896868"/>
            <a:ext cx="2573469" cy="12701748"/>
            <a:chOff x="0" y="0"/>
            <a:chExt cx="677786" cy="33453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77786" cy="3345316"/>
            </a:xfrm>
            <a:custGeom>
              <a:avLst/>
              <a:gdLst/>
              <a:ahLst/>
              <a:cxnLst/>
              <a:rect r="r" b="b" t="t" l="l"/>
              <a:pathLst>
                <a:path h="3345316" w="677786">
                  <a:moveTo>
                    <a:pt x="0" y="0"/>
                  </a:moveTo>
                  <a:lnTo>
                    <a:pt x="677786" y="0"/>
                  </a:lnTo>
                  <a:lnTo>
                    <a:pt x="677786" y="3345316"/>
                  </a:lnTo>
                  <a:lnTo>
                    <a:pt x="0" y="3345316"/>
                  </a:lnTo>
                  <a:close/>
                </a:path>
              </a:pathLst>
            </a:custGeom>
            <a:solidFill>
              <a:srgbClr val="D5BDA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677786" cy="3402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1812374">
            <a:off x="-1390769" y="-9323688"/>
            <a:ext cx="4063084" cy="17171291"/>
            <a:chOff x="0" y="0"/>
            <a:chExt cx="1070113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D5BDA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6914998">
            <a:off x="6503" y="-5051696"/>
            <a:ext cx="4063084" cy="8262910"/>
            <a:chOff x="0" y="0"/>
            <a:chExt cx="1070113" cy="21762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F5EBE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3889724">
            <a:off x="14218520" y="-5051696"/>
            <a:ext cx="4063084" cy="8262910"/>
            <a:chOff x="0" y="0"/>
            <a:chExt cx="1070113" cy="21762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F5EBE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11957" y="2680628"/>
            <a:ext cx="9235052" cy="7606372"/>
          </a:xfrm>
          <a:custGeom>
            <a:avLst/>
            <a:gdLst/>
            <a:ahLst/>
            <a:cxnLst/>
            <a:rect r="r" b="b" t="t" l="l"/>
            <a:pathLst>
              <a:path h="7606372" w="9235052">
                <a:moveTo>
                  <a:pt x="0" y="0"/>
                </a:moveTo>
                <a:lnTo>
                  <a:pt x="9235052" y="0"/>
                </a:lnTo>
                <a:lnTo>
                  <a:pt x="9235052" y="7606372"/>
                </a:lnTo>
                <a:lnTo>
                  <a:pt x="0" y="7606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41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857317" y="4073342"/>
            <a:ext cx="2432570" cy="2213767"/>
          </a:xfrm>
          <a:custGeom>
            <a:avLst/>
            <a:gdLst/>
            <a:ahLst/>
            <a:cxnLst/>
            <a:rect r="r" b="b" t="t" l="l"/>
            <a:pathLst>
              <a:path h="2213767" w="2432570">
                <a:moveTo>
                  <a:pt x="0" y="0"/>
                </a:moveTo>
                <a:lnTo>
                  <a:pt x="2432570" y="0"/>
                </a:lnTo>
                <a:lnTo>
                  <a:pt x="2432570" y="2213768"/>
                </a:lnTo>
                <a:lnTo>
                  <a:pt x="0" y="2213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746200" y="4006754"/>
            <a:ext cx="2346645" cy="2280355"/>
          </a:xfrm>
          <a:custGeom>
            <a:avLst/>
            <a:gdLst/>
            <a:ahLst/>
            <a:cxnLst/>
            <a:rect r="r" b="b" t="t" l="l"/>
            <a:pathLst>
              <a:path h="2280355" w="2346645">
                <a:moveTo>
                  <a:pt x="0" y="0"/>
                </a:moveTo>
                <a:lnTo>
                  <a:pt x="2346645" y="0"/>
                </a:lnTo>
                <a:lnTo>
                  <a:pt x="2346645" y="2280356"/>
                </a:lnTo>
                <a:lnTo>
                  <a:pt x="0" y="22803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516023" y="631873"/>
            <a:ext cx="8773864" cy="1152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36"/>
              </a:lnSpc>
            </a:pPr>
            <a:r>
              <a:rPr lang="en-US" sz="7613">
                <a:solidFill>
                  <a:srgbClr val="1B517B"/>
                </a:solidFill>
                <a:latin typeface="Barlow SemiCondensed Heavy"/>
              </a:rPr>
              <a:t>DAŽNIS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42029" y="2123149"/>
            <a:ext cx="13251939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>
                <a:solidFill>
                  <a:srgbClr val="000000"/>
                </a:solidFill>
                <a:latin typeface="Poppins"/>
              </a:rPr>
              <a:t>Svyravimų skaičius per vieną sekundę.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054210" y="2955414"/>
            <a:ext cx="5836247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19"/>
              </a:lnSpc>
            </a:pPr>
            <a:r>
              <a:rPr lang="en-US" sz="4599">
                <a:solidFill>
                  <a:srgbClr val="000000"/>
                </a:solidFill>
                <a:latin typeface="Poppins"/>
              </a:rPr>
              <a:t>[f] = 1 Hz (hercas)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244809" y="3041495"/>
            <a:ext cx="1937075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599">
                <a:solidFill>
                  <a:srgbClr val="000000"/>
                </a:solidFill>
                <a:latin typeface="Poppins"/>
              </a:rPr>
              <a:t>Periodas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960946" y="6464764"/>
            <a:ext cx="1937075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>
                <a:solidFill>
                  <a:srgbClr val="000000"/>
                </a:solidFill>
                <a:latin typeface="Poppins"/>
              </a:rPr>
              <a:t>Periodas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306532" y="6706123"/>
            <a:ext cx="5836247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n - svyravimų skaičius.</a:t>
            </a:r>
          </a:p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t - laikas (s).</a:t>
            </a:r>
          </a:p>
          <a:p>
            <a:pPr algn="just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T - periodas (s)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807184">
            <a:off x="15856045" y="-6896868"/>
            <a:ext cx="2573469" cy="12701748"/>
            <a:chOff x="0" y="0"/>
            <a:chExt cx="677786" cy="33453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77786" cy="3345316"/>
            </a:xfrm>
            <a:custGeom>
              <a:avLst/>
              <a:gdLst/>
              <a:ahLst/>
              <a:cxnLst/>
              <a:rect r="r" b="b" t="t" l="l"/>
              <a:pathLst>
                <a:path h="3345316" w="677786">
                  <a:moveTo>
                    <a:pt x="0" y="0"/>
                  </a:moveTo>
                  <a:lnTo>
                    <a:pt x="677786" y="0"/>
                  </a:lnTo>
                  <a:lnTo>
                    <a:pt x="677786" y="3345316"/>
                  </a:lnTo>
                  <a:lnTo>
                    <a:pt x="0" y="3345316"/>
                  </a:lnTo>
                  <a:close/>
                </a:path>
              </a:pathLst>
            </a:custGeom>
            <a:solidFill>
              <a:srgbClr val="D5BDA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677786" cy="34024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1812374">
            <a:off x="-1390769" y="-9323688"/>
            <a:ext cx="4063084" cy="17171291"/>
            <a:chOff x="0" y="0"/>
            <a:chExt cx="1070113" cy="452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0113" cy="4522480"/>
            </a:xfrm>
            <a:custGeom>
              <a:avLst/>
              <a:gdLst/>
              <a:ahLst/>
              <a:cxnLst/>
              <a:rect r="r" b="b" t="t" l="l"/>
              <a:pathLst>
                <a:path h="452248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4522480"/>
                  </a:lnTo>
                  <a:lnTo>
                    <a:pt x="0" y="4522480"/>
                  </a:lnTo>
                  <a:close/>
                </a:path>
              </a:pathLst>
            </a:custGeom>
            <a:solidFill>
              <a:srgbClr val="D5BDA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070113" cy="45796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6914998">
            <a:off x="6503" y="-5051696"/>
            <a:ext cx="4063084" cy="8262910"/>
            <a:chOff x="0" y="0"/>
            <a:chExt cx="1070113" cy="21762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F5EBE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3889724">
            <a:off x="14218520" y="-5051696"/>
            <a:ext cx="4063084" cy="8262910"/>
            <a:chOff x="0" y="0"/>
            <a:chExt cx="1070113" cy="21762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70113" cy="2176240"/>
            </a:xfrm>
            <a:custGeom>
              <a:avLst/>
              <a:gdLst/>
              <a:ahLst/>
              <a:cxnLst/>
              <a:rect r="r" b="b" t="t" l="l"/>
              <a:pathLst>
                <a:path h="2176240" w="1070113">
                  <a:moveTo>
                    <a:pt x="0" y="0"/>
                  </a:moveTo>
                  <a:lnTo>
                    <a:pt x="1070113" y="0"/>
                  </a:lnTo>
                  <a:lnTo>
                    <a:pt x="1070113" y="2176240"/>
                  </a:lnTo>
                  <a:lnTo>
                    <a:pt x="0" y="2176240"/>
                  </a:lnTo>
                  <a:close/>
                </a:path>
              </a:pathLst>
            </a:custGeom>
            <a:solidFill>
              <a:srgbClr val="F5EBE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070113" cy="22333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2017173" y="2679545"/>
            <a:ext cx="7531470" cy="4395337"/>
          </a:xfrm>
          <a:custGeom>
            <a:avLst/>
            <a:gdLst/>
            <a:ahLst/>
            <a:cxnLst/>
            <a:rect r="r" b="b" t="t" l="l"/>
            <a:pathLst>
              <a:path h="4395337" w="7531470">
                <a:moveTo>
                  <a:pt x="0" y="0"/>
                </a:moveTo>
                <a:lnTo>
                  <a:pt x="7531469" y="0"/>
                </a:lnTo>
                <a:lnTo>
                  <a:pt x="7531469" y="4395337"/>
                </a:lnTo>
                <a:lnTo>
                  <a:pt x="0" y="4395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516023" y="631873"/>
            <a:ext cx="8773864" cy="1152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36"/>
              </a:lnSpc>
            </a:pPr>
            <a:r>
              <a:rPr lang="en-US" sz="7613">
                <a:solidFill>
                  <a:srgbClr val="1B517B"/>
                </a:solidFill>
                <a:latin typeface="Barlow SemiCondensed Heavy"/>
              </a:rPr>
              <a:t>UŽDUOTIS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791692" y="3100801"/>
            <a:ext cx="5997045" cy="3514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19"/>
              </a:lnSpc>
            </a:pPr>
            <a:r>
              <a:rPr lang="en-US" sz="4599">
                <a:solidFill>
                  <a:srgbClr val="000000"/>
                </a:solidFill>
                <a:latin typeface="Poppins"/>
              </a:rPr>
              <a:t>Amplitudė</a:t>
            </a:r>
          </a:p>
          <a:p>
            <a:pPr algn="just">
              <a:lnSpc>
                <a:spcPts val="5519"/>
              </a:lnSpc>
            </a:pPr>
          </a:p>
          <a:p>
            <a:pPr algn="just">
              <a:lnSpc>
                <a:spcPts val="5519"/>
              </a:lnSpc>
            </a:pPr>
            <a:r>
              <a:rPr lang="en-US" sz="4599">
                <a:solidFill>
                  <a:srgbClr val="000000"/>
                </a:solidFill>
                <a:latin typeface="Poppins"/>
              </a:rPr>
              <a:t>Periodas</a:t>
            </a:r>
          </a:p>
          <a:p>
            <a:pPr algn="just">
              <a:lnSpc>
                <a:spcPts val="5519"/>
              </a:lnSpc>
            </a:pPr>
          </a:p>
          <a:p>
            <a:pPr algn="just">
              <a:lnSpc>
                <a:spcPts val="5519"/>
              </a:lnSpc>
            </a:pPr>
            <a:r>
              <a:rPr lang="en-US" sz="4599">
                <a:solidFill>
                  <a:srgbClr val="000000"/>
                </a:solidFill>
                <a:latin typeface="Poppins"/>
              </a:rPr>
              <a:t>Dažnis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DAFxO_2z-nY</dc:identifier>
  <dcterms:modified xsi:type="dcterms:W3CDTF">2011-08-01T06:04:30Z</dcterms:modified>
  <cp:revision>1</cp:revision>
  <dc:title>Dažnis, apmlitudė, periodas</dc:title>
</cp:coreProperties>
</file>