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05" r:id="rId3"/>
    <p:sldId id="1176" r:id="rId4"/>
    <p:sldId id="1177" r:id="rId5"/>
    <p:sldId id="1178" r:id="rId6"/>
    <p:sldId id="1179" r:id="rId7"/>
    <p:sldId id="1180" r:id="rId8"/>
  </p:sldIdLst>
  <p:sldSz cx="9144000" cy="5143500" type="screen16x9"/>
  <p:notesSz cx="10020300" cy="68881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8" autoAdjust="0"/>
  </p:normalViewPr>
  <p:slideViewPr>
    <p:cSldViewPr>
      <p:cViewPr varScale="1">
        <p:scale>
          <a:sx n="139" d="100"/>
          <a:sy n="139" d="100"/>
        </p:scale>
        <p:origin x="840" y="3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76399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A262C-4567-4FC5-A61C-2E2FE81FE5D1}" type="datetimeFigureOut">
              <a:rPr lang="pt-BR" smtClean="0"/>
              <a:pPr/>
              <a:t>03/04/2025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42227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76399" y="6542227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B2957-9F6B-407B-93AD-B09C53710C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065D27F-B2B2-4AC9-84BB-2E767DC0DAC3}" type="datetimeFigureOut">
              <a:rPr lang="pt-BR" smtClean="0"/>
              <a:pPr/>
              <a:t>03/04/2025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5938"/>
            <a:ext cx="4591050" cy="2582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002031" y="3271878"/>
            <a:ext cx="8016239" cy="3099673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9B3C7BE-0D22-456E-AD2F-5F40FE1ABB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3C7BE-0D22-456E-AD2F-5F40FE1ABB1D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70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2303B-2A29-2B83-FBAF-DA4AE8AF3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993B2A3-22CD-5C77-6FC2-7E437C6AA1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1DBECA4-1052-63CA-CA7E-D280313B3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323ADD7-CC2E-F27A-64CD-AC36E3B42F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3C7BE-0D22-456E-AD2F-5F40FE1ABB1D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342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C8ABD-F411-BF43-DEEC-7CBA750D7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76CBE63-559B-9743-2C98-6B434478BE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3AC3E45-90CE-61CB-F78C-CC861819A6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8EF4529-D06D-A94E-BD91-E337B4CCE2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3C7BE-0D22-456E-AD2F-5F40FE1ABB1D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606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2DA75-34F0-EFF8-A915-D77F23D80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6F9533F-D92A-AA54-EEF9-6158EA0ACB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7D17536-D2B6-C87A-830C-CA57DDAA2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C3390A-3404-ED2A-6917-D1BD82DD7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3C7BE-0D22-456E-AD2F-5F40FE1ABB1D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853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45A75-DE15-E14B-EC83-C7A0CB5F0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DC9402D-717F-7059-2846-89BA7E46B3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0C4A59F-616F-131A-5EBF-43405005F7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4E38683-9F72-C63C-9412-73478D2438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3C7BE-0D22-456E-AD2F-5F40FE1ABB1D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026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D9818-4B0F-486E-34B3-04B1CCC3E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832BD53-99AF-4EF4-C33C-3C96D26BFA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82C1D23-78B8-A739-CC7C-AC7C13443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DA681EA-E519-3B5B-A3AE-B2B7CD65DF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3C7BE-0D22-456E-AD2F-5F40FE1ABB1D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12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5703" t="20192" r="16015" b="44471"/>
          <a:stretch>
            <a:fillRect/>
          </a:stretch>
        </p:blipFill>
        <p:spPr bwMode="auto">
          <a:xfrm>
            <a:off x="-32" y="-18"/>
            <a:ext cx="914406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76456" y="4818186"/>
            <a:ext cx="432048" cy="273844"/>
          </a:xfrm>
        </p:spPr>
        <p:txBody>
          <a:bodyPr/>
          <a:lstStyle>
            <a:lvl1pPr>
              <a:defRPr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FE05771-C54F-46D7-B6DC-9C2A0AA755D9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13281" t="10571" r="36725" b="84044"/>
          <a:stretch>
            <a:fillRect/>
          </a:stretch>
        </p:blipFill>
        <p:spPr bwMode="auto">
          <a:xfrm>
            <a:off x="-31" y="-18"/>
            <a:ext cx="4857783" cy="28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23574" t="10571" r="36725" b="84044"/>
          <a:stretch>
            <a:fillRect/>
          </a:stretch>
        </p:blipFill>
        <p:spPr bwMode="auto">
          <a:xfrm>
            <a:off x="4857752" y="0"/>
            <a:ext cx="4286248" cy="28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F878F-B18F-4EEE-B9DB-DFEE9A972790}" type="datetime1">
              <a:rPr lang="pt-BR" smtClean="0"/>
              <a:pPr/>
              <a:t>03/04/2025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Gestão da Cadeia de Suprimentos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05771-C54F-46D7-B6DC-9C2A0AA755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500" y="627534"/>
            <a:ext cx="9001000" cy="2088232"/>
          </a:xfrm>
        </p:spPr>
        <p:txBody>
          <a:bodyPr>
            <a:normAutofit fontScale="90000"/>
          </a:bodyPr>
          <a:lstStyle/>
          <a:p>
            <a:br>
              <a:rPr lang="pt-BR" sz="1800" b="1" cap="sm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pt-BR" sz="1800" b="1" cap="sm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b="1" cap="sm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Panaceia ou Ciência? Proposta de Um Modelo AHP Para Adoção de Artefatos de Contabilidade Gerencial</a:t>
            </a:r>
            <a:br>
              <a:rPr lang="pt-BR" b="1" cap="sm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pt-BR" sz="6100" b="1" cap="sm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600" b="1" cap="sm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br>
              <a:rPr lang="pt-B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3075806"/>
            <a:ext cx="8280920" cy="1296144"/>
          </a:xfrm>
        </p:spPr>
        <p:txBody>
          <a:bodyPr>
            <a:normAutofit/>
          </a:bodyPr>
          <a:lstStyle/>
          <a:p>
            <a:r>
              <a:rPr lang="pt-BR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Doutorado/Mestrado em Administração de Empresas</a:t>
            </a:r>
          </a:p>
          <a:p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Fundamentals </a:t>
            </a:r>
            <a:r>
              <a:rPr lang="pt-BR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Multicriteria</a:t>
            </a: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Decision</a:t>
            </a:r>
            <a:endParaRPr lang="pt-B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Discentes: Simone/Marcio</a:t>
            </a:r>
          </a:p>
          <a:p>
            <a:endParaRPr lang="pt-B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AADEC99-BBB8-A16D-B872-290B4FB82A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8"/>
          <a:stretch/>
        </p:blipFill>
        <p:spPr>
          <a:xfrm>
            <a:off x="17748" y="4215292"/>
            <a:ext cx="9108504" cy="9282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6380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5771-C54F-46D7-B6DC-9C2A0AA755D9}" type="slidenum">
              <a:rPr lang="pt-BR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</a:t>
            </a:fld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8" name="AutoShape 4" descr="Resultado de imagem para queda do muro de berlim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queda do muro de berlim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Resultado de imagem para queda do muro de berlim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80000" y="211245"/>
            <a:ext cx="8784000" cy="4864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b="1" cap="small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Introdução</a:t>
            </a:r>
            <a:endParaRPr lang="pt-BR" sz="3200" cap="small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750" indent="-285750" algn="just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“sistema empresa” </a:t>
            </a:r>
            <a:r>
              <a:rPr lang="pt-BR" b="1" dirty="0">
                <a:solidFill>
                  <a:schemeClr val="bg1"/>
                </a:solidFill>
                <a:highlight>
                  <a:srgbClr val="0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lucro é amplamente reconhecido como o melhor indicador de seu grau de eficácia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Catelli</a:t>
            </a:r>
            <a:r>
              <a:rPr 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Pereira, &amp; Vasconcelos, 2001; Parisi &amp; Nobre, 2001; </a:t>
            </a:r>
            <a:r>
              <a:rPr lang="pt-B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Cornachione</a:t>
            </a:r>
            <a:r>
              <a:rPr 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1999; Guerreiro, 1989)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57750" indent="-285750" algn="just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 </a:t>
            </a:r>
            <a:r>
              <a:rPr lang="pt-BR" b="1" dirty="0">
                <a:solidFill>
                  <a:schemeClr val="bg1"/>
                </a:solidFill>
                <a:highlight>
                  <a:srgbClr val="0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mensurado corretamente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 lucro reflete o resultado econômico da empresa e expressa </a:t>
            </a:r>
            <a:r>
              <a:rPr lang="pt-BR" b="1" dirty="0">
                <a:solidFill>
                  <a:schemeClr val="bg1"/>
                </a:solidFill>
                <a:highlight>
                  <a:srgbClr val="0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que medida ela tem cumprido sua missão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ao quantificar o impacto de todos os </a:t>
            </a:r>
            <a:r>
              <a:rPr lang="pt-BR" b="1" dirty="0">
                <a:solidFill>
                  <a:schemeClr val="bg1"/>
                </a:solidFill>
                <a:highlight>
                  <a:srgbClr val="0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eventos decorrentes de decisões internas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de fatores tempo-conjunturais que alteram seu patrimônio </a:t>
            </a:r>
            <a:r>
              <a:rPr 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(Pereira, 2001)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57750" indent="-285750" algn="just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entanto, a correta mensuração do lucro, </a:t>
            </a:r>
            <a:r>
              <a:rPr lang="pt-BR" b="1" dirty="0">
                <a:solidFill>
                  <a:schemeClr val="bg1"/>
                </a:solidFill>
                <a:highlight>
                  <a:srgbClr val="0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fundamental para a retroalimentação da gestão estratégica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não é uma tarefa fácil, pois a simples adoção do lucro contábil ortodoxo pode ser insuficiente;</a:t>
            </a:r>
          </a:p>
          <a:p>
            <a:pPr marL="357750" indent="-285750" algn="just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partir da publicação da obra </a:t>
            </a:r>
            <a:r>
              <a:rPr lang="pt-BR" b="1" i="1" dirty="0" err="1">
                <a:solidFill>
                  <a:schemeClr val="bg1"/>
                </a:solidFill>
                <a:highlight>
                  <a:srgbClr val="0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Relevance</a:t>
            </a:r>
            <a:r>
              <a:rPr lang="pt-BR" b="1" i="1" dirty="0">
                <a:solidFill>
                  <a:schemeClr val="bg1"/>
                </a:solidFill>
                <a:highlight>
                  <a:srgbClr val="0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b="1" i="1" dirty="0" err="1">
                <a:solidFill>
                  <a:schemeClr val="bg1"/>
                </a:solidFill>
                <a:highlight>
                  <a:srgbClr val="0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Lost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de Johnson &amp; Kaplan, em 1987, diversos instrumentos com a pretensão de não somente auxiliar na mensuração do lucro, mas de fazer seu </a:t>
            </a:r>
            <a:r>
              <a:rPr lang="pt-BR" b="1" dirty="0">
                <a:solidFill>
                  <a:schemeClr val="bg1"/>
                </a:solidFill>
                <a:highlight>
                  <a:srgbClr val="0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processo de gestão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começaram a se popularizar; </a:t>
            </a:r>
          </a:p>
        </p:txBody>
      </p:sp>
    </p:spTree>
    <p:extLst>
      <p:ext uri="{BB962C8B-B14F-4D97-AF65-F5344CB8AC3E}">
        <p14:creationId xmlns:p14="http://schemas.microsoft.com/office/powerpoint/2010/main" val="2356632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53571-B7B0-9DAD-95FC-778DFA4F5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6744AE0-1D07-BF1A-B9BF-9A15EC22C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5771-C54F-46D7-B6DC-9C2A0AA755D9}" type="slidenum">
              <a:rPr lang="pt-BR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</a:t>
            </a:fld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8" name="AutoShape 4" descr="Resultado de imagem para queda do muro de berlim">
            <a:extLst>
              <a:ext uri="{FF2B5EF4-FFF2-40B4-BE49-F238E27FC236}">
                <a16:creationId xmlns:a16="http://schemas.microsoft.com/office/drawing/2014/main" id="{A4A77241-3CD0-FE13-2B30-4448B79E8A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queda do muro de berlim">
            <a:extLst>
              <a:ext uri="{FF2B5EF4-FFF2-40B4-BE49-F238E27FC236}">
                <a16:creationId xmlns:a16="http://schemas.microsoft.com/office/drawing/2014/main" id="{4D9AC44F-848D-F50C-31B7-8F3928C602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Resultado de imagem para queda do muro de berlim">
            <a:extLst>
              <a:ext uri="{FF2B5EF4-FFF2-40B4-BE49-F238E27FC236}">
                <a16:creationId xmlns:a16="http://schemas.microsoft.com/office/drawing/2014/main" id="{410CD38F-748E-0659-3179-2249E4BEC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C29B19A-3A58-EAC8-913F-E65084D29990}"/>
              </a:ext>
            </a:extLst>
          </p:cNvPr>
          <p:cNvSpPr/>
          <p:nvPr/>
        </p:nvSpPr>
        <p:spPr>
          <a:xfrm>
            <a:off x="180000" y="267494"/>
            <a:ext cx="8784000" cy="4827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750" indent="-285750" algn="just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Brasil, dentre as principais soluções oferecidas, conhecidas como </a:t>
            </a:r>
            <a:r>
              <a:rPr lang="pt-BR" b="1" dirty="0">
                <a:solidFill>
                  <a:schemeClr val="bg1"/>
                </a:solidFill>
                <a:highlight>
                  <a:srgbClr val="0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artefatos de contabilidade gerencial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destacam-se (não exaustivamente): </a:t>
            </a:r>
          </a:p>
          <a:p>
            <a:pPr marL="357750" indent="-285750" algn="just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750" indent="-285750" algn="just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750" indent="-285750" algn="just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750" indent="-285750" algn="just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750" indent="-285750" algn="just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750" indent="-285750" algn="just">
              <a:lnSpc>
                <a:spcPts val="23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Mesmo ao separar o “joio do trigo” e desconsiderar as teses dos “gurus” que proliferaram junto com as ferramentas principalmente nos anos 1990,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pressupõe-se que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ainda hoje </a:t>
            </a:r>
            <a:r>
              <a:rPr lang="pt-BR" b="1" dirty="0">
                <a:solidFill>
                  <a:schemeClr val="bg1"/>
                </a:solidFill>
                <a:highlight>
                  <a:srgbClr val="0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exista uma dificuldade para o gestor saber qual (</a:t>
            </a:r>
            <a:r>
              <a:rPr lang="pt-BR" b="1" dirty="0" err="1">
                <a:solidFill>
                  <a:schemeClr val="bg1"/>
                </a:solidFill>
                <a:highlight>
                  <a:srgbClr val="0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pt-BR" b="1" dirty="0">
                <a:solidFill>
                  <a:schemeClr val="bg1"/>
                </a:solidFill>
                <a:highlight>
                  <a:srgbClr val="0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artefato (s) utilizar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357750" indent="-285750" algn="just">
              <a:lnSpc>
                <a:spcPts val="23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Este trabalho tem, portanto, o objetivo de </a:t>
            </a:r>
            <a:r>
              <a:rPr lang="pt-BR" b="1" dirty="0">
                <a:solidFill>
                  <a:schemeClr val="bg1"/>
                </a:solidFill>
                <a:highlight>
                  <a:srgbClr val="0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propor um modelo direcionado ao gestor para adoção de artefatos do contabilidade gerencial baseado na lógica </a:t>
            </a:r>
            <a:r>
              <a:rPr lang="pt-BR" b="1" dirty="0" err="1">
                <a:solidFill>
                  <a:schemeClr val="bg1"/>
                </a:solidFill>
                <a:highlight>
                  <a:srgbClr val="0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Fuzzy</a:t>
            </a:r>
            <a:r>
              <a:rPr lang="pt-BR" b="1" dirty="0">
                <a:solidFill>
                  <a:schemeClr val="bg1"/>
                </a:solidFill>
                <a:highlight>
                  <a:srgbClr val="0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-AHP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6FC3CDCF-FA63-670D-85CD-B548BDF671EF}"/>
              </a:ext>
            </a:extLst>
          </p:cNvPr>
          <p:cNvGrpSpPr/>
          <p:nvPr/>
        </p:nvGrpSpPr>
        <p:grpSpPr>
          <a:xfrm>
            <a:off x="395816" y="987574"/>
            <a:ext cx="8424376" cy="576000"/>
            <a:chOff x="395816" y="3219822"/>
            <a:chExt cx="8424376" cy="720000"/>
          </a:xfrm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75065A4B-B9CC-6296-588F-E63C68F151A0}"/>
                </a:ext>
              </a:extLst>
            </p:cNvPr>
            <p:cNvSpPr/>
            <p:nvPr/>
          </p:nvSpPr>
          <p:spPr>
            <a:xfrm>
              <a:off x="3348004" y="3219822"/>
              <a:ext cx="2520000" cy="7200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pt-BR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Gestão Baseada em Atividades (ABM)</a:t>
              </a:r>
            </a:p>
          </p:txBody>
        </p:sp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2352906B-078D-D14B-7C4B-E5FAC53D7726}"/>
                </a:ext>
              </a:extLst>
            </p:cNvPr>
            <p:cNvSpPr/>
            <p:nvPr/>
          </p:nvSpPr>
          <p:spPr>
            <a:xfrm>
              <a:off x="395816" y="3219822"/>
              <a:ext cx="2520000" cy="7200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pt-BR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Custeio Baseado em Atividades (ABC)</a:t>
              </a:r>
            </a:p>
          </p:txBody>
        </p:sp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A443D220-5C06-9F93-3566-C98EB7740FCD}"/>
                </a:ext>
              </a:extLst>
            </p:cNvPr>
            <p:cNvSpPr/>
            <p:nvPr/>
          </p:nvSpPr>
          <p:spPr>
            <a:xfrm>
              <a:off x="6300192" y="3219822"/>
              <a:ext cx="2520000" cy="7200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pt-BR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Sistema de Gestão Econômica (GECON)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188701B2-73DB-0B4E-EA81-B392259E8E38}"/>
              </a:ext>
            </a:extLst>
          </p:cNvPr>
          <p:cNvGrpSpPr/>
          <p:nvPr/>
        </p:nvGrpSpPr>
        <p:grpSpPr>
          <a:xfrm>
            <a:off x="395536" y="1635646"/>
            <a:ext cx="8424376" cy="576000"/>
            <a:chOff x="395816" y="3219822"/>
            <a:chExt cx="8424376" cy="720000"/>
          </a:xfrm>
        </p:grpSpPr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4C7BC45A-194D-0FC2-D63E-C045D045ADEB}"/>
                </a:ext>
              </a:extLst>
            </p:cNvPr>
            <p:cNvSpPr/>
            <p:nvPr/>
          </p:nvSpPr>
          <p:spPr>
            <a:xfrm>
              <a:off x="3348004" y="3219822"/>
              <a:ext cx="2520000" cy="7200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pt-BR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Teoria das</a:t>
              </a:r>
            </a:p>
            <a:p>
              <a:pPr algn="ctr"/>
              <a:r>
                <a:rPr lang="pt-BR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Restrições (TOC)</a:t>
              </a:r>
            </a:p>
          </p:txBody>
        </p:sp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6B2EB968-E86E-E696-2D21-BED9181EBFDA}"/>
                </a:ext>
              </a:extLst>
            </p:cNvPr>
            <p:cNvSpPr/>
            <p:nvPr/>
          </p:nvSpPr>
          <p:spPr>
            <a:xfrm>
              <a:off x="395816" y="3219822"/>
              <a:ext cx="2520000" cy="7200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pt-BR" sz="16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Economic </a:t>
              </a:r>
              <a:r>
                <a:rPr lang="pt-BR" sz="1600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Value</a:t>
              </a:r>
              <a:endParaRPr lang="pt-BR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pt-BR" sz="1600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Added</a:t>
              </a:r>
              <a:r>
                <a:rPr lang="pt-BR" sz="16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pt-BR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(EVA)</a:t>
              </a:r>
            </a:p>
          </p:txBody>
        </p:sp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AB2BB6AB-592E-25E6-C923-6F95C12CAE3C}"/>
                </a:ext>
              </a:extLst>
            </p:cNvPr>
            <p:cNvSpPr/>
            <p:nvPr/>
          </p:nvSpPr>
          <p:spPr>
            <a:xfrm>
              <a:off x="6300192" y="3219822"/>
              <a:ext cx="2520000" cy="7200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pt-BR" sz="16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Balanced</a:t>
              </a:r>
              <a:r>
                <a:rPr lang="pt-BR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Scorecard (BSC)</a:t>
              </a: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81765582-CF18-C27B-C1F6-E4388A050E3D}"/>
              </a:ext>
            </a:extLst>
          </p:cNvPr>
          <p:cNvGrpSpPr/>
          <p:nvPr/>
        </p:nvGrpSpPr>
        <p:grpSpPr>
          <a:xfrm>
            <a:off x="396096" y="2283718"/>
            <a:ext cx="8424376" cy="576000"/>
            <a:chOff x="395816" y="3219822"/>
            <a:chExt cx="8424376" cy="720000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E43F9BDF-51ED-57A0-D6E2-88676D90E0B2}"/>
                </a:ext>
              </a:extLst>
            </p:cNvPr>
            <p:cNvSpPr/>
            <p:nvPr/>
          </p:nvSpPr>
          <p:spPr>
            <a:xfrm>
              <a:off x="3348004" y="3219822"/>
              <a:ext cx="2520000" cy="7200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pt-BR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Custeio do Ciclo</a:t>
              </a:r>
            </a:p>
            <a:p>
              <a:pPr algn="ctr"/>
              <a:r>
                <a:rPr lang="pt-BR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 Vida do Produto</a:t>
              </a:r>
            </a:p>
          </p:txBody>
        </p:sp>
        <p:sp>
          <p:nvSpPr>
            <p:cNvPr id="19" name="Retângulo: Cantos Arredondados 18">
              <a:extLst>
                <a:ext uri="{FF2B5EF4-FFF2-40B4-BE49-F238E27FC236}">
                  <a16:creationId xmlns:a16="http://schemas.microsoft.com/office/drawing/2014/main" id="{1C2C3DC4-FEE6-47EE-B8BB-E07FA78FE233}"/>
                </a:ext>
              </a:extLst>
            </p:cNvPr>
            <p:cNvSpPr/>
            <p:nvPr/>
          </p:nvSpPr>
          <p:spPr>
            <a:xfrm>
              <a:off x="395816" y="3219822"/>
              <a:ext cx="2520000" cy="7200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pt-BR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Custeio Meta (</a:t>
              </a:r>
              <a:r>
                <a:rPr lang="pt-BR" sz="16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Target </a:t>
              </a:r>
              <a:r>
                <a:rPr lang="pt-BR" sz="1600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Costing</a:t>
              </a:r>
              <a:r>
                <a:rPr lang="pt-BR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</p:txBody>
        </p:sp>
        <p:sp>
          <p:nvSpPr>
            <p:cNvPr id="20" name="Retângulo: Cantos Arredondados 19">
              <a:extLst>
                <a:ext uri="{FF2B5EF4-FFF2-40B4-BE49-F238E27FC236}">
                  <a16:creationId xmlns:a16="http://schemas.microsoft.com/office/drawing/2014/main" id="{F08B1A5A-97A7-D9BB-12B6-70821E127B9D}"/>
                </a:ext>
              </a:extLst>
            </p:cNvPr>
            <p:cNvSpPr/>
            <p:nvPr/>
          </p:nvSpPr>
          <p:spPr>
            <a:xfrm>
              <a:off x="6300192" y="3219822"/>
              <a:ext cx="2520000" cy="7200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pt-BR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Orçamento Base Zero (OBZ)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5433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FD0FF-25B7-4DC9-F165-DF08279BC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9F795-92E4-DB28-CFB7-5EBC3BC9F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5771-C54F-46D7-B6DC-9C2A0AA755D9}" type="slidenum">
              <a:rPr lang="pt-BR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</a:t>
            </a:fld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8" name="AutoShape 4" descr="Resultado de imagem para queda do muro de berlim">
            <a:extLst>
              <a:ext uri="{FF2B5EF4-FFF2-40B4-BE49-F238E27FC236}">
                <a16:creationId xmlns:a16="http://schemas.microsoft.com/office/drawing/2014/main" id="{951E4AB1-0559-C9DF-D48E-3E352EEAF2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queda do muro de berlim">
            <a:extLst>
              <a:ext uri="{FF2B5EF4-FFF2-40B4-BE49-F238E27FC236}">
                <a16:creationId xmlns:a16="http://schemas.microsoft.com/office/drawing/2014/main" id="{9A9078CE-BE3A-E387-EFDA-E3D02495CA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Resultado de imagem para queda do muro de berlim">
            <a:extLst>
              <a:ext uri="{FF2B5EF4-FFF2-40B4-BE49-F238E27FC236}">
                <a16:creationId xmlns:a16="http://schemas.microsoft.com/office/drawing/2014/main" id="{76D13D70-8ED9-F261-8920-1EB1EF0134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8E2CB4B-D9A4-C6D8-BCB5-0579E10C35E7}"/>
              </a:ext>
            </a:extLst>
          </p:cNvPr>
          <p:cNvSpPr/>
          <p:nvPr/>
        </p:nvSpPr>
        <p:spPr>
          <a:xfrm>
            <a:off x="180000" y="211245"/>
            <a:ext cx="8784000" cy="3633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b="1" cap="small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Referencial Teórico</a:t>
            </a:r>
          </a:p>
          <a:p>
            <a:pPr marL="357750" indent="-285750" algn="just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Artefatos de Contabilidade Gerencial;</a:t>
            </a:r>
          </a:p>
          <a:p>
            <a:pPr marL="814950" lvl="1" indent="-285750" algn="just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Grau de cientificidade dos artefatos</a:t>
            </a:r>
          </a:p>
          <a:p>
            <a:pPr marL="814950" lvl="1" indent="-285750" algn="just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Importância para a gestão estratégica</a:t>
            </a:r>
          </a:p>
          <a:p>
            <a:pPr marL="814950" lvl="1" indent="-285750" algn="just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Utilização em empresas instaladas no Brasil;</a:t>
            </a:r>
          </a:p>
          <a:p>
            <a:pPr marL="814950" lvl="1" indent="-285750" algn="just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Dificuldades de adoção;</a:t>
            </a:r>
          </a:p>
          <a:p>
            <a:pPr marL="357750" indent="-285750" algn="just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método AHP;</a:t>
            </a:r>
          </a:p>
          <a:p>
            <a:pPr marL="814950" lvl="1" indent="-285750" algn="just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Estado da arte da utilização;</a:t>
            </a:r>
          </a:p>
          <a:p>
            <a:pPr marL="72000" algn="just">
              <a:lnSpc>
                <a:spcPts val="2400"/>
              </a:lnSpc>
              <a:spcAft>
                <a:spcPts val="600"/>
              </a:spcAft>
            </a:pP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13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44870-9F8C-E28B-78F6-61B0A26CD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48C4B63-40AA-FBD9-E328-176D5320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5771-C54F-46D7-B6DC-9C2A0AA755D9}" type="slidenum">
              <a:rPr lang="pt-BR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5</a:t>
            </a:fld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8" name="AutoShape 4" descr="Resultado de imagem para queda do muro de berlim">
            <a:extLst>
              <a:ext uri="{FF2B5EF4-FFF2-40B4-BE49-F238E27FC236}">
                <a16:creationId xmlns:a16="http://schemas.microsoft.com/office/drawing/2014/main" id="{61A847B1-74E0-B059-005B-7A8F83563A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queda do muro de berlim">
            <a:extLst>
              <a:ext uri="{FF2B5EF4-FFF2-40B4-BE49-F238E27FC236}">
                <a16:creationId xmlns:a16="http://schemas.microsoft.com/office/drawing/2014/main" id="{ADDF4A0C-7DCD-9CDA-AEC2-B9534B7717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Resultado de imagem para queda do muro de berlim">
            <a:extLst>
              <a:ext uri="{FF2B5EF4-FFF2-40B4-BE49-F238E27FC236}">
                <a16:creationId xmlns:a16="http://schemas.microsoft.com/office/drawing/2014/main" id="{F402BD49-CAD8-BAD0-232C-50521FE804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5ADC3B7-478E-B78E-99D1-8EA4BB4A02DF}"/>
              </a:ext>
            </a:extLst>
          </p:cNvPr>
          <p:cNvSpPr/>
          <p:nvPr/>
        </p:nvSpPr>
        <p:spPr>
          <a:xfrm>
            <a:off x="180000" y="211245"/>
            <a:ext cx="8784000" cy="940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b="1" cap="small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Metodologia e Construção do Modelo</a:t>
            </a:r>
          </a:p>
          <a:p>
            <a:pPr marL="72000" algn="just">
              <a:lnSpc>
                <a:spcPts val="2400"/>
              </a:lnSpc>
              <a:spcAft>
                <a:spcPts val="600"/>
              </a:spcAft>
            </a:pP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BB5B1D6-C6A4-B99C-64F3-AD2A759F5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867986"/>
            <a:ext cx="5847871" cy="386400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006BBF7-9FB5-EAED-628A-BA6CC12E5BB3}"/>
              </a:ext>
            </a:extLst>
          </p:cNvPr>
          <p:cNvSpPr/>
          <p:nvPr/>
        </p:nvSpPr>
        <p:spPr>
          <a:xfrm>
            <a:off x="107504" y="843558"/>
            <a:ext cx="2880320" cy="1140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750" indent="-285750" algn="just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750" indent="-285750" algn="just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000" algn="just">
              <a:lnSpc>
                <a:spcPts val="2400"/>
              </a:lnSpc>
              <a:spcAft>
                <a:spcPts val="600"/>
              </a:spcAft>
            </a:pP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113FA4D-56A9-4A62-7C9C-31090D94A227}"/>
              </a:ext>
            </a:extLst>
          </p:cNvPr>
          <p:cNvSpPr/>
          <p:nvPr/>
        </p:nvSpPr>
        <p:spPr>
          <a:xfrm>
            <a:off x="251520" y="915566"/>
            <a:ext cx="2663736" cy="381642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57750" indent="-285750">
              <a:lnSpc>
                <a:spcPts val="22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Possibilidades:</a:t>
            </a:r>
          </a:p>
          <a:p>
            <a:pPr marL="72000">
              <a:lnSpc>
                <a:spcPts val="2200"/>
              </a:lnSpc>
              <a:spcAft>
                <a:spcPts val="600"/>
              </a:spcAft>
            </a:pPr>
            <a:r>
              <a:rPr lang="pt-B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Opinião de gestores de estratégia e financeiros (finanças, controladoria e FP&amp;A) captadas via LinkedIn, com a escala tradicional (1,3,5,7,9) para definição e priorização dos critérios;</a:t>
            </a:r>
          </a:p>
          <a:p>
            <a:pPr marL="72000">
              <a:lnSpc>
                <a:spcPts val="2200"/>
              </a:lnSpc>
              <a:spcAft>
                <a:spcPts val="600"/>
              </a:spcAft>
            </a:pPr>
            <a:r>
              <a:rPr lang="pt-B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Análise bibliométrica;</a:t>
            </a:r>
          </a:p>
        </p:txBody>
      </p:sp>
    </p:spTree>
    <p:extLst>
      <p:ext uri="{BB962C8B-B14F-4D97-AF65-F5344CB8AC3E}">
        <p14:creationId xmlns:p14="http://schemas.microsoft.com/office/powerpoint/2010/main" val="226770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4CEB2-3711-E7DC-D10A-22B890A44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D85835E-6BCF-91B8-BBFD-7117E6B28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5771-C54F-46D7-B6DC-9C2A0AA755D9}" type="slidenum">
              <a:rPr lang="pt-BR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6</a:t>
            </a:fld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8" name="AutoShape 4" descr="Resultado de imagem para queda do muro de berlim">
            <a:extLst>
              <a:ext uri="{FF2B5EF4-FFF2-40B4-BE49-F238E27FC236}">
                <a16:creationId xmlns:a16="http://schemas.microsoft.com/office/drawing/2014/main" id="{0CAC95AE-364A-051F-9637-1F0DBA2F1A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queda do muro de berlim">
            <a:extLst>
              <a:ext uri="{FF2B5EF4-FFF2-40B4-BE49-F238E27FC236}">
                <a16:creationId xmlns:a16="http://schemas.microsoft.com/office/drawing/2014/main" id="{F65E2204-1A76-70AA-EC92-82A0ABD446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Resultado de imagem para queda do muro de berlim">
            <a:extLst>
              <a:ext uri="{FF2B5EF4-FFF2-40B4-BE49-F238E27FC236}">
                <a16:creationId xmlns:a16="http://schemas.microsoft.com/office/drawing/2014/main" id="{4B2128DA-576D-A183-616F-A5927910C1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D31BD2B-A9CD-1402-0D00-E28060518193}"/>
              </a:ext>
            </a:extLst>
          </p:cNvPr>
          <p:cNvSpPr/>
          <p:nvPr/>
        </p:nvSpPr>
        <p:spPr>
          <a:xfrm>
            <a:off x="180000" y="211245"/>
            <a:ext cx="878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b="1" cap="small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Metodologia e Construção do Modelo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1D91C01-3AA9-A2D6-2F15-F0EB2E80B0DB}"/>
              </a:ext>
            </a:extLst>
          </p:cNvPr>
          <p:cNvSpPr/>
          <p:nvPr/>
        </p:nvSpPr>
        <p:spPr>
          <a:xfrm>
            <a:off x="107504" y="843558"/>
            <a:ext cx="2880320" cy="1140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750" indent="-285750" algn="just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750" indent="-285750" algn="just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000" algn="just">
              <a:lnSpc>
                <a:spcPts val="2400"/>
              </a:lnSpc>
              <a:spcAft>
                <a:spcPts val="600"/>
              </a:spcAft>
            </a:pP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B933E86-5623-917C-0B66-8465B6831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765003"/>
            <a:ext cx="7200801" cy="425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7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0FE80-E715-E5FA-9844-E2309CE6E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F3A331C-1AE3-21FB-1CAE-A83250065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5771-C54F-46D7-B6DC-9C2A0AA755D9}" type="slidenum">
              <a:rPr lang="pt-BR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7</a:t>
            </a:fld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8" name="AutoShape 4" descr="Resultado de imagem para queda do muro de berlim">
            <a:extLst>
              <a:ext uri="{FF2B5EF4-FFF2-40B4-BE49-F238E27FC236}">
                <a16:creationId xmlns:a16="http://schemas.microsoft.com/office/drawing/2014/main" id="{117EC899-5E82-1649-2A24-B2B73066CE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queda do muro de berlim">
            <a:extLst>
              <a:ext uri="{FF2B5EF4-FFF2-40B4-BE49-F238E27FC236}">
                <a16:creationId xmlns:a16="http://schemas.microsoft.com/office/drawing/2014/main" id="{01C10159-F47A-C568-2B66-A1B7767EE1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Resultado de imagem para queda do muro de berlim">
            <a:extLst>
              <a:ext uri="{FF2B5EF4-FFF2-40B4-BE49-F238E27FC236}">
                <a16:creationId xmlns:a16="http://schemas.microsoft.com/office/drawing/2014/main" id="{2A9C5D55-224C-69AF-C66A-B9AADD9F9F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CC7C353-B913-F45B-F091-0430D50D94B0}"/>
              </a:ext>
            </a:extLst>
          </p:cNvPr>
          <p:cNvSpPr/>
          <p:nvPr/>
        </p:nvSpPr>
        <p:spPr>
          <a:xfrm>
            <a:off x="180000" y="211245"/>
            <a:ext cx="878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b="1" cap="small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Contribuições e Considerações Finais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E85A451-B071-EA78-0DED-27006408B3C7}"/>
              </a:ext>
            </a:extLst>
          </p:cNvPr>
          <p:cNvSpPr/>
          <p:nvPr/>
        </p:nvSpPr>
        <p:spPr>
          <a:xfrm>
            <a:off x="107504" y="843558"/>
            <a:ext cx="2880320" cy="1140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750" indent="-285750" algn="just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750" indent="-285750" algn="just">
              <a:lnSpc>
                <a:spcPts val="24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000" algn="just">
              <a:lnSpc>
                <a:spcPts val="2400"/>
              </a:lnSpc>
              <a:spcAft>
                <a:spcPts val="600"/>
              </a:spcAft>
            </a:pP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719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13831</TotalTime>
  <Words>468</Words>
  <Application>Microsoft Office PowerPoint</Application>
  <PresentationFormat>Apresentação na tela (16:9)</PresentationFormat>
  <Paragraphs>58</Paragraphs>
  <Slides>7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Calibri</vt:lpstr>
      <vt:lpstr>Tahoma</vt:lpstr>
      <vt:lpstr>Verdana</vt:lpstr>
      <vt:lpstr>Wingdings</vt:lpstr>
      <vt:lpstr>Tema do Office</vt:lpstr>
      <vt:lpstr>  Panaceia ou Ciência? Proposta de Um Modelo AHP Para Adoção de Artefatos de Contabilidade Gerencial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</dc:title>
  <dc:creator>MRS</dc:creator>
  <cp:lastModifiedBy>Marcio Souza</cp:lastModifiedBy>
  <cp:revision>649</cp:revision>
  <dcterms:created xsi:type="dcterms:W3CDTF">2019-04-07T13:32:54Z</dcterms:created>
  <dcterms:modified xsi:type="dcterms:W3CDTF">2025-04-04T02:08:42Z</dcterms:modified>
</cp:coreProperties>
</file>