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2" r:id="rId5"/>
    <p:sldId id="264" r:id="rId6"/>
    <p:sldId id="258" r:id="rId7"/>
    <p:sldId id="259" r:id="rId8"/>
    <p:sldId id="265" r:id="rId9"/>
    <p:sldId id="267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25C86-3B73-44EA-8258-8FA54ACAAD1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EB4B20-A24D-4387-AA15-D3F691FA8A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/>
            <a:t>Refinar aspectos do projeto – feedback dos colegas</a:t>
          </a:r>
          <a:endParaRPr lang="en-US" sz="2200"/>
        </a:p>
      </dgm:t>
    </dgm:pt>
    <dgm:pt modelId="{CD10C193-C2D3-4EE2-AAE6-9D0E5B645B2D}" type="parTrans" cxnId="{D45B9BF8-1F94-4E28-9212-5509717A2F27}">
      <dgm:prSet/>
      <dgm:spPr/>
      <dgm:t>
        <a:bodyPr/>
        <a:lstStyle/>
        <a:p>
          <a:endParaRPr lang="en-US" sz="2200"/>
        </a:p>
      </dgm:t>
    </dgm:pt>
    <dgm:pt modelId="{70F80DE0-71D3-417E-9A73-B11F4844E568}" type="sibTrans" cxnId="{D45B9BF8-1F94-4E28-9212-5509717A2F27}">
      <dgm:prSet/>
      <dgm:spPr/>
      <dgm:t>
        <a:bodyPr/>
        <a:lstStyle/>
        <a:p>
          <a:endParaRPr lang="en-US" sz="2200"/>
        </a:p>
      </dgm:t>
    </dgm:pt>
    <dgm:pt modelId="{7BAB46E7-E5C0-45A7-B4AD-1F39F1CD8F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/>
            <a:t>Aprimorar e finalizar questionário no site e enviar aos especialistas</a:t>
          </a:r>
          <a:endParaRPr lang="en-US" sz="2200" dirty="0"/>
        </a:p>
      </dgm:t>
    </dgm:pt>
    <dgm:pt modelId="{C52752A3-4880-4DCC-A349-AF989E039B33}" type="parTrans" cxnId="{2C223ED1-0D29-40C5-B475-D3D6ED6DE497}">
      <dgm:prSet/>
      <dgm:spPr/>
      <dgm:t>
        <a:bodyPr/>
        <a:lstStyle/>
        <a:p>
          <a:endParaRPr lang="en-US" sz="2200"/>
        </a:p>
      </dgm:t>
    </dgm:pt>
    <dgm:pt modelId="{C6DDD46B-8476-481B-85DC-2A0310BED316}" type="sibTrans" cxnId="{2C223ED1-0D29-40C5-B475-D3D6ED6DE497}">
      <dgm:prSet/>
      <dgm:spPr/>
      <dgm:t>
        <a:bodyPr/>
        <a:lstStyle/>
        <a:p>
          <a:endParaRPr lang="en-US" sz="2200"/>
        </a:p>
      </dgm:t>
    </dgm:pt>
    <dgm:pt modelId="{4FA8F3DD-63B3-40F2-93B0-A4ABA9A183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/>
            <a:t>Coleta</a:t>
          </a:r>
          <a:r>
            <a:rPr lang="pt-BR" sz="2200"/>
            <a:t>r</a:t>
          </a:r>
          <a:r>
            <a:rPr lang="en-US" sz="2200"/>
            <a:t> e anális</a:t>
          </a:r>
          <a:r>
            <a:rPr lang="pt-BR" sz="2200"/>
            <a:t>ar</a:t>
          </a:r>
          <a:r>
            <a:rPr lang="en-US" sz="2200"/>
            <a:t> dados</a:t>
          </a:r>
          <a:r>
            <a:rPr lang="pt-BR" sz="2200"/>
            <a:t>: de 8 a 20 especialistas de Projetos</a:t>
          </a:r>
          <a:endParaRPr lang="en-US" sz="2200"/>
        </a:p>
      </dgm:t>
    </dgm:pt>
    <dgm:pt modelId="{DA35E42D-0D9C-4940-9BE3-69DE038D893E}" type="parTrans" cxnId="{F2209483-05BB-421D-9E9A-864540C33364}">
      <dgm:prSet/>
      <dgm:spPr/>
      <dgm:t>
        <a:bodyPr/>
        <a:lstStyle/>
        <a:p>
          <a:endParaRPr lang="en-US" sz="2200"/>
        </a:p>
      </dgm:t>
    </dgm:pt>
    <dgm:pt modelId="{F9C13DDC-69BD-4CCB-BB3B-69AC20D61074}" type="sibTrans" cxnId="{F2209483-05BB-421D-9E9A-864540C33364}">
      <dgm:prSet/>
      <dgm:spPr/>
      <dgm:t>
        <a:bodyPr/>
        <a:lstStyle/>
        <a:p>
          <a:endParaRPr lang="en-US" sz="2200"/>
        </a:p>
      </dgm:t>
    </dgm:pt>
    <dgm:pt modelId="{1EC5680A-71D3-47F3-BD6E-35226AE9B8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/>
            <a:t>Finalizar proposta de artigo (considerações finais)</a:t>
          </a:r>
          <a:endParaRPr lang="en-US" sz="2200" dirty="0"/>
        </a:p>
      </dgm:t>
    </dgm:pt>
    <dgm:pt modelId="{DB5A7890-3826-43BA-AD37-48C7B1B0AE5D}" type="parTrans" cxnId="{AB873DE0-9EDB-4BB6-B544-050862BEFBA3}">
      <dgm:prSet/>
      <dgm:spPr/>
      <dgm:t>
        <a:bodyPr/>
        <a:lstStyle/>
        <a:p>
          <a:endParaRPr lang="en-US" sz="2200"/>
        </a:p>
      </dgm:t>
    </dgm:pt>
    <dgm:pt modelId="{021A13B0-FE57-41C2-9F2C-87F7AC6DDB98}" type="sibTrans" cxnId="{AB873DE0-9EDB-4BB6-B544-050862BEFBA3}">
      <dgm:prSet/>
      <dgm:spPr/>
      <dgm:t>
        <a:bodyPr/>
        <a:lstStyle/>
        <a:p>
          <a:endParaRPr lang="en-US" sz="2200"/>
        </a:p>
      </dgm:t>
    </dgm:pt>
    <dgm:pt modelId="{430D9CD8-59CC-49C6-BBC5-6838326F5779}" type="pres">
      <dgm:prSet presAssocID="{22E25C86-3B73-44EA-8258-8FA54ACAAD1C}" presName="root" presStyleCnt="0">
        <dgm:presLayoutVars>
          <dgm:dir/>
          <dgm:resizeHandles val="exact"/>
        </dgm:presLayoutVars>
      </dgm:prSet>
      <dgm:spPr/>
    </dgm:pt>
    <dgm:pt modelId="{BAD2A144-090A-473A-96AC-E7C12B127D52}" type="pres">
      <dgm:prSet presAssocID="{05EB4B20-A24D-4387-AA15-D3F691FA8A8A}" presName="compNode" presStyleCnt="0"/>
      <dgm:spPr/>
    </dgm:pt>
    <dgm:pt modelId="{BDC8AAF3-F6E8-4FAC-AE5D-439EC5E3BE23}" type="pres">
      <dgm:prSet presAssocID="{05EB4B20-A24D-4387-AA15-D3F691FA8A8A}" presName="bgRect" presStyleLbl="bgShp" presStyleIdx="0" presStyleCnt="4"/>
      <dgm:spPr/>
    </dgm:pt>
    <dgm:pt modelId="{1028D35E-AB4A-4C85-AEA8-33CE498CACE1}" type="pres">
      <dgm:prSet presAssocID="{05EB4B20-A24D-4387-AA15-D3F691FA8A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1CAD8CEF-4A81-419C-86DD-7C72F50CBB87}" type="pres">
      <dgm:prSet presAssocID="{05EB4B20-A24D-4387-AA15-D3F691FA8A8A}" presName="spaceRect" presStyleCnt="0"/>
      <dgm:spPr/>
    </dgm:pt>
    <dgm:pt modelId="{32734525-92AF-471A-A600-BC9F3597D6E9}" type="pres">
      <dgm:prSet presAssocID="{05EB4B20-A24D-4387-AA15-D3F691FA8A8A}" presName="parTx" presStyleLbl="revTx" presStyleIdx="0" presStyleCnt="4">
        <dgm:presLayoutVars>
          <dgm:chMax val="0"/>
          <dgm:chPref val="0"/>
        </dgm:presLayoutVars>
      </dgm:prSet>
      <dgm:spPr/>
    </dgm:pt>
    <dgm:pt modelId="{5601BB22-DEF8-4324-B390-37C18942E603}" type="pres">
      <dgm:prSet presAssocID="{70F80DE0-71D3-417E-9A73-B11F4844E568}" presName="sibTrans" presStyleCnt="0"/>
      <dgm:spPr/>
    </dgm:pt>
    <dgm:pt modelId="{16F63A06-95AA-434A-81D4-88BEE0AA3C75}" type="pres">
      <dgm:prSet presAssocID="{7BAB46E7-E5C0-45A7-B4AD-1F39F1CD8FEA}" presName="compNode" presStyleCnt="0"/>
      <dgm:spPr/>
    </dgm:pt>
    <dgm:pt modelId="{0CE3DECC-50CA-419F-8A59-5ED6CE44D9D2}" type="pres">
      <dgm:prSet presAssocID="{7BAB46E7-E5C0-45A7-B4AD-1F39F1CD8FEA}" presName="bgRect" presStyleLbl="bgShp" presStyleIdx="1" presStyleCnt="4"/>
      <dgm:spPr/>
    </dgm:pt>
    <dgm:pt modelId="{BAAD14F6-DC25-4940-9B5F-14D13D4FE293}" type="pres">
      <dgm:prSet presAssocID="{7BAB46E7-E5C0-45A7-B4AD-1F39F1CD8F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5C614263-601D-4221-9B32-DA41D0B0BF78}" type="pres">
      <dgm:prSet presAssocID="{7BAB46E7-E5C0-45A7-B4AD-1F39F1CD8FEA}" presName="spaceRect" presStyleCnt="0"/>
      <dgm:spPr/>
    </dgm:pt>
    <dgm:pt modelId="{38AB21D3-2A01-4983-97ED-CFA86AEA3AE2}" type="pres">
      <dgm:prSet presAssocID="{7BAB46E7-E5C0-45A7-B4AD-1F39F1CD8FEA}" presName="parTx" presStyleLbl="revTx" presStyleIdx="1" presStyleCnt="4">
        <dgm:presLayoutVars>
          <dgm:chMax val="0"/>
          <dgm:chPref val="0"/>
        </dgm:presLayoutVars>
      </dgm:prSet>
      <dgm:spPr/>
    </dgm:pt>
    <dgm:pt modelId="{DE242DE8-DF9B-4BFD-B791-21376335A5AF}" type="pres">
      <dgm:prSet presAssocID="{C6DDD46B-8476-481B-85DC-2A0310BED316}" presName="sibTrans" presStyleCnt="0"/>
      <dgm:spPr/>
    </dgm:pt>
    <dgm:pt modelId="{43055236-FE8A-4C69-BDD7-FA8898EAD2BE}" type="pres">
      <dgm:prSet presAssocID="{4FA8F3DD-63B3-40F2-93B0-A4ABA9A183DB}" presName="compNode" presStyleCnt="0"/>
      <dgm:spPr/>
    </dgm:pt>
    <dgm:pt modelId="{BB60957D-3231-448D-B150-CBE1AB85DF4B}" type="pres">
      <dgm:prSet presAssocID="{4FA8F3DD-63B3-40F2-93B0-A4ABA9A183DB}" presName="bgRect" presStyleLbl="bgShp" presStyleIdx="2" presStyleCnt="4"/>
      <dgm:spPr/>
    </dgm:pt>
    <dgm:pt modelId="{2B33A134-E855-4E3B-9E06-B8843E39873F}" type="pres">
      <dgm:prSet presAssocID="{4FA8F3DD-63B3-40F2-93B0-A4ABA9A183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ópio"/>
        </a:ext>
      </dgm:extLst>
    </dgm:pt>
    <dgm:pt modelId="{1F5EB03C-ACF9-4684-B90B-657131756602}" type="pres">
      <dgm:prSet presAssocID="{4FA8F3DD-63B3-40F2-93B0-A4ABA9A183DB}" presName="spaceRect" presStyleCnt="0"/>
      <dgm:spPr/>
    </dgm:pt>
    <dgm:pt modelId="{602975E8-CB59-4C04-A6E6-D71713AA1F27}" type="pres">
      <dgm:prSet presAssocID="{4FA8F3DD-63B3-40F2-93B0-A4ABA9A183DB}" presName="parTx" presStyleLbl="revTx" presStyleIdx="2" presStyleCnt="4">
        <dgm:presLayoutVars>
          <dgm:chMax val="0"/>
          <dgm:chPref val="0"/>
        </dgm:presLayoutVars>
      </dgm:prSet>
      <dgm:spPr/>
    </dgm:pt>
    <dgm:pt modelId="{FB71B316-1CCB-4448-87A7-1EF6D0D688D6}" type="pres">
      <dgm:prSet presAssocID="{F9C13DDC-69BD-4CCB-BB3B-69AC20D61074}" presName="sibTrans" presStyleCnt="0"/>
      <dgm:spPr/>
    </dgm:pt>
    <dgm:pt modelId="{4AFB5AD0-EC32-47F2-93E9-9BACE06F0AA9}" type="pres">
      <dgm:prSet presAssocID="{1EC5680A-71D3-47F3-BD6E-35226AE9B8CE}" presName="compNode" presStyleCnt="0"/>
      <dgm:spPr/>
    </dgm:pt>
    <dgm:pt modelId="{4C5AA165-3D57-4FD6-B6EB-03AF57F86A9A}" type="pres">
      <dgm:prSet presAssocID="{1EC5680A-71D3-47F3-BD6E-35226AE9B8CE}" presName="bgRect" presStyleLbl="bgShp" presStyleIdx="3" presStyleCnt="4"/>
      <dgm:spPr/>
    </dgm:pt>
    <dgm:pt modelId="{6AD30AC6-3439-47CF-8F28-975B186E6358}" type="pres">
      <dgm:prSet presAssocID="{1EC5680A-71D3-47F3-BD6E-35226AE9B8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3DEED31B-F5DD-4AE3-95BE-8DD645BB3817}" type="pres">
      <dgm:prSet presAssocID="{1EC5680A-71D3-47F3-BD6E-35226AE9B8CE}" presName="spaceRect" presStyleCnt="0"/>
      <dgm:spPr/>
    </dgm:pt>
    <dgm:pt modelId="{2AA0EA2F-52A7-4401-BFFA-5B4A449BD5D2}" type="pres">
      <dgm:prSet presAssocID="{1EC5680A-71D3-47F3-BD6E-35226AE9B8C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20A8515-C66E-47C5-9593-1D88DF4FC07F}" type="presOf" srcId="{7BAB46E7-E5C0-45A7-B4AD-1F39F1CD8FEA}" destId="{38AB21D3-2A01-4983-97ED-CFA86AEA3AE2}" srcOrd="0" destOrd="0" presId="urn:microsoft.com/office/officeart/2018/2/layout/IconVerticalSolidList"/>
    <dgm:cxn modelId="{F2209483-05BB-421D-9E9A-864540C33364}" srcId="{22E25C86-3B73-44EA-8258-8FA54ACAAD1C}" destId="{4FA8F3DD-63B3-40F2-93B0-A4ABA9A183DB}" srcOrd="2" destOrd="0" parTransId="{DA35E42D-0D9C-4940-9BE3-69DE038D893E}" sibTransId="{F9C13DDC-69BD-4CCB-BB3B-69AC20D61074}"/>
    <dgm:cxn modelId="{987D10C6-B2AD-4978-8C72-BCA31993EAEB}" type="presOf" srcId="{05EB4B20-A24D-4387-AA15-D3F691FA8A8A}" destId="{32734525-92AF-471A-A600-BC9F3597D6E9}" srcOrd="0" destOrd="0" presId="urn:microsoft.com/office/officeart/2018/2/layout/IconVerticalSolidList"/>
    <dgm:cxn modelId="{4FADB2D0-D9BE-478E-87F5-1662C185544B}" type="presOf" srcId="{1EC5680A-71D3-47F3-BD6E-35226AE9B8CE}" destId="{2AA0EA2F-52A7-4401-BFFA-5B4A449BD5D2}" srcOrd="0" destOrd="0" presId="urn:microsoft.com/office/officeart/2018/2/layout/IconVerticalSolidList"/>
    <dgm:cxn modelId="{2C223ED1-0D29-40C5-B475-D3D6ED6DE497}" srcId="{22E25C86-3B73-44EA-8258-8FA54ACAAD1C}" destId="{7BAB46E7-E5C0-45A7-B4AD-1F39F1CD8FEA}" srcOrd="1" destOrd="0" parTransId="{C52752A3-4880-4DCC-A349-AF989E039B33}" sibTransId="{C6DDD46B-8476-481B-85DC-2A0310BED316}"/>
    <dgm:cxn modelId="{AB873DE0-9EDB-4BB6-B544-050862BEFBA3}" srcId="{22E25C86-3B73-44EA-8258-8FA54ACAAD1C}" destId="{1EC5680A-71D3-47F3-BD6E-35226AE9B8CE}" srcOrd="3" destOrd="0" parTransId="{DB5A7890-3826-43BA-AD37-48C7B1B0AE5D}" sibTransId="{021A13B0-FE57-41C2-9F2C-87F7AC6DDB98}"/>
    <dgm:cxn modelId="{C0046DE8-5D3E-4028-A5E6-018173CD7335}" type="presOf" srcId="{22E25C86-3B73-44EA-8258-8FA54ACAAD1C}" destId="{430D9CD8-59CC-49C6-BBC5-6838326F5779}" srcOrd="0" destOrd="0" presId="urn:microsoft.com/office/officeart/2018/2/layout/IconVerticalSolidList"/>
    <dgm:cxn modelId="{D45B9BF8-1F94-4E28-9212-5509717A2F27}" srcId="{22E25C86-3B73-44EA-8258-8FA54ACAAD1C}" destId="{05EB4B20-A24D-4387-AA15-D3F691FA8A8A}" srcOrd="0" destOrd="0" parTransId="{CD10C193-C2D3-4EE2-AAE6-9D0E5B645B2D}" sibTransId="{70F80DE0-71D3-417E-9A73-B11F4844E568}"/>
    <dgm:cxn modelId="{2A9B68FE-D66B-4EE5-8E0C-8E7CA703322C}" type="presOf" srcId="{4FA8F3DD-63B3-40F2-93B0-A4ABA9A183DB}" destId="{602975E8-CB59-4C04-A6E6-D71713AA1F27}" srcOrd="0" destOrd="0" presId="urn:microsoft.com/office/officeart/2018/2/layout/IconVerticalSolidList"/>
    <dgm:cxn modelId="{5340F8B1-5C5B-41DF-A803-C4971925C97F}" type="presParOf" srcId="{430D9CD8-59CC-49C6-BBC5-6838326F5779}" destId="{BAD2A144-090A-473A-96AC-E7C12B127D52}" srcOrd="0" destOrd="0" presId="urn:microsoft.com/office/officeart/2018/2/layout/IconVerticalSolidList"/>
    <dgm:cxn modelId="{E37840F7-D09A-4124-96BF-E5E5D54CDF98}" type="presParOf" srcId="{BAD2A144-090A-473A-96AC-E7C12B127D52}" destId="{BDC8AAF3-F6E8-4FAC-AE5D-439EC5E3BE23}" srcOrd="0" destOrd="0" presId="urn:microsoft.com/office/officeart/2018/2/layout/IconVerticalSolidList"/>
    <dgm:cxn modelId="{BDC25283-8B44-472C-97FC-3598EFA1789D}" type="presParOf" srcId="{BAD2A144-090A-473A-96AC-E7C12B127D52}" destId="{1028D35E-AB4A-4C85-AEA8-33CE498CACE1}" srcOrd="1" destOrd="0" presId="urn:microsoft.com/office/officeart/2018/2/layout/IconVerticalSolidList"/>
    <dgm:cxn modelId="{AE24279C-5AEB-4A52-BD2A-65DD7195BE07}" type="presParOf" srcId="{BAD2A144-090A-473A-96AC-E7C12B127D52}" destId="{1CAD8CEF-4A81-419C-86DD-7C72F50CBB87}" srcOrd="2" destOrd="0" presId="urn:microsoft.com/office/officeart/2018/2/layout/IconVerticalSolidList"/>
    <dgm:cxn modelId="{6E7C005B-4AF1-48A1-8295-BF404E5D1B62}" type="presParOf" srcId="{BAD2A144-090A-473A-96AC-E7C12B127D52}" destId="{32734525-92AF-471A-A600-BC9F3597D6E9}" srcOrd="3" destOrd="0" presId="urn:microsoft.com/office/officeart/2018/2/layout/IconVerticalSolidList"/>
    <dgm:cxn modelId="{E1DD60BD-3FE8-4B82-B703-6E93DDBC058C}" type="presParOf" srcId="{430D9CD8-59CC-49C6-BBC5-6838326F5779}" destId="{5601BB22-DEF8-4324-B390-37C18942E603}" srcOrd="1" destOrd="0" presId="urn:microsoft.com/office/officeart/2018/2/layout/IconVerticalSolidList"/>
    <dgm:cxn modelId="{6241801B-0141-460B-9F5B-57A4282D6AA4}" type="presParOf" srcId="{430D9CD8-59CC-49C6-BBC5-6838326F5779}" destId="{16F63A06-95AA-434A-81D4-88BEE0AA3C75}" srcOrd="2" destOrd="0" presId="urn:microsoft.com/office/officeart/2018/2/layout/IconVerticalSolidList"/>
    <dgm:cxn modelId="{FB9A5F24-91CB-4258-9228-2EBC329213CA}" type="presParOf" srcId="{16F63A06-95AA-434A-81D4-88BEE0AA3C75}" destId="{0CE3DECC-50CA-419F-8A59-5ED6CE44D9D2}" srcOrd="0" destOrd="0" presId="urn:microsoft.com/office/officeart/2018/2/layout/IconVerticalSolidList"/>
    <dgm:cxn modelId="{EB68A15B-F2D4-4B9D-B250-DF3B3EAD0ADA}" type="presParOf" srcId="{16F63A06-95AA-434A-81D4-88BEE0AA3C75}" destId="{BAAD14F6-DC25-4940-9B5F-14D13D4FE293}" srcOrd="1" destOrd="0" presId="urn:microsoft.com/office/officeart/2018/2/layout/IconVerticalSolidList"/>
    <dgm:cxn modelId="{0EC1D182-9777-4153-A927-7C494698FDA7}" type="presParOf" srcId="{16F63A06-95AA-434A-81D4-88BEE0AA3C75}" destId="{5C614263-601D-4221-9B32-DA41D0B0BF78}" srcOrd="2" destOrd="0" presId="urn:microsoft.com/office/officeart/2018/2/layout/IconVerticalSolidList"/>
    <dgm:cxn modelId="{065657A2-2F1A-4B05-BBDD-DF096D666129}" type="presParOf" srcId="{16F63A06-95AA-434A-81D4-88BEE0AA3C75}" destId="{38AB21D3-2A01-4983-97ED-CFA86AEA3AE2}" srcOrd="3" destOrd="0" presId="urn:microsoft.com/office/officeart/2018/2/layout/IconVerticalSolidList"/>
    <dgm:cxn modelId="{2895964A-2AEA-4143-82E3-C4114A661814}" type="presParOf" srcId="{430D9CD8-59CC-49C6-BBC5-6838326F5779}" destId="{DE242DE8-DF9B-4BFD-B791-21376335A5AF}" srcOrd="3" destOrd="0" presId="urn:microsoft.com/office/officeart/2018/2/layout/IconVerticalSolidList"/>
    <dgm:cxn modelId="{8B76107B-9F77-4AD7-BF36-6EAF110462DB}" type="presParOf" srcId="{430D9CD8-59CC-49C6-BBC5-6838326F5779}" destId="{43055236-FE8A-4C69-BDD7-FA8898EAD2BE}" srcOrd="4" destOrd="0" presId="urn:microsoft.com/office/officeart/2018/2/layout/IconVerticalSolidList"/>
    <dgm:cxn modelId="{12A3B663-0E3B-448D-A442-D26C94F61A18}" type="presParOf" srcId="{43055236-FE8A-4C69-BDD7-FA8898EAD2BE}" destId="{BB60957D-3231-448D-B150-CBE1AB85DF4B}" srcOrd="0" destOrd="0" presId="urn:microsoft.com/office/officeart/2018/2/layout/IconVerticalSolidList"/>
    <dgm:cxn modelId="{E657536B-D62E-46FA-8668-348048EF77A1}" type="presParOf" srcId="{43055236-FE8A-4C69-BDD7-FA8898EAD2BE}" destId="{2B33A134-E855-4E3B-9E06-B8843E39873F}" srcOrd="1" destOrd="0" presId="urn:microsoft.com/office/officeart/2018/2/layout/IconVerticalSolidList"/>
    <dgm:cxn modelId="{AE8E6A12-7FAC-4481-8AF0-5618CCABF1BD}" type="presParOf" srcId="{43055236-FE8A-4C69-BDD7-FA8898EAD2BE}" destId="{1F5EB03C-ACF9-4684-B90B-657131756602}" srcOrd="2" destOrd="0" presId="urn:microsoft.com/office/officeart/2018/2/layout/IconVerticalSolidList"/>
    <dgm:cxn modelId="{D620CC09-023B-4CAD-89FA-F0FE5B3968A4}" type="presParOf" srcId="{43055236-FE8A-4C69-BDD7-FA8898EAD2BE}" destId="{602975E8-CB59-4C04-A6E6-D71713AA1F27}" srcOrd="3" destOrd="0" presId="urn:microsoft.com/office/officeart/2018/2/layout/IconVerticalSolidList"/>
    <dgm:cxn modelId="{4744ADBA-368B-4702-8838-732A257F784A}" type="presParOf" srcId="{430D9CD8-59CC-49C6-BBC5-6838326F5779}" destId="{FB71B316-1CCB-4448-87A7-1EF6D0D688D6}" srcOrd="5" destOrd="0" presId="urn:microsoft.com/office/officeart/2018/2/layout/IconVerticalSolidList"/>
    <dgm:cxn modelId="{5135F8B4-01D7-40D9-9CF5-B984F3BBC133}" type="presParOf" srcId="{430D9CD8-59CC-49C6-BBC5-6838326F5779}" destId="{4AFB5AD0-EC32-47F2-93E9-9BACE06F0AA9}" srcOrd="6" destOrd="0" presId="urn:microsoft.com/office/officeart/2018/2/layout/IconVerticalSolidList"/>
    <dgm:cxn modelId="{1E518135-2219-42EA-A234-EAEEDD2CFAD0}" type="presParOf" srcId="{4AFB5AD0-EC32-47F2-93E9-9BACE06F0AA9}" destId="{4C5AA165-3D57-4FD6-B6EB-03AF57F86A9A}" srcOrd="0" destOrd="0" presId="urn:microsoft.com/office/officeart/2018/2/layout/IconVerticalSolidList"/>
    <dgm:cxn modelId="{1BC59A4F-3BF8-4E94-9C30-B27C22A830ED}" type="presParOf" srcId="{4AFB5AD0-EC32-47F2-93E9-9BACE06F0AA9}" destId="{6AD30AC6-3439-47CF-8F28-975B186E6358}" srcOrd="1" destOrd="0" presId="urn:microsoft.com/office/officeart/2018/2/layout/IconVerticalSolidList"/>
    <dgm:cxn modelId="{9181FE7C-98CA-4A68-8371-E3A5D2B2ACAF}" type="presParOf" srcId="{4AFB5AD0-EC32-47F2-93E9-9BACE06F0AA9}" destId="{3DEED31B-F5DD-4AE3-95BE-8DD645BB3817}" srcOrd="2" destOrd="0" presId="urn:microsoft.com/office/officeart/2018/2/layout/IconVerticalSolidList"/>
    <dgm:cxn modelId="{E9217484-BE94-4257-9D63-9A3C6D179419}" type="presParOf" srcId="{4AFB5AD0-EC32-47F2-93E9-9BACE06F0AA9}" destId="{2AA0EA2F-52A7-4401-BFFA-5B4A449BD5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8AAF3-F6E8-4FAC-AE5D-439EC5E3BE23}">
      <dsp:nvSpPr>
        <dsp:cNvPr id="0" name=""/>
        <dsp:cNvSpPr/>
      </dsp:nvSpPr>
      <dsp:spPr>
        <a:xfrm>
          <a:off x="0" y="2353"/>
          <a:ext cx="5421086" cy="10906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8D35E-AB4A-4C85-AEA8-33CE498CACE1}">
      <dsp:nvSpPr>
        <dsp:cNvPr id="0" name=""/>
        <dsp:cNvSpPr/>
      </dsp:nvSpPr>
      <dsp:spPr>
        <a:xfrm>
          <a:off x="329906" y="247738"/>
          <a:ext cx="599830" cy="599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34525-92AF-471A-A600-BC9F3597D6E9}">
      <dsp:nvSpPr>
        <dsp:cNvPr id="0" name=""/>
        <dsp:cNvSpPr/>
      </dsp:nvSpPr>
      <dsp:spPr>
        <a:xfrm>
          <a:off x="1259644" y="2353"/>
          <a:ext cx="4105207" cy="119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43" tIns="126243" rIns="126243" bIns="1262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Refinar aspectos do projeto – feedback dos colegas</a:t>
          </a:r>
          <a:endParaRPr lang="en-US" sz="2200" kern="1200"/>
        </a:p>
      </dsp:txBody>
      <dsp:txXfrm>
        <a:off x="1259644" y="2353"/>
        <a:ext cx="4105207" cy="1192845"/>
      </dsp:txXfrm>
    </dsp:sp>
    <dsp:sp modelId="{0CE3DECC-50CA-419F-8A59-5ED6CE44D9D2}">
      <dsp:nvSpPr>
        <dsp:cNvPr id="0" name=""/>
        <dsp:cNvSpPr/>
      </dsp:nvSpPr>
      <dsp:spPr>
        <a:xfrm>
          <a:off x="0" y="1493410"/>
          <a:ext cx="5421086" cy="10906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D14F6-DC25-4940-9B5F-14D13D4FE293}">
      <dsp:nvSpPr>
        <dsp:cNvPr id="0" name=""/>
        <dsp:cNvSpPr/>
      </dsp:nvSpPr>
      <dsp:spPr>
        <a:xfrm>
          <a:off x="329906" y="1738795"/>
          <a:ext cx="599830" cy="599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1D3-2A01-4983-97ED-CFA86AEA3AE2}">
      <dsp:nvSpPr>
        <dsp:cNvPr id="0" name=""/>
        <dsp:cNvSpPr/>
      </dsp:nvSpPr>
      <dsp:spPr>
        <a:xfrm>
          <a:off x="1259644" y="1493410"/>
          <a:ext cx="4105207" cy="119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43" tIns="126243" rIns="126243" bIns="1262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Aprimorar e finalizar questionário no site e enviar aos especialistas</a:t>
          </a:r>
          <a:endParaRPr lang="en-US" sz="2200" kern="1200" dirty="0"/>
        </a:p>
      </dsp:txBody>
      <dsp:txXfrm>
        <a:off x="1259644" y="1493410"/>
        <a:ext cx="4105207" cy="1192845"/>
      </dsp:txXfrm>
    </dsp:sp>
    <dsp:sp modelId="{BB60957D-3231-448D-B150-CBE1AB85DF4B}">
      <dsp:nvSpPr>
        <dsp:cNvPr id="0" name=""/>
        <dsp:cNvSpPr/>
      </dsp:nvSpPr>
      <dsp:spPr>
        <a:xfrm>
          <a:off x="0" y="2984466"/>
          <a:ext cx="5421086" cy="10906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3A134-E855-4E3B-9E06-B8843E39873F}">
      <dsp:nvSpPr>
        <dsp:cNvPr id="0" name=""/>
        <dsp:cNvSpPr/>
      </dsp:nvSpPr>
      <dsp:spPr>
        <a:xfrm>
          <a:off x="329906" y="3229851"/>
          <a:ext cx="599830" cy="599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975E8-CB59-4C04-A6E6-D71713AA1F27}">
      <dsp:nvSpPr>
        <dsp:cNvPr id="0" name=""/>
        <dsp:cNvSpPr/>
      </dsp:nvSpPr>
      <dsp:spPr>
        <a:xfrm>
          <a:off x="1259644" y="2984466"/>
          <a:ext cx="4105207" cy="119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43" tIns="126243" rIns="126243" bIns="1262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Coleta</a:t>
          </a:r>
          <a:r>
            <a:rPr lang="pt-BR" sz="2200" kern="1200"/>
            <a:t>r</a:t>
          </a:r>
          <a:r>
            <a:rPr lang="en-US" sz="2200" kern="1200"/>
            <a:t> e anális</a:t>
          </a:r>
          <a:r>
            <a:rPr lang="pt-BR" sz="2200" kern="1200"/>
            <a:t>ar</a:t>
          </a:r>
          <a:r>
            <a:rPr lang="en-US" sz="2200" kern="1200"/>
            <a:t> dados</a:t>
          </a:r>
          <a:r>
            <a:rPr lang="pt-BR" sz="2200" kern="1200"/>
            <a:t>: de 8 a 20 especialistas de Projetos</a:t>
          </a:r>
          <a:endParaRPr lang="en-US" sz="2200" kern="1200"/>
        </a:p>
      </dsp:txBody>
      <dsp:txXfrm>
        <a:off x="1259644" y="2984466"/>
        <a:ext cx="4105207" cy="1192845"/>
      </dsp:txXfrm>
    </dsp:sp>
    <dsp:sp modelId="{4C5AA165-3D57-4FD6-B6EB-03AF57F86A9A}">
      <dsp:nvSpPr>
        <dsp:cNvPr id="0" name=""/>
        <dsp:cNvSpPr/>
      </dsp:nvSpPr>
      <dsp:spPr>
        <a:xfrm>
          <a:off x="0" y="4475523"/>
          <a:ext cx="5421086" cy="10906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30AC6-3439-47CF-8F28-975B186E6358}">
      <dsp:nvSpPr>
        <dsp:cNvPr id="0" name=""/>
        <dsp:cNvSpPr/>
      </dsp:nvSpPr>
      <dsp:spPr>
        <a:xfrm>
          <a:off x="329906" y="4720908"/>
          <a:ext cx="599830" cy="599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0EA2F-52A7-4401-BFFA-5B4A449BD5D2}">
      <dsp:nvSpPr>
        <dsp:cNvPr id="0" name=""/>
        <dsp:cNvSpPr/>
      </dsp:nvSpPr>
      <dsp:spPr>
        <a:xfrm>
          <a:off x="1259644" y="4475523"/>
          <a:ext cx="4105207" cy="119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43" tIns="126243" rIns="126243" bIns="1262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Finalizar proposta de artigo (considerações finais)</a:t>
          </a:r>
          <a:endParaRPr lang="en-US" sz="2200" kern="1200" dirty="0"/>
        </a:p>
      </dsp:txBody>
      <dsp:txXfrm>
        <a:off x="1259644" y="4475523"/>
        <a:ext cx="4105207" cy="1192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0388"/>
            <a:ext cx="2057400" cy="514577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388"/>
            <a:ext cx="6019800" cy="5145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30738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960"/>
            <a:ext cx="3008313" cy="10275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0961"/>
            <a:ext cx="5111750" cy="5155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73897"/>
            <a:ext cx="3008313" cy="4052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33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4553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553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7625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627" y="13928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&amp; restricted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 descr="Instituto Presbiteriano Mackenzie | ASEA - Associação dos Servidores da  Agência Nacional de Energia Elétrica ANEEL">
            <a:extLst>
              <a:ext uri="{FF2B5EF4-FFF2-40B4-BE49-F238E27FC236}">
                <a16:creationId xmlns:a16="http://schemas.microsoft.com/office/drawing/2014/main" id="{8FCBAF0C-B412-8BA0-A51F-CA67EFB434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41" y="113799"/>
            <a:ext cx="2218540" cy="8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1000minds.com/24620/5xatybuyn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893" y="1824131"/>
            <a:ext cx="5996720" cy="24819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 Ágeis em escritórios de Projetos (</a:t>
            </a:r>
            <a:r>
              <a:rPr lang="pt-BR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PMO’s</a:t>
            </a: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Uma Análise Multicritério em Conhecimento, Estratégia e Inovação</a:t>
            </a:r>
          </a:p>
        </p:txBody>
      </p:sp>
      <p:pic>
        <p:nvPicPr>
          <p:cNvPr id="1026" name="Picture 2" descr="Instituto Presbiteriano Mackenzie | ASEA - Associação dos Servidores da  Agência Nacional de Energia Elétrica ANEEL">
            <a:extLst>
              <a:ext uri="{FF2B5EF4-FFF2-40B4-BE49-F238E27FC236}">
                <a16:creationId xmlns:a16="http://schemas.microsoft.com/office/drawing/2014/main" id="{65D6E2CE-013D-4D45-51E7-6C115584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41" y="113799"/>
            <a:ext cx="2218540" cy="8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oject Management Office (PMO)">
            <a:extLst>
              <a:ext uri="{FF2B5EF4-FFF2-40B4-BE49-F238E27FC236}">
                <a16:creationId xmlns:a16="http://schemas.microsoft.com/office/drawing/2014/main" id="{75447613-38D6-88E6-0CAF-716B75705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  <a14:imgEffect>
                      <a14:saturation sat="1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248"/>
          <a:stretch/>
        </p:blipFill>
        <p:spPr bwMode="auto">
          <a:xfrm>
            <a:off x="-1904" y="-17275"/>
            <a:ext cx="2996313" cy="68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62DB47F-7FCE-48F2-AC70-C48AAC16714E}"/>
              </a:ext>
            </a:extLst>
          </p:cNvPr>
          <p:cNvSpPr txBox="1"/>
          <p:nvPr/>
        </p:nvSpPr>
        <p:spPr>
          <a:xfrm>
            <a:off x="3195375" y="5327318"/>
            <a:ext cx="56572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Autor: Vanderlei Leite dos Santos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1º semestre mestrado em Administração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Analise de decisão multicritério (MDCA)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Prof.: Dr. Fellipe Martins 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ABB7F-4A73-1A61-B78D-6883E52B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38FD-9A76-756D-3606-6C1C6F7A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288"/>
            <a:ext cx="6762541" cy="1143000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no site</a:t>
            </a:r>
          </a:p>
        </p:txBody>
      </p:sp>
    </p:spTree>
    <p:extLst>
      <p:ext uri="{BB962C8B-B14F-4D97-AF65-F5344CB8AC3E}">
        <p14:creationId xmlns:p14="http://schemas.microsoft.com/office/powerpoint/2010/main" val="338070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B0E96-8AB0-4C19-4292-FF7C5817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AF598FB-6499-39E5-2C49-94CBF0EB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62541" cy="1143000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53CF-6FD4-CD3C-1509-A96FF45E9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0144" y="1107836"/>
            <a:ext cx="5365817" cy="49312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tx2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Contexto: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Maior complexidade na tomada de decisão, a busca de agilidade e inovação,  demanda estratégias diferenciadas.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tx2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pt-BR" sz="2200" dirty="0">
                <a:solidFill>
                  <a:schemeClr val="tx2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PMO’s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acostumados a ser mais técnicos, hoje enfrentam necessidade de adaptar seu conhecimento para suprir demanda crescente por abordagens ágeis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EDFBCC4-F9B5-5249-8D97-EC150DA4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50347" b="-1"/>
          <a:stretch/>
        </p:blipFill>
        <p:spPr bwMode="auto">
          <a:xfrm>
            <a:off x="5273895" y="1263316"/>
            <a:ext cx="3671455" cy="450443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572024-2FE2-4F2C-1EE0-66D3956D2002}"/>
              </a:ext>
            </a:extLst>
          </p:cNvPr>
          <p:cNvSpPr txBox="1"/>
          <p:nvPr/>
        </p:nvSpPr>
        <p:spPr>
          <a:xfrm>
            <a:off x="140676" y="6133605"/>
            <a:ext cx="8827475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"A adoção de práticas ágeis por </a:t>
            </a:r>
            <a:r>
              <a:rPr lang="pt-BR" sz="14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PMOs</a:t>
            </a:r>
            <a:r>
              <a:rPr lang="pt-BR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representa um paradoxo, visto que esses escritórios tradicionalmente operam com estruturas hierárquicas e processos padronizados"  (Serrador &amp; Pinto, 2015)</a:t>
            </a: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8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640" y="-80386"/>
            <a:ext cx="6730738" cy="114300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38" y="1372716"/>
            <a:ext cx="8365875" cy="1712130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objetivo geral do estudo é identificar hierarquizando os critérios que influenciam a adoção de práticas ágeis por </a:t>
            </a:r>
            <a:r>
              <a:rPr lang="pt-BR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PMO’s</a:t>
            </a:r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partir da perspectiva de especialistas em gestão de projetos. 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ula 11 – Criatividade e inovação na gestão do conhecimento – Corporativo">
            <a:extLst>
              <a:ext uri="{FF2B5EF4-FFF2-40B4-BE49-F238E27FC236}">
                <a16:creationId xmlns:a16="http://schemas.microsoft.com/office/drawing/2014/main" id="{D8458481-403F-1D58-82C2-978396B8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80" y="5082573"/>
            <a:ext cx="3451608" cy="17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071B779-9BDB-28D3-FC14-5A3A831F08CE}"/>
              </a:ext>
            </a:extLst>
          </p:cNvPr>
          <p:cNvSpPr txBox="1"/>
          <p:nvPr/>
        </p:nvSpPr>
        <p:spPr>
          <a:xfrm>
            <a:off x="4886865" y="3521946"/>
            <a:ext cx="3885347" cy="1553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Aplicar a técnica para determinar os pesos relativos dos critérios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3F1E7D-7D36-D0AB-68DD-CD21ADE5CCDF}"/>
              </a:ext>
            </a:extLst>
          </p:cNvPr>
          <p:cNvSpPr txBox="1"/>
          <p:nvPr/>
        </p:nvSpPr>
        <p:spPr>
          <a:xfrm>
            <a:off x="406337" y="3519436"/>
            <a:ext cx="3954647" cy="1553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struturar os critérios com base na literatura e validação de especialistas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00326-CDAB-A97E-74F5-70485977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428D-48DA-3C8D-0E9E-69D0E4CE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340"/>
            <a:ext cx="6762541" cy="1143000"/>
          </a:xfrm>
        </p:spPr>
        <p:txBody>
          <a:bodyPr anchor="ctr">
            <a:normAutofit/>
          </a:bodyPr>
          <a:lstStyle/>
          <a:p>
            <a:r>
              <a:rPr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Referencial</a:t>
            </a:r>
            <a:r>
              <a:rPr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  <a:endParaRPr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98B52-8D7A-041B-C24C-6A8720C4F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991" y="1318849"/>
            <a:ext cx="473361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2.1 Escritórios gerenciamento de projetos (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PMOs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2.2 Metodologias Ágeis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 Conhecimento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 Estratégia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 Inovação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2.6 Critérios de Avaliação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2130B6-D1AB-AC40-4366-FE6AA28E64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07" r="34846" b="-1"/>
          <a:stretch/>
        </p:blipFill>
        <p:spPr>
          <a:xfrm>
            <a:off x="4748683" y="1318848"/>
            <a:ext cx="4038600" cy="4525963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0625F6-4035-9F93-BE89-7DAD9C706058}"/>
              </a:ext>
            </a:extLst>
          </p:cNvPr>
          <p:cNvSpPr txBox="1"/>
          <p:nvPr/>
        </p:nvSpPr>
        <p:spPr>
          <a:xfrm>
            <a:off x="10048" y="6262196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"A literatura aponta que essa transição para a agilidade está associada a fatores como maturidade organizacional, cultura de inovação, gestão do conhecimento e estratégias corporativas bem definidas" (Conforto et al., 2016).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6307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EDC18-9966-247F-5FFE-F9FBF6D53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101657-9D5B-0FA1-ED23-1B1A97E4133E}"/>
              </a:ext>
            </a:extLst>
          </p:cNvPr>
          <p:cNvSpPr txBox="1">
            <a:spLocks/>
          </p:cNvSpPr>
          <p:nvPr/>
        </p:nvSpPr>
        <p:spPr>
          <a:xfrm>
            <a:off x="20102" y="-39071"/>
            <a:ext cx="67625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a serem avaliados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2E31FDD-12C5-1AC3-6B17-6D6CC09C9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88128"/>
              </p:ext>
            </p:extLst>
          </p:nvPr>
        </p:nvGraphicFramePr>
        <p:xfrm>
          <a:off x="257908" y="1386673"/>
          <a:ext cx="8454013" cy="46490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43165">
                  <a:extLst>
                    <a:ext uri="{9D8B030D-6E8A-4147-A177-3AD203B41FA5}">
                      <a16:colId xmlns:a16="http://schemas.microsoft.com/office/drawing/2014/main" val="2076065122"/>
                    </a:ext>
                  </a:extLst>
                </a:gridCol>
                <a:gridCol w="4431323">
                  <a:extLst>
                    <a:ext uri="{9D8B030D-6E8A-4147-A177-3AD203B41FA5}">
                      <a16:colId xmlns:a16="http://schemas.microsoft.com/office/drawing/2014/main" val="925754032"/>
                    </a:ext>
                  </a:extLst>
                </a:gridCol>
                <a:gridCol w="1979525">
                  <a:extLst>
                    <a:ext uri="{9D8B030D-6E8A-4147-A177-3AD203B41FA5}">
                      <a16:colId xmlns:a16="http://schemas.microsoft.com/office/drawing/2014/main" val="1835684642"/>
                    </a:ext>
                  </a:extLst>
                </a:gridCol>
              </a:tblGrid>
              <a:tr h="422030">
                <a:tc>
                  <a:txBody>
                    <a:bodyPr/>
                    <a:lstStyle/>
                    <a:p>
                      <a:pPr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Critérios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Definição Operacional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pt-BR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Autores</a:t>
                      </a:r>
                    </a:p>
                  </a:txBody>
                  <a:tcPr marL="38100" marR="38100" marT="7620" marB="7620" anchor="ctr"/>
                </a:tc>
                <a:extLst>
                  <a:ext uri="{0D108BD9-81ED-4DB2-BD59-A6C34878D82A}">
                    <a16:rowId xmlns:a16="http://schemas.microsoft.com/office/drawing/2014/main" val="1448161856"/>
                  </a:ext>
                </a:extLst>
              </a:tr>
              <a:tr h="845405">
                <a:tc>
                  <a:txBody>
                    <a:bodyPr/>
                    <a:lstStyle/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Conhecimento</a:t>
                      </a:r>
                    </a:p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Organizacional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 de compartilhamento e gestão do        conhecimento sobre métodos ágeis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Nonaka</a:t>
                      </a:r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pt-BR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Takeuchi</a:t>
                      </a:r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(1995)</a:t>
                      </a:r>
                    </a:p>
                  </a:txBody>
                  <a:tcPr marL="38100" marR="38100" marT="7620" marB="7620" anchor="ctr"/>
                </a:tc>
                <a:extLst>
                  <a:ext uri="{0D108BD9-81ED-4DB2-BD59-A6C34878D82A}">
                    <a16:rowId xmlns:a16="http://schemas.microsoft.com/office/drawing/2014/main" val="76041883"/>
                  </a:ext>
                </a:extLst>
              </a:tr>
              <a:tr h="845405">
                <a:tc>
                  <a:txBody>
                    <a:bodyPr/>
                    <a:lstStyle/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Alinhamento</a:t>
                      </a:r>
                    </a:p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Estratégico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Compatibilidade entre práticas ágeis e os    objetivos estratégicos do PMO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Kaplan &amp; Norton </a:t>
                      </a:r>
                    </a:p>
                    <a:p>
                      <a:pPr algn="ctr" latinLnBrk="1"/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(2004)</a:t>
                      </a:r>
                    </a:p>
                  </a:txBody>
                  <a:tcPr marL="38100" marR="38100" marT="7620" marB="7620" anchor="ctr"/>
                </a:tc>
                <a:extLst>
                  <a:ext uri="{0D108BD9-81ED-4DB2-BD59-A6C34878D82A}">
                    <a16:rowId xmlns:a16="http://schemas.microsoft.com/office/drawing/2014/main" val="3796707574"/>
                  </a:ext>
                </a:extLst>
              </a:tr>
              <a:tr h="845405">
                <a:tc>
                  <a:txBody>
                    <a:bodyPr/>
                    <a:lstStyle/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</a:t>
                      </a:r>
                    </a:p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Inovação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Habilidade do PMO em absorver e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fomentar inovações na gestão de projetos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Tidd</a:t>
                      </a:r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pt-BR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Bessant</a:t>
                      </a:r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(2018)</a:t>
                      </a:r>
                    </a:p>
                  </a:txBody>
                  <a:tcPr marL="38100" marR="38100" marT="7620" marB="7620" anchor="ctr"/>
                </a:tc>
                <a:extLst>
                  <a:ext uri="{0D108BD9-81ED-4DB2-BD59-A6C34878D82A}">
                    <a16:rowId xmlns:a16="http://schemas.microsoft.com/office/drawing/2014/main" val="565096295"/>
                  </a:ext>
                </a:extLst>
              </a:tr>
              <a:tr h="845405">
                <a:tc>
                  <a:txBody>
                    <a:bodyPr/>
                    <a:lstStyle/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 </a:t>
                      </a:r>
                    </a:p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Adaptativa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Flexibilidade organizacional para lidar com mudanças contextuais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Conforto et al. </a:t>
                      </a:r>
                    </a:p>
                    <a:p>
                      <a:pPr algn="ctr" latinLnBrk="1"/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(2016)</a:t>
                      </a:r>
                    </a:p>
                  </a:txBody>
                  <a:tcPr marL="38100" marR="38100" marT="7620" marB="7620" anchor="ctr"/>
                </a:tc>
                <a:extLst>
                  <a:ext uri="{0D108BD9-81ED-4DB2-BD59-A6C34878D82A}">
                    <a16:rowId xmlns:a16="http://schemas.microsoft.com/office/drawing/2014/main" val="3060536295"/>
                  </a:ext>
                </a:extLst>
              </a:tr>
              <a:tr h="845405">
                <a:tc>
                  <a:txBody>
                    <a:bodyPr/>
                    <a:lstStyle/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Maturidade </a:t>
                      </a:r>
                    </a:p>
                    <a:p>
                      <a:pPr algn="ctr" latinLnBrk="1"/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Organizacional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de institucionalização e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sistematização de processos no PMO</a:t>
                      </a:r>
                    </a:p>
                  </a:txBody>
                  <a:tcPr marL="38100" marR="38100" marT="7620" marB="76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Aubry et al. </a:t>
                      </a:r>
                    </a:p>
                    <a:p>
                      <a:pPr algn="ctr" latinLnBrk="1"/>
                      <a:r>
                        <a:rPr lang="pt-BR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(2007)</a:t>
                      </a:r>
                    </a:p>
                  </a:txBody>
                  <a:tcPr marL="38100" marR="38100" marT="7620" marB="7620" anchor="ctr"/>
                </a:tc>
                <a:extLst>
                  <a:ext uri="{0D108BD9-81ED-4DB2-BD59-A6C34878D82A}">
                    <a16:rowId xmlns:a16="http://schemas.microsoft.com/office/drawing/2014/main" val="2165187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11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288"/>
            <a:ext cx="6762541" cy="1143000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33" y="1142999"/>
            <a:ext cx="4780755" cy="46699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Abordagem: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Quanti-qualitativa, exploratório-descritiva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Técnica: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Analise de Multicritério -PAPRIKA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Pairwise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RanKings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Alternatives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Coleta de Dados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: Questionário online: Avaliação dos critérios via PAPRIKA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Amostra: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de 8 a 20 especialistas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C3EFB2-B804-EA5C-E352-5BCE6B783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48" y="3498505"/>
            <a:ext cx="4299793" cy="2311138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AFF6BEF-1313-9927-E0DE-F1EAE078D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488" y="1143000"/>
            <a:ext cx="4299793" cy="231406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8508773-ED12-CE4D-ABE7-14AF90B7DB2D}"/>
              </a:ext>
            </a:extLst>
          </p:cNvPr>
          <p:cNvSpPr txBox="1"/>
          <p:nvPr/>
        </p:nvSpPr>
        <p:spPr>
          <a:xfrm>
            <a:off x="180873" y="6406382"/>
            <a:ext cx="8862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1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"A análise multicritério ajuda a identificar os fatores críticos para essa transição"  (Dolan &amp; </a:t>
            </a:r>
            <a:r>
              <a:rPr lang="pt-BR" sz="1400" b="0" i="1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Iadarola</a:t>
            </a:r>
            <a:r>
              <a:rPr lang="pt-BR" sz="1400" b="0" i="1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2008).</a:t>
            </a: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830689-8388-ABCF-F24D-3EC63BB85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146346"/>
              </p:ext>
            </p:extLst>
          </p:nvPr>
        </p:nvGraphicFramePr>
        <p:xfrm>
          <a:off x="3446586" y="1024702"/>
          <a:ext cx="5421086" cy="5670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64A6D16-8237-C8EB-F3C6-7CC87186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288"/>
            <a:ext cx="6762541" cy="1143000"/>
          </a:xfrm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passos</a:t>
            </a:r>
            <a:endParaRPr lang="pt-BR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EB1A031-2D00-517A-F81F-E42902D1CE8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8637"/>
          <a:stretch/>
        </p:blipFill>
        <p:spPr>
          <a:xfrm>
            <a:off x="-589" y="1024702"/>
            <a:ext cx="3326594" cy="5577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14BB38-5901-366A-EFCD-F7BFD1EC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8E44-0580-F705-256D-6A92E574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Jutificativa</a:t>
            </a:r>
            <a:endParaRPr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FA00-B963-6AA3-3D81-311EB228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18" y="1768919"/>
            <a:ext cx="8757760" cy="3526562"/>
          </a:xfrm>
          <a:solidFill>
            <a:schemeClr val="tx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 esta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adoção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ágeis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 escritórios de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(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PMOs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trará luz e alguma contribuição na formação dos gestores de projetos quanto ao campo de pesquisa dos aspectos de conhecimento, alinhamento estratégico e inovação.</a:t>
            </a:r>
          </a:p>
          <a:p>
            <a:pPr marL="0" indent="0">
              <a:lnSpc>
                <a:spcPct val="150000"/>
              </a:lnSpc>
              <a:buNone/>
            </a:pPr>
            <a:endParaRPr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multicritério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críticos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relevantes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</a:t>
            </a:r>
            <a:r>
              <a:rPr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1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8A3F44B-30BA-14D6-E9D6-F2D5F8C0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9369-263A-0A14-0A6B-A5076BE5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288"/>
            <a:ext cx="6762541" cy="1143000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no site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F059FC-E761-5C20-3B52-9ACBD38EBD71}"/>
              </a:ext>
            </a:extLst>
          </p:cNvPr>
          <p:cNvSpPr txBox="1"/>
          <p:nvPr/>
        </p:nvSpPr>
        <p:spPr>
          <a:xfrm>
            <a:off x="1225899" y="3078202"/>
            <a:ext cx="5584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https://survey.1000minds.com/24620/5xatybuynr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40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Apresentação na tela (4:3)</PresentationFormat>
  <Paragraphs>70</Paragraphs>
  <Slides>10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Wingdings</vt:lpstr>
      <vt:lpstr>Office Theme</vt:lpstr>
      <vt:lpstr>Práticas Ágeis em escritórios de Projetos (PMO’s): Uma Análise Multicritério em Conhecimento, Estratégia e Inovação</vt:lpstr>
      <vt:lpstr>Introdução</vt:lpstr>
      <vt:lpstr>Objetivo</vt:lpstr>
      <vt:lpstr>Referencial Teórico</vt:lpstr>
      <vt:lpstr>Apresentação do PowerPoint</vt:lpstr>
      <vt:lpstr>Metodologia</vt:lpstr>
      <vt:lpstr>Próximos passos</vt:lpstr>
      <vt:lpstr>Jutificativa</vt:lpstr>
      <vt:lpstr>Pesquisa no site</vt:lpstr>
      <vt:lpstr>Pesquisa no site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Vanderlei Santos</cp:lastModifiedBy>
  <cp:revision>18</cp:revision>
  <dcterms:created xsi:type="dcterms:W3CDTF">2013-01-27T09:14:16Z</dcterms:created>
  <dcterms:modified xsi:type="dcterms:W3CDTF">2025-04-05T02:58:10Z</dcterms:modified>
  <cp:category/>
</cp:coreProperties>
</file>