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8288000" cy="10287000"/>
  <p:notesSz cx="6858000" cy="9144000"/>
  <p:embeddedFontLst>
    <p:embeddedFont>
      <p:font typeface="Helios Bold" charset="1" panose="020B0704020202020204"/>
      <p:regular r:id="rId37"/>
    </p:embeddedFont>
    <p:embeddedFont>
      <p:font typeface="Helios" charset="1" panose="020B0504020202020204"/>
      <p:regular r:id="rId38"/>
    </p:embeddedFont>
    <p:embeddedFont>
      <p:font typeface="Helvetica World" charset="1" panose="020B0500040000020004"/>
      <p:regular r:id="rId39"/>
    </p:embeddedFont>
    <p:embeddedFont>
      <p:font typeface="Source Sans Pro" charset="1" panose="020B0503030403020204"/>
      <p:regular r:id="rId40"/>
    </p:embeddedFont>
    <p:embeddedFont>
      <p:font typeface="Source Sans Pro Bold" charset="1" panose="020B0703030403020204"/>
      <p:regular r:id="rId41"/>
    </p:embeddedFont>
    <p:embeddedFont>
      <p:font typeface="Helvetica World Bold" charset="1" panose="020B0800040000020004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26.jpe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28.pn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28.pn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29.jpe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9.jpe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jpeg" Type="http://schemas.openxmlformats.org/officeDocument/2006/relationships/image"/><Relationship Id="rId8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5.jpe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4.jpe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30.jpe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2.jpe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3.pn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3.pn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5.jpeg" Type="http://schemas.openxmlformats.org/officeDocument/2006/relationships/image"/><Relationship Id="rId8" Target="../media/image6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svg" Type="http://schemas.openxmlformats.org/officeDocument/2006/relationships/image"/><Relationship Id="rId11" Target="../media/image35.png" Type="http://schemas.openxmlformats.org/officeDocument/2006/relationships/image"/><Relationship Id="rId12" Target="../media/image36.svg" Type="http://schemas.openxmlformats.org/officeDocument/2006/relationships/image"/><Relationship Id="rId13" Target="../media/image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8.pn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13.png" Type="http://schemas.openxmlformats.org/officeDocument/2006/relationships/image"/><Relationship Id="rId2" Target="../media/image7.jpeg" Type="http://schemas.openxmlformats.org/officeDocument/2006/relationships/image"/><Relationship Id="rId3" Target="../media/image15.jpe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8.png" Type="http://schemas.openxmlformats.org/officeDocument/2006/relationships/image"/><Relationship Id="rId9" Target="../embeddings/oleObject1.bin" Type="http://schemas.openxmlformats.org/officeDocument/2006/relationships/oleObjec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9.jpe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24.jpe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25.jpeg" Type="http://schemas.openxmlformats.org/officeDocument/2006/relationships/image"/><Relationship Id="rId6" Target="../media/image6.png" Type="http://schemas.openxmlformats.org/officeDocument/2006/relationships/image"/><Relationship Id="rId7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00000">
            <a:off x="-6708426" y="1007040"/>
            <a:ext cx="11641929" cy="11641929"/>
          </a:xfrm>
          <a:custGeom>
            <a:avLst/>
            <a:gdLst/>
            <a:ahLst/>
            <a:cxnLst/>
            <a:rect r="r" b="b" t="t" l="l"/>
            <a:pathLst>
              <a:path h="11641929" w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2700000">
            <a:off x="-6377009" y="1338457"/>
            <a:ext cx="10863149" cy="10863149"/>
            <a:chOff x="0" y="0"/>
            <a:chExt cx="2041549" cy="204154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41549" cy="2041549"/>
            </a:xfrm>
            <a:custGeom>
              <a:avLst/>
              <a:gdLst/>
              <a:ahLst/>
              <a:cxnLst/>
              <a:rect r="r" b="b" t="t" l="l"/>
              <a:pathLst>
                <a:path h="2041549" w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100000">
            <a:off x="5777215" y="8325796"/>
            <a:ext cx="5636927" cy="605970"/>
          </a:xfrm>
          <a:custGeom>
            <a:avLst/>
            <a:gdLst/>
            <a:ahLst/>
            <a:cxnLst/>
            <a:rect r="r" b="b" t="t" l="l"/>
            <a:pathLst>
              <a:path h="605970" w="5636927">
                <a:moveTo>
                  <a:pt x="0" y="0"/>
                </a:moveTo>
                <a:lnTo>
                  <a:pt x="5636927" y="0"/>
                </a:lnTo>
                <a:lnTo>
                  <a:pt x="5636927" y="605969"/>
                </a:lnTo>
                <a:lnTo>
                  <a:pt x="0" y="605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-2700000">
            <a:off x="7495978" y="7887028"/>
            <a:ext cx="5776308" cy="3366163"/>
            <a:chOff x="0" y="0"/>
            <a:chExt cx="1721191" cy="100303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21191" cy="1003030"/>
            </a:xfrm>
            <a:custGeom>
              <a:avLst/>
              <a:gdLst/>
              <a:ahLst/>
              <a:cxnLst/>
              <a:rect r="r" b="b" t="t" l="l"/>
              <a:pathLst>
                <a:path h="1003030" w="1721191">
                  <a:moveTo>
                    <a:pt x="0" y="0"/>
                  </a:moveTo>
                  <a:lnTo>
                    <a:pt x="1721191" y="0"/>
                  </a:lnTo>
                  <a:lnTo>
                    <a:pt x="1721191" y="1003030"/>
                  </a:lnTo>
                  <a:lnTo>
                    <a:pt x="0" y="1003030"/>
                  </a:lnTo>
                  <a:close/>
                </a:path>
              </a:pathLst>
            </a:custGeom>
            <a:solidFill>
              <a:srgbClr val="0F498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721191" cy="10506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2700000">
            <a:off x="3826817" y="519180"/>
            <a:ext cx="5636927" cy="605970"/>
          </a:xfrm>
          <a:custGeom>
            <a:avLst/>
            <a:gdLst/>
            <a:ahLst/>
            <a:cxnLst/>
            <a:rect r="r" b="b" t="t" l="l"/>
            <a:pathLst>
              <a:path h="605970" w="5636927">
                <a:moveTo>
                  <a:pt x="0" y="0"/>
                </a:moveTo>
                <a:lnTo>
                  <a:pt x="5636927" y="0"/>
                </a:lnTo>
                <a:lnTo>
                  <a:pt x="5636927" y="605969"/>
                </a:lnTo>
                <a:lnTo>
                  <a:pt x="0" y="605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-8100000">
            <a:off x="6265606" y="-778255"/>
            <a:ext cx="4275519" cy="2511321"/>
            <a:chOff x="0" y="0"/>
            <a:chExt cx="1273995" cy="74830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3995" cy="748309"/>
            </a:xfrm>
            <a:custGeom>
              <a:avLst/>
              <a:gdLst/>
              <a:ahLst/>
              <a:cxnLst/>
              <a:rect r="r" b="b" t="t" l="l"/>
              <a:pathLst>
                <a:path h="748309" w="1273995">
                  <a:moveTo>
                    <a:pt x="0" y="0"/>
                  </a:moveTo>
                  <a:lnTo>
                    <a:pt x="1273995" y="0"/>
                  </a:lnTo>
                  <a:lnTo>
                    <a:pt x="1273995" y="748309"/>
                  </a:lnTo>
                  <a:lnTo>
                    <a:pt x="0" y="748309"/>
                  </a:lnTo>
                  <a:close/>
                </a:path>
              </a:pathLst>
            </a:custGeom>
            <a:solidFill>
              <a:srgbClr val="16599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1273995" cy="7959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2700000">
            <a:off x="9562903" y="-1975037"/>
            <a:ext cx="11641929" cy="11641929"/>
          </a:xfrm>
          <a:custGeom>
            <a:avLst/>
            <a:gdLst/>
            <a:ahLst/>
            <a:cxnLst/>
            <a:rect r="r" b="b" t="t" l="l"/>
            <a:pathLst>
              <a:path h="11641929" w="11641929">
                <a:moveTo>
                  <a:pt x="0" y="0"/>
                </a:moveTo>
                <a:lnTo>
                  <a:pt x="11641929" y="0"/>
                </a:lnTo>
                <a:lnTo>
                  <a:pt x="11641929" y="11641930"/>
                </a:lnTo>
                <a:lnTo>
                  <a:pt x="0" y="11641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-2700000">
            <a:off x="9894321" y="-1643619"/>
            <a:ext cx="10863149" cy="10863149"/>
            <a:chOff x="0" y="0"/>
            <a:chExt cx="2041549" cy="204154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041549" cy="2041549"/>
            </a:xfrm>
            <a:custGeom>
              <a:avLst/>
              <a:gdLst/>
              <a:ahLst/>
              <a:cxnLst/>
              <a:rect r="r" b="b" t="t" l="l"/>
              <a:pathLst>
                <a:path h="2041549" w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8624254" y="-2913686"/>
            <a:ext cx="13403282" cy="13403282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4834" y="14834"/>
              <a:ext cx="783132" cy="783132"/>
            </a:xfrm>
            <a:custGeom>
              <a:avLst/>
              <a:gdLst/>
              <a:ahLst/>
              <a:cxnLst/>
              <a:rect r="r" b="b" t="t" l="l"/>
              <a:pathLst>
                <a:path h="783132" w="783132">
                  <a:moveTo>
                    <a:pt x="416889" y="10489"/>
                  </a:moveTo>
                  <a:lnTo>
                    <a:pt x="772643" y="366243"/>
                  </a:lnTo>
                  <a:cubicBezTo>
                    <a:pt x="779359" y="372959"/>
                    <a:pt x="783132" y="382068"/>
                    <a:pt x="783132" y="391566"/>
                  </a:cubicBezTo>
                  <a:cubicBezTo>
                    <a:pt x="783132" y="401064"/>
                    <a:pt x="779359" y="410173"/>
                    <a:pt x="772643" y="416889"/>
                  </a:cubicBezTo>
                  <a:lnTo>
                    <a:pt x="416889" y="772643"/>
                  </a:lnTo>
                  <a:cubicBezTo>
                    <a:pt x="410173" y="779359"/>
                    <a:pt x="401064" y="783132"/>
                    <a:pt x="391566" y="783132"/>
                  </a:cubicBezTo>
                  <a:cubicBezTo>
                    <a:pt x="382068" y="783132"/>
                    <a:pt x="372959" y="779359"/>
                    <a:pt x="366243" y="772643"/>
                  </a:cubicBezTo>
                  <a:lnTo>
                    <a:pt x="10489" y="416889"/>
                  </a:lnTo>
                  <a:cubicBezTo>
                    <a:pt x="3773" y="410173"/>
                    <a:pt x="0" y="401064"/>
                    <a:pt x="0" y="391566"/>
                  </a:cubicBezTo>
                  <a:cubicBezTo>
                    <a:pt x="0" y="382068"/>
                    <a:pt x="3773" y="372959"/>
                    <a:pt x="10489" y="366243"/>
                  </a:cubicBezTo>
                  <a:lnTo>
                    <a:pt x="366243" y="10489"/>
                  </a:lnTo>
                  <a:cubicBezTo>
                    <a:pt x="372959" y="3773"/>
                    <a:pt x="382068" y="0"/>
                    <a:pt x="391566" y="0"/>
                  </a:cubicBezTo>
                  <a:cubicBezTo>
                    <a:pt x="401064" y="0"/>
                    <a:pt x="410173" y="3773"/>
                    <a:pt x="416889" y="10489"/>
                  </a:cubicBezTo>
                  <a:close/>
                </a:path>
              </a:pathLst>
            </a:custGeom>
            <a:blipFill>
              <a:blip r:embed="rId4"/>
              <a:stretch>
                <a:fillRect l="-51554" t="-19731" r="-30998" b="-1894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8100000">
            <a:off x="7965362" y="10637768"/>
            <a:ext cx="5636927" cy="605970"/>
          </a:xfrm>
          <a:custGeom>
            <a:avLst/>
            <a:gdLst/>
            <a:ahLst/>
            <a:cxnLst/>
            <a:rect r="r" b="b" t="t" l="l"/>
            <a:pathLst>
              <a:path h="605970" w="5636927">
                <a:moveTo>
                  <a:pt x="0" y="0"/>
                </a:moveTo>
                <a:lnTo>
                  <a:pt x="5636927" y="0"/>
                </a:lnTo>
                <a:lnTo>
                  <a:pt x="5636927" y="605969"/>
                </a:lnTo>
                <a:lnTo>
                  <a:pt x="0" y="605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-2700000">
            <a:off x="10719628" y="6615897"/>
            <a:ext cx="10211745" cy="2440924"/>
            <a:chOff x="0" y="0"/>
            <a:chExt cx="3042837" cy="72733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042837" cy="727333"/>
            </a:xfrm>
            <a:custGeom>
              <a:avLst/>
              <a:gdLst/>
              <a:ahLst/>
              <a:cxnLst/>
              <a:rect r="r" b="b" t="t" l="l"/>
              <a:pathLst>
                <a:path h="727333" w="3042837">
                  <a:moveTo>
                    <a:pt x="0" y="0"/>
                  </a:moveTo>
                  <a:lnTo>
                    <a:pt x="3042837" y="0"/>
                  </a:lnTo>
                  <a:lnTo>
                    <a:pt x="3042837" y="727333"/>
                  </a:lnTo>
                  <a:lnTo>
                    <a:pt x="0" y="727333"/>
                  </a:lnTo>
                  <a:close/>
                </a:path>
              </a:pathLst>
            </a:custGeom>
            <a:solidFill>
              <a:srgbClr val="16599D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3042837" cy="774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8100000">
            <a:off x="13721104" y="8138017"/>
            <a:ext cx="5636927" cy="605970"/>
          </a:xfrm>
          <a:custGeom>
            <a:avLst/>
            <a:gdLst/>
            <a:ahLst/>
            <a:cxnLst/>
            <a:rect r="r" b="b" t="t" l="l"/>
            <a:pathLst>
              <a:path h="605970" w="5636927">
                <a:moveTo>
                  <a:pt x="0" y="0"/>
                </a:moveTo>
                <a:lnTo>
                  <a:pt x="5636926" y="0"/>
                </a:lnTo>
                <a:lnTo>
                  <a:pt x="5636926" y="605970"/>
                </a:lnTo>
                <a:lnTo>
                  <a:pt x="0" y="6059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-2700000">
            <a:off x="14773604" y="8138004"/>
            <a:ext cx="5641848" cy="2550578"/>
            <a:chOff x="0" y="0"/>
            <a:chExt cx="1681125" cy="76000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681125" cy="760006"/>
            </a:xfrm>
            <a:custGeom>
              <a:avLst/>
              <a:gdLst/>
              <a:ahLst/>
              <a:cxnLst/>
              <a:rect r="r" b="b" t="t" l="l"/>
              <a:pathLst>
                <a:path h="760006" w="1681125">
                  <a:moveTo>
                    <a:pt x="0" y="0"/>
                  </a:moveTo>
                  <a:lnTo>
                    <a:pt x="1681125" y="0"/>
                  </a:lnTo>
                  <a:lnTo>
                    <a:pt x="1681125" y="760006"/>
                  </a:lnTo>
                  <a:lnTo>
                    <a:pt x="0" y="760006"/>
                  </a:lnTo>
                  <a:close/>
                </a:path>
              </a:pathLst>
            </a:custGeom>
            <a:solidFill>
              <a:srgbClr val="2978C8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1681125" cy="807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-10800000">
            <a:off x="1028700" y="6634124"/>
            <a:ext cx="934250" cy="106173"/>
            <a:chOff x="0" y="0"/>
            <a:chExt cx="278383" cy="3163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78383" cy="31637"/>
            </a:xfrm>
            <a:custGeom>
              <a:avLst/>
              <a:gdLst/>
              <a:ahLst/>
              <a:cxnLst/>
              <a:rect r="r" b="b" t="t" l="l"/>
              <a:pathLst>
                <a:path h="31637" w="278383">
                  <a:moveTo>
                    <a:pt x="15818" y="0"/>
                  </a:moveTo>
                  <a:lnTo>
                    <a:pt x="262564" y="0"/>
                  </a:lnTo>
                  <a:cubicBezTo>
                    <a:pt x="266759" y="0"/>
                    <a:pt x="270783" y="1667"/>
                    <a:pt x="273749" y="4633"/>
                  </a:cubicBezTo>
                  <a:cubicBezTo>
                    <a:pt x="276716" y="7600"/>
                    <a:pt x="278383" y="11623"/>
                    <a:pt x="278383" y="15818"/>
                  </a:cubicBezTo>
                  <a:lnTo>
                    <a:pt x="278383" y="15818"/>
                  </a:lnTo>
                  <a:cubicBezTo>
                    <a:pt x="278383" y="24555"/>
                    <a:pt x="271300" y="31637"/>
                    <a:pt x="262564" y="31637"/>
                  </a:cubicBezTo>
                  <a:lnTo>
                    <a:pt x="15818" y="31637"/>
                  </a:lnTo>
                  <a:cubicBezTo>
                    <a:pt x="11623" y="31637"/>
                    <a:pt x="7600" y="29970"/>
                    <a:pt x="4633" y="27004"/>
                  </a:cubicBezTo>
                  <a:cubicBezTo>
                    <a:pt x="1667" y="24037"/>
                    <a:pt x="0" y="20014"/>
                    <a:pt x="0" y="15818"/>
                  </a:cubicBezTo>
                  <a:lnTo>
                    <a:pt x="0" y="15818"/>
                  </a:lnTo>
                  <a:cubicBezTo>
                    <a:pt x="0" y="11623"/>
                    <a:pt x="1667" y="7600"/>
                    <a:pt x="4633" y="4633"/>
                  </a:cubicBezTo>
                  <a:cubicBezTo>
                    <a:pt x="7600" y="1667"/>
                    <a:pt x="11623" y="0"/>
                    <a:pt x="15818" y="0"/>
                  </a:cubicBezTo>
                  <a:close/>
                </a:path>
              </a:pathLst>
            </a:custGeom>
            <a:solidFill>
              <a:srgbClr val="2978C8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278383" cy="79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-10800000">
            <a:off x="2058200" y="6634124"/>
            <a:ext cx="312889" cy="106173"/>
            <a:chOff x="0" y="0"/>
            <a:chExt cx="93233" cy="3163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93233" cy="31637"/>
            </a:xfrm>
            <a:custGeom>
              <a:avLst/>
              <a:gdLst/>
              <a:ahLst/>
              <a:cxnLst/>
              <a:rect r="r" b="b" t="t" l="l"/>
              <a:pathLst>
                <a:path h="31637" w="93233">
                  <a:moveTo>
                    <a:pt x="15818" y="0"/>
                  </a:moveTo>
                  <a:lnTo>
                    <a:pt x="77415" y="0"/>
                  </a:lnTo>
                  <a:cubicBezTo>
                    <a:pt x="86151" y="0"/>
                    <a:pt x="93233" y="7082"/>
                    <a:pt x="93233" y="15818"/>
                  </a:cubicBezTo>
                  <a:lnTo>
                    <a:pt x="93233" y="15818"/>
                  </a:lnTo>
                  <a:cubicBezTo>
                    <a:pt x="93233" y="20014"/>
                    <a:pt x="91566" y="24037"/>
                    <a:pt x="88600" y="27004"/>
                  </a:cubicBezTo>
                  <a:cubicBezTo>
                    <a:pt x="85633" y="29970"/>
                    <a:pt x="81610" y="31637"/>
                    <a:pt x="77415" y="31637"/>
                  </a:cubicBezTo>
                  <a:lnTo>
                    <a:pt x="15818" y="31637"/>
                  </a:lnTo>
                  <a:cubicBezTo>
                    <a:pt x="11623" y="31637"/>
                    <a:pt x="7600" y="29970"/>
                    <a:pt x="4633" y="27004"/>
                  </a:cubicBezTo>
                  <a:cubicBezTo>
                    <a:pt x="1667" y="24037"/>
                    <a:pt x="0" y="20014"/>
                    <a:pt x="0" y="15818"/>
                  </a:cubicBezTo>
                  <a:lnTo>
                    <a:pt x="0" y="15818"/>
                  </a:lnTo>
                  <a:cubicBezTo>
                    <a:pt x="0" y="11623"/>
                    <a:pt x="1667" y="7600"/>
                    <a:pt x="4633" y="4633"/>
                  </a:cubicBezTo>
                  <a:cubicBezTo>
                    <a:pt x="7600" y="1667"/>
                    <a:pt x="11623" y="0"/>
                    <a:pt x="15818" y="0"/>
                  </a:cubicBezTo>
                  <a:close/>
                </a:path>
              </a:pathLst>
            </a:custGeom>
            <a:solidFill>
              <a:srgbClr val="292A2B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93233" cy="79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1028700" y="8684881"/>
            <a:ext cx="557889" cy="557889"/>
          </a:xfrm>
          <a:custGeom>
            <a:avLst/>
            <a:gdLst/>
            <a:ahLst/>
            <a:cxnLst/>
            <a:rect r="r" b="b" t="t" l="l"/>
            <a:pathLst>
              <a:path h="557889" w="557889">
                <a:moveTo>
                  <a:pt x="0" y="0"/>
                </a:moveTo>
                <a:lnTo>
                  <a:pt x="557889" y="0"/>
                </a:lnTo>
                <a:lnTo>
                  <a:pt x="557889" y="557889"/>
                </a:lnTo>
                <a:lnTo>
                  <a:pt x="0" y="5578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776731" y="-180768"/>
            <a:ext cx="2875827" cy="2875827"/>
          </a:xfrm>
          <a:custGeom>
            <a:avLst/>
            <a:gdLst/>
            <a:ahLst/>
            <a:cxnLst/>
            <a:rect r="r" b="b" t="t" l="l"/>
            <a:pathLst>
              <a:path h="2875827" w="2875827">
                <a:moveTo>
                  <a:pt x="0" y="0"/>
                </a:moveTo>
                <a:lnTo>
                  <a:pt x="2875828" y="0"/>
                </a:lnTo>
                <a:lnTo>
                  <a:pt x="2875828" y="2875828"/>
                </a:lnTo>
                <a:lnTo>
                  <a:pt x="0" y="28758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028700" y="2169520"/>
            <a:ext cx="7374665" cy="3175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49"/>
              </a:lnSpc>
            </a:pPr>
            <a:r>
              <a:rPr lang="en-US" b="true" sz="7499">
                <a:solidFill>
                  <a:srgbClr val="16599D"/>
                </a:solidFill>
                <a:latin typeface="Helios Bold"/>
                <a:ea typeface="Helios Bold"/>
                <a:cs typeface="Helios Bold"/>
                <a:sym typeface="Helios Bold"/>
              </a:rPr>
              <a:t>ENGLISH FLUENCY AND SELF-VALUE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28700" y="5466835"/>
            <a:ext cx="8115300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292A2B"/>
                </a:solidFill>
                <a:latin typeface="Helios"/>
                <a:ea typeface="Helios"/>
                <a:cs typeface="Helios"/>
                <a:sym typeface="Helios"/>
              </a:rPr>
              <a:t>ENGLISH LANGUAGE &amp; CONFIDENCE COACH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28700" y="7264021"/>
            <a:ext cx="3200711" cy="35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Presented By: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28700" y="7660837"/>
            <a:ext cx="4392334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CARINE ANGELE TANG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829589" y="8739323"/>
            <a:ext cx="5322192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b="true" sz="2600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www.ndalcommunications.site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19473" y="0"/>
                  </a:moveTo>
                  <a:lnTo>
                    <a:pt x="4797119" y="0"/>
                  </a:lnTo>
                  <a:cubicBezTo>
                    <a:pt x="4802284" y="0"/>
                    <a:pt x="4807237" y="2052"/>
                    <a:pt x="4810889" y="5704"/>
                  </a:cubicBezTo>
                  <a:cubicBezTo>
                    <a:pt x="4814541" y="9356"/>
                    <a:pt x="4816592" y="14309"/>
                    <a:pt x="4816592" y="19473"/>
                  </a:cubicBezTo>
                  <a:lnTo>
                    <a:pt x="4816592" y="2689860"/>
                  </a:lnTo>
                  <a:cubicBezTo>
                    <a:pt x="4816592" y="2695025"/>
                    <a:pt x="4814541" y="2699978"/>
                    <a:pt x="4810889" y="2703630"/>
                  </a:cubicBezTo>
                  <a:cubicBezTo>
                    <a:pt x="4807237" y="2707282"/>
                    <a:pt x="4802284" y="2709333"/>
                    <a:pt x="4797119" y="2709333"/>
                  </a:cubicBezTo>
                  <a:lnTo>
                    <a:pt x="19473" y="2709333"/>
                  </a:lnTo>
                  <a:cubicBezTo>
                    <a:pt x="14309" y="2709333"/>
                    <a:pt x="9356" y="2707282"/>
                    <a:pt x="5704" y="2703630"/>
                  </a:cubicBezTo>
                  <a:cubicBezTo>
                    <a:pt x="2052" y="2699978"/>
                    <a:pt x="0" y="2695025"/>
                    <a:pt x="0" y="2689860"/>
                  </a:cubicBezTo>
                  <a:lnTo>
                    <a:pt x="0" y="19473"/>
                  </a:lnTo>
                  <a:cubicBezTo>
                    <a:pt x="0" y="14309"/>
                    <a:pt x="2052" y="9356"/>
                    <a:pt x="5704" y="5704"/>
                  </a:cubicBezTo>
                  <a:cubicBezTo>
                    <a:pt x="9356" y="2052"/>
                    <a:pt x="14309" y="0"/>
                    <a:pt x="194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rnd">
              <a:solidFill>
                <a:srgbClr val="023059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54666" y="2730796"/>
            <a:ext cx="6385873" cy="5091200"/>
            <a:chOff x="0" y="0"/>
            <a:chExt cx="8514498" cy="678826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8266" t="0" r="8266" b="0"/>
            <a:stretch>
              <a:fillRect/>
            </a:stretch>
          </p:blipFill>
          <p:spPr>
            <a:xfrm flipH="false" flipV="false">
              <a:off x="0" y="0"/>
              <a:ext cx="8514498" cy="6788267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false" flipV="false" rot="0">
            <a:off x="412753" y="3444602"/>
            <a:ext cx="11490377" cy="5457184"/>
          </a:xfrm>
          <a:custGeom>
            <a:avLst/>
            <a:gdLst/>
            <a:ahLst/>
            <a:cxnLst/>
            <a:rect r="r" b="b" t="t" l="l"/>
            <a:pathLst>
              <a:path h="5457184" w="11490377">
                <a:moveTo>
                  <a:pt x="0" y="0"/>
                </a:moveTo>
                <a:lnTo>
                  <a:pt x="11490378" y="0"/>
                </a:lnTo>
                <a:lnTo>
                  <a:pt x="11490378" y="5457184"/>
                </a:lnTo>
                <a:lnTo>
                  <a:pt x="0" y="545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 l="-3731" t="-1190" r="0" b="-119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252294" y="8348111"/>
            <a:ext cx="4813081" cy="762130"/>
            <a:chOff x="0" y="0"/>
            <a:chExt cx="1352394" cy="2141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52394" cy="214146"/>
            </a:xfrm>
            <a:custGeom>
              <a:avLst/>
              <a:gdLst/>
              <a:ahLst/>
              <a:cxnLst/>
              <a:rect r="r" b="b" t="t" l="l"/>
              <a:pathLst>
                <a:path h="214146" w="1352394">
                  <a:moveTo>
                    <a:pt x="80426" y="0"/>
                  </a:moveTo>
                  <a:lnTo>
                    <a:pt x="1271968" y="0"/>
                  </a:lnTo>
                  <a:cubicBezTo>
                    <a:pt x="1316386" y="0"/>
                    <a:pt x="1352394" y="36008"/>
                    <a:pt x="1352394" y="80426"/>
                  </a:cubicBezTo>
                  <a:lnTo>
                    <a:pt x="1352394" y="133720"/>
                  </a:lnTo>
                  <a:cubicBezTo>
                    <a:pt x="1352394" y="155050"/>
                    <a:pt x="1343921" y="175507"/>
                    <a:pt x="1328838" y="190589"/>
                  </a:cubicBezTo>
                  <a:cubicBezTo>
                    <a:pt x="1313755" y="205672"/>
                    <a:pt x="1293299" y="214146"/>
                    <a:pt x="1271968" y="214146"/>
                  </a:cubicBezTo>
                  <a:lnTo>
                    <a:pt x="80426" y="214146"/>
                  </a:lnTo>
                  <a:cubicBezTo>
                    <a:pt x="59096" y="214146"/>
                    <a:pt x="38639" y="205672"/>
                    <a:pt x="23556" y="190589"/>
                  </a:cubicBezTo>
                  <a:cubicBezTo>
                    <a:pt x="8473" y="175507"/>
                    <a:pt x="0" y="155050"/>
                    <a:pt x="0" y="133720"/>
                  </a:cubicBezTo>
                  <a:lnTo>
                    <a:pt x="0" y="80426"/>
                  </a:lnTo>
                  <a:cubicBezTo>
                    <a:pt x="0" y="59096"/>
                    <a:pt x="8473" y="38639"/>
                    <a:pt x="23556" y="23556"/>
                  </a:cubicBezTo>
                  <a:cubicBezTo>
                    <a:pt x="38639" y="8473"/>
                    <a:pt x="59096" y="0"/>
                    <a:pt x="804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292A2B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35239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297905" y="8348111"/>
            <a:ext cx="1542634" cy="762130"/>
            <a:chOff x="0" y="0"/>
            <a:chExt cx="433454" cy="2141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3454" cy="214146"/>
            </a:xfrm>
            <a:custGeom>
              <a:avLst/>
              <a:gdLst/>
              <a:ahLst/>
              <a:cxnLst/>
              <a:rect r="r" b="b" t="t" l="l"/>
              <a:pathLst>
                <a:path h="214146" w="433454">
                  <a:moveTo>
                    <a:pt x="107073" y="0"/>
                  </a:moveTo>
                  <a:lnTo>
                    <a:pt x="326381" y="0"/>
                  </a:lnTo>
                  <a:cubicBezTo>
                    <a:pt x="385516" y="0"/>
                    <a:pt x="433454" y="47938"/>
                    <a:pt x="433454" y="107073"/>
                  </a:cubicBezTo>
                  <a:lnTo>
                    <a:pt x="433454" y="107073"/>
                  </a:lnTo>
                  <a:cubicBezTo>
                    <a:pt x="433454" y="166207"/>
                    <a:pt x="385516" y="214146"/>
                    <a:pt x="326381" y="214146"/>
                  </a:cubicBezTo>
                  <a:lnTo>
                    <a:pt x="107073" y="214146"/>
                  </a:lnTo>
                  <a:cubicBezTo>
                    <a:pt x="47938" y="214146"/>
                    <a:pt x="0" y="166207"/>
                    <a:pt x="0" y="107073"/>
                  </a:cubicBezTo>
                  <a:lnTo>
                    <a:pt x="0" y="107073"/>
                  </a:lnTo>
                  <a:cubicBezTo>
                    <a:pt x="0" y="47938"/>
                    <a:pt x="47938" y="0"/>
                    <a:pt x="107073" y="0"/>
                  </a:cubicBezTo>
                  <a:close/>
                </a:path>
              </a:pathLst>
            </a:custGeom>
            <a:solidFill>
              <a:srgbClr val="2978C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43345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691933" y="8556566"/>
            <a:ext cx="754578" cy="345219"/>
          </a:xfrm>
          <a:custGeom>
            <a:avLst/>
            <a:gdLst/>
            <a:ahLst/>
            <a:cxnLst/>
            <a:rect r="r" b="b" t="t" l="l"/>
            <a:pathLst>
              <a:path h="345219" w="754578">
                <a:moveTo>
                  <a:pt x="0" y="0"/>
                </a:moveTo>
                <a:lnTo>
                  <a:pt x="754578" y="0"/>
                </a:lnTo>
                <a:lnTo>
                  <a:pt x="754578" y="345220"/>
                </a:lnTo>
                <a:lnTo>
                  <a:pt x="0" y="345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089349" y="270743"/>
            <a:ext cx="1227420" cy="1278229"/>
          </a:xfrm>
          <a:custGeom>
            <a:avLst/>
            <a:gdLst/>
            <a:ahLst/>
            <a:cxnLst/>
            <a:rect r="r" b="b" t="t" l="l"/>
            <a:pathLst>
              <a:path h="1278229" w="1227420">
                <a:moveTo>
                  <a:pt x="0" y="0"/>
                </a:moveTo>
                <a:lnTo>
                  <a:pt x="1227420" y="0"/>
                </a:lnTo>
                <a:lnTo>
                  <a:pt x="1227420" y="1278228"/>
                </a:lnTo>
                <a:lnTo>
                  <a:pt x="0" y="1278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69" t="0" r="-2069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479810" y="482764"/>
            <a:ext cx="1441972" cy="851621"/>
          </a:xfrm>
          <a:custGeom>
            <a:avLst/>
            <a:gdLst/>
            <a:ahLst/>
            <a:cxnLst/>
            <a:rect r="r" b="b" t="t" l="l"/>
            <a:pathLst>
              <a:path h="851621" w="1441972">
                <a:moveTo>
                  <a:pt x="0" y="0"/>
                </a:moveTo>
                <a:lnTo>
                  <a:pt x="1441971" y="0"/>
                </a:lnTo>
                <a:lnTo>
                  <a:pt x="1441971" y="851621"/>
                </a:lnTo>
                <a:lnTo>
                  <a:pt x="0" y="8516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69" t="0" r="-2069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0" y="0"/>
            <a:ext cx="11252380" cy="1768590"/>
            <a:chOff x="0" y="0"/>
            <a:chExt cx="2963590" cy="46580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963590" cy="465802"/>
            </a:xfrm>
            <a:custGeom>
              <a:avLst/>
              <a:gdLst/>
              <a:ahLst/>
              <a:cxnLst/>
              <a:rect r="r" b="b" t="t" l="l"/>
              <a:pathLst>
                <a:path h="465802" w="2963590">
                  <a:moveTo>
                    <a:pt x="13761" y="0"/>
                  </a:moveTo>
                  <a:lnTo>
                    <a:pt x="2949829" y="0"/>
                  </a:lnTo>
                  <a:cubicBezTo>
                    <a:pt x="2957429" y="0"/>
                    <a:pt x="2963590" y="6161"/>
                    <a:pt x="2963590" y="13761"/>
                  </a:cubicBezTo>
                  <a:lnTo>
                    <a:pt x="2963590" y="452041"/>
                  </a:lnTo>
                  <a:cubicBezTo>
                    <a:pt x="2963590" y="455690"/>
                    <a:pt x="2962140" y="459191"/>
                    <a:pt x="2959559" y="461771"/>
                  </a:cubicBezTo>
                  <a:cubicBezTo>
                    <a:pt x="2956979" y="464352"/>
                    <a:pt x="2953479" y="465802"/>
                    <a:pt x="2949829" y="465802"/>
                  </a:cubicBezTo>
                  <a:lnTo>
                    <a:pt x="13761" y="465802"/>
                  </a:lnTo>
                  <a:cubicBezTo>
                    <a:pt x="10111" y="465802"/>
                    <a:pt x="6611" y="464352"/>
                    <a:pt x="4030" y="461771"/>
                  </a:cubicBezTo>
                  <a:cubicBezTo>
                    <a:pt x="1450" y="459191"/>
                    <a:pt x="0" y="455690"/>
                    <a:pt x="0" y="452041"/>
                  </a:cubicBezTo>
                  <a:lnTo>
                    <a:pt x="0" y="13761"/>
                  </a:lnTo>
                  <a:cubicBezTo>
                    <a:pt x="0" y="10111"/>
                    <a:pt x="1450" y="6611"/>
                    <a:pt x="4030" y="4030"/>
                  </a:cubicBezTo>
                  <a:cubicBezTo>
                    <a:pt x="6611" y="1450"/>
                    <a:pt x="10111" y="0"/>
                    <a:pt x="13761" y="0"/>
                  </a:cubicBez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2963590" cy="5134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028700" y="223118"/>
            <a:ext cx="10280299" cy="2812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sz="4285" b="true">
                <a:solidFill>
                  <a:srgbClr val="38B6FF"/>
                </a:solidFill>
                <a:latin typeface="Helios Bold"/>
                <a:ea typeface="Helios Bold"/>
                <a:cs typeface="Helios Bold"/>
                <a:sym typeface="Helios Bold"/>
              </a:rPr>
              <a:t>WEEK III.</a:t>
            </a:r>
            <a:r>
              <a:rPr lang="en-US" b="true" sz="4285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 OVERCOMING FEAR OF SPEAKING</a:t>
            </a:r>
          </a:p>
          <a:p>
            <a:pPr algn="l">
              <a:lnSpc>
                <a:spcPts val="5571"/>
              </a:lnSpc>
            </a:pPr>
          </a:p>
          <a:p>
            <a:pPr algn="l">
              <a:lnSpc>
                <a:spcPts val="5571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826259" y="4672228"/>
            <a:ext cx="10150971" cy="2892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1885" indent="-255943" lvl="1">
              <a:lnSpc>
                <a:spcPts val="3840"/>
              </a:lnSpc>
              <a:buFont typeface="Arial"/>
              <a:buChar char="•"/>
            </a:pPr>
            <a:r>
              <a:rPr lang="en-US" b="true" sz="23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·English 1: </a:t>
            </a:r>
            <a:r>
              <a:rPr lang="en-US" sz="23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“Describe this medical process” mini-speeches (blood test, vaccination, etc.)</a:t>
            </a:r>
          </a:p>
          <a:p>
            <a:pPr algn="l" marL="511885" indent="-255943" lvl="1">
              <a:lnSpc>
                <a:spcPts val="3840"/>
              </a:lnSpc>
              <a:buFont typeface="Arial"/>
              <a:buChar char="•"/>
            </a:pPr>
            <a:r>
              <a:rPr lang="en-US" b="true" sz="23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·English 2: </a:t>
            </a:r>
            <a:r>
              <a:rPr lang="en-US" sz="23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Pronunciation of medical vocabulary (audio comparison and repetition).</a:t>
            </a:r>
          </a:p>
          <a:p>
            <a:pPr algn="l" marL="511885" indent="-255943" lvl="1">
              <a:lnSpc>
                <a:spcPts val="3840"/>
              </a:lnSpc>
              <a:buFont typeface="Arial"/>
              <a:buChar char="•"/>
            </a:pPr>
            <a:r>
              <a:rPr lang="en-US" b="true" sz="23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·Confidence 1: </a:t>
            </a:r>
            <a:r>
              <a:rPr lang="en-US" sz="23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Mindset coaching: identifying personal fears. Breathing &amp; visualization exercise before speaking.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454666" y="8540218"/>
            <a:ext cx="4408337" cy="330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r>
              <a:rPr lang="en-US" sz="1874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WWW.NDALCOMMUNICATIONS.COM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82942" y="2522873"/>
            <a:ext cx="10749999" cy="125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3780" indent="-256890" lvl="1">
              <a:lnSpc>
                <a:spcPts val="3331"/>
              </a:lnSpc>
              <a:buAutoNum type="arabicPeriod" startAt="1"/>
            </a:pP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Objective:</a:t>
            </a:r>
            <a:r>
              <a:rPr lang="en-US" b="true" sz="2379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37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Improve spontaneous speaking and pronunciation of medical terms.</a:t>
            </a:r>
          </a:p>
          <a:p>
            <a:pPr algn="l" marL="513780" indent="-256890" lvl="1">
              <a:lnSpc>
                <a:spcPts val="3331"/>
              </a:lnSpc>
              <a:buAutoNum type="arabicPeriod" startAt="1"/>
            </a:pP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Objective:</a:t>
            </a: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37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Manage nervousness and fear of public speaking</a:t>
            </a:r>
            <a:r>
              <a:rPr lang="en-US" sz="2379">
                <a:solidFill>
                  <a:srgbClr val="0F4984"/>
                </a:solidFill>
                <a:latin typeface="Helios"/>
                <a:ea typeface="Helios"/>
                <a:cs typeface="Helios"/>
                <a:sym typeface="Helios"/>
              </a:rPr>
              <a:t>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77493" y="8226473"/>
            <a:ext cx="10360897" cy="1281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A</a:t>
            </a: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ssignment: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Record short “patient education” video.</a:t>
            </a:r>
          </a:p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Tools: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Flip, Elsa Speak</a:t>
            </a:r>
          </a:p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Outcome: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Reduced anxiety; improved control under pressure.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173185" y="4180402"/>
            <a:ext cx="1969513" cy="472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  <a:spcBef>
                <a:spcPct val="0"/>
              </a:spcBef>
            </a:pPr>
            <a:r>
              <a:rPr lang="en-US" b="true" sz="2774" u="sng">
                <a:solidFill>
                  <a:srgbClr val="FF5757"/>
                </a:solidFill>
                <a:latin typeface="Helios Bold"/>
                <a:ea typeface="Helios Bold"/>
                <a:cs typeface="Helios Bold"/>
                <a:sym typeface="Helios Bold"/>
              </a:rPr>
              <a:t>SESSIONS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10100" y="0"/>
            <a:ext cx="13677900" cy="10471767"/>
            <a:chOff x="0" y="0"/>
            <a:chExt cx="3602410" cy="2757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02410" cy="2757996"/>
            </a:xfrm>
            <a:custGeom>
              <a:avLst/>
              <a:gdLst/>
              <a:ahLst/>
              <a:cxnLst/>
              <a:rect r="r" b="b" t="t" l="l"/>
              <a:pathLst>
                <a:path h="2757996" w="3602410">
                  <a:moveTo>
                    <a:pt x="0" y="0"/>
                  </a:moveTo>
                  <a:lnTo>
                    <a:pt x="3602410" y="0"/>
                  </a:lnTo>
                  <a:lnTo>
                    <a:pt x="3602410" y="2757996"/>
                  </a:lnTo>
                  <a:lnTo>
                    <a:pt x="0" y="2757996"/>
                  </a:ln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3602410" cy="28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true" rot="-5400000">
            <a:off x="-5968007" y="3945931"/>
            <a:ext cx="10287000" cy="2395139"/>
          </a:xfrm>
          <a:custGeom>
            <a:avLst/>
            <a:gdLst/>
            <a:ahLst/>
            <a:cxnLst/>
            <a:rect r="r" b="b" t="t" l="l"/>
            <a:pathLst>
              <a:path h="2395139" w="10287000">
                <a:moveTo>
                  <a:pt x="10287000" y="2395138"/>
                </a:moveTo>
                <a:lnTo>
                  <a:pt x="0" y="2395138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3951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26" t="-57958" r="0" b="-95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72241" y="0"/>
            <a:ext cx="6376712" cy="8241799"/>
            <a:chOff x="0" y="0"/>
            <a:chExt cx="1484175" cy="191827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84175" cy="1918272"/>
            </a:xfrm>
            <a:custGeom>
              <a:avLst/>
              <a:gdLst/>
              <a:ahLst/>
              <a:cxnLst/>
              <a:rect r="r" b="b" t="t" l="l"/>
              <a:pathLst>
                <a:path h="1918272" w="1484175">
                  <a:moveTo>
                    <a:pt x="0" y="0"/>
                  </a:moveTo>
                  <a:lnTo>
                    <a:pt x="1484175" y="0"/>
                  </a:lnTo>
                  <a:lnTo>
                    <a:pt x="1484175" y="1918272"/>
                  </a:lnTo>
                  <a:lnTo>
                    <a:pt x="0" y="1918272"/>
                  </a:lnTo>
                  <a:close/>
                </a:path>
              </a:pathLst>
            </a:custGeom>
            <a:blipFill>
              <a:blip r:embed="rId5"/>
              <a:stretch>
                <a:fillRect l="-49561" t="0" r="-49561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73063" y="5453374"/>
            <a:ext cx="17958751" cy="2788425"/>
            <a:chOff x="0" y="0"/>
            <a:chExt cx="4729877" cy="734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29877" cy="734400"/>
            </a:xfrm>
            <a:custGeom>
              <a:avLst/>
              <a:gdLst/>
              <a:ahLst/>
              <a:cxnLst/>
              <a:rect r="r" b="b" t="t" l="l"/>
              <a:pathLst>
                <a:path h="734400" w="4729877">
                  <a:moveTo>
                    <a:pt x="0" y="0"/>
                  </a:moveTo>
                  <a:lnTo>
                    <a:pt x="4729877" y="0"/>
                  </a:lnTo>
                  <a:lnTo>
                    <a:pt x="4729877" y="734400"/>
                  </a:lnTo>
                  <a:lnTo>
                    <a:pt x="0" y="734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729877" cy="782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828172" y="0"/>
            <a:ext cx="3833899" cy="1461007"/>
            <a:chOff x="0" y="0"/>
            <a:chExt cx="1009751" cy="38479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09751" cy="384792"/>
            </a:xfrm>
            <a:custGeom>
              <a:avLst/>
              <a:gdLst/>
              <a:ahLst/>
              <a:cxnLst/>
              <a:rect r="r" b="b" t="t" l="l"/>
              <a:pathLst>
                <a:path h="384792" w="1009751">
                  <a:moveTo>
                    <a:pt x="62599" y="0"/>
                  </a:moveTo>
                  <a:lnTo>
                    <a:pt x="947152" y="0"/>
                  </a:lnTo>
                  <a:cubicBezTo>
                    <a:pt x="963754" y="0"/>
                    <a:pt x="979677" y="6595"/>
                    <a:pt x="991416" y="18335"/>
                  </a:cubicBezTo>
                  <a:cubicBezTo>
                    <a:pt x="1003156" y="30075"/>
                    <a:pt x="1009751" y="45997"/>
                    <a:pt x="1009751" y="62599"/>
                  </a:cubicBezTo>
                  <a:lnTo>
                    <a:pt x="1009751" y="322193"/>
                  </a:lnTo>
                  <a:cubicBezTo>
                    <a:pt x="1009751" y="338795"/>
                    <a:pt x="1003156" y="354717"/>
                    <a:pt x="991416" y="366457"/>
                  </a:cubicBezTo>
                  <a:cubicBezTo>
                    <a:pt x="979677" y="378197"/>
                    <a:pt x="963754" y="384792"/>
                    <a:pt x="947152" y="384792"/>
                  </a:cubicBezTo>
                  <a:lnTo>
                    <a:pt x="62599" y="384792"/>
                  </a:lnTo>
                  <a:cubicBezTo>
                    <a:pt x="45997" y="384792"/>
                    <a:pt x="30075" y="378197"/>
                    <a:pt x="18335" y="366457"/>
                  </a:cubicBezTo>
                  <a:cubicBezTo>
                    <a:pt x="6595" y="354717"/>
                    <a:pt x="0" y="338795"/>
                    <a:pt x="0" y="322193"/>
                  </a:cubicBezTo>
                  <a:lnTo>
                    <a:pt x="0" y="62599"/>
                  </a:lnTo>
                  <a:cubicBezTo>
                    <a:pt x="0" y="45997"/>
                    <a:pt x="6595" y="30075"/>
                    <a:pt x="18335" y="18335"/>
                  </a:cubicBezTo>
                  <a:cubicBezTo>
                    <a:pt x="30075" y="6595"/>
                    <a:pt x="45997" y="0"/>
                    <a:pt x="625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009751" cy="4324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004546" y="233587"/>
            <a:ext cx="1227420" cy="1227420"/>
          </a:xfrm>
          <a:custGeom>
            <a:avLst/>
            <a:gdLst/>
            <a:ahLst/>
            <a:cxnLst/>
            <a:rect r="r" b="b" t="t" l="l"/>
            <a:pathLst>
              <a:path h="1227420" w="1227420">
                <a:moveTo>
                  <a:pt x="0" y="0"/>
                </a:moveTo>
                <a:lnTo>
                  <a:pt x="1227419" y="0"/>
                </a:lnTo>
                <a:lnTo>
                  <a:pt x="1227419" y="1227420"/>
                </a:lnTo>
                <a:lnTo>
                  <a:pt x="0" y="1227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95006" y="437181"/>
            <a:ext cx="1441972" cy="817770"/>
          </a:xfrm>
          <a:custGeom>
            <a:avLst/>
            <a:gdLst/>
            <a:ahLst/>
            <a:cxnLst/>
            <a:rect r="r" b="b" t="t" l="l"/>
            <a:pathLst>
              <a:path h="817770" w="1441972">
                <a:moveTo>
                  <a:pt x="0" y="0"/>
                </a:moveTo>
                <a:lnTo>
                  <a:pt x="1441972" y="0"/>
                </a:lnTo>
                <a:lnTo>
                  <a:pt x="1441972" y="817770"/>
                </a:lnTo>
                <a:lnTo>
                  <a:pt x="0" y="8177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148953" y="8715282"/>
            <a:ext cx="9521134" cy="75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4502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WEEK-BY-WEEK TRAINER GUIDE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696454" y="3779557"/>
            <a:ext cx="4065616" cy="1456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53"/>
              </a:lnSpc>
              <a:spcBef>
                <a:spcPct val="0"/>
              </a:spcBef>
            </a:pPr>
            <a:r>
              <a:rPr lang="en-US" b="true" sz="8323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WEEK 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51022" y="6168534"/>
            <a:ext cx="17385956" cy="1271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28"/>
              </a:lnSpc>
              <a:spcBef>
                <a:spcPct val="0"/>
              </a:spcBef>
            </a:pPr>
            <a:r>
              <a:rPr lang="en-US" b="true" sz="7234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STORYTELL</a:t>
            </a:r>
            <a:r>
              <a:rPr lang="en-US" b="true" sz="7234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ING IN HEALTHCARE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19473" y="0"/>
                  </a:moveTo>
                  <a:lnTo>
                    <a:pt x="4797119" y="0"/>
                  </a:lnTo>
                  <a:cubicBezTo>
                    <a:pt x="4802284" y="0"/>
                    <a:pt x="4807237" y="2052"/>
                    <a:pt x="4810889" y="5704"/>
                  </a:cubicBezTo>
                  <a:cubicBezTo>
                    <a:pt x="4814541" y="9356"/>
                    <a:pt x="4816592" y="14309"/>
                    <a:pt x="4816592" y="19473"/>
                  </a:cubicBezTo>
                  <a:lnTo>
                    <a:pt x="4816592" y="2689860"/>
                  </a:lnTo>
                  <a:cubicBezTo>
                    <a:pt x="4816592" y="2695025"/>
                    <a:pt x="4814541" y="2699978"/>
                    <a:pt x="4810889" y="2703630"/>
                  </a:cubicBezTo>
                  <a:cubicBezTo>
                    <a:pt x="4807237" y="2707282"/>
                    <a:pt x="4802284" y="2709333"/>
                    <a:pt x="4797119" y="2709333"/>
                  </a:cubicBezTo>
                  <a:lnTo>
                    <a:pt x="19473" y="2709333"/>
                  </a:lnTo>
                  <a:cubicBezTo>
                    <a:pt x="14309" y="2709333"/>
                    <a:pt x="9356" y="2707282"/>
                    <a:pt x="5704" y="2703630"/>
                  </a:cubicBezTo>
                  <a:cubicBezTo>
                    <a:pt x="2052" y="2699978"/>
                    <a:pt x="0" y="2695025"/>
                    <a:pt x="0" y="2689860"/>
                  </a:cubicBezTo>
                  <a:lnTo>
                    <a:pt x="0" y="19473"/>
                  </a:lnTo>
                  <a:cubicBezTo>
                    <a:pt x="0" y="14309"/>
                    <a:pt x="2052" y="9356"/>
                    <a:pt x="5704" y="5704"/>
                  </a:cubicBezTo>
                  <a:cubicBezTo>
                    <a:pt x="9356" y="2052"/>
                    <a:pt x="14309" y="0"/>
                    <a:pt x="194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rnd">
              <a:solidFill>
                <a:srgbClr val="023059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54666" y="2730796"/>
            <a:ext cx="6385873" cy="5091200"/>
            <a:chOff x="0" y="0"/>
            <a:chExt cx="8514498" cy="678826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8266" t="0" r="8266" b="0"/>
            <a:stretch>
              <a:fillRect/>
            </a:stretch>
          </p:blipFill>
          <p:spPr>
            <a:xfrm flipH="false" flipV="false">
              <a:off x="0" y="0"/>
              <a:ext cx="8514498" cy="6788267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false" flipV="false" rot="0">
            <a:off x="412753" y="3444602"/>
            <a:ext cx="11490377" cy="5457184"/>
          </a:xfrm>
          <a:custGeom>
            <a:avLst/>
            <a:gdLst/>
            <a:ahLst/>
            <a:cxnLst/>
            <a:rect r="r" b="b" t="t" l="l"/>
            <a:pathLst>
              <a:path h="5457184" w="11490377">
                <a:moveTo>
                  <a:pt x="0" y="0"/>
                </a:moveTo>
                <a:lnTo>
                  <a:pt x="11490378" y="0"/>
                </a:lnTo>
                <a:lnTo>
                  <a:pt x="11490378" y="5457184"/>
                </a:lnTo>
                <a:lnTo>
                  <a:pt x="0" y="545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 l="-3731" t="-1190" r="0" b="-119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252294" y="8348111"/>
            <a:ext cx="4813081" cy="762130"/>
            <a:chOff x="0" y="0"/>
            <a:chExt cx="1352394" cy="2141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52394" cy="214146"/>
            </a:xfrm>
            <a:custGeom>
              <a:avLst/>
              <a:gdLst/>
              <a:ahLst/>
              <a:cxnLst/>
              <a:rect r="r" b="b" t="t" l="l"/>
              <a:pathLst>
                <a:path h="214146" w="1352394">
                  <a:moveTo>
                    <a:pt x="80426" y="0"/>
                  </a:moveTo>
                  <a:lnTo>
                    <a:pt x="1271968" y="0"/>
                  </a:lnTo>
                  <a:cubicBezTo>
                    <a:pt x="1316386" y="0"/>
                    <a:pt x="1352394" y="36008"/>
                    <a:pt x="1352394" y="80426"/>
                  </a:cubicBezTo>
                  <a:lnTo>
                    <a:pt x="1352394" y="133720"/>
                  </a:lnTo>
                  <a:cubicBezTo>
                    <a:pt x="1352394" y="155050"/>
                    <a:pt x="1343921" y="175507"/>
                    <a:pt x="1328838" y="190589"/>
                  </a:cubicBezTo>
                  <a:cubicBezTo>
                    <a:pt x="1313755" y="205672"/>
                    <a:pt x="1293299" y="214146"/>
                    <a:pt x="1271968" y="214146"/>
                  </a:cubicBezTo>
                  <a:lnTo>
                    <a:pt x="80426" y="214146"/>
                  </a:lnTo>
                  <a:cubicBezTo>
                    <a:pt x="59096" y="214146"/>
                    <a:pt x="38639" y="205672"/>
                    <a:pt x="23556" y="190589"/>
                  </a:cubicBezTo>
                  <a:cubicBezTo>
                    <a:pt x="8473" y="175507"/>
                    <a:pt x="0" y="155050"/>
                    <a:pt x="0" y="133720"/>
                  </a:cubicBezTo>
                  <a:lnTo>
                    <a:pt x="0" y="80426"/>
                  </a:lnTo>
                  <a:cubicBezTo>
                    <a:pt x="0" y="59096"/>
                    <a:pt x="8473" y="38639"/>
                    <a:pt x="23556" y="23556"/>
                  </a:cubicBezTo>
                  <a:cubicBezTo>
                    <a:pt x="38639" y="8473"/>
                    <a:pt x="59096" y="0"/>
                    <a:pt x="804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292A2B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35239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297905" y="8348111"/>
            <a:ext cx="1542634" cy="762130"/>
            <a:chOff x="0" y="0"/>
            <a:chExt cx="433454" cy="2141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3454" cy="214146"/>
            </a:xfrm>
            <a:custGeom>
              <a:avLst/>
              <a:gdLst/>
              <a:ahLst/>
              <a:cxnLst/>
              <a:rect r="r" b="b" t="t" l="l"/>
              <a:pathLst>
                <a:path h="214146" w="433454">
                  <a:moveTo>
                    <a:pt x="107073" y="0"/>
                  </a:moveTo>
                  <a:lnTo>
                    <a:pt x="326381" y="0"/>
                  </a:lnTo>
                  <a:cubicBezTo>
                    <a:pt x="385516" y="0"/>
                    <a:pt x="433454" y="47938"/>
                    <a:pt x="433454" y="107073"/>
                  </a:cubicBezTo>
                  <a:lnTo>
                    <a:pt x="433454" y="107073"/>
                  </a:lnTo>
                  <a:cubicBezTo>
                    <a:pt x="433454" y="166207"/>
                    <a:pt x="385516" y="214146"/>
                    <a:pt x="326381" y="214146"/>
                  </a:cubicBezTo>
                  <a:lnTo>
                    <a:pt x="107073" y="214146"/>
                  </a:lnTo>
                  <a:cubicBezTo>
                    <a:pt x="47938" y="214146"/>
                    <a:pt x="0" y="166207"/>
                    <a:pt x="0" y="107073"/>
                  </a:cubicBezTo>
                  <a:lnTo>
                    <a:pt x="0" y="107073"/>
                  </a:lnTo>
                  <a:cubicBezTo>
                    <a:pt x="0" y="47938"/>
                    <a:pt x="47938" y="0"/>
                    <a:pt x="107073" y="0"/>
                  </a:cubicBezTo>
                  <a:close/>
                </a:path>
              </a:pathLst>
            </a:custGeom>
            <a:solidFill>
              <a:srgbClr val="2978C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43345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691933" y="8556566"/>
            <a:ext cx="754578" cy="345219"/>
          </a:xfrm>
          <a:custGeom>
            <a:avLst/>
            <a:gdLst/>
            <a:ahLst/>
            <a:cxnLst/>
            <a:rect r="r" b="b" t="t" l="l"/>
            <a:pathLst>
              <a:path h="345219" w="754578">
                <a:moveTo>
                  <a:pt x="0" y="0"/>
                </a:moveTo>
                <a:lnTo>
                  <a:pt x="754578" y="0"/>
                </a:lnTo>
                <a:lnTo>
                  <a:pt x="754578" y="345220"/>
                </a:lnTo>
                <a:lnTo>
                  <a:pt x="0" y="345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089349" y="270743"/>
            <a:ext cx="1227420" cy="1278229"/>
          </a:xfrm>
          <a:custGeom>
            <a:avLst/>
            <a:gdLst/>
            <a:ahLst/>
            <a:cxnLst/>
            <a:rect r="r" b="b" t="t" l="l"/>
            <a:pathLst>
              <a:path h="1278229" w="1227420">
                <a:moveTo>
                  <a:pt x="0" y="0"/>
                </a:moveTo>
                <a:lnTo>
                  <a:pt x="1227420" y="0"/>
                </a:lnTo>
                <a:lnTo>
                  <a:pt x="1227420" y="1278228"/>
                </a:lnTo>
                <a:lnTo>
                  <a:pt x="0" y="1278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69" t="0" r="-2069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479810" y="482764"/>
            <a:ext cx="1441972" cy="851621"/>
          </a:xfrm>
          <a:custGeom>
            <a:avLst/>
            <a:gdLst/>
            <a:ahLst/>
            <a:cxnLst/>
            <a:rect r="r" b="b" t="t" l="l"/>
            <a:pathLst>
              <a:path h="851621" w="1441972">
                <a:moveTo>
                  <a:pt x="0" y="0"/>
                </a:moveTo>
                <a:lnTo>
                  <a:pt x="1441971" y="0"/>
                </a:lnTo>
                <a:lnTo>
                  <a:pt x="1441971" y="851621"/>
                </a:lnTo>
                <a:lnTo>
                  <a:pt x="0" y="8516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69" t="0" r="-2069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0" y="0"/>
            <a:ext cx="11252380" cy="1768590"/>
            <a:chOff x="0" y="0"/>
            <a:chExt cx="2963590" cy="46580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963590" cy="465802"/>
            </a:xfrm>
            <a:custGeom>
              <a:avLst/>
              <a:gdLst/>
              <a:ahLst/>
              <a:cxnLst/>
              <a:rect r="r" b="b" t="t" l="l"/>
              <a:pathLst>
                <a:path h="465802" w="2963590">
                  <a:moveTo>
                    <a:pt x="13761" y="0"/>
                  </a:moveTo>
                  <a:lnTo>
                    <a:pt x="2949829" y="0"/>
                  </a:lnTo>
                  <a:cubicBezTo>
                    <a:pt x="2957429" y="0"/>
                    <a:pt x="2963590" y="6161"/>
                    <a:pt x="2963590" y="13761"/>
                  </a:cubicBezTo>
                  <a:lnTo>
                    <a:pt x="2963590" y="452041"/>
                  </a:lnTo>
                  <a:cubicBezTo>
                    <a:pt x="2963590" y="455690"/>
                    <a:pt x="2962140" y="459191"/>
                    <a:pt x="2959559" y="461771"/>
                  </a:cubicBezTo>
                  <a:cubicBezTo>
                    <a:pt x="2956979" y="464352"/>
                    <a:pt x="2953479" y="465802"/>
                    <a:pt x="2949829" y="465802"/>
                  </a:cubicBezTo>
                  <a:lnTo>
                    <a:pt x="13761" y="465802"/>
                  </a:lnTo>
                  <a:cubicBezTo>
                    <a:pt x="10111" y="465802"/>
                    <a:pt x="6611" y="464352"/>
                    <a:pt x="4030" y="461771"/>
                  </a:cubicBezTo>
                  <a:cubicBezTo>
                    <a:pt x="1450" y="459191"/>
                    <a:pt x="0" y="455690"/>
                    <a:pt x="0" y="452041"/>
                  </a:cubicBezTo>
                  <a:lnTo>
                    <a:pt x="0" y="13761"/>
                  </a:lnTo>
                  <a:cubicBezTo>
                    <a:pt x="0" y="10111"/>
                    <a:pt x="1450" y="6611"/>
                    <a:pt x="4030" y="4030"/>
                  </a:cubicBezTo>
                  <a:cubicBezTo>
                    <a:pt x="6611" y="1450"/>
                    <a:pt x="10111" y="0"/>
                    <a:pt x="13761" y="0"/>
                  </a:cubicBez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2963590" cy="5134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028700" y="223118"/>
            <a:ext cx="10264041" cy="1402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b="true" sz="4285">
                <a:solidFill>
                  <a:srgbClr val="38B6FF"/>
                </a:solidFill>
                <a:latin typeface="Helios Bold"/>
                <a:ea typeface="Helios Bold"/>
                <a:cs typeface="Helios Bold"/>
                <a:sym typeface="Helios Bold"/>
              </a:rPr>
              <a:t>WEEK IV.</a:t>
            </a:r>
            <a:r>
              <a:rPr lang="en-US" b="true" sz="4285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 STORYTELLING IN HEALTHCARE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82942" y="5029200"/>
            <a:ext cx="10150971" cy="2214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8243" indent="-299122" lvl="1">
              <a:lnSpc>
                <a:spcPts val="4488"/>
              </a:lnSpc>
              <a:buFont typeface="Arial"/>
              <a:buChar char="•"/>
            </a:pPr>
            <a:r>
              <a:rPr lang="en-US" b="true" sz="27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1: </a:t>
            </a:r>
            <a:r>
              <a:rPr lang="en-US" sz="27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Storytelling structure (hook, conflict, resolution).</a:t>
            </a:r>
          </a:p>
          <a:p>
            <a:pPr algn="l" marL="598243" indent="-299122" lvl="1">
              <a:lnSpc>
                <a:spcPts val="4488"/>
              </a:lnSpc>
              <a:buFont typeface="Arial"/>
              <a:buChar char="•"/>
            </a:pPr>
            <a:r>
              <a:rPr lang="en-US" b="true" sz="27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2: </a:t>
            </a:r>
            <a:r>
              <a:rPr lang="en-US" sz="27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Practice: Tell a story about helping a patient.</a:t>
            </a:r>
          </a:p>
          <a:p>
            <a:pPr algn="l" marL="598243" indent="-299122" lvl="1">
              <a:lnSpc>
                <a:spcPts val="4488"/>
              </a:lnSpc>
              <a:buFont typeface="Arial"/>
              <a:buChar char="•"/>
            </a:pPr>
            <a:r>
              <a:rPr lang="en-US" b="true" sz="27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1: </a:t>
            </a:r>
            <a:r>
              <a:rPr lang="en-US" sz="27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“My proudest moment” presentation. Peer feedback and positive reinforcement.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454666" y="8540218"/>
            <a:ext cx="4408337" cy="330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r>
              <a:rPr lang="en-US" sz="1874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WWW.NDALCOMMUNICATIONS.COM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82942" y="2522873"/>
            <a:ext cx="10749999" cy="834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3780" indent="-256890" lvl="1">
              <a:lnSpc>
                <a:spcPts val="3331"/>
              </a:lnSpc>
              <a:buAutoNum type="arabicPeriod" startAt="1"/>
            </a:pP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Objective: </a:t>
            </a:r>
            <a:r>
              <a:rPr lang="en-US" sz="237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Use storytelling for empathy and impact.</a:t>
            </a:r>
          </a:p>
          <a:p>
            <a:pPr algn="l" marL="513780" indent="-256890" lvl="1">
              <a:lnSpc>
                <a:spcPts val="3331"/>
              </a:lnSpc>
              <a:buAutoNum type="arabicPeriod" startAt="1"/>
            </a:pP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Objective:</a:t>
            </a: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37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Share personal experiences confidently.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77493" y="8226473"/>
            <a:ext cx="10360897" cy="1281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A</a:t>
            </a: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ssignment: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2-minute storytelling video.</a:t>
            </a:r>
          </a:p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Tools: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Canva (for visual story aids), Flip</a:t>
            </a:r>
          </a:p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Outcome: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Emotional connection through speech.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173185" y="4180402"/>
            <a:ext cx="1969513" cy="472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  <a:spcBef>
                <a:spcPct val="0"/>
              </a:spcBef>
            </a:pPr>
            <a:r>
              <a:rPr lang="en-US" b="true" sz="2774" u="sng">
                <a:solidFill>
                  <a:srgbClr val="FF5757"/>
                </a:solidFill>
                <a:latin typeface="Helios Bold"/>
                <a:ea typeface="Helios Bold"/>
                <a:cs typeface="Helios Bold"/>
                <a:sym typeface="Helios Bold"/>
              </a:rPr>
              <a:t>SESSIONS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10100" y="0"/>
            <a:ext cx="13677900" cy="10471767"/>
            <a:chOff x="0" y="0"/>
            <a:chExt cx="3602410" cy="2757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02410" cy="2757996"/>
            </a:xfrm>
            <a:custGeom>
              <a:avLst/>
              <a:gdLst/>
              <a:ahLst/>
              <a:cxnLst/>
              <a:rect r="r" b="b" t="t" l="l"/>
              <a:pathLst>
                <a:path h="2757996" w="3602410">
                  <a:moveTo>
                    <a:pt x="0" y="0"/>
                  </a:moveTo>
                  <a:lnTo>
                    <a:pt x="3602410" y="0"/>
                  </a:lnTo>
                  <a:lnTo>
                    <a:pt x="3602410" y="2757996"/>
                  </a:lnTo>
                  <a:lnTo>
                    <a:pt x="0" y="2757996"/>
                  </a:ln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3602410" cy="28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true" rot="-5400000">
            <a:off x="-5968007" y="3945931"/>
            <a:ext cx="10287000" cy="2395139"/>
          </a:xfrm>
          <a:custGeom>
            <a:avLst/>
            <a:gdLst/>
            <a:ahLst/>
            <a:cxnLst/>
            <a:rect r="r" b="b" t="t" l="l"/>
            <a:pathLst>
              <a:path h="2395139" w="10287000">
                <a:moveTo>
                  <a:pt x="10287000" y="2395138"/>
                </a:moveTo>
                <a:lnTo>
                  <a:pt x="0" y="2395138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3951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26" t="-57958" r="0" b="-95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72241" y="0"/>
            <a:ext cx="6376712" cy="8241799"/>
            <a:chOff x="0" y="0"/>
            <a:chExt cx="1484175" cy="191827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84175" cy="1918272"/>
            </a:xfrm>
            <a:custGeom>
              <a:avLst/>
              <a:gdLst/>
              <a:ahLst/>
              <a:cxnLst/>
              <a:rect r="r" b="b" t="t" l="l"/>
              <a:pathLst>
                <a:path h="1918272" w="1484175">
                  <a:moveTo>
                    <a:pt x="0" y="0"/>
                  </a:moveTo>
                  <a:lnTo>
                    <a:pt x="1484175" y="0"/>
                  </a:lnTo>
                  <a:lnTo>
                    <a:pt x="1484175" y="1918272"/>
                  </a:lnTo>
                  <a:lnTo>
                    <a:pt x="0" y="1918272"/>
                  </a:lnTo>
                  <a:close/>
                </a:path>
              </a:pathLst>
            </a:custGeom>
            <a:blipFill>
              <a:blip r:embed="rId5"/>
              <a:stretch>
                <a:fillRect l="-47112" t="0" r="-47112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73063" y="5453374"/>
            <a:ext cx="17958751" cy="2788425"/>
            <a:chOff x="0" y="0"/>
            <a:chExt cx="4729877" cy="734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29877" cy="734400"/>
            </a:xfrm>
            <a:custGeom>
              <a:avLst/>
              <a:gdLst/>
              <a:ahLst/>
              <a:cxnLst/>
              <a:rect r="r" b="b" t="t" l="l"/>
              <a:pathLst>
                <a:path h="734400" w="4729877">
                  <a:moveTo>
                    <a:pt x="0" y="0"/>
                  </a:moveTo>
                  <a:lnTo>
                    <a:pt x="4729877" y="0"/>
                  </a:lnTo>
                  <a:lnTo>
                    <a:pt x="4729877" y="734400"/>
                  </a:lnTo>
                  <a:lnTo>
                    <a:pt x="0" y="734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729877" cy="782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828172" y="-274740"/>
            <a:ext cx="3833899" cy="1735747"/>
            <a:chOff x="0" y="0"/>
            <a:chExt cx="1009751" cy="45715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09751" cy="457151"/>
            </a:xfrm>
            <a:custGeom>
              <a:avLst/>
              <a:gdLst/>
              <a:ahLst/>
              <a:cxnLst/>
              <a:rect r="r" b="b" t="t" l="l"/>
              <a:pathLst>
                <a:path h="457151" w="1009751">
                  <a:moveTo>
                    <a:pt x="62599" y="0"/>
                  </a:moveTo>
                  <a:lnTo>
                    <a:pt x="947152" y="0"/>
                  </a:lnTo>
                  <a:cubicBezTo>
                    <a:pt x="963754" y="0"/>
                    <a:pt x="979677" y="6595"/>
                    <a:pt x="991416" y="18335"/>
                  </a:cubicBezTo>
                  <a:cubicBezTo>
                    <a:pt x="1003156" y="30075"/>
                    <a:pt x="1009751" y="45997"/>
                    <a:pt x="1009751" y="62599"/>
                  </a:cubicBezTo>
                  <a:lnTo>
                    <a:pt x="1009751" y="394552"/>
                  </a:lnTo>
                  <a:cubicBezTo>
                    <a:pt x="1009751" y="411155"/>
                    <a:pt x="1003156" y="427077"/>
                    <a:pt x="991416" y="438817"/>
                  </a:cubicBezTo>
                  <a:cubicBezTo>
                    <a:pt x="979677" y="450556"/>
                    <a:pt x="963754" y="457151"/>
                    <a:pt x="947152" y="457151"/>
                  </a:cubicBezTo>
                  <a:lnTo>
                    <a:pt x="62599" y="457151"/>
                  </a:lnTo>
                  <a:cubicBezTo>
                    <a:pt x="45997" y="457151"/>
                    <a:pt x="30075" y="450556"/>
                    <a:pt x="18335" y="438817"/>
                  </a:cubicBezTo>
                  <a:cubicBezTo>
                    <a:pt x="6595" y="427077"/>
                    <a:pt x="0" y="411155"/>
                    <a:pt x="0" y="394552"/>
                  </a:cubicBezTo>
                  <a:lnTo>
                    <a:pt x="0" y="62599"/>
                  </a:lnTo>
                  <a:cubicBezTo>
                    <a:pt x="0" y="45997"/>
                    <a:pt x="6595" y="30075"/>
                    <a:pt x="18335" y="18335"/>
                  </a:cubicBezTo>
                  <a:cubicBezTo>
                    <a:pt x="30075" y="6595"/>
                    <a:pt x="45997" y="0"/>
                    <a:pt x="625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009751" cy="5047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004546" y="233587"/>
            <a:ext cx="1227420" cy="1227420"/>
          </a:xfrm>
          <a:custGeom>
            <a:avLst/>
            <a:gdLst/>
            <a:ahLst/>
            <a:cxnLst/>
            <a:rect r="r" b="b" t="t" l="l"/>
            <a:pathLst>
              <a:path h="1227420" w="1227420">
                <a:moveTo>
                  <a:pt x="0" y="0"/>
                </a:moveTo>
                <a:lnTo>
                  <a:pt x="1227419" y="0"/>
                </a:lnTo>
                <a:lnTo>
                  <a:pt x="1227419" y="1227420"/>
                </a:lnTo>
                <a:lnTo>
                  <a:pt x="0" y="1227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95006" y="437181"/>
            <a:ext cx="1441972" cy="817770"/>
          </a:xfrm>
          <a:custGeom>
            <a:avLst/>
            <a:gdLst/>
            <a:ahLst/>
            <a:cxnLst/>
            <a:rect r="r" b="b" t="t" l="l"/>
            <a:pathLst>
              <a:path h="817770" w="1441972">
                <a:moveTo>
                  <a:pt x="0" y="0"/>
                </a:moveTo>
                <a:lnTo>
                  <a:pt x="1441972" y="0"/>
                </a:lnTo>
                <a:lnTo>
                  <a:pt x="1441972" y="817770"/>
                </a:lnTo>
                <a:lnTo>
                  <a:pt x="0" y="8177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148953" y="8715282"/>
            <a:ext cx="9521134" cy="75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4502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WEEK-BY-WEEK TRAINER GUIDE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696454" y="3779557"/>
            <a:ext cx="4065616" cy="1456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53"/>
              </a:lnSpc>
              <a:spcBef>
                <a:spcPct val="0"/>
              </a:spcBef>
            </a:pPr>
            <a:r>
              <a:rPr lang="en-US" b="true" sz="8323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WEEK 5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73063" y="5616854"/>
            <a:ext cx="17385956" cy="2565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28"/>
              </a:lnSpc>
              <a:spcBef>
                <a:spcPct val="0"/>
              </a:spcBef>
            </a:pPr>
            <a:r>
              <a:rPr lang="en-US" b="true" sz="7234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PROFESS</a:t>
            </a:r>
            <a:r>
              <a:rPr lang="en-US" b="true" sz="7234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IONAL VOCABULARY &amp; POSITIVE SELF-TALK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19473" y="0"/>
                  </a:moveTo>
                  <a:lnTo>
                    <a:pt x="4797119" y="0"/>
                  </a:lnTo>
                  <a:cubicBezTo>
                    <a:pt x="4802284" y="0"/>
                    <a:pt x="4807237" y="2052"/>
                    <a:pt x="4810889" y="5704"/>
                  </a:cubicBezTo>
                  <a:cubicBezTo>
                    <a:pt x="4814541" y="9356"/>
                    <a:pt x="4816592" y="14309"/>
                    <a:pt x="4816592" y="19473"/>
                  </a:cubicBezTo>
                  <a:lnTo>
                    <a:pt x="4816592" y="2689860"/>
                  </a:lnTo>
                  <a:cubicBezTo>
                    <a:pt x="4816592" y="2695025"/>
                    <a:pt x="4814541" y="2699978"/>
                    <a:pt x="4810889" y="2703630"/>
                  </a:cubicBezTo>
                  <a:cubicBezTo>
                    <a:pt x="4807237" y="2707282"/>
                    <a:pt x="4802284" y="2709333"/>
                    <a:pt x="4797119" y="2709333"/>
                  </a:cubicBezTo>
                  <a:lnTo>
                    <a:pt x="19473" y="2709333"/>
                  </a:lnTo>
                  <a:cubicBezTo>
                    <a:pt x="14309" y="2709333"/>
                    <a:pt x="9356" y="2707282"/>
                    <a:pt x="5704" y="2703630"/>
                  </a:cubicBezTo>
                  <a:cubicBezTo>
                    <a:pt x="2052" y="2699978"/>
                    <a:pt x="0" y="2695025"/>
                    <a:pt x="0" y="2689860"/>
                  </a:cubicBezTo>
                  <a:lnTo>
                    <a:pt x="0" y="19473"/>
                  </a:lnTo>
                  <a:cubicBezTo>
                    <a:pt x="0" y="14309"/>
                    <a:pt x="2052" y="9356"/>
                    <a:pt x="5704" y="5704"/>
                  </a:cubicBezTo>
                  <a:cubicBezTo>
                    <a:pt x="9356" y="2052"/>
                    <a:pt x="14309" y="0"/>
                    <a:pt x="194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rnd">
              <a:solidFill>
                <a:srgbClr val="023059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54666" y="2730796"/>
            <a:ext cx="6385873" cy="5091200"/>
            <a:chOff x="0" y="0"/>
            <a:chExt cx="8514498" cy="678826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8266" t="0" r="8266" b="0"/>
            <a:stretch>
              <a:fillRect/>
            </a:stretch>
          </p:blipFill>
          <p:spPr>
            <a:xfrm flipH="false" flipV="false">
              <a:off x="0" y="0"/>
              <a:ext cx="8514498" cy="6788267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false" flipV="false" rot="0">
            <a:off x="412753" y="3444602"/>
            <a:ext cx="11490377" cy="5457184"/>
          </a:xfrm>
          <a:custGeom>
            <a:avLst/>
            <a:gdLst/>
            <a:ahLst/>
            <a:cxnLst/>
            <a:rect r="r" b="b" t="t" l="l"/>
            <a:pathLst>
              <a:path h="5457184" w="11490377">
                <a:moveTo>
                  <a:pt x="0" y="0"/>
                </a:moveTo>
                <a:lnTo>
                  <a:pt x="11490378" y="0"/>
                </a:lnTo>
                <a:lnTo>
                  <a:pt x="11490378" y="5457184"/>
                </a:lnTo>
                <a:lnTo>
                  <a:pt x="0" y="545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 l="-3731" t="-1190" r="0" b="-119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252294" y="8348111"/>
            <a:ext cx="4813081" cy="762130"/>
            <a:chOff x="0" y="0"/>
            <a:chExt cx="1352394" cy="2141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52394" cy="214146"/>
            </a:xfrm>
            <a:custGeom>
              <a:avLst/>
              <a:gdLst/>
              <a:ahLst/>
              <a:cxnLst/>
              <a:rect r="r" b="b" t="t" l="l"/>
              <a:pathLst>
                <a:path h="214146" w="1352394">
                  <a:moveTo>
                    <a:pt x="80426" y="0"/>
                  </a:moveTo>
                  <a:lnTo>
                    <a:pt x="1271968" y="0"/>
                  </a:lnTo>
                  <a:cubicBezTo>
                    <a:pt x="1316386" y="0"/>
                    <a:pt x="1352394" y="36008"/>
                    <a:pt x="1352394" y="80426"/>
                  </a:cubicBezTo>
                  <a:lnTo>
                    <a:pt x="1352394" y="133720"/>
                  </a:lnTo>
                  <a:cubicBezTo>
                    <a:pt x="1352394" y="155050"/>
                    <a:pt x="1343921" y="175507"/>
                    <a:pt x="1328838" y="190589"/>
                  </a:cubicBezTo>
                  <a:cubicBezTo>
                    <a:pt x="1313755" y="205672"/>
                    <a:pt x="1293299" y="214146"/>
                    <a:pt x="1271968" y="214146"/>
                  </a:cubicBezTo>
                  <a:lnTo>
                    <a:pt x="80426" y="214146"/>
                  </a:lnTo>
                  <a:cubicBezTo>
                    <a:pt x="59096" y="214146"/>
                    <a:pt x="38639" y="205672"/>
                    <a:pt x="23556" y="190589"/>
                  </a:cubicBezTo>
                  <a:cubicBezTo>
                    <a:pt x="8473" y="175507"/>
                    <a:pt x="0" y="155050"/>
                    <a:pt x="0" y="133720"/>
                  </a:cubicBezTo>
                  <a:lnTo>
                    <a:pt x="0" y="80426"/>
                  </a:lnTo>
                  <a:cubicBezTo>
                    <a:pt x="0" y="59096"/>
                    <a:pt x="8473" y="38639"/>
                    <a:pt x="23556" y="23556"/>
                  </a:cubicBezTo>
                  <a:cubicBezTo>
                    <a:pt x="38639" y="8473"/>
                    <a:pt x="59096" y="0"/>
                    <a:pt x="804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292A2B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35239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297905" y="8348111"/>
            <a:ext cx="1542634" cy="762130"/>
            <a:chOff x="0" y="0"/>
            <a:chExt cx="433454" cy="2141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3454" cy="214146"/>
            </a:xfrm>
            <a:custGeom>
              <a:avLst/>
              <a:gdLst/>
              <a:ahLst/>
              <a:cxnLst/>
              <a:rect r="r" b="b" t="t" l="l"/>
              <a:pathLst>
                <a:path h="214146" w="433454">
                  <a:moveTo>
                    <a:pt x="107073" y="0"/>
                  </a:moveTo>
                  <a:lnTo>
                    <a:pt x="326381" y="0"/>
                  </a:lnTo>
                  <a:cubicBezTo>
                    <a:pt x="385516" y="0"/>
                    <a:pt x="433454" y="47938"/>
                    <a:pt x="433454" y="107073"/>
                  </a:cubicBezTo>
                  <a:lnTo>
                    <a:pt x="433454" y="107073"/>
                  </a:lnTo>
                  <a:cubicBezTo>
                    <a:pt x="433454" y="166207"/>
                    <a:pt x="385516" y="214146"/>
                    <a:pt x="326381" y="214146"/>
                  </a:cubicBezTo>
                  <a:lnTo>
                    <a:pt x="107073" y="214146"/>
                  </a:lnTo>
                  <a:cubicBezTo>
                    <a:pt x="47938" y="214146"/>
                    <a:pt x="0" y="166207"/>
                    <a:pt x="0" y="107073"/>
                  </a:cubicBezTo>
                  <a:lnTo>
                    <a:pt x="0" y="107073"/>
                  </a:lnTo>
                  <a:cubicBezTo>
                    <a:pt x="0" y="47938"/>
                    <a:pt x="47938" y="0"/>
                    <a:pt x="107073" y="0"/>
                  </a:cubicBezTo>
                  <a:close/>
                </a:path>
              </a:pathLst>
            </a:custGeom>
            <a:solidFill>
              <a:srgbClr val="2978C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43345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691933" y="8556566"/>
            <a:ext cx="754578" cy="345219"/>
          </a:xfrm>
          <a:custGeom>
            <a:avLst/>
            <a:gdLst/>
            <a:ahLst/>
            <a:cxnLst/>
            <a:rect r="r" b="b" t="t" l="l"/>
            <a:pathLst>
              <a:path h="345219" w="754578">
                <a:moveTo>
                  <a:pt x="0" y="0"/>
                </a:moveTo>
                <a:lnTo>
                  <a:pt x="754578" y="0"/>
                </a:lnTo>
                <a:lnTo>
                  <a:pt x="754578" y="345220"/>
                </a:lnTo>
                <a:lnTo>
                  <a:pt x="0" y="345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089349" y="270743"/>
            <a:ext cx="1227420" cy="1278229"/>
          </a:xfrm>
          <a:custGeom>
            <a:avLst/>
            <a:gdLst/>
            <a:ahLst/>
            <a:cxnLst/>
            <a:rect r="r" b="b" t="t" l="l"/>
            <a:pathLst>
              <a:path h="1278229" w="1227420">
                <a:moveTo>
                  <a:pt x="0" y="0"/>
                </a:moveTo>
                <a:lnTo>
                  <a:pt x="1227420" y="0"/>
                </a:lnTo>
                <a:lnTo>
                  <a:pt x="1227420" y="1278228"/>
                </a:lnTo>
                <a:lnTo>
                  <a:pt x="0" y="1278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69" t="0" r="-2069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479810" y="482764"/>
            <a:ext cx="1441972" cy="851621"/>
          </a:xfrm>
          <a:custGeom>
            <a:avLst/>
            <a:gdLst/>
            <a:ahLst/>
            <a:cxnLst/>
            <a:rect r="r" b="b" t="t" l="l"/>
            <a:pathLst>
              <a:path h="851621" w="1441972">
                <a:moveTo>
                  <a:pt x="0" y="0"/>
                </a:moveTo>
                <a:lnTo>
                  <a:pt x="1441971" y="0"/>
                </a:lnTo>
                <a:lnTo>
                  <a:pt x="1441971" y="851621"/>
                </a:lnTo>
                <a:lnTo>
                  <a:pt x="0" y="8516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69" t="0" r="-2069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0" y="0"/>
            <a:ext cx="12191890" cy="1768590"/>
            <a:chOff x="0" y="0"/>
            <a:chExt cx="3211033" cy="46580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211033" cy="465802"/>
            </a:xfrm>
            <a:custGeom>
              <a:avLst/>
              <a:gdLst/>
              <a:ahLst/>
              <a:cxnLst/>
              <a:rect r="r" b="b" t="t" l="l"/>
              <a:pathLst>
                <a:path h="465802" w="3211033">
                  <a:moveTo>
                    <a:pt x="12700" y="0"/>
                  </a:moveTo>
                  <a:lnTo>
                    <a:pt x="3198332" y="0"/>
                  </a:lnTo>
                  <a:cubicBezTo>
                    <a:pt x="3205347" y="0"/>
                    <a:pt x="3211033" y="5686"/>
                    <a:pt x="3211033" y="12700"/>
                  </a:cubicBezTo>
                  <a:lnTo>
                    <a:pt x="3211033" y="453101"/>
                  </a:lnTo>
                  <a:cubicBezTo>
                    <a:pt x="3211033" y="460115"/>
                    <a:pt x="3205347" y="465802"/>
                    <a:pt x="3198332" y="465802"/>
                  </a:cubicBezTo>
                  <a:lnTo>
                    <a:pt x="12700" y="465802"/>
                  </a:lnTo>
                  <a:cubicBezTo>
                    <a:pt x="5686" y="465802"/>
                    <a:pt x="0" y="460115"/>
                    <a:pt x="0" y="453101"/>
                  </a:cubicBezTo>
                  <a:lnTo>
                    <a:pt x="0" y="12700"/>
                  </a:lnTo>
                  <a:cubicBezTo>
                    <a:pt x="0" y="5686"/>
                    <a:pt x="5686" y="0"/>
                    <a:pt x="12700" y="0"/>
                  </a:cubicBez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3211033" cy="5134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028700" y="223118"/>
            <a:ext cx="11163190" cy="1402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b="true" sz="4285">
                <a:solidFill>
                  <a:srgbClr val="38B6FF"/>
                </a:solidFill>
                <a:latin typeface="Helios Bold"/>
                <a:ea typeface="Helios Bold"/>
                <a:cs typeface="Helios Bold"/>
                <a:sym typeface="Helios Bold"/>
              </a:rPr>
              <a:t>WEEK V.</a:t>
            </a:r>
            <a:r>
              <a:rPr lang="en-US" b="true" sz="4285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 PROFESSIONAL VOCABULARY &amp; POSITIVE SELF-TALK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82942" y="4727857"/>
            <a:ext cx="9926184" cy="2776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8243" indent="-299122" lvl="1">
              <a:lnSpc>
                <a:spcPts val="4488"/>
              </a:lnSpc>
              <a:buFont typeface="Arial"/>
              <a:buChar char="•"/>
            </a:pPr>
            <a:r>
              <a:rPr lang="en-US" b="true" sz="27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1: </a:t>
            </a:r>
            <a:r>
              <a:rPr lang="en-US" sz="27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Vocabulary drills (Quizlet).</a:t>
            </a:r>
          </a:p>
          <a:p>
            <a:pPr algn="l" marL="598243" indent="-299122" lvl="1">
              <a:lnSpc>
                <a:spcPts val="4488"/>
              </a:lnSpc>
              <a:buFont typeface="Arial"/>
              <a:buChar char="•"/>
            </a:pPr>
            <a:r>
              <a:rPr lang="en-US" b="true" sz="27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2: </a:t>
            </a:r>
            <a:r>
              <a:rPr lang="en-US" sz="27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Debate: “Is technology replacing human touch in healthcare?”</a:t>
            </a:r>
          </a:p>
          <a:p>
            <a:pPr algn="l" marL="598243" indent="-299122" lvl="1">
              <a:lnSpc>
                <a:spcPts val="4488"/>
              </a:lnSpc>
              <a:buFont typeface="Arial"/>
              <a:buChar char="•"/>
            </a:pPr>
            <a:r>
              <a:rPr lang="en-US" b="true" sz="27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1: </a:t>
            </a:r>
            <a:r>
              <a:rPr lang="en-US" sz="27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Exercise: Write 5 affirmations starting</a:t>
            </a:r>
            <a:r>
              <a:rPr lang="en-US" b="true" sz="27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7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with “I am…” Group discussion: “How language shapes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454666" y="8540218"/>
            <a:ext cx="4408337" cy="32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r>
              <a:rPr lang="en-US" sz="1874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WWW.NDALCOMMUNICATIONS.COM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4667" y="2557043"/>
            <a:ext cx="10633723" cy="834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3780" indent="-256890" lvl="1">
              <a:lnSpc>
                <a:spcPts val="3331"/>
              </a:lnSpc>
              <a:buAutoNum type="arabicPeriod" startAt="1"/>
            </a:pP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Objective: </a:t>
            </a:r>
            <a:r>
              <a:rPr lang="en-US" sz="237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Learn advanced healthcare collocations and idioms.</a:t>
            </a:r>
          </a:p>
          <a:p>
            <a:pPr algn="l" marL="513780" indent="-256890" lvl="1">
              <a:lnSpc>
                <a:spcPts val="3331"/>
              </a:lnSpc>
              <a:buAutoNum type="arabicPeriod" startAt="1"/>
            </a:pPr>
            <a:r>
              <a:rPr lang="en-US" sz="2379">
                <a:solidFill>
                  <a:srgbClr val="0F4984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Objective:</a:t>
            </a: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37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Build self-belief and reprogram negative thoughts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77493" y="8226473"/>
            <a:ext cx="10360897" cy="1281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A</a:t>
            </a: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ssignment: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Debate reflection journal.</a:t>
            </a:r>
          </a:p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Tools: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Quizlet, Padlet</a:t>
            </a:r>
          </a:p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Outcome: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Confident, purposeful communication.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173185" y="4180402"/>
            <a:ext cx="1969513" cy="472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  <a:spcBef>
                <a:spcPct val="0"/>
              </a:spcBef>
            </a:pPr>
            <a:r>
              <a:rPr lang="en-US" b="true" sz="2774" u="sng">
                <a:solidFill>
                  <a:srgbClr val="FF5757"/>
                </a:solidFill>
                <a:latin typeface="Helios Bold"/>
                <a:ea typeface="Helios Bold"/>
                <a:cs typeface="Helios Bold"/>
                <a:sym typeface="Helios Bold"/>
              </a:rPr>
              <a:t>SESSIONS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10100" y="0"/>
            <a:ext cx="13677900" cy="10471767"/>
            <a:chOff x="0" y="0"/>
            <a:chExt cx="3602410" cy="2757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02410" cy="2757996"/>
            </a:xfrm>
            <a:custGeom>
              <a:avLst/>
              <a:gdLst/>
              <a:ahLst/>
              <a:cxnLst/>
              <a:rect r="r" b="b" t="t" l="l"/>
              <a:pathLst>
                <a:path h="2757996" w="3602410">
                  <a:moveTo>
                    <a:pt x="0" y="0"/>
                  </a:moveTo>
                  <a:lnTo>
                    <a:pt x="3602410" y="0"/>
                  </a:lnTo>
                  <a:lnTo>
                    <a:pt x="3602410" y="2757996"/>
                  </a:lnTo>
                  <a:lnTo>
                    <a:pt x="0" y="2757996"/>
                  </a:ln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3602410" cy="28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true" rot="-5400000">
            <a:off x="-5968007" y="3945931"/>
            <a:ext cx="10287000" cy="2395139"/>
          </a:xfrm>
          <a:custGeom>
            <a:avLst/>
            <a:gdLst/>
            <a:ahLst/>
            <a:cxnLst/>
            <a:rect r="r" b="b" t="t" l="l"/>
            <a:pathLst>
              <a:path h="2395139" w="10287000">
                <a:moveTo>
                  <a:pt x="10287000" y="2395138"/>
                </a:moveTo>
                <a:lnTo>
                  <a:pt x="0" y="2395138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3951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26" t="-57958" r="0" b="-95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72241" y="0"/>
            <a:ext cx="6376712" cy="8241799"/>
            <a:chOff x="0" y="0"/>
            <a:chExt cx="1484175" cy="191827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84175" cy="1918272"/>
            </a:xfrm>
            <a:custGeom>
              <a:avLst/>
              <a:gdLst/>
              <a:ahLst/>
              <a:cxnLst/>
              <a:rect r="r" b="b" t="t" l="l"/>
              <a:pathLst>
                <a:path h="1918272" w="1484175">
                  <a:moveTo>
                    <a:pt x="0" y="0"/>
                  </a:moveTo>
                  <a:lnTo>
                    <a:pt x="1484175" y="0"/>
                  </a:lnTo>
                  <a:lnTo>
                    <a:pt x="1484175" y="1918272"/>
                  </a:lnTo>
                  <a:lnTo>
                    <a:pt x="0" y="1918272"/>
                  </a:lnTo>
                  <a:close/>
                </a:path>
              </a:pathLst>
            </a:custGeom>
            <a:blipFill>
              <a:blip r:embed="rId5"/>
              <a:stretch>
                <a:fillRect l="-47112" t="0" r="-47112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73063" y="5453374"/>
            <a:ext cx="17958751" cy="2788425"/>
            <a:chOff x="0" y="0"/>
            <a:chExt cx="4729877" cy="734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29877" cy="734400"/>
            </a:xfrm>
            <a:custGeom>
              <a:avLst/>
              <a:gdLst/>
              <a:ahLst/>
              <a:cxnLst/>
              <a:rect r="r" b="b" t="t" l="l"/>
              <a:pathLst>
                <a:path h="734400" w="4729877">
                  <a:moveTo>
                    <a:pt x="0" y="0"/>
                  </a:moveTo>
                  <a:lnTo>
                    <a:pt x="4729877" y="0"/>
                  </a:lnTo>
                  <a:lnTo>
                    <a:pt x="4729877" y="734400"/>
                  </a:lnTo>
                  <a:lnTo>
                    <a:pt x="0" y="734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729877" cy="782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828172" y="-274740"/>
            <a:ext cx="3833899" cy="1735747"/>
            <a:chOff x="0" y="0"/>
            <a:chExt cx="1009751" cy="45715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09751" cy="457151"/>
            </a:xfrm>
            <a:custGeom>
              <a:avLst/>
              <a:gdLst/>
              <a:ahLst/>
              <a:cxnLst/>
              <a:rect r="r" b="b" t="t" l="l"/>
              <a:pathLst>
                <a:path h="457151" w="1009751">
                  <a:moveTo>
                    <a:pt x="62599" y="0"/>
                  </a:moveTo>
                  <a:lnTo>
                    <a:pt x="947152" y="0"/>
                  </a:lnTo>
                  <a:cubicBezTo>
                    <a:pt x="963754" y="0"/>
                    <a:pt x="979677" y="6595"/>
                    <a:pt x="991416" y="18335"/>
                  </a:cubicBezTo>
                  <a:cubicBezTo>
                    <a:pt x="1003156" y="30075"/>
                    <a:pt x="1009751" y="45997"/>
                    <a:pt x="1009751" y="62599"/>
                  </a:cubicBezTo>
                  <a:lnTo>
                    <a:pt x="1009751" y="394552"/>
                  </a:lnTo>
                  <a:cubicBezTo>
                    <a:pt x="1009751" y="411155"/>
                    <a:pt x="1003156" y="427077"/>
                    <a:pt x="991416" y="438817"/>
                  </a:cubicBezTo>
                  <a:cubicBezTo>
                    <a:pt x="979677" y="450556"/>
                    <a:pt x="963754" y="457151"/>
                    <a:pt x="947152" y="457151"/>
                  </a:cubicBezTo>
                  <a:lnTo>
                    <a:pt x="62599" y="457151"/>
                  </a:lnTo>
                  <a:cubicBezTo>
                    <a:pt x="45997" y="457151"/>
                    <a:pt x="30075" y="450556"/>
                    <a:pt x="18335" y="438817"/>
                  </a:cubicBezTo>
                  <a:cubicBezTo>
                    <a:pt x="6595" y="427077"/>
                    <a:pt x="0" y="411155"/>
                    <a:pt x="0" y="394552"/>
                  </a:cubicBezTo>
                  <a:lnTo>
                    <a:pt x="0" y="62599"/>
                  </a:lnTo>
                  <a:cubicBezTo>
                    <a:pt x="0" y="45997"/>
                    <a:pt x="6595" y="30075"/>
                    <a:pt x="18335" y="18335"/>
                  </a:cubicBezTo>
                  <a:cubicBezTo>
                    <a:pt x="30075" y="6595"/>
                    <a:pt x="45997" y="0"/>
                    <a:pt x="625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009751" cy="5047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004546" y="233587"/>
            <a:ext cx="1227420" cy="1227420"/>
          </a:xfrm>
          <a:custGeom>
            <a:avLst/>
            <a:gdLst/>
            <a:ahLst/>
            <a:cxnLst/>
            <a:rect r="r" b="b" t="t" l="l"/>
            <a:pathLst>
              <a:path h="1227420" w="1227420">
                <a:moveTo>
                  <a:pt x="0" y="0"/>
                </a:moveTo>
                <a:lnTo>
                  <a:pt x="1227419" y="0"/>
                </a:lnTo>
                <a:lnTo>
                  <a:pt x="1227419" y="1227420"/>
                </a:lnTo>
                <a:lnTo>
                  <a:pt x="0" y="1227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95006" y="437181"/>
            <a:ext cx="1441972" cy="817770"/>
          </a:xfrm>
          <a:custGeom>
            <a:avLst/>
            <a:gdLst/>
            <a:ahLst/>
            <a:cxnLst/>
            <a:rect r="r" b="b" t="t" l="l"/>
            <a:pathLst>
              <a:path h="817770" w="1441972">
                <a:moveTo>
                  <a:pt x="0" y="0"/>
                </a:moveTo>
                <a:lnTo>
                  <a:pt x="1441972" y="0"/>
                </a:lnTo>
                <a:lnTo>
                  <a:pt x="1441972" y="817770"/>
                </a:lnTo>
                <a:lnTo>
                  <a:pt x="0" y="8177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148953" y="8715282"/>
            <a:ext cx="9521134" cy="75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4502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WEEK-BY-WEEK TRAINER GUIDE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696454" y="3779557"/>
            <a:ext cx="4065616" cy="1456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53"/>
              </a:lnSpc>
              <a:spcBef>
                <a:spcPct val="0"/>
              </a:spcBef>
            </a:pPr>
            <a:r>
              <a:rPr lang="en-US" b="true" sz="8323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WEEK 5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73063" y="5616854"/>
            <a:ext cx="17385956" cy="2565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28"/>
              </a:lnSpc>
              <a:spcBef>
                <a:spcPct val="0"/>
              </a:spcBef>
            </a:pPr>
            <a:r>
              <a:rPr lang="en-US" b="true" sz="7234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PROFESS</a:t>
            </a:r>
            <a:r>
              <a:rPr lang="en-US" b="true" sz="7234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IONAL VOCABULARY &amp; POSITIVE SELF-TALK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19473" y="0"/>
                  </a:moveTo>
                  <a:lnTo>
                    <a:pt x="4797119" y="0"/>
                  </a:lnTo>
                  <a:cubicBezTo>
                    <a:pt x="4802284" y="0"/>
                    <a:pt x="4807237" y="2052"/>
                    <a:pt x="4810889" y="5704"/>
                  </a:cubicBezTo>
                  <a:cubicBezTo>
                    <a:pt x="4814541" y="9356"/>
                    <a:pt x="4816592" y="14309"/>
                    <a:pt x="4816592" y="19473"/>
                  </a:cubicBezTo>
                  <a:lnTo>
                    <a:pt x="4816592" y="2689860"/>
                  </a:lnTo>
                  <a:cubicBezTo>
                    <a:pt x="4816592" y="2695025"/>
                    <a:pt x="4814541" y="2699978"/>
                    <a:pt x="4810889" y="2703630"/>
                  </a:cubicBezTo>
                  <a:cubicBezTo>
                    <a:pt x="4807237" y="2707282"/>
                    <a:pt x="4802284" y="2709333"/>
                    <a:pt x="4797119" y="2709333"/>
                  </a:cubicBezTo>
                  <a:lnTo>
                    <a:pt x="19473" y="2709333"/>
                  </a:lnTo>
                  <a:cubicBezTo>
                    <a:pt x="14309" y="2709333"/>
                    <a:pt x="9356" y="2707282"/>
                    <a:pt x="5704" y="2703630"/>
                  </a:cubicBezTo>
                  <a:cubicBezTo>
                    <a:pt x="2052" y="2699978"/>
                    <a:pt x="0" y="2695025"/>
                    <a:pt x="0" y="2689860"/>
                  </a:cubicBezTo>
                  <a:lnTo>
                    <a:pt x="0" y="19473"/>
                  </a:lnTo>
                  <a:cubicBezTo>
                    <a:pt x="0" y="14309"/>
                    <a:pt x="2052" y="9356"/>
                    <a:pt x="5704" y="5704"/>
                  </a:cubicBezTo>
                  <a:cubicBezTo>
                    <a:pt x="9356" y="2052"/>
                    <a:pt x="14309" y="0"/>
                    <a:pt x="194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rnd">
              <a:solidFill>
                <a:srgbClr val="023059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54666" y="2730796"/>
            <a:ext cx="6385873" cy="5091200"/>
            <a:chOff x="0" y="0"/>
            <a:chExt cx="8514498" cy="678826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8266" t="0" r="8266" b="0"/>
            <a:stretch>
              <a:fillRect/>
            </a:stretch>
          </p:blipFill>
          <p:spPr>
            <a:xfrm flipH="false" flipV="false">
              <a:off x="0" y="0"/>
              <a:ext cx="8514498" cy="6788267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false" flipV="false" rot="0">
            <a:off x="412753" y="3444602"/>
            <a:ext cx="11490377" cy="5457184"/>
          </a:xfrm>
          <a:custGeom>
            <a:avLst/>
            <a:gdLst/>
            <a:ahLst/>
            <a:cxnLst/>
            <a:rect r="r" b="b" t="t" l="l"/>
            <a:pathLst>
              <a:path h="5457184" w="11490377">
                <a:moveTo>
                  <a:pt x="0" y="0"/>
                </a:moveTo>
                <a:lnTo>
                  <a:pt x="11490378" y="0"/>
                </a:lnTo>
                <a:lnTo>
                  <a:pt x="11490378" y="5457184"/>
                </a:lnTo>
                <a:lnTo>
                  <a:pt x="0" y="545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 l="-3731" t="-1190" r="0" b="-119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252294" y="8348111"/>
            <a:ext cx="4813081" cy="762130"/>
            <a:chOff x="0" y="0"/>
            <a:chExt cx="1352394" cy="2141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52394" cy="214146"/>
            </a:xfrm>
            <a:custGeom>
              <a:avLst/>
              <a:gdLst/>
              <a:ahLst/>
              <a:cxnLst/>
              <a:rect r="r" b="b" t="t" l="l"/>
              <a:pathLst>
                <a:path h="214146" w="1352394">
                  <a:moveTo>
                    <a:pt x="80426" y="0"/>
                  </a:moveTo>
                  <a:lnTo>
                    <a:pt x="1271968" y="0"/>
                  </a:lnTo>
                  <a:cubicBezTo>
                    <a:pt x="1316386" y="0"/>
                    <a:pt x="1352394" y="36008"/>
                    <a:pt x="1352394" y="80426"/>
                  </a:cubicBezTo>
                  <a:lnTo>
                    <a:pt x="1352394" y="133720"/>
                  </a:lnTo>
                  <a:cubicBezTo>
                    <a:pt x="1352394" y="155050"/>
                    <a:pt x="1343921" y="175507"/>
                    <a:pt x="1328838" y="190589"/>
                  </a:cubicBezTo>
                  <a:cubicBezTo>
                    <a:pt x="1313755" y="205672"/>
                    <a:pt x="1293299" y="214146"/>
                    <a:pt x="1271968" y="214146"/>
                  </a:cubicBezTo>
                  <a:lnTo>
                    <a:pt x="80426" y="214146"/>
                  </a:lnTo>
                  <a:cubicBezTo>
                    <a:pt x="59096" y="214146"/>
                    <a:pt x="38639" y="205672"/>
                    <a:pt x="23556" y="190589"/>
                  </a:cubicBezTo>
                  <a:cubicBezTo>
                    <a:pt x="8473" y="175507"/>
                    <a:pt x="0" y="155050"/>
                    <a:pt x="0" y="133720"/>
                  </a:cubicBezTo>
                  <a:lnTo>
                    <a:pt x="0" y="80426"/>
                  </a:lnTo>
                  <a:cubicBezTo>
                    <a:pt x="0" y="59096"/>
                    <a:pt x="8473" y="38639"/>
                    <a:pt x="23556" y="23556"/>
                  </a:cubicBezTo>
                  <a:cubicBezTo>
                    <a:pt x="38639" y="8473"/>
                    <a:pt x="59096" y="0"/>
                    <a:pt x="804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292A2B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35239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297905" y="8348111"/>
            <a:ext cx="1542634" cy="762130"/>
            <a:chOff x="0" y="0"/>
            <a:chExt cx="433454" cy="2141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3454" cy="214146"/>
            </a:xfrm>
            <a:custGeom>
              <a:avLst/>
              <a:gdLst/>
              <a:ahLst/>
              <a:cxnLst/>
              <a:rect r="r" b="b" t="t" l="l"/>
              <a:pathLst>
                <a:path h="214146" w="433454">
                  <a:moveTo>
                    <a:pt x="107073" y="0"/>
                  </a:moveTo>
                  <a:lnTo>
                    <a:pt x="326381" y="0"/>
                  </a:lnTo>
                  <a:cubicBezTo>
                    <a:pt x="385516" y="0"/>
                    <a:pt x="433454" y="47938"/>
                    <a:pt x="433454" y="107073"/>
                  </a:cubicBezTo>
                  <a:lnTo>
                    <a:pt x="433454" y="107073"/>
                  </a:lnTo>
                  <a:cubicBezTo>
                    <a:pt x="433454" y="166207"/>
                    <a:pt x="385516" y="214146"/>
                    <a:pt x="326381" y="214146"/>
                  </a:cubicBezTo>
                  <a:lnTo>
                    <a:pt x="107073" y="214146"/>
                  </a:lnTo>
                  <a:cubicBezTo>
                    <a:pt x="47938" y="214146"/>
                    <a:pt x="0" y="166207"/>
                    <a:pt x="0" y="107073"/>
                  </a:cubicBezTo>
                  <a:lnTo>
                    <a:pt x="0" y="107073"/>
                  </a:lnTo>
                  <a:cubicBezTo>
                    <a:pt x="0" y="47938"/>
                    <a:pt x="47938" y="0"/>
                    <a:pt x="107073" y="0"/>
                  </a:cubicBezTo>
                  <a:close/>
                </a:path>
              </a:pathLst>
            </a:custGeom>
            <a:solidFill>
              <a:srgbClr val="2978C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43345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691933" y="8556566"/>
            <a:ext cx="754578" cy="345219"/>
          </a:xfrm>
          <a:custGeom>
            <a:avLst/>
            <a:gdLst/>
            <a:ahLst/>
            <a:cxnLst/>
            <a:rect r="r" b="b" t="t" l="l"/>
            <a:pathLst>
              <a:path h="345219" w="754578">
                <a:moveTo>
                  <a:pt x="0" y="0"/>
                </a:moveTo>
                <a:lnTo>
                  <a:pt x="754578" y="0"/>
                </a:lnTo>
                <a:lnTo>
                  <a:pt x="754578" y="345220"/>
                </a:lnTo>
                <a:lnTo>
                  <a:pt x="0" y="345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089349" y="270743"/>
            <a:ext cx="1227420" cy="1278229"/>
          </a:xfrm>
          <a:custGeom>
            <a:avLst/>
            <a:gdLst/>
            <a:ahLst/>
            <a:cxnLst/>
            <a:rect r="r" b="b" t="t" l="l"/>
            <a:pathLst>
              <a:path h="1278229" w="1227420">
                <a:moveTo>
                  <a:pt x="0" y="0"/>
                </a:moveTo>
                <a:lnTo>
                  <a:pt x="1227420" y="0"/>
                </a:lnTo>
                <a:lnTo>
                  <a:pt x="1227420" y="1278228"/>
                </a:lnTo>
                <a:lnTo>
                  <a:pt x="0" y="1278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69" t="0" r="-2069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479810" y="482764"/>
            <a:ext cx="1441972" cy="851621"/>
          </a:xfrm>
          <a:custGeom>
            <a:avLst/>
            <a:gdLst/>
            <a:ahLst/>
            <a:cxnLst/>
            <a:rect r="r" b="b" t="t" l="l"/>
            <a:pathLst>
              <a:path h="851621" w="1441972">
                <a:moveTo>
                  <a:pt x="0" y="0"/>
                </a:moveTo>
                <a:lnTo>
                  <a:pt x="1441971" y="0"/>
                </a:lnTo>
                <a:lnTo>
                  <a:pt x="1441971" y="851621"/>
                </a:lnTo>
                <a:lnTo>
                  <a:pt x="0" y="8516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69" t="0" r="-2069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0" y="0"/>
            <a:ext cx="12191890" cy="1768590"/>
            <a:chOff x="0" y="0"/>
            <a:chExt cx="3211033" cy="46580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211033" cy="465802"/>
            </a:xfrm>
            <a:custGeom>
              <a:avLst/>
              <a:gdLst/>
              <a:ahLst/>
              <a:cxnLst/>
              <a:rect r="r" b="b" t="t" l="l"/>
              <a:pathLst>
                <a:path h="465802" w="3211033">
                  <a:moveTo>
                    <a:pt x="12700" y="0"/>
                  </a:moveTo>
                  <a:lnTo>
                    <a:pt x="3198332" y="0"/>
                  </a:lnTo>
                  <a:cubicBezTo>
                    <a:pt x="3205347" y="0"/>
                    <a:pt x="3211033" y="5686"/>
                    <a:pt x="3211033" y="12700"/>
                  </a:cubicBezTo>
                  <a:lnTo>
                    <a:pt x="3211033" y="453101"/>
                  </a:lnTo>
                  <a:cubicBezTo>
                    <a:pt x="3211033" y="460115"/>
                    <a:pt x="3205347" y="465802"/>
                    <a:pt x="3198332" y="465802"/>
                  </a:cubicBezTo>
                  <a:lnTo>
                    <a:pt x="12700" y="465802"/>
                  </a:lnTo>
                  <a:cubicBezTo>
                    <a:pt x="5686" y="465802"/>
                    <a:pt x="0" y="460115"/>
                    <a:pt x="0" y="453101"/>
                  </a:cubicBezTo>
                  <a:lnTo>
                    <a:pt x="0" y="12700"/>
                  </a:lnTo>
                  <a:cubicBezTo>
                    <a:pt x="0" y="5686"/>
                    <a:pt x="5686" y="0"/>
                    <a:pt x="12700" y="0"/>
                  </a:cubicBez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3211033" cy="5134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028700" y="223118"/>
            <a:ext cx="11163190" cy="1402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b="true" sz="4285">
                <a:solidFill>
                  <a:srgbClr val="38B6FF"/>
                </a:solidFill>
                <a:latin typeface="Helios Bold"/>
                <a:ea typeface="Helios Bold"/>
                <a:cs typeface="Helios Bold"/>
                <a:sym typeface="Helios Bold"/>
              </a:rPr>
              <a:t>WEEK V.</a:t>
            </a:r>
            <a:r>
              <a:rPr lang="en-US" b="true" sz="4285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 PROFESSIONAL VOCABULARY &amp; POSITIVE SELF-TALK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82942" y="4727857"/>
            <a:ext cx="9926184" cy="2776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8243" indent="-299122" lvl="1">
              <a:lnSpc>
                <a:spcPts val="4488"/>
              </a:lnSpc>
              <a:buFont typeface="Arial"/>
              <a:buChar char="•"/>
            </a:pPr>
            <a:r>
              <a:rPr lang="en-US" b="true" sz="27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1: </a:t>
            </a:r>
            <a:r>
              <a:rPr lang="en-US" sz="27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Vocabulary drills (Quizlet).</a:t>
            </a:r>
          </a:p>
          <a:p>
            <a:pPr algn="l" marL="598243" indent="-299122" lvl="1">
              <a:lnSpc>
                <a:spcPts val="4488"/>
              </a:lnSpc>
              <a:buFont typeface="Arial"/>
              <a:buChar char="•"/>
            </a:pPr>
            <a:r>
              <a:rPr lang="en-US" b="true" sz="27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2: </a:t>
            </a:r>
            <a:r>
              <a:rPr lang="en-US" sz="27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Debate: “Is technology replacing human touch in healthcare?”</a:t>
            </a:r>
          </a:p>
          <a:p>
            <a:pPr algn="l" marL="598243" indent="-299122" lvl="1">
              <a:lnSpc>
                <a:spcPts val="4488"/>
              </a:lnSpc>
              <a:buFont typeface="Arial"/>
              <a:buChar char="•"/>
            </a:pPr>
            <a:r>
              <a:rPr lang="en-US" b="true" sz="27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1: </a:t>
            </a:r>
            <a:r>
              <a:rPr lang="en-US" sz="27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Exercise: Write 5 affirmations starting</a:t>
            </a:r>
            <a:r>
              <a:rPr lang="en-US" b="true" sz="27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7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with “I am…” Group discussion: “How language shapes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454666" y="8540218"/>
            <a:ext cx="4408337" cy="32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r>
              <a:rPr lang="en-US" sz="1874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WWW.NDALCOMMUNICATIONS.COM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4667" y="2557043"/>
            <a:ext cx="10633723" cy="834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3780" indent="-256890" lvl="1">
              <a:lnSpc>
                <a:spcPts val="3331"/>
              </a:lnSpc>
              <a:buAutoNum type="arabicPeriod" startAt="1"/>
            </a:pP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Objective: </a:t>
            </a:r>
            <a:r>
              <a:rPr lang="en-US" sz="237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Learn advanced healthcare collocations and idioms.</a:t>
            </a:r>
          </a:p>
          <a:p>
            <a:pPr algn="l" marL="513780" indent="-256890" lvl="1">
              <a:lnSpc>
                <a:spcPts val="3331"/>
              </a:lnSpc>
              <a:buAutoNum type="arabicPeriod" startAt="1"/>
            </a:pPr>
            <a:r>
              <a:rPr lang="en-US" sz="2379">
                <a:solidFill>
                  <a:srgbClr val="0F4984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Objective:</a:t>
            </a: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37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Build self-belief and reprogram negative thoughts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77493" y="8226473"/>
            <a:ext cx="10360897" cy="1281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A</a:t>
            </a: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ssignment: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Debate reflection journal.</a:t>
            </a:r>
          </a:p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Tools: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Quizlet, Padlet</a:t>
            </a:r>
          </a:p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Outcome: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Confident, purposeful communication.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173185" y="4180402"/>
            <a:ext cx="1969513" cy="472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  <a:spcBef>
                <a:spcPct val="0"/>
              </a:spcBef>
            </a:pPr>
            <a:r>
              <a:rPr lang="en-US" b="true" sz="2774" u="sng">
                <a:solidFill>
                  <a:srgbClr val="FF5757"/>
                </a:solidFill>
                <a:latin typeface="Helios Bold"/>
                <a:ea typeface="Helios Bold"/>
                <a:cs typeface="Helios Bold"/>
                <a:sym typeface="Helios Bold"/>
              </a:rPr>
              <a:t>SESSIONS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10100" y="0"/>
            <a:ext cx="13677900" cy="10471767"/>
            <a:chOff x="0" y="0"/>
            <a:chExt cx="3602410" cy="2757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02410" cy="2757996"/>
            </a:xfrm>
            <a:custGeom>
              <a:avLst/>
              <a:gdLst/>
              <a:ahLst/>
              <a:cxnLst/>
              <a:rect r="r" b="b" t="t" l="l"/>
              <a:pathLst>
                <a:path h="2757996" w="3602410">
                  <a:moveTo>
                    <a:pt x="0" y="0"/>
                  </a:moveTo>
                  <a:lnTo>
                    <a:pt x="3602410" y="0"/>
                  </a:lnTo>
                  <a:lnTo>
                    <a:pt x="3602410" y="2757996"/>
                  </a:lnTo>
                  <a:lnTo>
                    <a:pt x="0" y="2757996"/>
                  </a:ln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3602410" cy="28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true" rot="-5400000">
            <a:off x="-5968007" y="3945931"/>
            <a:ext cx="10287000" cy="2395139"/>
          </a:xfrm>
          <a:custGeom>
            <a:avLst/>
            <a:gdLst/>
            <a:ahLst/>
            <a:cxnLst/>
            <a:rect r="r" b="b" t="t" l="l"/>
            <a:pathLst>
              <a:path h="2395139" w="10287000">
                <a:moveTo>
                  <a:pt x="10287000" y="2395138"/>
                </a:moveTo>
                <a:lnTo>
                  <a:pt x="0" y="2395138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3951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26" t="-57958" r="0" b="-95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72241" y="0"/>
            <a:ext cx="6376712" cy="8241799"/>
            <a:chOff x="0" y="0"/>
            <a:chExt cx="1484175" cy="191827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84175" cy="1918272"/>
            </a:xfrm>
            <a:custGeom>
              <a:avLst/>
              <a:gdLst/>
              <a:ahLst/>
              <a:cxnLst/>
              <a:rect r="r" b="b" t="t" l="l"/>
              <a:pathLst>
                <a:path h="1918272" w="1484175">
                  <a:moveTo>
                    <a:pt x="0" y="0"/>
                  </a:moveTo>
                  <a:lnTo>
                    <a:pt x="1484175" y="0"/>
                  </a:lnTo>
                  <a:lnTo>
                    <a:pt x="1484175" y="1918272"/>
                  </a:lnTo>
                  <a:lnTo>
                    <a:pt x="0" y="1918272"/>
                  </a:lnTo>
                  <a:close/>
                </a:path>
              </a:pathLst>
            </a:custGeom>
            <a:blipFill>
              <a:blip r:embed="rId5"/>
              <a:stretch>
                <a:fillRect l="-52135" t="0" r="-52135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73063" y="5453374"/>
            <a:ext cx="17958751" cy="2788425"/>
            <a:chOff x="0" y="0"/>
            <a:chExt cx="4729877" cy="734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29877" cy="734400"/>
            </a:xfrm>
            <a:custGeom>
              <a:avLst/>
              <a:gdLst/>
              <a:ahLst/>
              <a:cxnLst/>
              <a:rect r="r" b="b" t="t" l="l"/>
              <a:pathLst>
                <a:path h="734400" w="4729877">
                  <a:moveTo>
                    <a:pt x="0" y="0"/>
                  </a:moveTo>
                  <a:lnTo>
                    <a:pt x="4729877" y="0"/>
                  </a:lnTo>
                  <a:lnTo>
                    <a:pt x="4729877" y="734400"/>
                  </a:lnTo>
                  <a:lnTo>
                    <a:pt x="0" y="734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729877" cy="782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828172" y="-274740"/>
            <a:ext cx="3833899" cy="1735747"/>
            <a:chOff x="0" y="0"/>
            <a:chExt cx="1009751" cy="45715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09751" cy="457151"/>
            </a:xfrm>
            <a:custGeom>
              <a:avLst/>
              <a:gdLst/>
              <a:ahLst/>
              <a:cxnLst/>
              <a:rect r="r" b="b" t="t" l="l"/>
              <a:pathLst>
                <a:path h="457151" w="1009751">
                  <a:moveTo>
                    <a:pt x="62599" y="0"/>
                  </a:moveTo>
                  <a:lnTo>
                    <a:pt x="947152" y="0"/>
                  </a:lnTo>
                  <a:cubicBezTo>
                    <a:pt x="963754" y="0"/>
                    <a:pt x="979677" y="6595"/>
                    <a:pt x="991416" y="18335"/>
                  </a:cubicBezTo>
                  <a:cubicBezTo>
                    <a:pt x="1003156" y="30075"/>
                    <a:pt x="1009751" y="45997"/>
                    <a:pt x="1009751" y="62599"/>
                  </a:cubicBezTo>
                  <a:lnTo>
                    <a:pt x="1009751" y="394552"/>
                  </a:lnTo>
                  <a:cubicBezTo>
                    <a:pt x="1009751" y="411155"/>
                    <a:pt x="1003156" y="427077"/>
                    <a:pt x="991416" y="438817"/>
                  </a:cubicBezTo>
                  <a:cubicBezTo>
                    <a:pt x="979677" y="450556"/>
                    <a:pt x="963754" y="457151"/>
                    <a:pt x="947152" y="457151"/>
                  </a:cubicBezTo>
                  <a:lnTo>
                    <a:pt x="62599" y="457151"/>
                  </a:lnTo>
                  <a:cubicBezTo>
                    <a:pt x="45997" y="457151"/>
                    <a:pt x="30075" y="450556"/>
                    <a:pt x="18335" y="438817"/>
                  </a:cubicBezTo>
                  <a:cubicBezTo>
                    <a:pt x="6595" y="427077"/>
                    <a:pt x="0" y="411155"/>
                    <a:pt x="0" y="394552"/>
                  </a:cubicBezTo>
                  <a:lnTo>
                    <a:pt x="0" y="62599"/>
                  </a:lnTo>
                  <a:cubicBezTo>
                    <a:pt x="0" y="45997"/>
                    <a:pt x="6595" y="30075"/>
                    <a:pt x="18335" y="18335"/>
                  </a:cubicBezTo>
                  <a:cubicBezTo>
                    <a:pt x="30075" y="6595"/>
                    <a:pt x="45997" y="0"/>
                    <a:pt x="625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009751" cy="5047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004546" y="233587"/>
            <a:ext cx="1227420" cy="1227420"/>
          </a:xfrm>
          <a:custGeom>
            <a:avLst/>
            <a:gdLst/>
            <a:ahLst/>
            <a:cxnLst/>
            <a:rect r="r" b="b" t="t" l="l"/>
            <a:pathLst>
              <a:path h="1227420" w="1227420">
                <a:moveTo>
                  <a:pt x="0" y="0"/>
                </a:moveTo>
                <a:lnTo>
                  <a:pt x="1227419" y="0"/>
                </a:lnTo>
                <a:lnTo>
                  <a:pt x="1227419" y="1227420"/>
                </a:lnTo>
                <a:lnTo>
                  <a:pt x="0" y="1227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95006" y="437181"/>
            <a:ext cx="1441972" cy="817770"/>
          </a:xfrm>
          <a:custGeom>
            <a:avLst/>
            <a:gdLst/>
            <a:ahLst/>
            <a:cxnLst/>
            <a:rect r="r" b="b" t="t" l="l"/>
            <a:pathLst>
              <a:path h="817770" w="1441972">
                <a:moveTo>
                  <a:pt x="0" y="0"/>
                </a:moveTo>
                <a:lnTo>
                  <a:pt x="1441972" y="0"/>
                </a:lnTo>
                <a:lnTo>
                  <a:pt x="1441972" y="817770"/>
                </a:lnTo>
                <a:lnTo>
                  <a:pt x="0" y="8177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148953" y="8715282"/>
            <a:ext cx="9521134" cy="75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4502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WEEK-BY-WEEK TRAINER GUIDE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696454" y="3779557"/>
            <a:ext cx="4065616" cy="1456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53"/>
              </a:lnSpc>
              <a:spcBef>
                <a:spcPct val="0"/>
              </a:spcBef>
            </a:pPr>
            <a:r>
              <a:rPr lang="en-US" b="true" sz="8323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WEEK 7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5931627"/>
            <a:ext cx="16664970" cy="1631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69"/>
              </a:lnSpc>
              <a:spcBef>
                <a:spcPct val="0"/>
              </a:spcBef>
            </a:pPr>
            <a:r>
              <a:rPr lang="en-US" b="true" sz="9335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PRESENT</a:t>
            </a:r>
            <a:r>
              <a:rPr lang="en-US" b="true" sz="9335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ING WITH IMPACT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19473" y="0"/>
                  </a:moveTo>
                  <a:lnTo>
                    <a:pt x="4797119" y="0"/>
                  </a:lnTo>
                  <a:cubicBezTo>
                    <a:pt x="4802284" y="0"/>
                    <a:pt x="4807237" y="2052"/>
                    <a:pt x="4810889" y="5704"/>
                  </a:cubicBezTo>
                  <a:cubicBezTo>
                    <a:pt x="4814541" y="9356"/>
                    <a:pt x="4816592" y="14309"/>
                    <a:pt x="4816592" y="19473"/>
                  </a:cubicBezTo>
                  <a:lnTo>
                    <a:pt x="4816592" y="2689860"/>
                  </a:lnTo>
                  <a:cubicBezTo>
                    <a:pt x="4816592" y="2695025"/>
                    <a:pt x="4814541" y="2699978"/>
                    <a:pt x="4810889" y="2703630"/>
                  </a:cubicBezTo>
                  <a:cubicBezTo>
                    <a:pt x="4807237" y="2707282"/>
                    <a:pt x="4802284" y="2709333"/>
                    <a:pt x="4797119" y="2709333"/>
                  </a:cubicBezTo>
                  <a:lnTo>
                    <a:pt x="19473" y="2709333"/>
                  </a:lnTo>
                  <a:cubicBezTo>
                    <a:pt x="14309" y="2709333"/>
                    <a:pt x="9356" y="2707282"/>
                    <a:pt x="5704" y="2703630"/>
                  </a:cubicBezTo>
                  <a:cubicBezTo>
                    <a:pt x="2052" y="2699978"/>
                    <a:pt x="0" y="2695025"/>
                    <a:pt x="0" y="2689860"/>
                  </a:cubicBezTo>
                  <a:lnTo>
                    <a:pt x="0" y="19473"/>
                  </a:lnTo>
                  <a:cubicBezTo>
                    <a:pt x="0" y="14309"/>
                    <a:pt x="2052" y="9356"/>
                    <a:pt x="5704" y="5704"/>
                  </a:cubicBezTo>
                  <a:cubicBezTo>
                    <a:pt x="9356" y="2052"/>
                    <a:pt x="14309" y="0"/>
                    <a:pt x="194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rnd">
              <a:solidFill>
                <a:srgbClr val="023059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54666" y="2730796"/>
            <a:ext cx="6385873" cy="5091200"/>
            <a:chOff x="0" y="0"/>
            <a:chExt cx="8514498" cy="678826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0318" t="0" r="10318" b="0"/>
            <a:stretch>
              <a:fillRect/>
            </a:stretch>
          </p:blipFill>
          <p:spPr>
            <a:xfrm flipH="false" flipV="false">
              <a:off x="0" y="0"/>
              <a:ext cx="8514498" cy="6788267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false" flipV="false" rot="0">
            <a:off x="412753" y="3444602"/>
            <a:ext cx="11490377" cy="5457184"/>
          </a:xfrm>
          <a:custGeom>
            <a:avLst/>
            <a:gdLst/>
            <a:ahLst/>
            <a:cxnLst/>
            <a:rect r="r" b="b" t="t" l="l"/>
            <a:pathLst>
              <a:path h="5457184" w="11490377">
                <a:moveTo>
                  <a:pt x="0" y="0"/>
                </a:moveTo>
                <a:lnTo>
                  <a:pt x="11490378" y="0"/>
                </a:lnTo>
                <a:lnTo>
                  <a:pt x="11490378" y="5457184"/>
                </a:lnTo>
                <a:lnTo>
                  <a:pt x="0" y="545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 l="-3731" t="-1190" r="0" b="-119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252294" y="8348111"/>
            <a:ext cx="4813081" cy="762130"/>
            <a:chOff x="0" y="0"/>
            <a:chExt cx="1352394" cy="2141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52394" cy="214146"/>
            </a:xfrm>
            <a:custGeom>
              <a:avLst/>
              <a:gdLst/>
              <a:ahLst/>
              <a:cxnLst/>
              <a:rect r="r" b="b" t="t" l="l"/>
              <a:pathLst>
                <a:path h="214146" w="1352394">
                  <a:moveTo>
                    <a:pt x="80426" y="0"/>
                  </a:moveTo>
                  <a:lnTo>
                    <a:pt x="1271968" y="0"/>
                  </a:lnTo>
                  <a:cubicBezTo>
                    <a:pt x="1316386" y="0"/>
                    <a:pt x="1352394" y="36008"/>
                    <a:pt x="1352394" y="80426"/>
                  </a:cubicBezTo>
                  <a:lnTo>
                    <a:pt x="1352394" y="133720"/>
                  </a:lnTo>
                  <a:cubicBezTo>
                    <a:pt x="1352394" y="155050"/>
                    <a:pt x="1343921" y="175507"/>
                    <a:pt x="1328838" y="190589"/>
                  </a:cubicBezTo>
                  <a:cubicBezTo>
                    <a:pt x="1313755" y="205672"/>
                    <a:pt x="1293299" y="214146"/>
                    <a:pt x="1271968" y="214146"/>
                  </a:cubicBezTo>
                  <a:lnTo>
                    <a:pt x="80426" y="214146"/>
                  </a:lnTo>
                  <a:cubicBezTo>
                    <a:pt x="59096" y="214146"/>
                    <a:pt x="38639" y="205672"/>
                    <a:pt x="23556" y="190589"/>
                  </a:cubicBezTo>
                  <a:cubicBezTo>
                    <a:pt x="8473" y="175507"/>
                    <a:pt x="0" y="155050"/>
                    <a:pt x="0" y="133720"/>
                  </a:cubicBezTo>
                  <a:lnTo>
                    <a:pt x="0" y="80426"/>
                  </a:lnTo>
                  <a:cubicBezTo>
                    <a:pt x="0" y="59096"/>
                    <a:pt x="8473" y="38639"/>
                    <a:pt x="23556" y="23556"/>
                  </a:cubicBezTo>
                  <a:cubicBezTo>
                    <a:pt x="38639" y="8473"/>
                    <a:pt x="59096" y="0"/>
                    <a:pt x="804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292A2B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35239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297905" y="8348111"/>
            <a:ext cx="1542634" cy="762130"/>
            <a:chOff x="0" y="0"/>
            <a:chExt cx="433454" cy="2141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3454" cy="214146"/>
            </a:xfrm>
            <a:custGeom>
              <a:avLst/>
              <a:gdLst/>
              <a:ahLst/>
              <a:cxnLst/>
              <a:rect r="r" b="b" t="t" l="l"/>
              <a:pathLst>
                <a:path h="214146" w="433454">
                  <a:moveTo>
                    <a:pt x="107073" y="0"/>
                  </a:moveTo>
                  <a:lnTo>
                    <a:pt x="326381" y="0"/>
                  </a:lnTo>
                  <a:cubicBezTo>
                    <a:pt x="385516" y="0"/>
                    <a:pt x="433454" y="47938"/>
                    <a:pt x="433454" y="107073"/>
                  </a:cubicBezTo>
                  <a:lnTo>
                    <a:pt x="433454" y="107073"/>
                  </a:lnTo>
                  <a:cubicBezTo>
                    <a:pt x="433454" y="166207"/>
                    <a:pt x="385516" y="214146"/>
                    <a:pt x="326381" y="214146"/>
                  </a:cubicBezTo>
                  <a:lnTo>
                    <a:pt x="107073" y="214146"/>
                  </a:lnTo>
                  <a:cubicBezTo>
                    <a:pt x="47938" y="214146"/>
                    <a:pt x="0" y="166207"/>
                    <a:pt x="0" y="107073"/>
                  </a:cubicBezTo>
                  <a:lnTo>
                    <a:pt x="0" y="107073"/>
                  </a:lnTo>
                  <a:cubicBezTo>
                    <a:pt x="0" y="47938"/>
                    <a:pt x="47938" y="0"/>
                    <a:pt x="107073" y="0"/>
                  </a:cubicBezTo>
                  <a:close/>
                </a:path>
              </a:pathLst>
            </a:custGeom>
            <a:solidFill>
              <a:srgbClr val="2978C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43345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691933" y="8556566"/>
            <a:ext cx="754578" cy="345219"/>
          </a:xfrm>
          <a:custGeom>
            <a:avLst/>
            <a:gdLst/>
            <a:ahLst/>
            <a:cxnLst/>
            <a:rect r="r" b="b" t="t" l="l"/>
            <a:pathLst>
              <a:path h="345219" w="754578">
                <a:moveTo>
                  <a:pt x="0" y="0"/>
                </a:moveTo>
                <a:lnTo>
                  <a:pt x="754578" y="0"/>
                </a:lnTo>
                <a:lnTo>
                  <a:pt x="754578" y="345220"/>
                </a:lnTo>
                <a:lnTo>
                  <a:pt x="0" y="345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089349" y="270743"/>
            <a:ext cx="1227420" cy="1278229"/>
          </a:xfrm>
          <a:custGeom>
            <a:avLst/>
            <a:gdLst/>
            <a:ahLst/>
            <a:cxnLst/>
            <a:rect r="r" b="b" t="t" l="l"/>
            <a:pathLst>
              <a:path h="1278229" w="1227420">
                <a:moveTo>
                  <a:pt x="0" y="0"/>
                </a:moveTo>
                <a:lnTo>
                  <a:pt x="1227420" y="0"/>
                </a:lnTo>
                <a:lnTo>
                  <a:pt x="1227420" y="1278228"/>
                </a:lnTo>
                <a:lnTo>
                  <a:pt x="0" y="1278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69" t="0" r="-2069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479810" y="482764"/>
            <a:ext cx="1441972" cy="851621"/>
          </a:xfrm>
          <a:custGeom>
            <a:avLst/>
            <a:gdLst/>
            <a:ahLst/>
            <a:cxnLst/>
            <a:rect r="r" b="b" t="t" l="l"/>
            <a:pathLst>
              <a:path h="851621" w="1441972">
                <a:moveTo>
                  <a:pt x="0" y="0"/>
                </a:moveTo>
                <a:lnTo>
                  <a:pt x="1441971" y="0"/>
                </a:lnTo>
                <a:lnTo>
                  <a:pt x="1441971" y="851621"/>
                </a:lnTo>
                <a:lnTo>
                  <a:pt x="0" y="8516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69" t="0" r="-2069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0" y="0"/>
            <a:ext cx="12191890" cy="1768590"/>
            <a:chOff x="0" y="0"/>
            <a:chExt cx="3211033" cy="46580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211033" cy="465802"/>
            </a:xfrm>
            <a:custGeom>
              <a:avLst/>
              <a:gdLst/>
              <a:ahLst/>
              <a:cxnLst/>
              <a:rect r="r" b="b" t="t" l="l"/>
              <a:pathLst>
                <a:path h="465802" w="3211033">
                  <a:moveTo>
                    <a:pt x="12700" y="0"/>
                  </a:moveTo>
                  <a:lnTo>
                    <a:pt x="3198332" y="0"/>
                  </a:lnTo>
                  <a:cubicBezTo>
                    <a:pt x="3205347" y="0"/>
                    <a:pt x="3211033" y="5686"/>
                    <a:pt x="3211033" y="12700"/>
                  </a:cubicBezTo>
                  <a:lnTo>
                    <a:pt x="3211033" y="453101"/>
                  </a:lnTo>
                  <a:cubicBezTo>
                    <a:pt x="3211033" y="460115"/>
                    <a:pt x="3205347" y="465802"/>
                    <a:pt x="3198332" y="465802"/>
                  </a:cubicBezTo>
                  <a:lnTo>
                    <a:pt x="12700" y="465802"/>
                  </a:lnTo>
                  <a:cubicBezTo>
                    <a:pt x="5686" y="465802"/>
                    <a:pt x="0" y="460115"/>
                    <a:pt x="0" y="453101"/>
                  </a:cubicBezTo>
                  <a:lnTo>
                    <a:pt x="0" y="12700"/>
                  </a:lnTo>
                  <a:cubicBezTo>
                    <a:pt x="0" y="5686"/>
                    <a:pt x="5686" y="0"/>
                    <a:pt x="12700" y="0"/>
                  </a:cubicBez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3211033" cy="5134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977493" y="425614"/>
            <a:ext cx="11163190" cy="758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7"/>
              </a:lnSpc>
            </a:pPr>
            <a:r>
              <a:rPr lang="en-US" b="true" sz="4621">
                <a:solidFill>
                  <a:srgbClr val="38B6FF"/>
                </a:solidFill>
                <a:latin typeface="Helios Bold"/>
                <a:ea typeface="Helios Bold"/>
                <a:cs typeface="Helios Bold"/>
                <a:sym typeface="Helios Bold"/>
              </a:rPr>
              <a:t>WEEK VII.</a:t>
            </a:r>
            <a:r>
              <a:rPr lang="en-US" b="true" sz="462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 PRESENTING WITH IMPACT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77493" y="4649561"/>
            <a:ext cx="9926184" cy="292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9833" indent="-309916" lvl="1">
              <a:lnSpc>
                <a:spcPts val="4650"/>
              </a:lnSpc>
              <a:buFont typeface="Arial"/>
              <a:buChar char="•"/>
            </a:pPr>
            <a:r>
              <a:rPr lang="en-US" b="true" sz="28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1: </a:t>
            </a:r>
            <a:r>
              <a:rPr lang="en-US" sz="28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Presentation structure (intro-body-conclusion).</a:t>
            </a:r>
          </a:p>
          <a:p>
            <a:pPr algn="l" marL="619833" indent="-309916" lvl="1">
              <a:lnSpc>
                <a:spcPts val="4650"/>
              </a:lnSpc>
              <a:buFont typeface="Arial"/>
              <a:buChar char="•"/>
            </a:pPr>
            <a:r>
              <a:rPr lang="en-US" b="true" sz="28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2: </a:t>
            </a:r>
            <a:r>
              <a:rPr lang="en-US" sz="28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Practice: Present a health campaign.</a:t>
            </a:r>
          </a:p>
          <a:p>
            <a:pPr algn="l" marL="619833" indent="-309916" lvl="1">
              <a:lnSpc>
                <a:spcPts val="4650"/>
              </a:lnSpc>
              <a:buFont typeface="Arial"/>
              <a:buChar char="•"/>
            </a:pPr>
            <a:r>
              <a:rPr lang="en-US" b="true" sz="28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1: </a:t>
            </a:r>
            <a:r>
              <a:rPr lang="en-US" sz="28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Voice training (projection, pitch control). Visualization exercise before performance.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454666" y="8540218"/>
            <a:ext cx="4408337" cy="32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r>
              <a:rPr lang="en-US" sz="1874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WWW.NDALCOMMUNICATIONS.COM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4667" y="2440952"/>
            <a:ext cx="10749999" cy="1381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7704" indent="-283852" lvl="1">
              <a:lnSpc>
                <a:spcPts val="3681"/>
              </a:lnSpc>
              <a:buAutoNum type="arabicPeriod" startAt="1"/>
            </a:pPr>
            <a:r>
              <a:rPr lang="en-US" b="true" sz="262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Objective: </a:t>
            </a:r>
            <a:r>
              <a:rPr lang="en-US" sz="262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Learn structure and delivery of professional presentations.</a:t>
            </a:r>
          </a:p>
          <a:p>
            <a:pPr algn="l" marL="567704" indent="-283852" lvl="1">
              <a:lnSpc>
                <a:spcPts val="3681"/>
              </a:lnSpc>
              <a:buAutoNum type="arabicPeriod" startAt="1"/>
            </a:pPr>
            <a:r>
              <a:rPr lang="en-US" b="true" sz="262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Objective:</a:t>
            </a:r>
            <a:r>
              <a:rPr lang="en-US" b="true" sz="262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62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Develop stage presence and projection.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77493" y="8226473"/>
            <a:ext cx="9646150" cy="155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33"/>
              </a:lnSpc>
              <a:spcBef>
                <a:spcPct val="0"/>
              </a:spcBef>
            </a:pPr>
            <a:r>
              <a:rPr lang="en-US" b="true" sz="2952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A</a:t>
            </a:r>
            <a:r>
              <a:rPr lang="en-US" b="true" sz="2952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ssignment:</a:t>
            </a:r>
            <a:r>
              <a:rPr lang="en-US" sz="2952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3-minute recorded presentation.</a:t>
            </a:r>
          </a:p>
          <a:p>
            <a:pPr algn="l">
              <a:lnSpc>
                <a:spcPts val="4133"/>
              </a:lnSpc>
              <a:spcBef>
                <a:spcPct val="0"/>
              </a:spcBef>
            </a:pPr>
            <a:r>
              <a:rPr lang="en-US" b="true" sz="2952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Tools: </a:t>
            </a:r>
            <a:r>
              <a:rPr lang="en-US" sz="2952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PowerPoint, Zoom recording</a:t>
            </a:r>
          </a:p>
          <a:p>
            <a:pPr algn="l">
              <a:lnSpc>
                <a:spcPts val="4133"/>
              </a:lnSpc>
              <a:spcBef>
                <a:spcPct val="0"/>
              </a:spcBef>
            </a:pPr>
            <a:r>
              <a:rPr lang="en-US" b="true" sz="2952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Outcome: </a:t>
            </a:r>
            <a:r>
              <a:rPr lang="en-US" sz="2952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Professional, composed presentation delivery.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173185" y="4180402"/>
            <a:ext cx="1969513" cy="472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  <a:spcBef>
                <a:spcPct val="0"/>
              </a:spcBef>
            </a:pPr>
            <a:r>
              <a:rPr lang="en-US" b="true" sz="2774" u="sng">
                <a:solidFill>
                  <a:srgbClr val="FF5757"/>
                </a:solidFill>
                <a:latin typeface="Helios Bold"/>
                <a:ea typeface="Helios Bold"/>
                <a:cs typeface="Helios Bold"/>
                <a:sym typeface="Helios Bold"/>
              </a:rPr>
              <a:t>SESSIONS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10100" y="0"/>
            <a:ext cx="13677900" cy="10471767"/>
            <a:chOff x="0" y="0"/>
            <a:chExt cx="3602410" cy="2757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02410" cy="2757996"/>
            </a:xfrm>
            <a:custGeom>
              <a:avLst/>
              <a:gdLst/>
              <a:ahLst/>
              <a:cxnLst/>
              <a:rect r="r" b="b" t="t" l="l"/>
              <a:pathLst>
                <a:path h="2757996" w="3602410">
                  <a:moveTo>
                    <a:pt x="0" y="0"/>
                  </a:moveTo>
                  <a:lnTo>
                    <a:pt x="3602410" y="0"/>
                  </a:lnTo>
                  <a:lnTo>
                    <a:pt x="3602410" y="2757996"/>
                  </a:lnTo>
                  <a:lnTo>
                    <a:pt x="0" y="2757996"/>
                  </a:ln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3602410" cy="28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true" rot="-5400000">
            <a:off x="-5968007" y="3945931"/>
            <a:ext cx="10287000" cy="2395139"/>
          </a:xfrm>
          <a:custGeom>
            <a:avLst/>
            <a:gdLst/>
            <a:ahLst/>
            <a:cxnLst/>
            <a:rect r="r" b="b" t="t" l="l"/>
            <a:pathLst>
              <a:path h="2395139" w="10287000">
                <a:moveTo>
                  <a:pt x="10287000" y="2395138"/>
                </a:moveTo>
                <a:lnTo>
                  <a:pt x="0" y="2395138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3951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26" t="-57958" r="0" b="-95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72241" y="0"/>
            <a:ext cx="6288747" cy="8128106"/>
            <a:chOff x="0" y="0"/>
            <a:chExt cx="1484175" cy="191827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84175" cy="1918272"/>
            </a:xfrm>
            <a:custGeom>
              <a:avLst/>
              <a:gdLst/>
              <a:ahLst/>
              <a:cxnLst/>
              <a:rect r="r" b="b" t="t" l="l"/>
              <a:pathLst>
                <a:path h="1918272" w="1484175">
                  <a:moveTo>
                    <a:pt x="0" y="0"/>
                  </a:moveTo>
                  <a:lnTo>
                    <a:pt x="1484175" y="0"/>
                  </a:lnTo>
                  <a:lnTo>
                    <a:pt x="1484175" y="1918272"/>
                  </a:lnTo>
                  <a:lnTo>
                    <a:pt x="0" y="1918272"/>
                  </a:lnTo>
                  <a:close/>
                </a:path>
              </a:pathLst>
            </a:custGeom>
            <a:blipFill>
              <a:blip r:embed="rId5"/>
              <a:stretch>
                <a:fillRect l="-65026" t="0" r="-65026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73063" y="5453374"/>
            <a:ext cx="17958751" cy="2788425"/>
            <a:chOff x="0" y="0"/>
            <a:chExt cx="4729877" cy="734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29877" cy="734400"/>
            </a:xfrm>
            <a:custGeom>
              <a:avLst/>
              <a:gdLst/>
              <a:ahLst/>
              <a:cxnLst/>
              <a:rect r="r" b="b" t="t" l="l"/>
              <a:pathLst>
                <a:path h="734400" w="4729877">
                  <a:moveTo>
                    <a:pt x="0" y="0"/>
                  </a:moveTo>
                  <a:lnTo>
                    <a:pt x="4729877" y="0"/>
                  </a:lnTo>
                  <a:lnTo>
                    <a:pt x="4729877" y="734400"/>
                  </a:lnTo>
                  <a:lnTo>
                    <a:pt x="0" y="734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729877" cy="782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828172" y="-274740"/>
            <a:ext cx="3833899" cy="1735747"/>
            <a:chOff x="0" y="0"/>
            <a:chExt cx="1009751" cy="45715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09751" cy="457151"/>
            </a:xfrm>
            <a:custGeom>
              <a:avLst/>
              <a:gdLst/>
              <a:ahLst/>
              <a:cxnLst/>
              <a:rect r="r" b="b" t="t" l="l"/>
              <a:pathLst>
                <a:path h="457151" w="1009751">
                  <a:moveTo>
                    <a:pt x="62599" y="0"/>
                  </a:moveTo>
                  <a:lnTo>
                    <a:pt x="947152" y="0"/>
                  </a:lnTo>
                  <a:cubicBezTo>
                    <a:pt x="963754" y="0"/>
                    <a:pt x="979677" y="6595"/>
                    <a:pt x="991416" y="18335"/>
                  </a:cubicBezTo>
                  <a:cubicBezTo>
                    <a:pt x="1003156" y="30075"/>
                    <a:pt x="1009751" y="45997"/>
                    <a:pt x="1009751" y="62599"/>
                  </a:cubicBezTo>
                  <a:lnTo>
                    <a:pt x="1009751" y="394552"/>
                  </a:lnTo>
                  <a:cubicBezTo>
                    <a:pt x="1009751" y="411155"/>
                    <a:pt x="1003156" y="427077"/>
                    <a:pt x="991416" y="438817"/>
                  </a:cubicBezTo>
                  <a:cubicBezTo>
                    <a:pt x="979677" y="450556"/>
                    <a:pt x="963754" y="457151"/>
                    <a:pt x="947152" y="457151"/>
                  </a:cubicBezTo>
                  <a:lnTo>
                    <a:pt x="62599" y="457151"/>
                  </a:lnTo>
                  <a:cubicBezTo>
                    <a:pt x="45997" y="457151"/>
                    <a:pt x="30075" y="450556"/>
                    <a:pt x="18335" y="438817"/>
                  </a:cubicBezTo>
                  <a:cubicBezTo>
                    <a:pt x="6595" y="427077"/>
                    <a:pt x="0" y="411155"/>
                    <a:pt x="0" y="394552"/>
                  </a:cubicBezTo>
                  <a:lnTo>
                    <a:pt x="0" y="62599"/>
                  </a:lnTo>
                  <a:cubicBezTo>
                    <a:pt x="0" y="45997"/>
                    <a:pt x="6595" y="30075"/>
                    <a:pt x="18335" y="18335"/>
                  </a:cubicBezTo>
                  <a:cubicBezTo>
                    <a:pt x="30075" y="6595"/>
                    <a:pt x="45997" y="0"/>
                    <a:pt x="625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009751" cy="5047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004546" y="233587"/>
            <a:ext cx="1227420" cy="1227420"/>
          </a:xfrm>
          <a:custGeom>
            <a:avLst/>
            <a:gdLst/>
            <a:ahLst/>
            <a:cxnLst/>
            <a:rect r="r" b="b" t="t" l="l"/>
            <a:pathLst>
              <a:path h="1227420" w="1227420">
                <a:moveTo>
                  <a:pt x="0" y="0"/>
                </a:moveTo>
                <a:lnTo>
                  <a:pt x="1227419" y="0"/>
                </a:lnTo>
                <a:lnTo>
                  <a:pt x="1227419" y="1227420"/>
                </a:lnTo>
                <a:lnTo>
                  <a:pt x="0" y="1227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95006" y="437181"/>
            <a:ext cx="1441972" cy="817770"/>
          </a:xfrm>
          <a:custGeom>
            <a:avLst/>
            <a:gdLst/>
            <a:ahLst/>
            <a:cxnLst/>
            <a:rect r="r" b="b" t="t" l="l"/>
            <a:pathLst>
              <a:path h="817770" w="1441972">
                <a:moveTo>
                  <a:pt x="0" y="0"/>
                </a:moveTo>
                <a:lnTo>
                  <a:pt x="1441972" y="0"/>
                </a:lnTo>
                <a:lnTo>
                  <a:pt x="1441972" y="817770"/>
                </a:lnTo>
                <a:lnTo>
                  <a:pt x="0" y="8177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148953" y="8715282"/>
            <a:ext cx="9521134" cy="75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4502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WEEK-BY-WEEK TRAINER GUIDE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696454" y="3779557"/>
            <a:ext cx="4065616" cy="1456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53"/>
              </a:lnSpc>
              <a:spcBef>
                <a:spcPct val="0"/>
              </a:spcBef>
            </a:pPr>
            <a:r>
              <a:rPr lang="en-US" b="true" sz="8323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WEEK 8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0" y="5518176"/>
            <a:ext cx="18946140" cy="2762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60"/>
              </a:lnSpc>
              <a:spcBef>
                <a:spcPct val="0"/>
              </a:spcBef>
            </a:pPr>
            <a:r>
              <a:rPr lang="en-US" b="true" sz="7829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PERSUAS</a:t>
            </a:r>
            <a:r>
              <a:rPr lang="en-US" b="true" sz="7829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IVE &amp; LEADERSHIP COMMUNICATION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10100" y="250576"/>
            <a:ext cx="13677900" cy="9785848"/>
            <a:chOff x="0" y="0"/>
            <a:chExt cx="3602410" cy="257734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02410" cy="2577343"/>
            </a:xfrm>
            <a:custGeom>
              <a:avLst/>
              <a:gdLst/>
              <a:ahLst/>
              <a:cxnLst/>
              <a:rect r="r" b="b" t="t" l="l"/>
              <a:pathLst>
                <a:path h="2577343" w="3602410">
                  <a:moveTo>
                    <a:pt x="0" y="0"/>
                  </a:moveTo>
                  <a:lnTo>
                    <a:pt x="3602410" y="0"/>
                  </a:lnTo>
                  <a:lnTo>
                    <a:pt x="3602410" y="2577343"/>
                  </a:lnTo>
                  <a:lnTo>
                    <a:pt x="0" y="2577343"/>
                  </a:ln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3602410" cy="26725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true" rot="-5400000">
            <a:off x="-5968007" y="3945931"/>
            <a:ext cx="10287000" cy="2395139"/>
          </a:xfrm>
          <a:custGeom>
            <a:avLst/>
            <a:gdLst/>
            <a:ahLst/>
            <a:cxnLst/>
            <a:rect r="r" b="b" t="t" l="l"/>
            <a:pathLst>
              <a:path h="2395139" w="10287000">
                <a:moveTo>
                  <a:pt x="10287000" y="2395138"/>
                </a:moveTo>
                <a:lnTo>
                  <a:pt x="0" y="2395138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3951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26" t="-57958" r="0" b="-95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116663" y="6755358"/>
            <a:ext cx="951137" cy="444437"/>
          </a:xfrm>
          <a:custGeom>
            <a:avLst/>
            <a:gdLst/>
            <a:ahLst/>
            <a:cxnLst/>
            <a:rect r="r" b="b" t="t" l="l"/>
            <a:pathLst>
              <a:path h="444437" w="951137">
                <a:moveTo>
                  <a:pt x="0" y="0"/>
                </a:moveTo>
                <a:lnTo>
                  <a:pt x="951137" y="0"/>
                </a:lnTo>
                <a:lnTo>
                  <a:pt x="951137" y="444436"/>
                </a:lnTo>
                <a:lnTo>
                  <a:pt x="0" y="444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78900" r="-11298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72241" y="0"/>
            <a:ext cx="6376712" cy="8978527"/>
            <a:chOff x="0" y="0"/>
            <a:chExt cx="1484175" cy="20897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84175" cy="2089745"/>
            </a:xfrm>
            <a:custGeom>
              <a:avLst/>
              <a:gdLst/>
              <a:ahLst/>
              <a:cxnLst/>
              <a:rect r="r" b="b" t="t" l="l"/>
              <a:pathLst>
                <a:path h="2089745" w="1484175">
                  <a:moveTo>
                    <a:pt x="18211" y="0"/>
                  </a:moveTo>
                  <a:lnTo>
                    <a:pt x="1465963" y="0"/>
                  </a:lnTo>
                  <a:cubicBezTo>
                    <a:pt x="1470793" y="0"/>
                    <a:pt x="1475425" y="1919"/>
                    <a:pt x="1478841" y="5334"/>
                  </a:cubicBezTo>
                  <a:cubicBezTo>
                    <a:pt x="1482256" y="8749"/>
                    <a:pt x="1484175" y="13381"/>
                    <a:pt x="1484175" y="18211"/>
                  </a:cubicBezTo>
                  <a:lnTo>
                    <a:pt x="1484175" y="2071534"/>
                  </a:lnTo>
                  <a:cubicBezTo>
                    <a:pt x="1484175" y="2076364"/>
                    <a:pt x="1482256" y="2080996"/>
                    <a:pt x="1478841" y="2084411"/>
                  </a:cubicBezTo>
                  <a:cubicBezTo>
                    <a:pt x="1475425" y="2087826"/>
                    <a:pt x="1470793" y="2089745"/>
                    <a:pt x="1465963" y="2089745"/>
                  </a:cubicBezTo>
                  <a:lnTo>
                    <a:pt x="18211" y="2089745"/>
                  </a:lnTo>
                  <a:cubicBezTo>
                    <a:pt x="13381" y="2089745"/>
                    <a:pt x="8749" y="2087826"/>
                    <a:pt x="5334" y="2084411"/>
                  </a:cubicBezTo>
                  <a:cubicBezTo>
                    <a:pt x="1919" y="2080996"/>
                    <a:pt x="0" y="2076364"/>
                    <a:pt x="0" y="2071534"/>
                  </a:cubicBezTo>
                  <a:lnTo>
                    <a:pt x="0" y="18211"/>
                  </a:lnTo>
                  <a:cubicBezTo>
                    <a:pt x="0" y="13381"/>
                    <a:pt x="1919" y="8749"/>
                    <a:pt x="5334" y="5334"/>
                  </a:cubicBezTo>
                  <a:cubicBezTo>
                    <a:pt x="8749" y="1919"/>
                    <a:pt x="13381" y="0"/>
                    <a:pt x="18211" y="0"/>
                  </a:cubicBezTo>
                  <a:close/>
                </a:path>
              </a:pathLst>
            </a:custGeom>
            <a:blipFill>
              <a:blip r:embed="rId7"/>
              <a:stretch>
                <a:fillRect l="-57556" t="0" r="-57556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343722" y="870393"/>
            <a:ext cx="1915578" cy="1600437"/>
            <a:chOff x="0" y="0"/>
            <a:chExt cx="2554104" cy="2133917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2554104" cy="2133917"/>
              <a:chOff x="0" y="0"/>
              <a:chExt cx="504514" cy="42151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504514" cy="421514"/>
              </a:xfrm>
              <a:custGeom>
                <a:avLst/>
                <a:gdLst/>
                <a:ahLst/>
                <a:cxnLst/>
                <a:rect r="r" b="b" t="t" l="l"/>
                <a:pathLst>
                  <a:path h="421514" w="504514">
                    <a:moveTo>
                      <a:pt x="121247" y="0"/>
                    </a:moveTo>
                    <a:lnTo>
                      <a:pt x="383268" y="0"/>
                    </a:lnTo>
                    <a:cubicBezTo>
                      <a:pt x="450230" y="0"/>
                      <a:pt x="504514" y="54284"/>
                      <a:pt x="504514" y="121247"/>
                    </a:cubicBezTo>
                    <a:lnTo>
                      <a:pt x="504514" y="300268"/>
                    </a:lnTo>
                    <a:cubicBezTo>
                      <a:pt x="504514" y="367230"/>
                      <a:pt x="450230" y="421514"/>
                      <a:pt x="383268" y="421514"/>
                    </a:cubicBezTo>
                    <a:lnTo>
                      <a:pt x="121247" y="421514"/>
                    </a:lnTo>
                    <a:cubicBezTo>
                      <a:pt x="54284" y="421514"/>
                      <a:pt x="0" y="367230"/>
                      <a:pt x="0" y="300268"/>
                    </a:cubicBezTo>
                    <a:lnTo>
                      <a:pt x="0" y="121247"/>
                    </a:lnTo>
                    <a:cubicBezTo>
                      <a:pt x="0" y="54284"/>
                      <a:pt x="54284" y="0"/>
                      <a:pt x="12124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95250"/>
                <a:ext cx="504514" cy="5167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927"/>
                  </a:lnSpc>
                </a:pPr>
              </a:p>
            </p:txBody>
          </p:sp>
        </p:grpSp>
        <p:sp>
          <p:nvSpPr>
            <p:cNvPr name="Freeform 14" id="14"/>
            <p:cNvSpPr/>
            <p:nvPr/>
          </p:nvSpPr>
          <p:spPr>
            <a:xfrm flipH="false" flipV="false" rot="0">
              <a:off x="61448" y="248678"/>
              <a:ext cx="2431207" cy="1636560"/>
            </a:xfrm>
            <a:custGeom>
              <a:avLst/>
              <a:gdLst/>
              <a:ahLst/>
              <a:cxnLst/>
              <a:rect r="r" b="b" t="t" l="l"/>
              <a:pathLst>
                <a:path h="1636560" w="2431207">
                  <a:moveTo>
                    <a:pt x="0" y="0"/>
                  </a:moveTo>
                  <a:lnTo>
                    <a:pt x="2431208" y="0"/>
                  </a:lnTo>
                  <a:lnTo>
                    <a:pt x="2431208" y="1636560"/>
                  </a:lnTo>
                  <a:lnTo>
                    <a:pt x="0" y="1636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455" t="-37178" r="-10500" b="-43993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2197433" y="4041588"/>
            <a:ext cx="5061867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101"/>
              </a:lnSpc>
            </a:pPr>
            <a:r>
              <a:rPr lang="en-US" sz="5917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Program Guide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697364" y="4968320"/>
            <a:ext cx="9561936" cy="1082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69"/>
              </a:lnSpc>
            </a:pPr>
            <a:r>
              <a:rPr lang="en-US" sz="3846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Speak with Confidence: English Fluency and Self-Value for Health Professionals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809644" y="7843709"/>
            <a:ext cx="8449656" cy="1414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741"/>
              </a:lnSpc>
              <a:spcBef>
                <a:spcPct val="0"/>
              </a:spcBef>
            </a:pPr>
            <a:r>
              <a:rPr lang="en-US" b="true" sz="2672">
                <a:solidFill>
                  <a:srgbClr val="38B6FF"/>
                </a:solidFill>
                <a:latin typeface="Helios Bold"/>
                <a:ea typeface="Helios Bold"/>
                <a:cs typeface="Helios Bold"/>
                <a:sym typeface="Helios Bold"/>
              </a:rPr>
              <a:t>Duration:</a:t>
            </a:r>
            <a:r>
              <a:rPr lang="en-US" sz="2672">
                <a:solidFill>
                  <a:srgbClr val="38B6FF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2672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12 Weeks</a:t>
            </a:r>
          </a:p>
          <a:p>
            <a:pPr algn="r">
              <a:lnSpc>
                <a:spcPts val="3741"/>
              </a:lnSpc>
              <a:spcBef>
                <a:spcPct val="0"/>
              </a:spcBef>
            </a:pPr>
            <a:r>
              <a:rPr lang="en-US" sz="2672">
                <a:solidFill>
                  <a:srgbClr val="38B6FF"/>
                </a:solidFill>
                <a:latin typeface="Helios"/>
                <a:ea typeface="Helios"/>
                <a:cs typeface="Helios"/>
                <a:sym typeface="Helios"/>
              </a:rPr>
              <a:t> Level: Intermediate</a:t>
            </a:r>
            <a:r>
              <a:rPr lang="en-US" sz="2672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 → Expert</a:t>
            </a:r>
          </a:p>
          <a:p>
            <a:pPr algn="r">
              <a:lnSpc>
                <a:spcPts val="3741"/>
              </a:lnSpc>
              <a:spcBef>
                <a:spcPct val="0"/>
              </a:spcBef>
            </a:pPr>
            <a:r>
              <a:rPr lang="en-US" sz="2672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2672">
                <a:solidFill>
                  <a:srgbClr val="38B6FF"/>
                </a:solidFill>
                <a:latin typeface="Helios"/>
                <a:ea typeface="Helios"/>
                <a:cs typeface="Helios"/>
                <a:sym typeface="Helios"/>
              </a:rPr>
              <a:t>Instructor Role:</a:t>
            </a:r>
            <a:r>
              <a:rPr lang="en-US" sz="2672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 English Language &amp; Confidence Coach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19473" y="0"/>
                  </a:moveTo>
                  <a:lnTo>
                    <a:pt x="4797119" y="0"/>
                  </a:lnTo>
                  <a:cubicBezTo>
                    <a:pt x="4802284" y="0"/>
                    <a:pt x="4807237" y="2052"/>
                    <a:pt x="4810889" y="5704"/>
                  </a:cubicBezTo>
                  <a:cubicBezTo>
                    <a:pt x="4814541" y="9356"/>
                    <a:pt x="4816592" y="14309"/>
                    <a:pt x="4816592" y="19473"/>
                  </a:cubicBezTo>
                  <a:lnTo>
                    <a:pt x="4816592" y="2689860"/>
                  </a:lnTo>
                  <a:cubicBezTo>
                    <a:pt x="4816592" y="2695025"/>
                    <a:pt x="4814541" y="2699978"/>
                    <a:pt x="4810889" y="2703630"/>
                  </a:cubicBezTo>
                  <a:cubicBezTo>
                    <a:pt x="4807237" y="2707282"/>
                    <a:pt x="4802284" y="2709333"/>
                    <a:pt x="4797119" y="2709333"/>
                  </a:cubicBezTo>
                  <a:lnTo>
                    <a:pt x="19473" y="2709333"/>
                  </a:lnTo>
                  <a:cubicBezTo>
                    <a:pt x="14309" y="2709333"/>
                    <a:pt x="9356" y="2707282"/>
                    <a:pt x="5704" y="2703630"/>
                  </a:cubicBezTo>
                  <a:cubicBezTo>
                    <a:pt x="2052" y="2699978"/>
                    <a:pt x="0" y="2695025"/>
                    <a:pt x="0" y="2689860"/>
                  </a:cubicBezTo>
                  <a:lnTo>
                    <a:pt x="0" y="19473"/>
                  </a:lnTo>
                  <a:cubicBezTo>
                    <a:pt x="0" y="14309"/>
                    <a:pt x="2052" y="9356"/>
                    <a:pt x="5704" y="5704"/>
                  </a:cubicBezTo>
                  <a:cubicBezTo>
                    <a:pt x="9356" y="2052"/>
                    <a:pt x="14309" y="0"/>
                    <a:pt x="194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rnd">
              <a:solidFill>
                <a:srgbClr val="023059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54666" y="2730796"/>
            <a:ext cx="6385873" cy="5091200"/>
            <a:chOff x="0" y="0"/>
            <a:chExt cx="8514498" cy="678826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4765" t="0" r="14765" b="0"/>
            <a:stretch>
              <a:fillRect/>
            </a:stretch>
          </p:blipFill>
          <p:spPr>
            <a:xfrm flipH="false" flipV="false">
              <a:off x="0" y="0"/>
              <a:ext cx="8514498" cy="6788267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false" flipV="false" rot="0">
            <a:off x="412753" y="3444602"/>
            <a:ext cx="11490377" cy="5457184"/>
          </a:xfrm>
          <a:custGeom>
            <a:avLst/>
            <a:gdLst/>
            <a:ahLst/>
            <a:cxnLst/>
            <a:rect r="r" b="b" t="t" l="l"/>
            <a:pathLst>
              <a:path h="5457184" w="11490377">
                <a:moveTo>
                  <a:pt x="0" y="0"/>
                </a:moveTo>
                <a:lnTo>
                  <a:pt x="11490378" y="0"/>
                </a:lnTo>
                <a:lnTo>
                  <a:pt x="11490378" y="5457184"/>
                </a:lnTo>
                <a:lnTo>
                  <a:pt x="0" y="545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 l="-3731" t="-1190" r="0" b="-119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252294" y="8348111"/>
            <a:ext cx="4813081" cy="762130"/>
            <a:chOff x="0" y="0"/>
            <a:chExt cx="1352394" cy="2141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52394" cy="214146"/>
            </a:xfrm>
            <a:custGeom>
              <a:avLst/>
              <a:gdLst/>
              <a:ahLst/>
              <a:cxnLst/>
              <a:rect r="r" b="b" t="t" l="l"/>
              <a:pathLst>
                <a:path h="214146" w="1352394">
                  <a:moveTo>
                    <a:pt x="80426" y="0"/>
                  </a:moveTo>
                  <a:lnTo>
                    <a:pt x="1271968" y="0"/>
                  </a:lnTo>
                  <a:cubicBezTo>
                    <a:pt x="1316386" y="0"/>
                    <a:pt x="1352394" y="36008"/>
                    <a:pt x="1352394" y="80426"/>
                  </a:cubicBezTo>
                  <a:lnTo>
                    <a:pt x="1352394" y="133720"/>
                  </a:lnTo>
                  <a:cubicBezTo>
                    <a:pt x="1352394" y="155050"/>
                    <a:pt x="1343921" y="175507"/>
                    <a:pt x="1328838" y="190589"/>
                  </a:cubicBezTo>
                  <a:cubicBezTo>
                    <a:pt x="1313755" y="205672"/>
                    <a:pt x="1293299" y="214146"/>
                    <a:pt x="1271968" y="214146"/>
                  </a:cubicBezTo>
                  <a:lnTo>
                    <a:pt x="80426" y="214146"/>
                  </a:lnTo>
                  <a:cubicBezTo>
                    <a:pt x="59096" y="214146"/>
                    <a:pt x="38639" y="205672"/>
                    <a:pt x="23556" y="190589"/>
                  </a:cubicBezTo>
                  <a:cubicBezTo>
                    <a:pt x="8473" y="175507"/>
                    <a:pt x="0" y="155050"/>
                    <a:pt x="0" y="133720"/>
                  </a:cubicBezTo>
                  <a:lnTo>
                    <a:pt x="0" y="80426"/>
                  </a:lnTo>
                  <a:cubicBezTo>
                    <a:pt x="0" y="59096"/>
                    <a:pt x="8473" y="38639"/>
                    <a:pt x="23556" y="23556"/>
                  </a:cubicBezTo>
                  <a:cubicBezTo>
                    <a:pt x="38639" y="8473"/>
                    <a:pt x="59096" y="0"/>
                    <a:pt x="804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292A2B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35239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297905" y="8348111"/>
            <a:ext cx="1542634" cy="762130"/>
            <a:chOff x="0" y="0"/>
            <a:chExt cx="433454" cy="2141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3454" cy="214146"/>
            </a:xfrm>
            <a:custGeom>
              <a:avLst/>
              <a:gdLst/>
              <a:ahLst/>
              <a:cxnLst/>
              <a:rect r="r" b="b" t="t" l="l"/>
              <a:pathLst>
                <a:path h="214146" w="433454">
                  <a:moveTo>
                    <a:pt x="107073" y="0"/>
                  </a:moveTo>
                  <a:lnTo>
                    <a:pt x="326381" y="0"/>
                  </a:lnTo>
                  <a:cubicBezTo>
                    <a:pt x="385516" y="0"/>
                    <a:pt x="433454" y="47938"/>
                    <a:pt x="433454" y="107073"/>
                  </a:cubicBezTo>
                  <a:lnTo>
                    <a:pt x="433454" y="107073"/>
                  </a:lnTo>
                  <a:cubicBezTo>
                    <a:pt x="433454" y="166207"/>
                    <a:pt x="385516" y="214146"/>
                    <a:pt x="326381" y="214146"/>
                  </a:cubicBezTo>
                  <a:lnTo>
                    <a:pt x="107073" y="214146"/>
                  </a:lnTo>
                  <a:cubicBezTo>
                    <a:pt x="47938" y="214146"/>
                    <a:pt x="0" y="166207"/>
                    <a:pt x="0" y="107073"/>
                  </a:cubicBezTo>
                  <a:lnTo>
                    <a:pt x="0" y="107073"/>
                  </a:lnTo>
                  <a:cubicBezTo>
                    <a:pt x="0" y="47938"/>
                    <a:pt x="47938" y="0"/>
                    <a:pt x="107073" y="0"/>
                  </a:cubicBezTo>
                  <a:close/>
                </a:path>
              </a:pathLst>
            </a:custGeom>
            <a:solidFill>
              <a:srgbClr val="2978C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43345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691933" y="8556566"/>
            <a:ext cx="754578" cy="345219"/>
          </a:xfrm>
          <a:custGeom>
            <a:avLst/>
            <a:gdLst/>
            <a:ahLst/>
            <a:cxnLst/>
            <a:rect r="r" b="b" t="t" l="l"/>
            <a:pathLst>
              <a:path h="345219" w="754578">
                <a:moveTo>
                  <a:pt x="0" y="0"/>
                </a:moveTo>
                <a:lnTo>
                  <a:pt x="754578" y="0"/>
                </a:lnTo>
                <a:lnTo>
                  <a:pt x="754578" y="345220"/>
                </a:lnTo>
                <a:lnTo>
                  <a:pt x="0" y="345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089349" y="270743"/>
            <a:ext cx="1227420" cy="1278229"/>
          </a:xfrm>
          <a:custGeom>
            <a:avLst/>
            <a:gdLst/>
            <a:ahLst/>
            <a:cxnLst/>
            <a:rect r="r" b="b" t="t" l="l"/>
            <a:pathLst>
              <a:path h="1278229" w="1227420">
                <a:moveTo>
                  <a:pt x="0" y="0"/>
                </a:moveTo>
                <a:lnTo>
                  <a:pt x="1227420" y="0"/>
                </a:lnTo>
                <a:lnTo>
                  <a:pt x="1227420" y="1278228"/>
                </a:lnTo>
                <a:lnTo>
                  <a:pt x="0" y="1278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69" t="0" r="-2069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479810" y="482764"/>
            <a:ext cx="1441972" cy="851621"/>
          </a:xfrm>
          <a:custGeom>
            <a:avLst/>
            <a:gdLst/>
            <a:ahLst/>
            <a:cxnLst/>
            <a:rect r="r" b="b" t="t" l="l"/>
            <a:pathLst>
              <a:path h="851621" w="1441972">
                <a:moveTo>
                  <a:pt x="0" y="0"/>
                </a:moveTo>
                <a:lnTo>
                  <a:pt x="1441971" y="0"/>
                </a:lnTo>
                <a:lnTo>
                  <a:pt x="1441971" y="851621"/>
                </a:lnTo>
                <a:lnTo>
                  <a:pt x="0" y="8516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69" t="0" r="-2069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0" y="0"/>
            <a:ext cx="10774173" cy="1768590"/>
            <a:chOff x="0" y="0"/>
            <a:chExt cx="2837642" cy="46580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837642" cy="465802"/>
            </a:xfrm>
            <a:custGeom>
              <a:avLst/>
              <a:gdLst/>
              <a:ahLst/>
              <a:cxnLst/>
              <a:rect r="r" b="b" t="t" l="l"/>
              <a:pathLst>
                <a:path h="465802" w="2837642">
                  <a:moveTo>
                    <a:pt x="14371" y="0"/>
                  </a:moveTo>
                  <a:lnTo>
                    <a:pt x="2823271" y="0"/>
                  </a:lnTo>
                  <a:cubicBezTo>
                    <a:pt x="2827082" y="0"/>
                    <a:pt x="2830738" y="1514"/>
                    <a:pt x="2833433" y="4209"/>
                  </a:cubicBezTo>
                  <a:cubicBezTo>
                    <a:pt x="2836128" y="6904"/>
                    <a:pt x="2837642" y="10560"/>
                    <a:pt x="2837642" y="14371"/>
                  </a:cubicBezTo>
                  <a:lnTo>
                    <a:pt x="2837642" y="451430"/>
                  </a:lnTo>
                  <a:cubicBezTo>
                    <a:pt x="2837642" y="459367"/>
                    <a:pt x="2831208" y="465802"/>
                    <a:pt x="2823271" y="465802"/>
                  </a:cubicBezTo>
                  <a:lnTo>
                    <a:pt x="14371" y="465802"/>
                  </a:lnTo>
                  <a:cubicBezTo>
                    <a:pt x="10560" y="465802"/>
                    <a:pt x="6904" y="464287"/>
                    <a:pt x="4209" y="461592"/>
                  </a:cubicBezTo>
                  <a:cubicBezTo>
                    <a:pt x="1514" y="458897"/>
                    <a:pt x="0" y="455242"/>
                    <a:pt x="0" y="451430"/>
                  </a:cubicBezTo>
                  <a:lnTo>
                    <a:pt x="0" y="14371"/>
                  </a:lnTo>
                  <a:cubicBezTo>
                    <a:pt x="0" y="10560"/>
                    <a:pt x="1514" y="6904"/>
                    <a:pt x="4209" y="4209"/>
                  </a:cubicBezTo>
                  <a:cubicBezTo>
                    <a:pt x="6904" y="1514"/>
                    <a:pt x="10560" y="0"/>
                    <a:pt x="14371" y="0"/>
                  </a:cubicBez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2837642" cy="5134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977493" y="122038"/>
            <a:ext cx="10874431" cy="1518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7"/>
              </a:lnSpc>
            </a:pPr>
            <a:r>
              <a:rPr lang="en-US" b="true" sz="4621">
                <a:solidFill>
                  <a:srgbClr val="38B6FF"/>
                </a:solidFill>
                <a:latin typeface="Helios Bold"/>
                <a:ea typeface="Helios Bold"/>
                <a:cs typeface="Helios Bold"/>
                <a:sym typeface="Helios Bold"/>
              </a:rPr>
              <a:t>WEEK VIII.</a:t>
            </a:r>
            <a:r>
              <a:rPr lang="en-US" b="true" sz="462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 PERSUASIVE &amp; LEADERSHIP COMMUNICATION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77493" y="4649561"/>
            <a:ext cx="9957307" cy="2945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1776" indent="-310888" lvl="1">
              <a:lnSpc>
                <a:spcPts val="4665"/>
              </a:lnSpc>
              <a:buFont typeface="Arial"/>
              <a:buChar char="•"/>
            </a:pPr>
            <a:r>
              <a:rPr lang="en-US" b="true" sz="28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1: </a:t>
            </a:r>
            <a:r>
              <a:rPr lang="en-US" sz="287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Persuasive speech practice (health advocacy topics).</a:t>
            </a:r>
          </a:p>
          <a:p>
            <a:pPr algn="l" marL="621776" indent="-310888" lvl="1">
              <a:lnSpc>
                <a:spcPts val="4665"/>
              </a:lnSpc>
              <a:buFont typeface="Arial"/>
              <a:buChar char="•"/>
            </a:pPr>
            <a:r>
              <a:rPr lang="en-US" b="true" sz="28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2: </a:t>
            </a:r>
            <a:r>
              <a:rPr lang="en-US" sz="287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Mock “health meeting” scenario.</a:t>
            </a:r>
          </a:p>
          <a:p>
            <a:pPr algn="l" marL="621776" indent="-310888" lvl="1">
              <a:lnSpc>
                <a:spcPts val="4665"/>
              </a:lnSpc>
              <a:buFont typeface="Arial"/>
              <a:buChar char="•"/>
            </a:pPr>
            <a:r>
              <a:rPr lang="en-US" b="true" sz="28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1: </a:t>
            </a:r>
            <a:r>
              <a:rPr lang="en-US" sz="287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Exercise: “Leading the discussion.” Reflection: “Leadership through communication.”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454666" y="8540218"/>
            <a:ext cx="4408337" cy="32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r>
              <a:rPr lang="en-US" sz="1874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WWW.NDALCOMMUNICATIONS.COM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4667" y="2454745"/>
            <a:ext cx="10749999" cy="1068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7704" indent="-283852" lvl="1">
              <a:lnSpc>
                <a:spcPts val="4417"/>
              </a:lnSpc>
              <a:buAutoNum type="arabicPeriod" startAt="1"/>
            </a:pPr>
            <a:r>
              <a:rPr lang="en-US" b="true" sz="262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Objective: </a:t>
            </a:r>
            <a:r>
              <a:rPr lang="en-US" sz="262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Develop argumentation and persuasion skills.</a:t>
            </a:r>
          </a:p>
          <a:p>
            <a:pPr algn="l" marL="567704" indent="-283852" lvl="1">
              <a:lnSpc>
                <a:spcPts val="4417"/>
              </a:lnSpc>
              <a:buAutoNum type="arabicPeriod" startAt="1"/>
            </a:pPr>
            <a:r>
              <a:rPr lang="en-US" b="true" sz="262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Objective:</a:t>
            </a:r>
            <a:r>
              <a:rPr lang="en-US" b="true" sz="262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62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Communicate like a leader.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8341108"/>
            <a:ext cx="10223594" cy="1008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1"/>
              </a:lnSpc>
              <a:spcBef>
                <a:spcPct val="0"/>
              </a:spcBef>
            </a:pPr>
            <a:r>
              <a:rPr lang="en-US" b="true" sz="2815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A</a:t>
            </a:r>
            <a:r>
              <a:rPr lang="en-US" b="true" sz="2815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ssignment: </a:t>
            </a:r>
            <a:r>
              <a:rPr lang="en-US" sz="2815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Group health policy debate.</a:t>
            </a:r>
          </a:p>
          <a:p>
            <a:pPr algn="l">
              <a:lnSpc>
                <a:spcPts val="3941"/>
              </a:lnSpc>
              <a:spcBef>
                <a:spcPct val="0"/>
              </a:spcBef>
            </a:pPr>
            <a:r>
              <a:rPr lang="en-US" b="true" sz="2815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Outcome: </a:t>
            </a:r>
            <a:r>
              <a:rPr lang="en-US" sz="2815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Learners project authority, empathy, and leadership.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70984" y="4184031"/>
            <a:ext cx="1969513" cy="472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  <a:spcBef>
                <a:spcPct val="0"/>
              </a:spcBef>
            </a:pPr>
            <a:r>
              <a:rPr lang="en-US" b="true" sz="2774" u="sng">
                <a:solidFill>
                  <a:srgbClr val="FF5757"/>
                </a:solidFill>
                <a:latin typeface="Helios Bold"/>
                <a:ea typeface="Helios Bold"/>
                <a:cs typeface="Helios Bold"/>
                <a:sym typeface="Helios Bold"/>
              </a:rPr>
              <a:t>SESSIONS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10100" y="0"/>
            <a:ext cx="13677900" cy="10471767"/>
            <a:chOff x="0" y="0"/>
            <a:chExt cx="3602410" cy="2757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02410" cy="2757996"/>
            </a:xfrm>
            <a:custGeom>
              <a:avLst/>
              <a:gdLst/>
              <a:ahLst/>
              <a:cxnLst/>
              <a:rect r="r" b="b" t="t" l="l"/>
              <a:pathLst>
                <a:path h="2757996" w="3602410">
                  <a:moveTo>
                    <a:pt x="0" y="0"/>
                  </a:moveTo>
                  <a:lnTo>
                    <a:pt x="3602410" y="0"/>
                  </a:lnTo>
                  <a:lnTo>
                    <a:pt x="3602410" y="2757996"/>
                  </a:lnTo>
                  <a:lnTo>
                    <a:pt x="0" y="2757996"/>
                  </a:ln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3602410" cy="28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true" rot="-5400000">
            <a:off x="-5968007" y="3945931"/>
            <a:ext cx="10287000" cy="2395139"/>
          </a:xfrm>
          <a:custGeom>
            <a:avLst/>
            <a:gdLst/>
            <a:ahLst/>
            <a:cxnLst/>
            <a:rect r="r" b="b" t="t" l="l"/>
            <a:pathLst>
              <a:path h="2395139" w="10287000">
                <a:moveTo>
                  <a:pt x="10287000" y="2395138"/>
                </a:moveTo>
                <a:lnTo>
                  <a:pt x="0" y="2395138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3951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26" t="-57958" r="0" b="-95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72241" y="0"/>
            <a:ext cx="6376712" cy="8241799"/>
            <a:chOff x="0" y="0"/>
            <a:chExt cx="1484175" cy="191827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84175" cy="1918272"/>
            </a:xfrm>
            <a:custGeom>
              <a:avLst/>
              <a:gdLst/>
              <a:ahLst/>
              <a:cxnLst/>
              <a:rect r="r" b="b" t="t" l="l"/>
              <a:pathLst>
                <a:path h="1918272" w="1484175">
                  <a:moveTo>
                    <a:pt x="0" y="0"/>
                  </a:moveTo>
                  <a:lnTo>
                    <a:pt x="1484175" y="0"/>
                  </a:lnTo>
                  <a:lnTo>
                    <a:pt x="1484175" y="1918272"/>
                  </a:lnTo>
                  <a:lnTo>
                    <a:pt x="0" y="1918272"/>
                  </a:lnTo>
                  <a:close/>
                </a:path>
              </a:pathLst>
            </a:custGeom>
            <a:blipFill>
              <a:blip r:embed="rId5"/>
              <a:stretch>
                <a:fillRect l="-14624" t="0" r="-14624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73063" y="5453374"/>
            <a:ext cx="17958751" cy="2788425"/>
            <a:chOff x="0" y="0"/>
            <a:chExt cx="4729877" cy="734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29877" cy="734400"/>
            </a:xfrm>
            <a:custGeom>
              <a:avLst/>
              <a:gdLst/>
              <a:ahLst/>
              <a:cxnLst/>
              <a:rect r="r" b="b" t="t" l="l"/>
              <a:pathLst>
                <a:path h="734400" w="4729877">
                  <a:moveTo>
                    <a:pt x="0" y="0"/>
                  </a:moveTo>
                  <a:lnTo>
                    <a:pt x="4729877" y="0"/>
                  </a:lnTo>
                  <a:lnTo>
                    <a:pt x="4729877" y="734400"/>
                  </a:lnTo>
                  <a:lnTo>
                    <a:pt x="0" y="734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729877" cy="782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828172" y="-274740"/>
            <a:ext cx="3833899" cy="1735747"/>
            <a:chOff x="0" y="0"/>
            <a:chExt cx="5111866" cy="2314329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5111866" cy="2314329"/>
              <a:chOff x="0" y="0"/>
              <a:chExt cx="1009751" cy="4571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009751" cy="457151"/>
              </a:xfrm>
              <a:custGeom>
                <a:avLst/>
                <a:gdLst/>
                <a:ahLst/>
                <a:cxnLst/>
                <a:rect r="r" b="b" t="t" l="l"/>
                <a:pathLst>
                  <a:path h="457151" w="1009751">
                    <a:moveTo>
                      <a:pt x="62599" y="0"/>
                    </a:moveTo>
                    <a:lnTo>
                      <a:pt x="947152" y="0"/>
                    </a:lnTo>
                    <a:cubicBezTo>
                      <a:pt x="963754" y="0"/>
                      <a:pt x="979677" y="6595"/>
                      <a:pt x="991416" y="18335"/>
                    </a:cubicBezTo>
                    <a:cubicBezTo>
                      <a:pt x="1003156" y="30075"/>
                      <a:pt x="1009751" y="45997"/>
                      <a:pt x="1009751" y="62599"/>
                    </a:cubicBezTo>
                    <a:lnTo>
                      <a:pt x="1009751" y="394552"/>
                    </a:lnTo>
                    <a:cubicBezTo>
                      <a:pt x="1009751" y="411155"/>
                      <a:pt x="1003156" y="427077"/>
                      <a:pt x="991416" y="438817"/>
                    </a:cubicBezTo>
                    <a:cubicBezTo>
                      <a:pt x="979677" y="450556"/>
                      <a:pt x="963754" y="457151"/>
                      <a:pt x="947152" y="457151"/>
                    </a:cubicBezTo>
                    <a:lnTo>
                      <a:pt x="62599" y="457151"/>
                    </a:lnTo>
                    <a:cubicBezTo>
                      <a:pt x="45997" y="457151"/>
                      <a:pt x="30075" y="450556"/>
                      <a:pt x="18335" y="438817"/>
                    </a:cubicBezTo>
                    <a:cubicBezTo>
                      <a:pt x="6595" y="427077"/>
                      <a:pt x="0" y="411155"/>
                      <a:pt x="0" y="394552"/>
                    </a:cubicBezTo>
                    <a:lnTo>
                      <a:pt x="0" y="62599"/>
                    </a:lnTo>
                    <a:cubicBezTo>
                      <a:pt x="0" y="45997"/>
                      <a:pt x="6595" y="30075"/>
                      <a:pt x="18335" y="18335"/>
                    </a:cubicBezTo>
                    <a:cubicBezTo>
                      <a:pt x="30075" y="6595"/>
                      <a:pt x="45997" y="0"/>
                      <a:pt x="6259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47625"/>
                <a:ext cx="1009751" cy="5047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235165" y="677770"/>
              <a:ext cx="1636560" cy="1636560"/>
            </a:xfrm>
            <a:custGeom>
              <a:avLst/>
              <a:gdLst/>
              <a:ahLst/>
              <a:cxnLst/>
              <a:rect r="r" b="b" t="t" l="l"/>
              <a:pathLst>
                <a:path h="1636560" w="1636560">
                  <a:moveTo>
                    <a:pt x="0" y="0"/>
                  </a:moveTo>
                  <a:lnTo>
                    <a:pt x="1636559" y="0"/>
                  </a:lnTo>
                  <a:lnTo>
                    <a:pt x="1636559" y="1636559"/>
                  </a:lnTo>
                  <a:lnTo>
                    <a:pt x="0" y="1636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089112" y="949228"/>
              <a:ext cx="1922629" cy="1090360"/>
            </a:xfrm>
            <a:custGeom>
              <a:avLst/>
              <a:gdLst/>
              <a:ahLst/>
              <a:cxnLst/>
              <a:rect r="r" b="b" t="t" l="l"/>
              <a:pathLst>
                <a:path h="1090360" w="1922629">
                  <a:moveTo>
                    <a:pt x="0" y="0"/>
                  </a:moveTo>
                  <a:lnTo>
                    <a:pt x="1922629" y="0"/>
                  </a:lnTo>
                  <a:lnTo>
                    <a:pt x="1922629" y="1090359"/>
                  </a:lnTo>
                  <a:lnTo>
                    <a:pt x="0" y="1090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7148953" y="8715282"/>
            <a:ext cx="9521134" cy="75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4502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WEEK-BY-WEEK TRAINER GUIDE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696454" y="3779557"/>
            <a:ext cx="4065616" cy="1456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53"/>
              </a:lnSpc>
              <a:spcBef>
                <a:spcPct val="0"/>
              </a:spcBef>
            </a:pPr>
            <a:r>
              <a:rPr lang="en-US" b="true" sz="8323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WEEK 9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5931627"/>
            <a:ext cx="16664970" cy="1631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69"/>
              </a:lnSpc>
              <a:spcBef>
                <a:spcPct val="0"/>
              </a:spcBef>
            </a:pPr>
            <a:r>
              <a:rPr lang="en-US" b="true" sz="9335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HANDLING PRESSURE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19473" y="0"/>
                  </a:moveTo>
                  <a:lnTo>
                    <a:pt x="4797119" y="0"/>
                  </a:lnTo>
                  <a:cubicBezTo>
                    <a:pt x="4802284" y="0"/>
                    <a:pt x="4807237" y="2052"/>
                    <a:pt x="4810889" y="5704"/>
                  </a:cubicBezTo>
                  <a:cubicBezTo>
                    <a:pt x="4814541" y="9356"/>
                    <a:pt x="4816592" y="14309"/>
                    <a:pt x="4816592" y="19473"/>
                  </a:cubicBezTo>
                  <a:lnTo>
                    <a:pt x="4816592" y="2689860"/>
                  </a:lnTo>
                  <a:cubicBezTo>
                    <a:pt x="4816592" y="2695025"/>
                    <a:pt x="4814541" y="2699978"/>
                    <a:pt x="4810889" y="2703630"/>
                  </a:cubicBezTo>
                  <a:cubicBezTo>
                    <a:pt x="4807237" y="2707282"/>
                    <a:pt x="4802284" y="2709333"/>
                    <a:pt x="4797119" y="2709333"/>
                  </a:cubicBezTo>
                  <a:lnTo>
                    <a:pt x="19473" y="2709333"/>
                  </a:lnTo>
                  <a:cubicBezTo>
                    <a:pt x="14309" y="2709333"/>
                    <a:pt x="9356" y="2707282"/>
                    <a:pt x="5704" y="2703630"/>
                  </a:cubicBezTo>
                  <a:cubicBezTo>
                    <a:pt x="2052" y="2699978"/>
                    <a:pt x="0" y="2695025"/>
                    <a:pt x="0" y="2689860"/>
                  </a:cubicBezTo>
                  <a:lnTo>
                    <a:pt x="0" y="19473"/>
                  </a:lnTo>
                  <a:cubicBezTo>
                    <a:pt x="0" y="14309"/>
                    <a:pt x="2052" y="9356"/>
                    <a:pt x="5704" y="5704"/>
                  </a:cubicBezTo>
                  <a:cubicBezTo>
                    <a:pt x="9356" y="2052"/>
                    <a:pt x="14309" y="0"/>
                    <a:pt x="194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rnd">
              <a:solidFill>
                <a:srgbClr val="023059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54666" y="2730796"/>
            <a:ext cx="6385873" cy="5091200"/>
            <a:chOff x="0" y="0"/>
            <a:chExt cx="8514498" cy="678826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0" t="10137" r="0" b="10137"/>
            <a:stretch>
              <a:fillRect/>
            </a:stretch>
          </p:blipFill>
          <p:spPr>
            <a:xfrm flipH="false" flipV="false">
              <a:off x="0" y="0"/>
              <a:ext cx="8514498" cy="6788267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false" flipV="false" rot="0">
            <a:off x="412753" y="3444602"/>
            <a:ext cx="11490377" cy="5457184"/>
          </a:xfrm>
          <a:custGeom>
            <a:avLst/>
            <a:gdLst/>
            <a:ahLst/>
            <a:cxnLst/>
            <a:rect r="r" b="b" t="t" l="l"/>
            <a:pathLst>
              <a:path h="5457184" w="11490377">
                <a:moveTo>
                  <a:pt x="0" y="0"/>
                </a:moveTo>
                <a:lnTo>
                  <a:pt x="11490378" y="0"/>
                </a:lnTo>
                <a:lnTo>
                  <a:pt x="11490378" y="5457184"/>
                </a:lnTo>
                <a:lnTo>
                  <a:pt x="0" y="545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 l="-3731" t="-1190" r="0" b="-119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252294" y="8348111"/>
            <a:ext cx="4813081" cy="762130"/>
            <a:chOff x="0" y="0"/>
            <a:chExt cx="1352394" cy="2141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52394" cy="214146"/>
            </a:xfrm>
            <a:custGeom>
              <a:avLst/>
              <a:gdLst/>
              <a:ahLst/>
              <a:cxnLst/>
              <a:rect r="r" b="b" t="t" l="l"/>
              <a:pathLst>
                <a:path h="214146" w="1352394">
                  <a:moveTo>
                    <a:pt x="80426" y="0"/>
                  </a:moveTo>
                  <a:lnTo>
                    <a:pt x="1271968" y="0"/>
                  </a:lnTo>
                  <a:cubicBezTo>
                    <a:pt x="1316386" y="0"/>
                    <a:pt x="1352394" y="36008"/>
                    <a:pt x="1352394" y="80426"/>
                  </a:cubicBezTo>
                  <a:lnTo>
                    <a:pt x="1352394" y="133720"/>
                  </a:lnTo>
                  <a:cubicBezTo>
                    <a:pt x="1352394" y="155050"/>
                    <a:pt x="1343921" y="175507"/>
                    <a:pt x="1328838" y="190589"/>
                  </a:cubicBezTo>
                  <a:cubicBezTo>
                    <a:pt x="1313755" y="205672"/>
                    <a:pt x="1293299" y="214146"/>
                    <a:pt x="1271968" y="214146"/>
                  </a:cubicBezTo>
                  <a:lnTo>
                    <a:pt x="80426" y="214146"/>
                  </a:lnTo>
                  <a:cubicBezTo>
                    <a:pt x="59096" y="214146"/>
                    <a:pt x="38639" y="205672"/>
                    <a:pt x="23556" y="190589"/>
                  </a:cubicBezTo>
                  <a:cubicBezTo>
                    <a:pt x="8473" y="175507"/>
                    <a:pt x="0" y="155050"/>
                    <a:pt x="0" y="133720"/>
                  </a:cubicBezTo>
                  <a:lnTo>
                    <a:pt x="0" y="80426"/>
                  </a:lnTo>
                  <a:cubicBezTo>
                    <a:pt x="0" y="59096"/>
                    <a:pt x="8473" y="38639"/>
                    <a:pt x="23556" y="23556"/>
                  </a:cubicBezTo>
                  <a:cubicBezTo>
                    <a:pt x="38639" y="8473"/>
                    <a:pt x="59096" y="0"/>
                    <a:pt x="804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292A2B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35239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297905" y="8348111"/>
            <a:ext cx="1542634" cy="762130"/>
            <a:chOff x="0" y="0"/>
            <a:chExt cx="433454" cy="2141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3454" cy="214146"/>
            </a:xfrm>
            <a:custGeom>
              <a:avLst/>
              <a:gdLst/>
              <a:ahLst/>
              <a:cxnLst/>
              <a:rect r="r" b="b" t="t" l="l"/>
              <a:pathLst>
                <a:path h="214146" w="433454">
                  <a:moveTo>
                    <a:pt x="107073" y="0"/>
                  </a:moveTo>
                  <a:lnTo>
                    <a:pt x="326381" y="0"/>
                  </a:lnTo>
                  <a:cubicBezTo>
                    <a:pt x="385516" y="0"/>
                    <a:pt x="433454" y="47938"/>
                    <a:pt x="433454" y="107073"/>
                  </a:cubicBezTo>
                  <a:lnTo>
                    <a:pt x="433454" y="107073"/>
                  </a:lnTo>
                  <a:cubicBezTo>
                    <a:pt x="433454" y="166207"/>
                    <a:pt x="385516" y="214146"/>
                    <a:pt x="326381" y="214146"/>
                  </a:cubicBezTo>
                  <a:lnTo>
                    <a:pt x="107073" y="214146"/>
                  </a:lnTo>
                  <a:cubicBezTo>
                    <a:pt x="47938" y="214146"/>
                    <a:pt x="0" y="166207"/>
                    <a:pt x="0" y="107073"/>
                  </a:cubicBezTo>
                  <a:lnTo>
                    <a:pt x="0" y="107073"/>
                  </a:lnTo>
                  <a:cubicBezTo>
                    <a:pt x="0" y="47938"/>
                    <a:pt x="47938" y="0"/>
                    <a:pt x="107073" y="0"/>
                  </a:cubicBezTo>
                  <a:close/>
                </a:path>
              </a:pathLst>
            </a:custGeom>
            <a:solidFill>
              <a:srgbClr val="2978C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43345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691933" y="8556566"/>
            <a:ext cx="754578" cy="345219"/>
          </a:xfrm>
          <a:custGeom>
            <a:avLst/>
            <a:gdLst/>
            <a:ahLst/>
            <a:cxnLst/>
            <a:rect r="r" b="b" t="t" l="l"/>
            <a:pathLst>
              <a:path h="345219" w="754578">
                <a:moveTo>
                  <a:pt x="0" y="0"/>
                </a:moveTo>
                <a:lnTo>
                  <a:pt x="754578" y="0"/>
                </a:lnTo>
                <a:lnTo>
                  <a:pt x="754578" y="345220"/>
                </a:lnTo>
                <a:lnTo>
                  <a:pt x="0" y="345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089349" y="270743"/>
            <a:ext cx="1227420" cy="1278229"/>
          </a:xfrm>
          <a:custGeom>
            <a:avLst/>
            <a:gdLst/>
            <a:ahLst/>
            <a:cxnLst/>
            <a:rect r="r" b="b" t="t" l="l"/>
            <a:pathLst>
              <a:path h="1278229" w="1227420">
                <a:moveTo>
                  <a:pt x="0" y="0"/>
                </a:moveTo>
                <a:lnTo>
                  <a:pt x="1227420" y="0"/>
                </a:lnTo>
                <a:lnTo>
                  <a:pt x="1227420" y="1278228"/>
                </a:lnTo>
                <a:lnTo>
                  <a:pt x="0" y="1278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69" t="0" r="-2069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479810" y="482764"/>
            <a:ext cx="1441972" cy="851621"/>
          </a:xfrm>
          <a:custGeom>
            <a:avLst/>
            <a:gdLst/>
            <a:ahLst/>
            <a:cxnLst/>
            <a:rect r="r" b="b" t="t" l="l"/>
            <a:pathLst>
              <a:path h="851621" w="1441972">
                <a:moveTo>
                  <a:pt x="0" y="0"/>
                </a:moveTo>
                <a:lnTo>
                  <a:pt x="1441971" y="0"/>
                </a:lnTo>
                <a:lnTo>
                  <a:pt x="1441971" y="851621"/>
                </a:lnTo>
                <a:lnTo>
                  <a:pt x="0" y="8516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69" t="0" r="-2069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0" y="0"/>
            <a:ext cx="12191890" cy="1768590"/>
            <a:chOff x="0" y="0"/>
            <a:chExt cx="3211033" cy="46580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211033" cy="465802"/>
            </a:xfrm>
            <a:custGeom>
              <a:avLst/>
              <a:gdLst/>
              <a:ahLst/>
              <a:cxnLst/>
              <a:rect r="r" b="b" t="t" l="l"/>
              <a:pathLst>
                <a:path h="465802" w="3211033">
                  <a:moveTo>
                    <a:pt x="12700" y="0"/>
                  </a:moveTo>
                  <a:lnTo>
                    <a:pt x="3198332" y="0"/>
                  </a:lnTo>
                  <a:cubicBezTo>
                    <a:pt x="3205347" y="0"/>
                    <a:pt x="3211033" y="5686"/>
                    <a:pt x="3211033" y="12700"/>
                  </a:cubicBezTo>
                  <a:lnTo>
                    <a:pt x="3211033" y="453101"/>
                  </a:lnTo>
                  <a:cubicBezTo>
                    <a:pt x="3211033" y="460115"/>
                    <a:pt x="3205347" y="465802"/>
                    <a:pt x="3198332" y="465802"/>
                  </a:cubicBezTo>
                  <a:lnTo>
                    <a:pt x="12700" y="465802"/>
                  </a:lnTo>
                  <a:cubicBezTo>
                    <a:pt x="5686" y="465802"/>
                    <a:pt x="0" y="460115"/>
                    <a:pt x="0" y="453101"/>
                  </a:cubicBezTo>
                  <a:lnTo>
                    <a:pt x="0" y="12700"/>
                  </a:lnTo>
                  <a:cubicBezTo>
                    <a:pt x="0" y="5686"/>
                    <a:pt x="5686" y="0"/>
                    <a:pt x="12700" y="0"/>
                  </a:cubicBez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3211033" cy="5134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028700" y="437149"/>
            <a:ext cx="10874431" cy="758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7"/>
              </a:lnSpc>
            </a:pPr>
            <a:r>
              <a:rPr lang="en-US" b="true" sz="4621">
                <a:solidFill>
                  <a:srgbClr val="38B6FF"/>
                </a:solidFill>
                <a:latin typeface="Helios Bold"/>
                <a:ea typeface="Helios Bold"/>
                <a:cs typeface="Helios Bold"/>
                <a:sym typeface="Helios Bold"/>
              </a:rPr>
              <a:t>WEEK IX.</a:t>
            </a:r>
            <a:r>
              <a:rPr lang="en-US" b="true" sz="462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 HANDLING PRESSURE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77493" y="4668611"/>
            <a:ext cx="9834356" cy="3110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7385" indent="-278692" lvl="1">
              <a:lnSpc>
                <a:spcPts val="4182"/>
              </a:lnSpc>
              <a:buFont typeface="Arial"/>
              <a:buChar char="•"/>
            </a:pPr>
            <a:r>
              <a:rPr lang="en-US" b="true" sz="2581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·English 1: </a:t>
            </a:r>
            <a:r>
              <a:rPr lang="en-US" sz="258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Emergency communication drills (“Code Blue” simulation).</a:t>
            </a:r>
          </a:p>
          <a:p>
            <a:pPr algn="l" marL="557385" indent="-278692" lvl="1">
              <a:lnSpc>
                <a:spcPts val="4182"/>
              </a:lnSpc>
              <a:buFont typeface="Arial"/>
              <a:buChar char="•"/>
            </a:pPr>
            <a:r>
              <a:rPr lang="en-US" b="true" sz="2581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·English 2: </a:t>
            </a:r>
            <a:r>
              <a:rPr lang="en-US" sz="258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Quick response challenge: summarizing patient needs.</a:t>
            </a:r>
          </a:p>
          <a:p>
            <a:pPr algn="l" marL="557385" indent="-278692" lvl="1">
              <a:lnSpc>
                <a:spcPts val="4182"/>
              </a:lnSpc>
              <a:buFont typeface="Arial"/>
              <a:buChar char="•"/>
            </a:pPr>
            <a:r>
              <a:rPr lang="en-US" b="true" sz="2581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·Confidence 1: </a:t>
            </a:r>
            <a:r>
              <a:rPr lang="en-US" sz="258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Breathing techniques under pressure.  “From Panic to Power” reflection.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454666" y="8540218"/>
            <a:ext cx="4408337" cy="32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r>
              <a:rPr lang="en-US" sz="1874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WWW.NDALCOMMUNICATIONS.COM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4667" y="2301916"/>
            <a:ext cx="10749999" cy="1520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8790" indent="-309395" lvl="1">
              <a:lnSpc>
                <a:spcPts val="4012"/>
              </a:lnSpc>
              <a:buAutoNum type="arabicPeriod" startAt="1"/>
            </a:pPr>
            <a:r>
              <a:rPr lang="en-US" b="true" sz="2866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Objective: </a:t>
            </a:r>
            <a:r>
              <a:rPr lang="en-US" sz="2866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Speak fluently in emergencies and high-pressure situations.</a:t>
            </a:r>
          </a:p>
          <a:p>
            <a:pPr algn="l" marL="618790" indent="-309395" lvl="1">
              <a:lnSpc>
                <a:spcPts val="4012"/>
              </a:lnSpc>
              <a:buAutoNum type="arabicPeriod" startAt="1"/>
            </a:pPr>
            <a:r>
              <a:rPr lang="en-US" b="true" sz="2866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Objective:</a:t>
            </a:r>
            <a:r>
              <a:rPr lang="en-US" b="true" sz="2866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866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Stay calm under stress.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77493" y="8445680"/>
            <a:ext cx="9646150" cy="1045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33"/>
              </a:lnSpc>
              <a:spcBef>
                <a:spcPct val="0"/>
              </a:spcBef>
            </a:pPr>
            <a:r>
              <a:rPr lang="en-US" b="true" sz="2952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Tools:</a:t>
            </a:r>
            <a:r>
              <a:rPr lang="en-US" sz="2952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Role-play kits, audio scripts</a:t>
            </a:r>
          </a:p>
          <a:p>
            <a:pPr algn="l">
              <a:lnSpc>
                <a:spcPts val="4133"/>
              </a:lnSpc>
              <a:spcBef>
                <a:spcPct val="0"/>
              </a:spcBef>
            </a:pPr>
            <a:r>
              <a:rPr lang="en-US" b="true" sz="2952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Outcome: </a:t>
            </a:r>
            <a:r>
              <a:rPr lang="en-US" sz="2952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Controlled speech under stress.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645764" y="4192518"/>
            <a:ext cx="1969513" cy="472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  <a:spcBef>
                <a:spcPct val="0"/>
              </a:spcBef>
            </a:pPr>
            <a:r>
              <a:rPr lang="en-US" b="true" sz="2774" u="sng">
                <a:solidFill>
                  <a:srgbClr val="FF5757"/>
                </a:solidFill>
                <a:latin typeface="Helios Bold"/>
                <a:ea typeface="Helios Bold"/>
                <a:cs typeface="Helios Bold"/>
                <a:sym typeface="Helios Bold"/>
              </a:rPr>
              <a:t>SESSIONS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10100" y="0"/>
            <a:ext cx="13677900" cy="10471767"/>
            <a:chOff x="0" y="0"/>
            <a:chExt cx="3602410" cy="2757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02410" cy="2757996"/>
            </a:xfrm>
            <a:custGeom>
              <a:avLst/>
              <a:gdLst/>
              <a:ahLst/>
              <a:cxnLst/>
              <a:rect r="r" b="b" t="t" l="l"/>
              <a:pathLst>
                <a:path h="2757996" w="3602410">
                  <a:moveTo>
                    <a:pt x="0" y="0"/>
                  </a:moveTo>
                  <a:lnTo>
                    <a:pt x="3602410" y="0"/>
                  </a:lnTo>
                  <a:lnTo>
                    <a:pt x="3602410" y="2757996"/>
                  </a:lnTo>
                  <a:lnTo>
                    <a:pt x="0" y="2757996"/>
                  </a:ln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3602410" cy="28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true" rot="-5400000">
            <a:off x="-5968007" y="3945931"/>
            <a:ext cx="10287000" cy="2395139"/>
          </a:xfrm>
          <a:custGeom>
            <a:avLst/>
            <a:gdLst/>
            <a:ahLst/>
            <a:cxnLst/>
            <a:rect r="r" b="b" t="t" l="l"/>
            <a:pathLst>
              <a:path h="2395139" w="10287000">
                <a:moveTo>
                  <a:pt x="10287000" y="2395138"/>
                </a:moveTo>
                <a:lnTo>
                  <a:pt x="0" y="2395138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3951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26" t="-57958" r="0" b="-95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72241" y="0"/>
            <a:ext cx="6288747" cy="8128106"/>
            <a:chOff x="0" y="0"/>
            <a:chExt cx="1484175" cy="191827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84175" cy="1918272"/>
            </a:xfrm>
            <a:custGeom>
              <a:avLst/>
              <a:gdLst/>
              <a:ahLst/>
              <a:cxnLst/>
              <a:rect r="r" b="b" t="t" l="l"/>
              <a:pathLst>
                <a:path h="1918272" w="1484175">
                  <a:moveTo>
                    <a:pt x="0" y="0"/>
                  </a:moveTo>
                  <a:lnTo>
                    <a:pt x="1484175" y="0"/>
                  </a:lnTo>
                  <a:lnTo>
                    <a:pt x="1484175" y="1918272"/>
                  </a:lnTo>
                  <a:lnTo>
                    <a:pt x="0" y="1918272"/>
                  </a:lnTo>
                  <a:close/>
                </a:path>
              </a:pathLst>
            </a:custGeom>
            <a:blipFill>
              <a:blip r:embed="rId5"/>
              <a:stretch>
                <a:fillRect l="-47112" t="0" r="-47112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73063" y="5453374"/>
            <a:ext cx="17958751" cy="2788425"/>
            <a:chOff x="0" y="0"/>
            <a:chExt cx="4729877" cy="734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29877" cy="734400"/>
            </a:xfrm>
            <a:custGeom>
              <a:avLst/>
              <a:gdLst/>
              <a:ahLst/>
              <a:cxnLst/>
              <a:rect r="r" b="b" t="t" l="l"/>
              <a:pathLst>
                <a:path h="734400" w="4729877">
                  <a:moveTo>
                    <a:pt x="0" y="0"/>
                  </a:moveTo>
                  <a:lnTo>
                    <a:pt x="4729877" y="0"/>
                  </a:lnTo>
                  <a:lnTo>
                    <a:pt x="4729877" y="734400"/>
                  </a:lnTo>
                  <a:lnTo>
                    <a:pt x="0" y="734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729877" cy="782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828172" y="-274740"/>
            <a:ext cx="3833899" cy="1735747"/>
            <a:chOff x="0" y="0"/>
            <a:chExt cx="1009751" cy="45715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09751" cy="457151"/>
            </a:xfrm>
            <a:custGeom>
              <a:avLst/>
              <a:gdLst/>
              <a:ahLst/>
              <a:cxnLst/>
              <a:rect r="r" b="b" t="t" l="l"/>
              <a:pathLst>
                <a:path h="457151" w="1009751">
                  <a:moveTo>
                    <a:pt x="62599" y="0"/>
                  </a:moveTo>
                  <a:lnTo>
                    <a:pt x="947152" y="0"/>
                  </a:lnTo>
                  <a:cubicBezTo>
                    <a:pt x="963754" y="0"/>
                    <a:pt x="979677" y="6595"/>
                    <a:pt x="991416" y="18335"/>
                  </a:cubicBezTo>
                  <a:cubicBezTo>
                    <a:pt x="1003156" y="30075"/>
                    <a:pt x="1009751" y="45997"/>
                    <a:pt x="1009751" y="62599"/>
                  </a:cubicBezTo>
                  <a:lnTo>
                    <a:pt x="1009751" y="394552"/>
                  </a:lnTo>
                  <a:cubicBezTo>
                    <a:pt x="1009751" y="411155"/>
                    <a:pt x="1003156" y="427077"/>
                    <a:pt x="991416" y="438817"/>
                  </a:cubicBezTo>
                  <a:cubicBezTo>
                    <a:pt x="979677" y="450556"/>
                    <a:pt x="963754" y="457151"/>
                    <a:pt x="947152" y="457151"/>
                  </a:cubicBezTo>
                  <a:lnTo>
                    <a:pt x="62599" y="457151"/>
                  </a:lnTo>
                  <a:cubicBezTo>
                    <a:pt x="45997" y="457151"/>
                    <a:pt x="30075" y="450556"/>
                    <a:pt x="18335" y="438817"/>
                  </a:cubicBezTo>
                  <a:cubicBezTo>
                    <a:pt x="6595" y="427077"/>
                    <a:pt x="0" y="411155"/>
                    <a:pt x="0" y="394552"/>
                  </a:cubicBezTo>
                  <a:lnTo>
                    <a:pt x="0" y="62599"/>
                  </a:lnTo>
                  <a:cubicBezTo>
                    <a:pt x="0" y="45997"/>
                    <a:pt x="6595" y="30075"/>
                    <a:pt x="18335" y="18335"/>
                  </a:cubicBezTo>
                  <a:cubicBezTo>
                    <a:pt x="30075" y="6595"/>
                    <a:pt x="45997" y="0"/>
                    <a:pt x="625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009751" cy="5047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004546" y="233587"/>
            <a:ext cx="1227420" cy="1227420"/>
          </a:xfrm>
          <a:custGeom>
            <a:avLst/>
            <a:gdLst/>
            <a:ahLst/>
            <a:cxnLst/>
            <a:rect r="r" b="b" t="t" l="l"/>
            <a:pathLst>
              <a:path h="1227420" w="1227420">
                <a:moveTo>
                  <a:pt x="0" y="0"/>
                </a:moveTo>
                <a:lnTo>
                  <a:pt x="1227419" y="0"/>
                </a:lnTo>
                <a:lnTo>
                  <a:pt x="1227419" y="1227420"/>
                </a:lnTo>
                <a:lnTo>
                  <a:pt x="0" y="1227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95006" y="437181"/>
            <a:ext cx="1441972" cy="817770"/>
          </a:xfrm>
          <a:custGeom>
            <a:avLst/>
            <a:gdLst/>
            <a:ahLst/>
            <a:cxnLst/>
            <a:rect r="r" b="b" t="t" l="l"/>
            <a:pathLst>
              <a:path h="817770" w="1441972">
                <a:moveTo>
                  <a:pt x="0" y="0"/>
                </a:moveTo>
                <a:lnTo>
                  <a:pt x="1441972" y="0"/>
                </a:lnTo>
                <a:lnTo>
                  <a:pt x="1441972" y="817770"/>
                </a:lnTo>
                <a:lnTo>
                  <a:pt x="0" y="8177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148953" y="8715282"/>
            <a:ext cx="9521134" cy="75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4502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WEEK-BY-WEEK TRAINER GUIDE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99967" y="3779557"/>
            <a:ext cx="4658589" cy="1456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53"/>
              </a:lnSpc>
              <a:spcBef>
                <a:spcPct val="0"/>
              </a:spcBef>
            </a:pPr>
            <a:r>
              <a:rPr lang="en-US" b="true" sz="8323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WEEK 10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0" y="5518176"/>
            <a:ext cx="18946140" cy="2762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60"/>
              </a:lnSpc>
              <a:spcBef>
                <a:spcPct val="0"/>
              </a:spcBef>
            </a:pPr>
            <a:r>
              <a:rPr lang="en-US" b="true" sz="7829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ACCENT POLISH</a:t>
            </a:r>
            <a:r>
              <a:rPr lang="en-US" b="true" sz="7829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ING &amp; SELF-REFLECTION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19473" y="0"/>
                  </a:moveTo>
                  <a:lnTo>
                    <a:pt x="4797119" y="0"/>
                  </a:lnTo>
                  <a:cubicBezTo>
                    <a:pt x="4802284" y="0"/>
                    <a:pt x="4807237" y="2052"/>
                    <a:pt x="4810889" y="5704"/>
                  </a:cubicBezTo>
                  <a:cubicBezTo>
                    <a:pt x="4814541" y="9356"/>
                    <a:pt x="4816592" y="14309"/>
                    <a:pt x="4816592" y="19473"/>
                  </a:cubicBezTo>
                  <a:lnTo>
                    <a:pt x="4816592" y="2689860"/>
                  </a:lnTo>
                  <a:cubicBezTo>
                    <a:pt x="4816592" y="2695025"/>
                    <a:pt x="4814541" y="2699978"/>
                    <a:pt x="4810889" y="2703630"/>
                  </a:cubicBezTo>
                  <a:cubicBezTo>
                    <a:pt x="4807237" y="2707282"/>
                    <a:pt x="4802284" y="2709333"/>
                    <a:pt x="4797119" y="2709333"/>
                  </a:cubicBezTo>
                  <a:lnTo>
                    <a:pt x="19473" y="2709333"/>
                  </a:lnTo>
                  <a:cubicBezTo>
                    <a:pt x="14309" y="2709333"/>
                    <a:pt x="9356" y="2707282"/>
                    <a:pt x="5704" y="2703630"/>
                  </a:cubicBezTo>
                  <a:cubicBezTo>
                    <a:pt x="2052" y="2699978"/>
                    <a:pt x="0" y="2695025"/>
                    <a:pt x="0" y="2689860"/>
                  </a:cubicBezTo>
                  <a:lnTo>
                    <a:pt x="0" y="19473"/>
                  </a:lnTo>
                  <a:cubicBezTo>
                    <a:pt x="0" y="14309"/>
                    <a:pt x="2052" y="9356"/>
                    <a:pt x="5704" y="5704"/>
                  </a:cubicBezTo>
                  <a:cubicBezTo>
                    <a:pt x="9356" y="2052"/>
                    <a:pt x="14309" y="0"/>
                    <a:pt x="194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rnd">
              <a:solidFill>
                <a:srgbClr val="023059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54666" y="2730796"/>
            <a:ext cx="6385873" cy="5091200"/>
            <a:chOff x="0" y="0"/>
            <a:chExt cx="8514498" cy="678826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2257" t="0" r="12257" b="0"/>
            <a:stretch>
              <a:fillRect/>
            </a:stretch>
          </p:blipFill>
          <p:spPr>
            <a:xfrm flipH="false" flipV="false">
              <a:off x="0" y="0"/>
              <a:ext cx="8514498" cy="6788267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false" flipV="false" rot="0">
            <a:off x="412753" y="3444602"/>
            <a:ext cx="11490377" cy="5457184"/>
          </a:xfrm>
          <a:custGeom>
            <a:avLst/>
            <a:gdLst/>
            <a:ahLst/>
            <a:cxnLst/>
            <a:rect r="r" b="b" t="t" l="l"/>
            <a:pathLst>
              <a:path h="5457184" w="11490377">
                <a:moveTo>
                  <a:pt x="0" y="0"/>
                </a:moveTo>
                <a:lnTo>
                  <a:pt x="11490378" y="0"/>
                </a:lnTo>
                <a:lnTo>
                  <a:pt x="11490378" y="5457184"/>
                </a:lnTo>
                <a:lnTo>
                  <a:pt x="0" y="545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 l="-3731" t="-1190" r="0" b="-119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252294" y="8348111"/>
            <a:ext cx="4813081" cy="762130"/>
            <a:chOff x="0" y="0"/>
            <a:chExt cx="1352394" cy="2141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52394" cy="214146"/>
            </a:xfrm>
            <a:custGeom>
              <a:avLst/>
              <a:gdLst/>
              <a:ahLst/>
              <a:cxnLst/>
              <a:rect r="r" b="b" t="t" l="l"/>
              <a:pathLst>
                <a:path h="214146" w="1352394">
                  <a:moveTo>
                    <a:pt x="80426" y="0"/>
                  </a:moveTo>
                  <a:lnTo>
                    <a:pt x="1271968" y="0"/>
                  </a:lnTo>
                  <a:cubicBezTo>
                    <a:pt x="1316386" y="0"/>
                    <a:pt x="1352394" y="36008"/>
                    <a:pt x="1352394" y="80426"/>
                  </a:cubicBezTo>
                  <a:lnTo>
                    <a:pt x="1352394" y="133720"/>
                  </a:lnTo>
                  <a:cubicBezTo>
                    <a:pt x="1352394" y="155050"/>
                    <a:pt x="1343921" y="175507"/>
                    <a:pt x="1328838" y="190589"/>
                  </a:cubicBezTo>
                  <a:cubicBezTo>
                    <a:pt x="1313755" y="205672"/>
                    <a:pt x="1293299" y="214146"/>
                    <a:pt x="1271968" y="214146"/>
                  </a:cubicBezTo>
                  <a:lnTo>
                    <a:pt x="80426" y="214146"/>
                  </a:lnTo>
                  <a:cubicBezTo>
                    <a:pt x="59096" y="214146"/>
                    <a:pt x="38639" y="205672"/>
                    <a:pt x="23556" y="190589"/>
                  </a:cubicBezTo>
                  <a:cubicBezTo>
                    <a:pt x="8473" y="175507"/>
                    <a:pt x="0" y="155050"/>
                    <a:pt x="0" y="133720"/>
                  </a:cubicBezTo>
                  <a:lnTo>
                    <a:pt x="0" y="80426"/>
                  </a:lnTo>
                  <a:cubicBezTo>
                    <a:pt x="0" y="59096"/>
                    <a:pt x="8473" y="38639"/>
                    <a:pt x="23556" y="23556"/>
                  </a:cubicBezTo>
                  <a:cubicBezTo>
                    <a:pt x="38639" y="8473"/>
                    <a:pt x="59096" y="0"/>
                    <a:pt x="804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292A2B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35239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297905" y="8348111"/>
            <a:ext cx="1542634" cy="762130"/>
            <a:chOff x="0" y="0"/>
            <a:chExt cx="433454" cy="2141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3454" cy="214146"/>
            </a:xfrm>
            <a:custGeom>
              <a:avLst/>
              <a:gdLst/>
              <a:ahLst/>
              <a:cxnLst/>
              <a:rect r="r" b="b" t="t" l="l"/>
              <a:pathLst>
                <a:path h="214146" w="433454">
                  <a:moveTo>
                    <a:pt x="107073" y="0"/>
                  </a:moveTo>
                  <a:lnTo>
                    <a:pt x="326381" y="0"/>
                  </a:lnTo>
                  <a:cubicBezTo>
                    <a:pt x="385516" y="0"/>
                    <a:pt x="433454" y="47938"/>
                    <a:pt x="433454" y="107073"/>
                  </a:cubicBezTo>
                  <a:lnTo>
                    <a:pt x="433454" y="107073"/>
                  </a:lnTo>
                  <a:cubicBezTo>
                    <a:pt x="433454" y="166207"/>
                    <a:pt x="385516" y="214146"/>
                    <a:pt x="326381" y="214146"/>
                  </a:cubicBezTo>
                  <a:lnTo>
                    <a:pt x="107073" y="214146"/>
                  </a:lnTo>
                  <a:cubicBezTo>
                    <a:pt x="47938" y="214146"/>
                    <a:pt x="0" y="166207"/>
                    <a:pt x="0" y="107073"/>
                  </a:cubicBezTo>
                  <a:lnTo>
                    <a:pt x="0" y="107073"/>
                  </a:lnTo>
                  <a:cubicBezTo>
                    <a:pt x="0" y="47938"/>
                    <a:pt x="47938" y="0"/>
                    <a:pt x="107073" y="0"/>
                  </a:cubicBezTo>
                  <a:close/>
                </a:path>
              </a:pathLst>
            </a:custGeom>
            <a:solidFill>
              <a:srgbClr val="2978C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43345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691933" y="8556566"/>
            <a:ext cx="754578" cy="345219"/>
          </a:xfrm>
          <a:custGeom>
            <a:avLst/>
            <a:gdLst/>
            <a:ahLst/>
            <a:cxnLst/>
            <a:rect r="r" b="b" t="t" l="l"/>
            <a:pathLst>
              <a:path h="345219" w="754578">
                <a:moveTo>
                  <a:pt x="0" y="0"/>
                </a:moveTo>
                <a:lnTo>
                  <a:pt x="754578" y="0"/>
                </a:lnTo>
                <a:lnTo>
                  <a:pt x="754578" y="345220"/>
                </a:lnTo>
                <a:lnTo>
                  <a:pt x="0" y="345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089349" y="270743"/>
            <a:ext cx="1227420" cy="1278229"/>
          </a:xfrm>
          <a:custGeom>
            <a:avLst/>
            <a:gdLst/>
            <a:ahLst/>
            <a:cxnLst/>
            <a:rect r="r" b="b" t="t" l="l"/>
            <a:pathLst>
              <a:path h="1278229" w="1227420">
                <a:moveTo>
                  <a:pt x="0" y="0"/>
                </a:moveTo>
                <a:lnTo>
                  <a:pt x="1227420" y="0"/>
                </a:lnTo>
                <a:lnTo>
                  <a:pt x="1227420" y="1278228"/>
                </a:lnTo>
                <a:lnTo>
                  <a:pt x="0" y="1278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69" t="0" r="-2069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479810" y="482764"/>
            <a:ext cx="1441972" cy="851621"/>
          </a:xfrm>
          <a:custGeom>
            <a:avLst/>
            <a:gdLst/>
            <a:ahLst/>
            <a:cxnLst/>
            <a:rect r="r" b="b" t="t" l="l"/>
            <a:pathLst>
              <a:path h="851621" w="1441972">
                <a:moveTo>
                  <a:pt x="0" y="0"/>
                </a:moveTo>
                <a:lnTo>
                  <a:pt x="1441971" y="0"/>
                </a:lnTo>
                <a:lnTo>
                  <a:pt x="1441971" y="851621"/>
                </a:lnTo>
                <a:lnTo>
                  <a:pt x="0" y="8516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69" t="0" r="-2069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0" y="0"/>
            <a:ext cx="10774173" cy="1768590"/>
            <a:chOff x="0" y="0"/>
            <a:chExt cx="2837642" cy="46580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837642" cy="465802"/>
            </a:xfrm>
            <a:custGeom>
              <a:avLst/>
              <a:gdLst/>
              <a:ahLst/>
              <a:cxnLst/>
              <a:rect r="r" b="b" t="t" l="l"/>
              <a:pathLst>
                <a:path h="465802" w="2837642">
                  <a:moveTo>
                    <a:pt x="14371" y="0"/>
                  </a:moveTo>
                  <a:lnTo>
                    <a:pt x="2823271" y="0"/>
                  </a:lnTo>
                  <a:cubicBezTo>
                    <a:pt x="2827082" y="0"/>
                    <a:pt x="2830738" y="1514"/>
                    <a:pt x="2833433" y="4209"/>
                  </a:cubicBezTo>
                  <a:cubicBezTo>
                    <a:pt x="2836128" y="6904"/>
                    <a:pt x="2837642" y="10560"/>
                    <a:pt x="2837642" y="14371"/>
                  </a:cubicBezTo>
                  <a:lnTo>
                    <a:pt x="2837642" y="451430"/>
                  </a:lnTo>
                  <a:cubicBezTo>
                    <a:pt x="2837642" y="459367"/>
                    <a:pt x="2831208" y="465802"/>
                    <a:pt x="2823271" y="465802"/>
                  </a:cubicBezTo>
                  <a:lnTo>
                    <a:pt x="14371" y="465802"/>
                  </a:lnTo>
                  <a:cubicBezTo>
                    <a:pt x="10560" y="465802"/>
                    <a:pt x="6904" y="464287"/>
                    <a:pt x="4209" y="461592"/>
                  </a:cubicBezTo>
                  <a:cubicBezTo>
                    <a:pt x="1514" y="458897"/>
                    <a:pt x="0" y="455242"/>
                    <a:pt x="0" y="451430"/>
                  </a:cubicBezTo>
                  <a:lnTo>
                    <a:pt x="0" y="14371"/>
                  </a:lnTo>
                  <a:cubicBezTo>
                    <a:pt x="0" y="10560"/>
                    <a:pt x="1514" y="6904"/>
                    <a:pt x="4209" y="4209"/>
                  </a:cubicBezTo>
                  <a:cubicBezTo>
                    <a:pt x="6904" y="1514"/>
                    <a:pt x="10560" y="0"/>
                    <a:pt x="14371" y="0"/>
                  </a:cubicBez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2837642" cy="5134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977493" y="122038"/>
            <a:ext cx="9524160" cy="1518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7"/>
              </a:lnSpc>
            </a:pPr>
            <a:r>
              <a:rPr lang="en-US" b="true" sz="4621">
                <a:solidFill>
                  <a:srgbClr val="38B6FF"/>
                </a:solidFill>
                <a:latin typeface="Helios Bold"/>
                <a:ea typeface="Helios Bold"/>
                <a:cs typeface="Helios Bold"/>
                <a:sym typeface="Helios Bold"/>
              </a:rPr>
              <a:t>WEEK X.</a:t>
            </a:r>
            <a:r>
              <a:rPr lang="en-US" b="true" sz="462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 ACCENT POLISHING &amp; SELF-REFLECTION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77493" y="4775342"/>
            <a:ext cx="9937953" cy="2831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8641" indent="-299320" lvl="1">
              <a:lnSpc>
                <a:spcPts val="4491"/>
              </a:lnSpc>
              <a:buFont typeface="Arial"/>
              <a:buChar char="•"/>
            </a:pPr>
            <a:r>
              <a:rPr lang="en-US" b="true" sz="2772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1: </a:t>
            </a:r>
            <a:r>
              <a:rPr lang="en-US" sz="2772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Shadowing native speakers (YouGlish or Speechling).</a:t>
            </a:r>
          </a:p>
          <a:p>
            <a:pPr algn="l" marL="598641" indent="-299320" lvl="1">
              <a:lnSpc>
                <a:spcPts val="4491"/>
              </a:lnSpc>
              <a:buFont typeface="Arial"/>
              <a:buChar char="•"/>
            </a:pPr>
            <a:r>
              <a:rPr lang="en-US" b="true" sz="2772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2: </a:t>
            </a:r>
            <a:r>
              <a:rPr lang="en-US" sz="2772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Mimic health talk show or TED Talk.</a:t>
            </a:r>
          </a:p>
          <a:p>
            <a:pPr algn="l" marL="598641" indent="-299320" lvl="1">
              <a:lnSpc>
                <a:spcPts val="4491"/>
              </a:lnSpc>
              <a:buFont typeface="Arial"/>
              <a:buChar char="•"/>
            </a:pPr>
            <a:r>
              <a:rPr lang="en-US" b="true" sz="2772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1: </a:t>
            </a:r>
            <a:r>
              <a:rPr lang="en-US" sz="2772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Mirror talk exercise. Self-reflection journal: “Who I’ve become.”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454666" y="8540218"/>
            <a:ext cx="4408337" cy="32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r>
              <a:rPr lang="en-US" sz="1874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WWW.NDALCOMMUNICATIONS.COM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4667" y="2454745"/>
            <a:ext cx="10749999" cy="1068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7704" indent="-283852" lvl="1">
              <a:lnSpc>
                <a:spcPts val="4417"/>
              </a:lnSpc>
              <a:buAutoNum type="arabicPeriod" startAt="1"/>
            </a:pPr>
            <a:r>
              <a:rPr lang="en-US" b="true" sz="262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Objective: </a:t>
            </a:r>
            <a:r>
              <a:rPr lang="en-US" sz="262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Refine accent and natural rhythm.</a:t>
            </a:r>
          </a:p>
          <a:p>
            <a:pPr algn="l" marL="567704" indent="-283852" lvl="1">
              <a:lnSpc>
                <a:spcPts val="4417"/>
              </a:lnSpc>
              <a:buAutoNum type="arabicPeriod" startAt="1"/>
            </a:pPr>
            <a:r>
              <a:rPr lang="en-US" b="true" sz="262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Objective:</a:t>
            </a:r>
            <a:r>
              <a:rPr lang="en-US" b="true" sz="262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62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Reconnect with inner voice and identity.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8341108"/>
            <a:ext cx="10223594" cy="490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1"/>
              </a:lnSpc>
              <a:spcBef>
                <a:spcPct val="0"/>
              </a:spcBef>
            </a:pPr>
            <a:r>
              <a:rPr lang="en-US" b="true" sz="2815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Outcome: </a:t>
            </a:r>
            <a:r>
              <a:rPr lang="en-US" sz="2815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Enhanced fluency and self-awareness.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70984" y="4184031"/>
            <a:ext cx="1969513" cy="472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  <a:spcBef>
                <a:spcPct val="0"/>
              </a:spcBef>
            </a:pPr>
            <a:r>
              <a:rPr lang="en-US" b="true" sz="2774" u="sng">
                <a:solidFill>
                  <a:srgbClr val="FF5757"/>
                </a:solidFill>
                <a:latin typeface="Helios Bold"/>
                <a:ea typeface="Helios Bold"/>
                <a:cs typeface="Helios Bold"/>
                <a:sym typeface="Helios Bold"/>
              </a:rPr>
              <a:t>SESSIONS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10100" y="0"/>
            <a:ext cx="13677900" cy="10471767"/>
            <a:chOff x="0" y="0"/>
            <a:chExt cx="3602410" cy="2757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02410" cy="2757996"/>
            </a:xfrm>
            <a:custGeom>
              <a:avLst/>
              <a:gdLst/>
              <a:ahLst/>
              <a:cxnLst/>
              <a:rect r="r" b="b" t="t" l="l"/>
              <a:pathLst>
                <a:path h="2757996" w="3602410">
                  <a:moveTo>
                    <a:pt x="0" y="0"/>
                  </a:moveTo>
                  <a:lnTo>
                    <a:pt x="3602410" y="0"/>
                  </a:lnTo>
                  <a:lnTo>
                    <a:pt x="3602410" y="2757996"/>
                  </a:lnTo>
                  <a:lnTo>
                    <a:pt x="0" y="2757996"/>
                  </a:ln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3602410" cy="28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true" rot="-5400000">
            <a:off x="-5968007" y="3945931"/>
            <a:ext cx="10287000" cy="2395139"/>
          </a:xfrm>
          <a:custGeom>
            <a:avLst/>
            <a:gdLst/>
            <a:ahLst/>
            <a:cxnLst/>
            <a:rect r="r" b="b" t="t" l="l"/>
            <a:pathLst>
              <a:path h="2395139" w="10287000">
                <a:moveTo>
                  <a:pt x="10287000" y="2395138"/>
                </a:moveTo>
                <a:lnTo>
                  <a:pt x="0" y="2395138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3951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26" t="-57958" r="0" b="-95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72241" y="0"/>
            <a:ext cx="6288747" cy="8128106"/>
            <a:chOff x="0" y="0"/>
            <a:chExt cx="1484175" cy="191827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84175" cy="1918272"/>
            </a:xfrm>
            <a:custGeom>
              <a:avLst/>
              <a:gdLst/>
              <a:ahLst/>
              <a:cxnLst/>
              <a:rect r="r" b="b" t="t" l="l"/>
              <a:pathLst>
                <a:path h="1918272" w="1484175">
                  <a:moveTo>
                    <a:pt x="0" y="0"/>
                  </a:moveTo>
                  <a:lnTo>
                    <a:pt x="1484175" y="0"/>
                  </a:lnTo>
                  <a:lnTo>
                    <a:pt x="1484175" y="1918272"/>
                  </a:lnTo>
                  <a:lnTo>
                    <a:pt x="0" y="1918272"/>
                  </a:lnTo>
                  <a:close/>
                </a:path>
              </a:pathLst>
            </a:custGeom>
            <a:blipFill>
              <a:blip r:embed="rId5"/>
              <a:stretch>
                <a:fillRect l="-47112" t="0" r="-47112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73063" y="5453374"/>
            <a:ext cx="17958751" cy="2788425"/>
            <a:chOff x="0" y="0"/>
            <a:chExt cx="4729877" cy="734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29877" cy="734400"/>
            </a:xfrm>
            <a:custGeom>
              <a:avLst/>
              <a:gdLst/>
              <a:ahLst/>
              <a:cxnLst/>
              <a:rect r="r" b="b" t="t" l="l"/>
              <a:pathLst>
                <a:path h="734400" w="4729877">
                  <a:moveTo>
                    <a:pt x="0" y="0"/>
                  </a:moveTo>
                  <a:lnTo>
                    <a:pt x="4729877" y="0"/>
                  </a:lnTo>
                  <a:lnTo>
                    <a:pt x="4729877" y="734400"/>
                  </a:lnTo>
                  <a:lnTo>
                    <a:pt x="0" y="734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729877" cy="782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828172" y="-274740"/>
            <a:ext cx="3833899" cy="1735747"/>
            <a:chOff x="0" y="0"/>
            <a:chExt cx="1009751" cy="45715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09751" cy="457151"/>
            </a:xfrm>
            <a:custGeom>
              <a:avLst/>
              <a:gdLst/>
              <a:ahLst/>
              <a:cxnLst/>
              <a:rect r="r" b="b" t="t" l="l"/>
              <a:pathLst>
                <a:path h="457151" w="1009751">
                  <a:moveTo>
                    <a:pt x="62599" y="0"/>
                  </a:moveTo>
                  <a:lnTo>
                    <a:pt x="947152" y="0"/>
                  </a:lnTo>
                  <a:cubicBezTo>
                    <a:pt x="963754" y="0"/>
                    <a:pt x="979677" y="6595"/>
                    <a:pt x="991416" y="18335"/>
                  </a:cubicBezTo>
                  <a:cubicBezTo>
                    <a:pt x="1003156" y="30075"/>
                    <a:pt x="1009751" y="45997"/>
                    <a:pt x="1009751" y="62599"/>
                  </a:cubicBezTo>
                  <a:lnTo>
                    <a:pt x="1009751" y="394552"/>
                  </a:lnTo>
                  <a:cubicBezTo>
                    <a:pt x="1009751" y="411155"/>
                    <a:pt x="1003156" y="427077"/>
                    <a:pt x="991416" y="438817"/>
                  </a:cubicBezTo>
                  <a:cubicBezTo>
                    <a:pt x="979677" y="450556"/>
                    <a:pt x="963754" y="457151"/>
                    <a:pt x="947152" y="457151"/>
                  </a:cubicBezTo>
                  <a:lnTo>
                    <a:pt x="62599" y="457151"/>
                  </a:lnTo>
                  <a:cubicBezTo>
                    <a:pt x="45997" y="457151"/>
                    <a:pt x="30075" y="450556"/>
                    <a:pt x="18335" y="438817"/>
                  </a:cubicBezTo>
                  <a:cubicBezTo>
                    <a:pt x="6595" y="427077"/>
                    <a:pt x="0" y="411155"/>
                    <a:pt x="0" y="394552"/>
                  </a:cubicBezTo>
                  <a:lnTo>
                    <a:pt x="0" y="62599"/>
                  </a:lnTo>
                  <a:cubicBezTo>
                    <a:pt x="0" y="45997"/>
                    <a:pt x="6595" y="30075"/>
                    <a:pt x="18335" y="18335"/>
                  </a:cubicBezTo>
                  <a:cubicBezTo>
                    <a:pt x="30075" y="6595"/>
                    <a:pt x="45997" y="0"/>
                    <a:pt x="625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009751" cy="5047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004546" y="233587"/>
            <a:ext cx="1227420" cy="1227420"/>
          </a:xfrm>
          <a:custGeom>
            <a:avLst/>
            <a:gdLst/>
            <a:ahLst/>
            <a:cxnLst/>
            <a:rect r="r" b="b" t="t" l="l"/>
            <a:pathLst>
              <a:path h="1227420" w="1227420">
                <a:moveTo>
                  <a:pt x="0" y="0"/>
                </a:moveTo>
                <a:lnTo>
                  <a:pt x="1227419" y="0"/>
                </a:lnTo>
                <a:lnTo>
                  <a:pt x="1227419" y="1227420"/>
                </a:lnTo>
                <a:lnTo>
                  <a:pt x="0" y="1227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95006" y="437181"/>
            <a:ext cx="1441972" cy="817770"/>
          </a:xfrm>
          <a:custGeom>
            <a:avLst/>
            <a:gdLst/>
            <a:ahLst/>
            <a:cxnLst/>
            <a:rect r="r" b="b" t="t" l="l"/>
            <a:pathLst>
              <a:path h="817770" w="1441972">
                <a:moveTo>
                  <a:pt x="0" y="0"/>
                </a:moveTo>
                <a:lnTo>
                  <a:pt x="1441972" y="0"/>
                </a:lnTo>
                <a:lnTo>
                  <a:pt x="1441972" y="817770"/>
                </a:lnTo>
                <a:lnTo>
                  <a:pt x="0" y="8177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148953" y="8715282"/>
            <a:ext cx="9521134" cy="75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4502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WEEK-BY-WEEK TRAINER GUIDE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400518" y="3779557"/>
            <a:ext cx="4657486" cy="1456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53"/>
              </a:lnSpc>
              <a:spcBef>
                <a:spcPct val="0"/>
              </a:spcBef>
            </a:pPr>
            <a:r>
              <a:rPr lang="en-US" b="true" sz="8323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WEEK 11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0" y="5518176"/>
            <a:ext cx="18946140" cy="4152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60"/>
              </a:lnSpc>
              <a:spcBef>
                <a:spcPct val="0"/>
              </a:spcBef>
            </a:pPr>
            <a:r>
              <a:rPr lang="en-US" b="true" sz="7829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T</a:t>
            </a:r>
            <a:r>
              <a:rPr lang="en-US" b="true" sz="7829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EAM COMMUNICATION &amp; COLLABORATION</a:t>
            </a:r>
          </a:p>
          <a:p>
            <a:pPr algn="ctr">
              <a:lnSpc>
                <a:spcPts val="109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19473" y="0"/>
                  </a:moveTo>
                  <a:lnTo>
                    <a:pt x="4797119" y="0"/>
                  </a:lnTo>
                  <a:cubicBezTo>
                    <a:pt x="4802284" y="0"/>
                    <a:pt x="4807237" y="2052"/>
                    <a:pt x="4810889" y="5704"/>
                  </a:cubicBezTo>
                  <a:cubicBezTo>
                    <a:pt x="4814541" y="9356"/>
                    <a:pt x="4816592" y="14309"/>
                    <a:pt x="4816592" y="19473"/>
                  </a:cubicBezTo>
                  <a:lnTo>
                    <a:pt x="4816592" y="2689860"/>
                  </a:lnTo>
                  <a:cubicBezTo>
                    <a:pt x="4816592" y="2695025"/>
                    <a:pt x="4814541" y="2699978"/>
                    <a:pt x="4810889" y="2703630"/>
                  </a:cubicBezTo>
                  <a:cubicBezTo>
                    <a:pt x="4807237" y="2707282"/>
                    <a:pt x="4802284" y="2709333"/>
                    <a:pt x="4797119" y="2709333"/>
                  </a:cubicBezTo>
                  <a:lnTo>
                    <a:pt x="19473" y="2709333"/>
                  </a:lnTo>
                  <a:cubicBezTo>
                    <a:pt x="14309" y="2709333"/>
                    <a:pt x="9356" y="2707282"/>
                    <a:pt x="5704" y="2703630"/>
                  </a:cubicBezTo>
                  <a:cubicBezTo>
                    <a:pt x="2052" y="2699978"/>
                    <a:pt x="0" y="2695025"/>
                    <a:pt x="0" y="2689860"/>
                  </a:cubicBezTo>
                  <a:lnTo>
                    <a:pt x="0" y="19473"/>
                  </a:lnTo>
                  <a:cubicBezTo>
                    <a:pt x="0" y="14309"/>
                    <a:pt x="2052" y="9356"/>
                    <a:pt x="5704" y="5704"/>
                  </a:cubicBezTo>
                  <a:cubicBezTo>
                    <a:pt x="9356" y="2052"/>
                    <a:pt x="14309" y="0"/>
                    <a:pt x="194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rnd">
              <a:solidFill>
                <a:srgbClr val="023059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54666" y="2730796"/>
            <a:ext cx="6385873" cy="5091200"/>
            <a:chOff x="0" y="0"/>
            <a:chExt cx="8514498" cy="678826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8266" t="0" r="8266" b="0"/>
            <a:stretch>
              <a:fillRect/>
            </a:stretch>
          </p:blipFill>
          <p:spPr>
            <a:xfrm flipH="false" flipV="false">
              <a:off x="0" y="0"/>
              <a:ext cx="8514498" cy="6788267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false" flipV="false" rot="0">
            <a:off x="412753" y="3444602"/>
            <a:ext cx="11490377" cy="5457184"/>
          </a:xfrm>
          <a:custGeom>
            <a:avLst/>
            <a:gdLst/>
            <a:ahLst/>
            <a:cxnLst/>
            <a:rect r="r" b="b" t="t" l="l"/>
            <a:pathLst>
              <a:path h="5457184" w="11490377">
                <a:moveTo>
                  <a:pt x="0" y="0"/>
                </a:moveTo>
                <a:lnTo>
                  <a:pt x="11490378" y="0"/>
                </a:lnTo>
                <a:lnTo>
                  <a:pt x="11490378" y="5457184"/>
                </a:lnTo>
                <a:lnTo>
                  <a:pt x="0" y="545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 l="-3731" t="-1190" r="0" b="-119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252294" y="8348111"/>
            <a:ext cx="4813081" cy="762130"/>
            <a:chOff x="0" y="0"/>
            <a:chExt cx="1352394" cy="2141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52394" cy="214146"/>
            </a:xfrm>
            <a:custGeom>
              <a:avLst/>
              <a:gdLst/>
              <a:ahLst/>
              <a:cxnLst/>
              <a:rect r="r" b="b" t="t" l="l"/>
              <a:pathLst>
                <a:path h="214146" w="1352394">
                  <a:moveTo>
                    <a:pt x="80426" y="0"/>
                  </a:moveTo>
                  <a:lnTo>
                    <a:pt x="1271968" y="0"/>
                  </a:lnTo>
                  <a:cubicBezTo>
                    <a:pt x="1316386" y="0"/>
                    <a:pt x="1352394" y="36008"/>
                    <a:pt x="1352394" y="80426"/>
                  </a:cubicBezTo>
                  <a:lnTo>
                    <a:pt x="1352394" y="133720"/>
                  </a:lnTo>
                  <a:cubicBezTo>
                    <a:pt x="1352394" y="155050"/>
                    <a:pt x="1343921" y="175507"/>
                    <a:pt x="1328838" y="190589"/>
                  </a:cubicBezTo>
                  <a:cubicBezTo>
                    <a:pt x="1313755" y="205672"/>
                    <a:pt x="1293299" y="214146"/>
                    <a:pt x="1271968" y="214146"/>
                  </a:cubicBezTo>
                  <a:lnTo>
                    <a:pt x="80426" y="214146"/>
                  </a:lnTo>
                  <a:cubicBezTo>
                    <a:pt x="59096" y="214146"/>
                    <a:pt x="38639" y="205672"/>
                    <a:pt x="23556" y="190589"/>
                  </a:cubicBezTo>
                  <a:cubicBezTo>
                    <a:pt x="8473" y="175507"/>
                    <a:pt x="0" y="155050"/>
                    <a:pt x="0" y="133720"/>
                  </a:cubicBezTo>
                  <a:lnTo>
                    <a:pt x="0" y="80426"/>
                  </a:lnTo>
                  <a:cubicBezTo>
                    <a:pt x="0" y="59096"/>
                    <a:pt x="8473" y="38639"/>
                    <a:pt x="23556" y="23556"/>
                  </a:cubicBezTo>
                  <a:cubicBezTo>
                    <a:pt x="38639" y="8473"/>
                    <a:pt x="59096" y="0"/>
                    <a:pt x="804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292A2B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35239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297905" y="8348111"/>
            <a:ext cx="1542634" cy="762130"/>
            <a:chOff x="0" y="0"/>
            <a:chExt cx="433454" cy="2141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3454" cy="214146"/>
            </a:xfrm>
            <a:custGeom>
              <a:avLst/>
              <a:gdLst/>
              <a:ahLst/>
              <a:cxnLst/>
              <a:rect r="r" b="b" t="t" l="l"/>
              <a:pathLst>
                <a:path h="214146" w="433454">
                  <a:moveTo>
                    <a:pt x="107073" y="0"/>
                  </a:moveTo>
                  <a:lnTo>
                    <a:pt x="326381" y="0"/>
                  </a:lnTo>
                  <a:cubicBezTo>
                    <a:pt x="385516" y="0"/>
                    <a:pt x="433454" y="47938"/>
                    <a:pt x="433454" y="107073"/>
                  </a:cubicBezTo>
                  <a:lnTo>
                    <a:pt x="433454" y="107073"/>
                  </a:lnTo>
                  <a:cubicBezTo>
                    <a:pt x="433454" y="166207"/>
                    <a:pt x="385516" y="214146"/>
                    <a:pt x="326381" y="214146"/>
                  </a:cubicBezTo>
                  <a:lnTo>
                    <a:pt x="107073" y="214146"/>
                  </a:lnTo>
                  <a:cubicBezTo>
                    <a:pt x="47938" y="214146"/>
                    <a:pt x="0" y="166207"/>
                    <a:pt x="0" y="107073"/>
                  </a:cubicBezTo>
                  <a:lnTo>
                    <a:pt x="0" y="107073"/>
                  </a:lnTo>
                  <a:cubicBezTo>
                    <a:pt x="0" y="47938"/>
                    <a:pt x="47938" y="0"/>
                    <a:pt x="107073" y="0"/>
                  </a:cubicBezTo>
                  <a:close/>
                </a:path>
              </a:pathLst>
            </a:custGeom>
            <a:solidFill>
              <a:srgbClr val="2978C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43345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691933" y="8556566"/>
            <a:ext cx="754578" cy="345219"/>
          </a:xfrm>
          <a:custGeom>
            <a:avLst/>
            <a:gdLst/>
            <a:ahLst/>
            <a:cxnLst/>
            <a:rect r="r" b="b" t="t" l="l"/>
            <a:pathLst>
              <a:path h="345219" w="754578">
                <a:moveTo>
                  <a:pt x="0" y="0"/>
                </a:moveTo>
                <a:lnTo>
                  <a:pt x="754578" y="0"/>
                </a:lnTo>
                <a:lnTo>
                  <a:pt x="754578" y="345220"/>
                </a:lnTo>
                <a:lnTo>
                  <a:pt x="0" y="345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089349" y="270743"/>
            <a:ext cx="1227420" cy="1278229"/>
          </a:xfrm>
          <a:custGeom>
            <a:avLst/>
            <a:gdLst/>
            <a:ahLst/>
            <a:cxnLst/>
            <a:rect r="r" b="b" t="t" l="l"/>
            <a:pathLst>
              <a:path h="1278229" w="1227420">
                <a:moveTo>
                  <a:pt x="0" y="0"/>
                </a:moveTo>
                <a:lnTo>
                  <a:pt x="1227420" y="0"/>
                </a:lnTo>
                <a:lnTo>
                  <a:pt x="1227420" y="1278228"/>
                </a:lnTo>
                <a:lnTo>
                  <a:pt x="0" y="1278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69" t="0" r="-2069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479810" y="482764"/>
            <a:ext cx="1441972" cy="851621"/>
          </a:xfrm>
          <a:custGeom>
            <a:avLst/>
            <a:gdLst/>
            <a:ahLst/>
            <a:cxnLst/>
            <a:rect r="r" b="b" t="t" l="l"/>
            <a:pathLst>
              <a:path h="851621" w="1441972">
                <a:moveTo>
                  <a:pt x="0" y="0"/>
                </a:moveTo>
                <a:lnTo>
                  <a:pt x="1441971" y="0"/>
                </a:lnTo>
                <a:lnTo>
                  <a:pt x="1441971" y="851621"/>
                </a:lnTo>
                <a:lnTo>
                  <a:pt x="0" y="8516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69" t="0" r="-2069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0" y="0"/>
            <a:ext cx="10774173" cy="1768590"/>
            <a:chOff x="0" y="0"/>
            <a:chExt cx="2837642" cy="46580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837642" cy="465802"/>
            </a:xfrm>
            <a:custGeom>
              <a:avLst/>
              <a:gdLst/>
              <a:ahLst/>
              <a:cxnLst/>
              <a:rect r="r" b="b" t="t" l="l"/>
              <a:pathLst>
                <a:path h="465802" w="2837642">
                  <a:moveTo>
                    <a:pt x="14371" y="0"/>
                  </a:moveTo>
                  <a:lnTo>
                    <a:pt x="2823271" y="0"/>
                  </a:lnTo>
                  <a:cubicBezTo>
                    <a:pt x="2827082" y="0"/>
                    <a:pt x="2830738" y="1514"/>
                    <a:pt x="2833433" y="4209"/>
                  </a:cubicBezTo>
                  <a:cubicBezTo>
                    <a:pt x="2836128" y="6904"/>
                    <a:pt x="2837642" y="10560"/>
                    <a:pt x="2837642" y="14371"/>
                  </a:cubicBezTo>
                  <a:lnTo>
                    <a:pt x="2837642" y="451430"/>
                  </a:lnTo>
                  <a:cubicBezTo>
                    <a:pt x="2837642" y="459367"/>
                    <a:pt x="2831208" y="465802"/>
                    <a:pt x="2823271" y="465802"/>
                  </a:cubicBezTo>
                  <a:lnTo>
                    <a:pt x="14371" y="465802"/>
                  </a:lnTo>
                  <a:cubicBezTo>
                    <a:pt x="10560" y="465802"/>
                    <a:pt x="6904" y="464287"/>
                    <a:pt x="4209" y="461592"/>
                  </a:cubicBezTo>
                  <a:cubicBezTo>
                    <a:pt x="1514" y="458897"/>
                    <a:pt x="0" y="455242"/>
                    <a:pt x="0" y="451430"/>
                  </a:cubicBezTo>
                  <a:lnTo>
                    <a:pt x="0" y="14371"/>
                  </a:lnTo>
                  <a:cubicBezTo>
                    <a:pt x="0" y="10560"/>
                    <a:pt x="1514" y="6904"/>
                    <a:pt x="4209" y="4209"/>
                  </a:cubicBezTo>
                  <a:cubicBezTo>
                    <a:pt x="6904" y="1514"/>
                    <a:pt x="10560" y="0"/>
                    <a:pt x="14371" y="0"/>
                  </a:cubicBez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2837642" cy="5134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977493" y="122038"/>
            <a:ext cx="10874431" cy="1518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7"/>
              </a:lnSpc>
            </a:pPr>
            <a:r>
              <a:rPr lang="en-US" b="true" sz="4621">
                <a:solidFill>
                  <a:srgbClr val="38B6FF"/>
                </a:solidFill>
                <a:latin typeface="Helios Bold"/>
                <a:ea typeface="Helios Bold"/>
                <a:cs typeface="Helios Bold"/>
                <a:sym typeface="Helios Bold"/>
              </a:rPr>
              <a:t>WEEK XI.</a:t>
            </a:r>
            <a:r>
              <a:rPr lang="en-US" b="true" sz="462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 PERSUASIVE &amp; LEADERSHIP COMMUNICATION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77493" y="5029200"/>
            <a:ext cx="10089577" cy="2224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7877" indent="-293939" lvl="1">
              <a:lnSpc>
                <a:spcPts val="4411"/>
              </a:lnSpc>
              <a:buFont typeface="Arial"/>
              <a:buChar char="•"/>
            </a:pPr>
            <a:r>
              <a:rPr lang="en-US" b="true" sz="2722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1: </a:t>
            </a:r>
            <a:r>
              <a:rPr lang="en-US" sz="2722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Group role-play: nurse–doctor–patient handover.</a:t>
            </a:r>
          </a:p>
          <a:p>
            <a:pPr algn="l" marL="587877" indent="-293939" lvl="1">
              <a:lnSpc>
                <a:spcPts val="4411"/>
              </a:lnSpc>
              <a:buFont typeface="Arial"/>
              <a:buChar char="•"/>
            </a:pPr>
            <a:r>
              <a:rPr lang="en-US" b="true" sz="2722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2: </a:t>
            </a:r>
            <a:r>
              <a:rPr lang="en-US" sz="2722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Case discussion simulation.</a:t>
            </a:r>
          </a:p>
          <a:p>
            <a:pPr algn="l" marL="587877" indent="-293939" lvl="1">
              <a:lnSpc>
                <a:spcPts val="4411"/>
              </a:lnSpc>
              <a:buFont typeface="Arial"/>
              <a:buChar char="•"/>
            </a:pPr>
            <a:r>
              <a:rPr lang="en-US" b="true" sz="2722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1: </a:t>
            </a:r>
            <a:r>
              <a:rPr lang="en-US" sz="2722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Giving and receiving constructive feedback. Trust circle activity: affirming teammates’ strengths.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454666" y="8540218"/>
            <a:ext cx="4408337" cy="32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r>
              <a:rPr lang="en-US" sz="1874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WWW.NDALCOMMUNICATIONS.COM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4667" y="2454745"/>
            <a:ext cx="10749999" cy="1068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7704" indent="-283852" lvl="1">
              <a:lnSpc>
                <a:spcPts val="4417"/>
              </a:lnSpc>
              <a:buAutoNum type="arabicPeriod" startAt="1"/>
            </a:pPr>
            <a:r>
              <a:rPr lang="en-US" b="true" sz="262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Objective: </a:t>
            </a:r>
            <a:r>
              <a:rPr lang="en-US" sz="262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Communicate effectively in medical teams.</a:t>
            </a:r>
          </a:p>
          <a:p>
            <a:pPr algn="l" marL="567704" indent="-283852" lvl="1">
              <a:lnSpc>
                <a:spcPts val="4417"/>
              </a:lnSpc>
              <a:buAutoNum type="arabicPeriod" startAt="1"/>
            </a:pPr>
            <a:r>
              <a:rPr lang="en-US" b="true" sz="262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Objective:</a:t>
            </a:r>
            <a:r>
              <a:rPr lang="en-US" sz="262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Build trust and collaboration skills.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8341108"/>
            <a:ext cx="10223594" cy="490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1"/>
              </a:lnSpc>
              <a:spcBef>
                <a:spcPct val="0"/>
              </a:spcBef>
            </a:pPr>
            <a:r>
              <a:rPr lang="en-US" b="true" sz="2815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Outcome:</a:t>
            </a:r>
            <a:r>
              <a:rPr lang="en-US" sz="2815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Team synergy and interpersonal confidence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88429" y="4304558"/>
            <a:ext cx="2374484" cy="567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3"/>
              </a:lnSpc>
              <a:spcBef>
                <a:spcPct val="0"/>
              </a:spcBef>
            </a:pPr>
            <a:r>
              <a:rPr lang="en-US" b="true" sz="3345" u="sng">
                <a:solidFill>
                  <a:srgbClr val="FF5757"/>
                </a:solidFill>
                <a:latin typeface="Helios Bold"/>
                <a:ea typeface="Helios Bold"/>
                <a:cs typeface="Helios Bold"/>
                <a:sym typeface="Helios Bold"/>
              </a:rPr>
              <a:t>SESSIONS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10100" y="0"/>
            <a:ext cx="13677900" cy="10471767"/>
            <a:chOff x="0" y="0"/>
            <a:chExt cx="3602410" cy="2757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02410" cy="2757996"/>
            </a:xfrm>
            <a:custGeom>
              <a:avLst/>
              <a:gdLst/>
              <a:ahLst/>
              <a:cxnLst/>
              <a:rect r="r" b="b" t="t" l="l"/>
              <a:pathLst>
                <a:path h="2757996" w="3602410">
                  <a:moveTo>
                    <a:pt x="0" y="0"/>
                  </a:moveTo>
                  <a:lnTo>
                    <a:pt x="3602410" y="0"/>
                  </a:lnTo>
                  <a:lnTo>
                    <a:pt x="3602410" y="2757996"/>
                  </a:lnTo>
                  <a:lnTo>
                    <a:pt x="0" y="2757996"/>
                  </a:ln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3602410" cy="28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true" rot="-5400000">
            <a:off x="-5968007" y="3945931"/>
            <a:ext cx="10287000" cy="2395139"/>
          </a:xfrm>
          <a:custGeom>
            <a:avLst/>
            <a:gdLst/>
            <a:ahLst/>
            <a:cxnLst/>
            <a:rect r="r" b="b" t="t" l="l"/>
            <a:pathLst>
              <a:path h="2395139" w="10287000">
                <a:moveTo>
                  <a:pt x="10287000" y="2395138"/>
                </a:moveTo>
                <a:lnTo>
                  <a:pt x="0" y="2395138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3951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26" t="-57958" r="0" b="-95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72241" y="0"/>
            <a:ext cx="6288747" cy="8128106"/>
            <a:chOff x="0" y="0"/>
            <a:chExt cx="1484175" cy="191827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84175" cy="1918272"/>
            </a:xfrm>
            <a:custGeom>
              <a:avLst/>
              <a:gdLst/>
              <a:ahLst/>
              <a:cxnLst/>
              <a:rect r="r" b="b" t="t" l="l"/>
              <a:pathLst>
                <a:path h="1918272" w="1484175">
                  <a:moveTo>
                    <a:pt x="0" y="0"/>
                  </a:moveTo>
                  <a:lnTo>
                    <a:pt x="1484175" y="0"/>
                  </a:lnTo>
                  <a:lnTo>
                    <a:pt x="1484175" y="1918272"/>
                  </a:lnTo>
                  <a:lnTo>
                    <a:pt x="0" y="1918272"/>
                  </a:lnTo>
                  <a:close/>
                </a:path>
              </a:pathLst>
            </a:custGeom>
            <a:blipFill>
              <a:blip r:embed="rId5"/>
              <a:stretch>
                <a:fillRect l="-48731" t="0" r="-48731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73063" y="5453374"/>
            <a:ext cx="17958751" cy="2788425"/>
            <a:chOff x="0" y="0"/>
            <a:chExt cx="4729877" cy="734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29877" cy="734400"/>
            </a:xfrm>
            <a:custGeom>
              <a:avLst/>
              <a:gdLst/>
              <a:ahLst/>
              <a:cxnLst/>
              <a:rect r="r" b="b" t="t" l="l"/>
              <a:pathLst>
                <a:path h="734400" w="4729877">
                  <a:moveTo>
                    <a:pt x="0" y="0"/>
                  </a:moveTo>
                  <a:lnTo>
                    <a:pt x="4729877" y="0"/>
                  </a:lnTo>
                  <a:lnTo>
                    <a:pt x="4729877" y="734400"/>
                  </a:lnTo>
                  <a:lnTo>
                    <a:pt x="0" y="734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729877" cy="782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828172" y="-274740"/>
            <a:ext cx="3833899" cy="1735747"/>
            <a:chOff x="0" y="0"/>
            <a:chExt cx="1009751" cy="45715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09751" cy="457151"/>
            </a:xfrm>
            <a:custGeom>
              <a:avLst/>
              <a:gdLst/>
              <a:ahLst/>
              <a:cxnLst/>
              <a:rect r="r" b="b" t="t" l="l"/>
              <a:pathLst>
                <a:path h="457151" w="1009751">
                  <a:moveTo>
                    <a:pt x="62599" y="0"/>
                  </a:moveTo>
                  <a:lnTo>
                    <a:pt x="947152" y="0"/>
                  </a:lnTo>
                  <a:cubicBezTo>
                    <a:pt x="963754" y="0"/>
                    <a:pt x="979677" y="6595"/>
                    <a:pt x="991416" y="18335"/>
                  </a:cubicBezTo>
                  <a:cubicBezTo>
                    <a:pt x="1003156" y="30075"/>
                    <a:pt x="1009751" y="45997"/>
                    <a:pt x="1009751" y="62599"/>
                  </a:cubicBezTo>
                  <a:lnTo>
                    <a:pt x="1009751" y="394552"/>
                  </a:lnTo>
                  <a:cubicBezTo>
                    <a:pt x="1009751" y="411155"/>
                    <a:pt x="1003156" y="427077"/>
                    <a:pt x="991416" y="438817"/>
                  </a:cubicBezTo>
                  <a:cubicBezTo>
                    <a:pt x="979677" y="450556"/>
                    <a:pt x="963754" y="457151"/>
                    <a:pt x="947152" y="457151"/>
                  </a:cubicBezTo>
                  <a:lnTo>
                    <a:pt x="62599" y="457151"/>
                  </a:lnTo>
                  <a:cubicBezTo>
                    <a:pt x="45997" y="457151"/>
                    <a:pt x="30075" y="450556"/>
                    <a:pt x="18335" y="438817"/>
                  </a:cubicBezTo>
                  <a:cubicBezTo>
                    <a:pt x="6595" y="427077"/>
                    <a:pt x="0" y="411155"/>
                    <a:pt x="0" y="394552"/>
                  </a:cubicBezTo>
                  <a:lnTo>
                    <a:pt x="0" y="62599"/>
                  </a:lnTo>
                  <a:cubicBezTo>
                    <a:pt x="0" y="45997"/>
                    <a:pt x="6595" y="30075"/>
                    <a:pt x="18335" y="18335"/>
                  </a:cubicBezTo>
                  <a:cubicBezTo>
                    <a:pt x="30075" y="6595"/>
                    <a:pt x="45997" y="0"/>
                    <a:pt x="625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009751" cy="5047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004546" y="233587"/>
            <a:ext cx="1227420" cy="1227420"/>
          </a:xfrm>
          <a:custGeom>
            <a:avLst/>
            <a:gdLst/>
            <a:ahLst/>
            <a:cxnLst/>
            <a:rect r="r" b="b" t="t" l="l"/>
            <a:pathLst>
              <a:path h="1227420" w="1227420">
                <a:moveTo>
                  <a:pt x="0" y="0"/>
                </a:moveTo>
                <a:lnTo>
                  <a:pt x="1227419" y="0"/>
                </a:lnTo>
                <a:lnTo>
                  <a:pt x="1227419" y="1227420"/>
                </a:lnTo>
                <a:lnTo>
                  <a:pt x="0" y="1227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95006" y="437181"/>
            <a:ext cx="1441972" cy="817770"/>
          </a:xfrm>
          <a:custGeom>
            <a:avLst/>
            <a:gdLst/>
            <a:ahLst/>
            <a:cxnLst/>
            <a:rect r="r" b="b" t="t" l="l"/>
            <a:pathLst>
              <a:path h="817770" w="1441972">
                <a:moveTo>
                  <a:pt x="0" y="0"/>
                </a:moveTo>
                <a:lnTo>
                  <a:pt x="1441972" y="0"/>
                </a:lnTo>
                <a:lnTo>
                  <a:pt x="1441972" y="817770"/>
                </a:lnTo>
                <a:lnTo>
                  <a:pt x="0" y="8177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148953" y="8715282"/>
            <a:ext cx="9521134" cy="75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4502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WEEK-BY-WEEK TRAINER GUIDE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99967" y="3779557"/>
            <a:ext cx="4658589" cy="1456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53"/>
              </a:lnSpc>
              <a:spcBef>
                <a:spcPct val="0"/>
              </a:spcBef>
            </a:pPr>
            <a:r>
              <a:rPr lang="en-US" b="true" sz="8323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WEEK 12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5985050"/>
            <a:ext cx="16905108" cy="1223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79"/>
              </a:lnSpc>
              <a:spcBef>
                <a:spcPct val="0"/>
              </a:spcBef>
            </a:pPr>
            <a:r>
              <a:rPr lang="en-US" b="true" sz="6985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E</a:t>
            </a:r>
            <a:r>
              <a:rPr lang="en-US" b="true" sz="6985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MPOWERMENT AND PERFORMANCE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19473" y="0"/>
                  </a:moveTo>
                  <a:lnTo>
                    <a:pt x="4797119" y="0"/>
                  </a:lnTo>
                  <a:cubicBezTo>
                    <a:pt x="4802284" y="0"/>
                    <a:pt x="4807237" y="2052"/>
                    <a:pt x="4810889" y="5704"/>
                  </a:cubicBezTo>
                  <a:cubicBezTo>
                    <a:pt x="4814541" y="9356"/>
                    <a:pt x="4816592" y="14309"/>
                    <a:pt x="4816592" y="19473"/>
                  </a:cubicBezTo>
                  <a:lnTo>
                    <a:pt x="4816592" y="2689860"/>
                  </a:lnTo>
                  <a:cubicBezTo>
                    <a:pt x="4816592" y="2695025"/>
                    <a:pt x="4814541" y="2699978"/>
                    <a:pt x="4810889" y="2703630"/>
                  </a:cubicBezTo>
                  <a:cubicBezTo>
                    <a:pt x="4807237" y="2707282"/>
                    <a:pt x="4802284" y="2709333"/>
                    <a:pt x="4797119" y="2709333"/>
                  </a:cubicBezTo>
                  <a:lnTo>
                    <a:pt x="19473" y="2709333"/>
                  </a:lnTo>
                  <a:cubicBezTo>
                    <a:pt x="14309" y="2709333"/>
                    <a:pt x="9356" y="2707282"/>
                    <a:pt x="5704" y="2703630"/>
                  </a:cubicBezTo>
                  <a:cubicBezTo>
                    <a:pt x="2052" y="2699978"/>
                    <a:pt x="0" y="2695025"/>
                    <a:pt x="0" y="2689860"/>
                  </a:cubicBezTo>
                  <a:lnTo>
                    <a:pt x="0" y="19473"/>
                  </a:lnTo>
                  <a:cubicBezTo>
                    <a:pt x="0" y="14309"/>
                    <a:pt x="2052" y="9356"/>
                    <a:pt x="5704" y="5704"/>
                  </a:cubicBezTo>
                  <a:cubicBezTo>
                    <a:pt x="9356" y="2052"/>
                    <a:pt x="14309" y="0"/>
                    <a:pt x="194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rnd">
              <a:solidFill>
                <a:srgbClr val="023059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54666" y="2730796"/>
            <a:ext cx="6385873" cy="5091200"/>
            <a:chOff x="0" y="0"/>
            <a:chExt cx="8514498" cy="678826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8950" t="0" r="8950" b="0"/>
            <a:stretch>
              <a:fillRect/>
            </a:stretch>
          </p:blipFill>
          <p:spPr>
            <a:xfrm flipH="false" flipV="false">
              <a:off x="0" y="0"/>
              <a:ext cx="8514498" cy="6788267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false" flipV="false" rot="0">
            <a:off x="412753" y="3444602"/>
            <a:ext cx="11490377" cy="5457184"/>
          </a:xfrm>
          <a:custGeom>
            <a:avLst/>
            <a:gdLst/>
            <a:ahLst/>
            <a:cxnLst/>
            <a:rect r="r" b="b" t="t" l="l"/>
            <a:pathLst>
              <a:path h="5457184" w="11490377">
                <a:moveTo>
                  <a:pt x="0" y="0"/>
                </a:moveTo>
                <a:lnTo>
                  <a:pt x="11490378" y="0"/>
                </a:lnTo>
                <a:lnTo>
                  <a:pt x="11490378" y="5457184"/>
                </a:lnTo>
                <a:lnTo>
                  <a:pt x="0" y="545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 l="-3731" t="-1190" r="0" b="-119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252294" y="8348111"/>
            <a:ext cx="4813081" cy="762130"/>
            <a:chOff x="0" y="0"/>
            <a:chExt cx="1352394" cy="2141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52394" cy="214146"/>
            </a:xfrm>
            <a:custGeom>
              <a:avLst/>
              <a:gdLst/>
              <a:ahLst/>
              <a:cxnLst/>
              <a:rect r="r" b="b" t="t" l="l"/>
              <a:pathLst>
                <a:path h="214146" w="1352394">
                  <a:moveTo>
                    <a:pt x="80426" y="0"/>
                  </a:moveTo>
                  <a:lnTo>
                    <a:pt x="1271968" y="0"/>
                  </a:lnTo>
                  <a:cubicBezTo>
                    <a:pt x="1316386" y="0"/>
                    <a:pt x="1352394" y="36008"/>
                    <a:pt x="1352394" y="80426"/>
                  </a:cubicBezTo>
                  <a:lnTo>
                    <a:pt x="1352394" y="133720"/>
                  </a:lnTo>
                  <a:cubicBezTo>
                    <a:pt x="1352394" y="155050"/>
                    <a:pt x="1343921" y="175507"/>
                    <a:pt x="1328838" y="190589"/>
                  </a:cubicBezTo>
                  <a:cubicBezTo>
                    <a:pt x="1313755" y="205672"/>
                    <a:pt x="1293299" y="214146"/>
                    <a:pt x="1271968" y="214146"/>
                  </a:cubicBezTo>
                  <a:lnTo>
                    <a:pt x="80426" y="214146"/>
                  </a:lnTo>
                  <a:cubicBezTo>
                    <a:pt x="59096" y="214146"/>
                    <a:pt x="38639" y="205672"/>
                    <a:pt x="23556" y="190589"/>
                  </a:cubicBezTo>
                  <a:cubicBezTo>
                    <a:pt x="8473" y="175507"/>
                    <a:pt x="0" y="155050"/>
                    <a:pt x="0" y="133720"/>
                  </a:cubicBezTo>
                  <a:lnTo>
                    <a:pt x="0" y="80426"/>
                  </a:lnTo>
                  <a:cubicBezTo>
                    <a:pt x="0" y="59096"/>
                    <a:pt x="8473" y="38639"/>
                    <a:pt x="23556" y="23556"/>
                  </a:cubicBezTo>
                  <a:cubicBezTo>
                    <a:pt x="38639" y="8473"/>
                    <a:pt x="59096" y="0"/>
                    <a:pt x="804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292A2B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35239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297905" y="8348111"/>
            <a:ext cx="1542634" cy="762130"/>
            <a:chOff x="0" y="0"/>
            <a:chExt cx="433454" cy="2141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3454" cy="214146"/>
            </a:xfrm>
            <a:custGeom>
              <a:avLst/>
              <a:gdLst/>
              <a:ahLst/>
              <a:cxnLst/>
              <a:rect r="r" b="b" t="t" l="l"/>
              <a:pathLst>
                <a:path h="214146" w="433454">
                  <a:moveTo>
                    <a:pt x="107073" y="0"/>
                  </a:moveTo>
                  <a:lnTo>
                    <a:pt x="326381" y="0"/>
                  </a:lnTo>
                  <a:cubicBezTo>
                    <a:pt x="385516" y="0"/>
                    <a:pt x="433454" y="47938"/>
                    <a:pt x="433454" y="107073"/>
                  </a:cubicBezTo>
                  <a:lnTo>
                    <a:pt x="433454" y="107073"/>
                  </a:lnTo>
                  <a:cubicBezTo>
                    <a:pt x="433454" y="166207"/>
                    <a:pt x="385516" y="214146"/>
                    <a:pt x="326381" y="214146"/>
                  </a:cubicBezTo>
                  <a:lnTo>
                    <a:pt x="107073" y="214146"/>
                  </a:lnTo>
                  <a:cubicBezTo>
                    <a:pt x="47938" y="214146"/>
                    <a:pt x="0" y="166207"/>
                    <a:pt x="0" y="107073"/>
                  </a:cubicBezTo>
                  <a:lnTo>
                    <a:pt x="0" y="107073"/>
                  </a:lnTo>
                  <a:cubicBezTo>
                    <a:pt x="0" y="47938"/>
                    <a:pt x="47938" y="0"/>
                    <a:pt x="107073" y="0"/>
                  </a:cubicBezTo>
                  <a:close/>
                </a:path>
              </a:pathLst>
            </a:custGeom>
            <a:solidFill>
              <a:srgbClr val="2978C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43345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691933" y="8556566"/>
            <a:ext cx="754578" cy="345219"/>
          </a:xfrm>
          <a:custGeom>
            <a:avLst/>
            <a:gdLst/>
            <a:ahLst/>
            <a:cxnLst/>
            <a:rect r="r" b="b" t="t" l="l"/>
            <a:pathLst>
              <a:path h="345219" w="754578">
                <a:moveTo>
                  <a:pt x="0" y="0"/>
                </a:moveTo>
                <a:lnTo>
                  <a:pt x="754578" y="0"/>
                </a:lnTo>
                <a:lnTo>
                  <a:pt x="754578" y="345220"/>
                </a:lnTo>
                <a:lnTo>
                  <a:pt x="0" y="345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089349" y="270743"/>
            <a:ext cx="1227420" cy="1278229"/>
          </a:xfrm>
          <a:custGeom>
            <a:avLst/>
            <a:gdLst/>
            <a:ahLst/>
            <a:cxnLst/>
            <a:rect r="r" b="b" t="t" l="l"/>
            <a:pathLst>
              <a:path h="1278229" w="1227420">
                <a:moveTo>
                  <a:pt x="0" y="0"/>
                </a:moveTo>
                <a:lnTo>
                  <a:pt x="1227420" y="0"/>
                </a:lnTo>
                <a:lnTo>
                  <a:pt x="1227420" y="1278228"/>
                </a:lnTo>
                <a:lnTo>
                  <a:pt x="0" y="1278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69" t="0" r="-2069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479810" y="482764"/>
            <a:ext cx="1441972" cy="851621"/>
          </a:xfrm>
          <a:custGeom>
            <a:avLst/>
            <a:gdLst/>
            <a:ahLst/>
            <a:cxnLst/>
            <a:rect r="r" b="b" t="t" l="l"/>
            <a:pathLst>
              <a:path h="851621" w="1441972">
                <a:moveTo>
                  <a:pt x="0" y="0"/>
                </a:moveTo>
                <a:lnTo>
                  <a:pt x="1441971" y="0"/>
                </a:lnTo>
                <a:lnTo>
                  <a:pt x="1441971" y="851621"/>
                </a:lnTo>
                <a:lnTo>
                  <a:pt x="0" y="8516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69" t="0" r="-2069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0" y="0"/>
            <a:ext cx="10774173" cy="1768590"/>
            <a:chOff x="0" y="0"/>
            <a:chExt cx="2837642" cy="46580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837642" cy="465802"/>
            </a:xfrm>
            <a:custGeom>
              <a:avLst/>
              <a:gdLst/>
              <a:ahLst/>
              <a:cxnLst/>
              <a:rect r="r" b="b" t="t" l="l"/>
              <a:pathLst>
                <a:path h="465802" w="2837642">
                  <a:moveTo>
                    <a:pt x="14371" y="0"/>
                  </a:moveTo>
                  <a:lnTo>
                    <a:pt x="2823271" y="0"/>
                  </a:lnTo>
                  <a:cubicBezTo>
                    <a:pt x="2827082" y="0"/>
                    <a:pt x="2830738" y="1514"/>
                    <a:pt x="2833433" y="4209"/>
                  </a:cubicBezTo>
                  <a:cubicBezTo>
                    <a:pt x="2836128" y="6904"/>
                    <a:pt x="2837642" y="10560"/>
                    <a:pt x="2837642" y="14371"/>
                  </a:cubicBezTo>
                  <a:lnTo>
                    <a:pt x="2837642" y="451430"/>
                  </a:lnTo>
                  <a:cubicBezTo>
                    <a:pt x="2837642" y="459367"/>
                    <a:pt x="2831208" y="465802"/>
                    <a:pt x="2823271" y="465802"/>
                  </a:cubicBezTo>
                  <a:lnTo>
                    <a:pt x="14371" y="465802"/>
                  </a:lnTo>
                  <a:cubicBezTo>
                    <a:pt x="10560" y="465802"/>
                    <a:pt x="6904" y="464287"/>
                    <a:pt x="4209" y="461592"/>
                  </a:cubicBezTo>
                  <a:cubicBezTo>
                    <a:pt x="1514" y="458897"/>
                    <a:pt x="0" y="455242"/>
                    <a:pt x="0" y="451430"/>
                  </a:cubicBezTo>
                  <a:lnTo>
                    <a:pt x="0" y="14371"/>
                  </a:lnTo>
                  <a:cubicBezTo>
                    <a:pt x="0" y="10560"/>
                    <a:pt x="1514" y="6904"/>
                    <a:pt x="4209" y="4209"/>
                  </a:cubicBezTo>
                  <a:cubicBezTo>
                    <a:pt x="6904" y="1514"/>
                    <a:pt x="10560" y="0"/>
                    <a:pt x="14371" y="0"/>
                  </a:cubicBez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2837642" cy="5134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977493" y="122038"/>
            <a:ext cx="10874431" cy="2278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7"/>
              </a:lnSpc>
            </a:pPr>
            <a:r>
              <a:rPr lang="en-US" sz="4621" b="true">
                <a:solidFill>
                  <a:srgbClr val="38B6FF"/>
                </a:solidFill>
                <a:latin typeface="Helios Bold"/>
                <a:ea typeface="Helios Bold"/>
                <a:cs typeface="Helios Bold"/>
                <a:sym typeface="Helios Bold"/>
              </a:rPr>
              <a:t>WEEK XII.</a:t>
            </a:r>
            <a:r>
              <a:rPr lang="en-US" b="true" sz="462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 EMPOWERMENT AND PERFORMANCE</a:t>
            </a:r>
          </a:p>
          <a:p>
            <a:pPr algn="l">
              <a:lnSpc>
                <a:spcPts val="6007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977493" y="5029200"/>
            <a:ext cx="9958906" cy="2178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7877" indent="-293938" lvl="1">
              <a:lnSpc>
                <a:spcPts val="4411"/>
              </a:lnSpc>
              <a:buFont typeface="Arial"/>
              <a:buChar char="•"/>
            </a:pPr>
            <a:r>
              <a:rPr lang="en-US" b="true" sz="2722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1: </a:t>
            </a:r>
            <a:r>
              <a:rPr lang="en-US" sz="2722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Final presentation preparation.</a:t>
            </a:r>
          </a:p>
          <a:p>
            <a:pPr algn="l" marL="587877" indent="-293938" lvl="1">
              <a:lnSpc>
                <a:spcPts val="4411"/>
              </a:lnSpc>
              <a:buFont typeface="Arial"/>
              <a:buChar char="•"/>
            </a:pPr>
            <a:r>
              <a:rPr lang="en-US" b="true" sz="2722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2: </a:t>
            </a:r>
            <a:r>
              <a:rPr lang="en-US" sz="2722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Public speaking showcase.</a:t>
            </a:r>
          </a:p>
          <a:p>
            <a:pPr algn="l" marL="587877" indent="-293938" lvl="1">
              <a:lnSpc>
                <a:spcPts val="4411"/>
              </a:lnSpc>
              <a:buFont typeface="Arial"/>
              <a:buChar char="•"/>
            </a:pPr>
            <a:r>
              <a:rPr lang="en-US" b="true" sz="2722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1: </a:t>
            </a:r>
            <a:r>
              <a:rPr lang="en-US" sz="2722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Vision statement: “My confident professional future.” Celebration &amp; group affirmation session.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294722" y="8540218"/>
            <a:ext cx="4408337" cy="32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r>
              <a:rPr lang="en-US" sz="1874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WWW.NDALCOMMUNICATIONS.COM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47282" y="2197558"/>
            <a:ext cx="10749999" cy="1620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7704" indent="-283852" lvl="1">
              <a:lnSpc>
                <a:spcPts val="4417"/>
              </a:lnSpc>
              <a:buAutoNum type="arabicPeriod" startAt="1"/>
            </a:pPr>
            <a:r>
              <a:rPr lang="en-US" b="true" sz="262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Objective: </a:t>
            </a:r>
            <a:r>
              <a:rPr lang="en-US" sz="262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Deliver a final professional presentation or speech.</a:t>
            </a:r>
          </a:p>
          <a:p>
            <a:pPr algn="l" marL="567704" indent="-283852" lvl="1">
              <a:lnSpc>
                <a:spcPts val="4417"/>
              </a:lnSpc>
              <a:buAutoNum type="arabicPeriod" startAt="1"/>
            </a:pPr>
            <a:r>
              <a:rPr lang="en-US" b="true" sz="262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Objective: </a:t>
            </a:r>
            <a:r>
              <a:rPr lang="en-US" sz="262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Reflect and celebrate transformation.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36340" y="8521168"/>
            <a:ext cx="2796672" cy="490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1"/>
              </a:lnSpc>
              <a:spcBef>
                <a:spcPct val="0"/>
              </a:spcBef>
            </a:pPr>
            <a:r>
              <a:rPr lang="en-US" b="true" sz="2815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Final Evaluation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88429" y="4304558"/>
            <a:ext cx="2374484" cy="567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3"/>
              </a:lnSpc>
              <a:spcBef>
                <a:spcPct val="0"/>
              </a:spcBef>
            </a:pPr>
            <a:r>
              <a:rPr lang="en-US" b="true" sz="3345" u="sng">
                <a:solidFill>
                  <a:srgbClr val="FF5757"/>
                </a:solidFill>
                <a:latin typeface="Helios Bold"/>
                <a:ea typeface="Helios Bold"/>
                <a:cs typeface="Helios Bold"/>
                <a:sym typeface="Helios Bold"/>
              </a:rPr>
              <a:t>SESSIONS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033012" y="8240122"/>
            <a:ext cx="6470743" cy="143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0911" indent="-275455" lvl="1">
              <a:lnSpc>
                <a:spcPts val="2883"/>
              </a:lnSpc>
              <a:buFont typeface="Arial"/>
              <a:buChar char="•"/>
            </a:pPr>
            <a:r>
              <a:rPr lang="en-US" sz="255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Pr</a:t>
            </a:r>
            <a:r>
              <a:rPr lang="en-US" sz="255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esentation (30%)</a:t>
            </a:r>
          </a:p>
          <a:p>
            <a:pPr algn="l" marL="550911" indent="-275455" lvl="1">
              <a:lnSpc>
                <a:spcPts val="2883"/>
              </a:lnSpc>
              <a:buFont typeface="Arial"/>
              <a:buChar char="•"/>
            </a:pPr>
            <a:r>
              <a:rPr lang="en-US" sz="255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Growth journal (20%)</a:t>
            </a:r>
          </a:p>
          <a:p>
            <a:pPr algn="l" marL="550911" indent="-275455" lvl="1">
              <a:lnSpc>
                <a:spcPts val="2883"/>
              </a:lnSpc>
              <a:buFont typeface="Arial"/>
              <a:buChar char="•"/>
            </a:pPr>
            <a:r>
              <a:rPr lang="en-US" sz="255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Participation (30%)</a:t>
            </a:r>
          </a:p>
          <a:p>
            <a:pPr algn="l" marL="550911" indent="-275455" lvl="1">
              <a:lnSpc>
                <a:spcPts val="2883"/>
              </a:lnSpc>
              <a:buFont typeface="Arial"/>
              <a:buChar char="•"/>
            </a:pPr>
            <a:r>
              <a:rPr lang="en-US" sz="255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Self-assessment + peer feedback (20%)</a:t>
            </a:r>
          </a:p>
        </p:txBody>
      </p:sp>
      <p:grpSp>
        <p:nvGrpSpPr>
          <p:cNvPr name="Group 27" id="27"/>
          <p:cNvGrpSpPr/>
          <p:nvPr/>
        </p:nvGrpSpPr>
        <p:grpSpPr>
          <a:xfrm rot="-5400000">
            <a:off x="3290482" y="8897608"/>
            <a:ext cx="1733071" cy="49467"/>
            <a:chOff x="0" y="0"/>
            <a:chExt cx="456447" cy="1302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56447" cy="13028"/>
            </a:xfrm>
            <a:custGeom>
              <a:avLst/>
              <a:gdLst/>
              <a:ahLst/>
              <a:cxnLst/>
              <a:rect r="r" b="b" t="t" l="l"/>
              <a:pathLst>
                <a:path h="13028" w="456447">
                  <a:moveTo>
                    <a:pt x="6514" y="0"/>
                  </a:moveTo>
                  <a:lnTo>
                    <a:pt x="449933" y="0"/>
                  </a:lnTo>
                  <a:cubicBezTo>
                    <a:pt x="451660" y="0"/>
                    <a:pt x="453317" y="686"/>
                    <a:pt x="454539" y="1908"/>
                  </a:cubicBezTo>
                  <a:cubicBezTo>
                    <a:pt x="455760" y="3130"/>
                    <a:pt x="456447" y="4786"/>
                    <a:pt x="456447" y="6514"/>
                  </a:cubicBezTo>
                  <a:lnTo>
                    <a:pt x="456447" y="6514"/>
                  </a:lnTo>
                  <a:cubicBezTo>
                    <a:pt x="456447" y="10112"/>
                    <a:pt x="453530" y="13028"/>
                    <a:pt x="449933" y="13028"/>
                  </a:cubicBezTo>
                  <a:lnTo>
                    <a:pt x="6514" y="13028"/>
                  </a:lnTo>
                  <a:cubicBezTo>
                    <a:pt x="4786" y="13028"/>
                    <a:pt x="3130" y="12342"/>
                    <a:pt x="1908" y="11120"/>
                  </a:cubicBezTo>
                  <a:cubicBezTo>
                    <a:pt x="686" y="9899"/>
                    <a:pt x="0" y="8242"/>
                    <a:pt x="0" y="6514"/>
                  </a:cubicBezTo>
                  <a:lnTo>
                    <a:pt x="0" y="6514"/>
                  </a:lnTo>
                  <a:cubicBezTo>
                    <a:pt x="0" y="4786"/>
                    <a:pt x="686" y="3130"/>
                    <a:pt x="1908" y="1908"/>
                  </a:cubicBezTo>
                  <a:cubicBezTo>
                    <a:pt x="3130" y="686"/>
                    <a:pt x="4786" y="0"/>
                    <a:pt x="6514" y="0"/>
                  </a:cubicBez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456447" cy="606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6262" y="229343"/>
            <a:ext cx="17515476" cy="9828314"/>
            <a:chOff x="0" y="0"/>
            <a:chExt cx="4613129" cy="25885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13129" cy="2588527"/>
            </a:xfrm>
            <a:custGeom>
              <a:avLst/>
              <a:gdLst/>
              <a:ahLst/>
              <a:cxnLst/>
              <a:rect r="r" b="b" t="t" l="l"/>
              <a:pathLst>
                <a:path h="2588527" w="4613129">
                  <a:moveTo>
                    <a:pt x="20332" y="0"/>
                  </a:moveTo>
                  <a:lnTo>
                    <a:pt x="4592797" y="0"/>
                  </a:lnTo>
                  <a:cubicBezTo>
                    <a:pt x="4598189" y="0"/>
                    <a:pt x="4603361" y="2142"/>
                    <a:pt x="4607174" y="5955"/>
                  </a:cubicBezTo>
                  <a:cubicBezTo>
                    <a:pt x="4610987" y="9768"/>
                    <a:pt x="4613129" y="14940"/>
                    <a:pt x="4613129" y="20332"/>
                  </a:cubicBezTo>
                  <a:lnTo>
                    <a:pt x="4613129" y="2568195"/>
                  </a:lnTo>
                  <a:cubicBezTo>
                    <a:pt x="4613129" y="2573587"/>
                    <a:pt x="4610987" y="2578759"/>
                    <a:pt x="4607174" y="2582572"/>
                  </a:cubicBezTo>
                  <a:cubicBezTo>
                    <a:pt x="4603361" y="2586385"/>
                    <a:pt x="4598189" y="2588527"/>
                    <a:pt x="4592797" y="2588527"/>
                  </a:cubicBezTo>
                  <a:lnTo>
                    <a:pt x="20332" y="2588527"/>
                  </a:lnTo>
                  <a:cubicBezTo>
                    <a:pt x="14940" y="2588527"/>
                    <a:pt x="9768" y="2586385"/>
                    <a:pt x="5955" y="2582572"/>
                  </a:cubicBezTo>
                  <a:cubicBezTo>
                    <a:pt x="2142" y="2578759"/>
                    <a:pt x="0" y="2573587"/>
                    <a:pt x="0" y="2568195"/>
                  </a:cubicBezTo>
                  <a:lnTo>
                    <a:pt x="0" y="20332"/>
                  </a:lnTo>
                  <a:cubicBezTo>
                    <a:pt x="0" y="14940"/>
                    <a:pt x="2142" y="9768"/>
                    <a:pt x="5955" y="5955"/>
                  </a:cubicBezTo>
                  <a:cubicBezTo>
                    <a:pt x="9768" y="2142"/>
                    <a:pt x="14940" y="0"/>
                    <a:pt x="20332" y="0"/>
                  </a:cubicBezTo>
                  <a:close/>
                </a:path>
              </a:pathLst>
            </a:custGeom>
            <a:solidFill>
              <a:srgbClr val="F7FBFF"/>
            </a:solidFill>
            <a:ln w="142875" cap="rnd">
              <a:solidFill>
                <a:srgbClr val="023059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4613129" cy="26837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86262" y="229343"/>
            <a:ext cx="9529643" cy="1999574"/>
            <a:chOff x="0" y="0"/>
            <a:chExt cx="2555842" cy="5362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55842" cy="536222"/>
            </a:xfrm>
            <a:custGeom>
              <a:avLst/>
              <a:gdLst/>
              <a:ahLst/>
              <a:cxnLst/>
              <a:rect r="r" b="b" t="t" l="l"/>
              <a:pathLst>
                <a:path h="536222" w="2555842">
                  <a:moveTo>
                    <a:pt x="2555842" y="17060"/>
                  </a:moveTo>
                  <a:lnTo>
                    <a:pt x="2555842" y="519162"/>
                  </a:lnTo>
                  <a:cubicBezTo>
                    <a:pt x="2555842" y="523686"/>
                    <a:pt x="2554044" y="528026"/>
                    <a:pt x="2550845" y="531225"/>
                  </a:cubicBezTo>
                  <a:cubicBezTo>
                    <a:pt x="2547645" y="534425"/>
                    <a:pt x="2543306" y="536222"/>
                    <a:pt x="2538781" y="536222"/>
                  </a:cubicBezTo>
                  <a:lnTo>
                    <a:pt x="17060" y="536222"/>
                  </a:lnTo>
                  <a:cubicBezTo>
                    <a:pt x="12536" y="536222"/>
                    <a:pt x="8196" y="534425"/>
                    <a:pt x="4997" y="531225"/>
                  </a:cubicBezTo>
                  <a:cubicBezTo>
                    <a:pt x="1797" y="528026"/>
                    <a:pt x="0" y="523686"/>
                    <a:pt x="0" y="519162"/>
                  </a:cubicBezTo>
                  <a:lnTo>
                    <a:pt x="0" y="17060"/>
                  </a:lnTo>
                  <a:cubicBezTo>
                    <a:pt x="0" y="12536"/>
                    <a:pt x="1797" y="8196"/>
                    <a:pt x="4997" y="4997"/>
                  </a:cubicBezTo>
                  <a:cubicBezTo>
                    <a:pt x="8196" y="1797"/>
                    <a:pt x="12536" y="0"/>
                    <a:pt x="17060" y="0"/>
                  </a:cubicBezTo>
                  <a:lnTo>
                    <a:pt x="2538781" y="0"/>
                  </a:lnTo>
                  <a:cubicBezTo>
                    <a:pt x="2543306" y="0"/>
                    <a:pt x="2547645" y="1797"/>
                    <a:pt x="2550845" y="4997"/>
                  </a:cubicBezTo>
                  <a:cubicBezTo>
                    <a:pt x="2554044" y="8196"/>
                    <a:pt x="2555842" y="12536"/>
                    <a:pt x="2555842" y="17060"/>
                  </a:cubicBez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0"/>
              <a:ext cx="2555842" cy="6314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632069" y="615420"/>
            <a:ext cx="1227420" cy="1227420"/>
          </a:xfrm>
          <a:custGeom>
            <a:avLst/>
            <a:gdLst/>
            <a:ahLst/>
            <a:cxnLst/>
            <a:rect r="r" b="b" t="t" l="l"/>
            <a:pathLst>
              <a:path h="1227420" w="1227420">
                <a:moveTo>
                  <a:pt x="0" y="0"/>
                </a:moveTo>
                <a:lnTo>
                  <a:pt x="1227420" y="0"/>
                </a:lnTo>
                <a:lnTo>
                  <a:pt x="1227420" y="1227420"/>
                </a:lnTo>
                <a:lnTo>
                  <a:pt x="0" y="1227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530" y="819014"/>
            <a:ext cx="1441972" cy="817770"/>
          </a:xfrm>
          <a:custGeom>
            <a:avLst/>
            <a:gdLst/>
            <a:ahLst/>
            <a:cxnLst/>
            <a:rect r="r" b="b" t="t" l="l"/>
            <a:pathLst>
              <a:path h="817770" w="1441972">
                <a:moveTo>
                  <a:pt x="0" y="0"/>
                </a:moveTo>
                <a:lnTo>
                  <a:pt x="1441972" y="0"/>
                </a:lnTo>
                <a:lnTo>
                  <a:pt x="1441972" y="817769"/>
                </a:lnTo>
                <a:lnTo>
                  <a:pt x="0" y="8177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2341530" y="1842840"/>
            <a:ext cx="6212025" cy="8685574"/>
            <a:chOff x="0" y="0"/>
            <a:chExt cx="962405" cy="134562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62405" cy="1345623"/>
            </a:xfrm>
            <a:custGeom>
              <a:avLst/>
              <a:gdLst/>
              <a:ahLst/>
              <a:cxnLst/>
              <a:rect r="r" b="b" t="t" l="l"/>
              <a:pathLst>
                <a:path h="1345623" w="962405">
                  <a:moveTo>
                    <a:pt x="38635" y="0"/>
                  </a:moveTo>
                  <a:lnTo>
                    <a:pt x="923771" y="0"/>
                  </a:lnTo>
                  <a:cubicBezTo>
                    <a:pt x="945108" y="0"/>
                    <a:pt x="962405" y="17297"/>
                    <a:pt x="962405" y="38635"/>
                  </a:cubicBezTo>
                  <a:lnTo>
                    <a:pt x="962405" y="1306988"/>
                  </a:lnTo>
                  <a:cubicBezTo>
                    <a:pt x="962405" y="1317235"/>
                    <a:pt x="958335" y="1327061"/>
                    <a:pt x="951089" y="1334307"/>
                  </a:cubicBezTo>
                  <a:cubicBezTo>
                    <a:pt x="943844" y="1341552"/>
                    <a:pt x="934017" y="1345623"/>
                    <a:pt x="923771" y="1345623"/>
                  </a:cubicBezTo>
                  <a:lnTo>
                    <a:pt x="38635" y="1345623"/>
                  </a:lnTo>
                  <a:cubicBezTo>
                    <a:pt x="17297" y="1345623"/>
                    <a:pt x="0" y="1328325"/>
                    <a:pt x="0" y="1306988"/>
                  </a:cubicBezTo>
                  <a:lnTo>
                    <a:pt x="0" y="38635"/>
                  </a:lnTo>
                  <a:cubicBezTo>
                    <a:pt x="0" y="28388"/>
                    <a:pt x="4070" y="18561"/>
                    <a:pt x="11316" y="11316"/>
                  </a:cubicBezTo>
                  <a:cubicBezTo>
                    <a:pt x="18561" y="4070"/>
                    <a:pt x="28388" y="0"/>
                    <a:pt x="38635" y="0"/>
                  </a:cubicBezTo>
                  <a:close/>
                </a:path>
              </a:pathLst>
            </a:custGeom>
            <a:blipFill>
              <a:blip r:embed="rId4"/>
              <a:stretch>
                <a:fillRect l="-77866" t="0" r="-31756" b="0"/>
              </a:stretch>
            </a:blipFill>
            <a:ln w="66675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TextBox 12" id="12"/>
          <p:cNvSpPr txBox="true"/>
          <p:nvPr/>
        </p:nvSpPr>
        <p:spPr>
          <a:xfrm rot="0">
            <a:off x="823498" y="348720"/>
            <a:ext cx="8517499" cy="1482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81"/>
              </a:lnSpc>
              <a:spcBef>
                <a:spcPct val="0"/>
              </a:spcBef>
            </a:pPr>
            <a:r>
              <a:rPr lang="en-US" b="true" sz="8052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</a:t>
            </a:r>
            <a:r>
              <a:rPr lang="en-US" b="true" sz="8052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rainer’s Materials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60743" y="3389005"/>
            <a:ext cx="6718221" cy="2558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0538" indent="-355269" lvl="1">
              <a:lnSpc>
                <a:spcPts val="5101"/>
              </a:lnSpc>
              <a:buFont typeface="Arial"/>
              <a:buChar char="•"/>
            </a:pPr>
            <a:r>
              <a:rPr lang="en-US" sz="329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Zoom</a:t>
            </a:r>
            <a:r>
              <a:rPr lang="en-US" sz="329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/ Teams for live sessions</a:t>
            </a:r>
          </a:p>
          <a:p>
            <a:pPr algn="l" marL="710538" indent="-355269" lvl="1">
              <a:lnSpc>
                <a:spcPts val="5101"/>
              </a:lnSpc>
              <a:buFont typeface="Arial"/>
              <a:buChar char="•"/>
            </a:pPr>
            <a:r>
              <a:rPr lang="en-US" sz="329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Flip for video assignments</a:t>
            </a:r>
          </a:p>
          <a:p>
            <a:pPr algn="l" marL="710538" indent="-355269" lvl="1">
              <a:lnSpc>
                <a:spcPts val="5101"/>
              </a:lnSpc>
              <a:buFont typeface="Arial"/>
              <a:buChar char="•"/>
            </a:pPr>
            <a:r>
              <a:rPr lang="en-US" sz="329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Google Classroom for organization</a:t>
            </a:r>
          </a:p>
          <a:p>
            <a:pPr algn="l" marL="710538" indent="-355269" lvl="1">
              <a:lnSpc>
                <a:spcPts val="5101"/>
              </a:lnSpc>
              <a:buFont typeface="Arial"/>
              <a:buChar char="•"/>
            </a:pPr>
            <a:r>
              <a:rPr lang="en-US" sz="329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Padlet or Miro for reflections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00510" y="2632703"/>
            <a:ext cx="4381738" cy="686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84541" indent="-392271" lvl="1">
              <a:lnSpc>
                <a:spcPts val="5632"/>
              </a:lnSpc>
              <a:buAutoNum type="arabicPeriod" startAt="1"/>
            </a:pPr>
            <a:r>
              <a:rPr lang="en-US" b="true" sz="3633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Facilitat</a:t>
            </a:r>
            <a:r>
              <a:rPr lang="en-US" b="true" sz="3633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ion Tools: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6347867"/>
            <a:ext cx="4033838" cy="686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2"/>
              </a:lnSpc>
            </a:pPr>
            <a:r>
              <a:rPr lang="en-US" sz="3633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</a:t>
            </a:r>
            <a:r>
              <a:rPr lang="en-US" b="true" sz="3633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Facilitat</a:t>
            </a:r>
            <a:r>
              <a:rPr lang="en-US" b="true" sz="3633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ion Tools: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0743" y="7100744"/>
            <a:ext cx="10069831" cy="1911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0538" indent="-355269" lvl="1">
              <a:lnSpc>
                <a:spcPts val="5101"/>
              </a:lnSpc>
              <a:buFont typeface="Arial"/>
              <a:buChar char="•"/>
            </a:pPr>
            <a:r>
              <a:rPr lang="en-US" sz="329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BBC</a:t>
            </a:r>
            <a:r>
              <a:rPr lang="en-US" sz="329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Learning English, TED Talks, YouTube health talks</a:t>
            </a:r>
          </a:p>
          <a:p>
            <a:pPr algn="l" marL="710538" indent="-355269" lvl="1">
              <a:lnSpc>
                <a:spcPts val="5101"/>
              </a:lnSpc>
              <a:buFont typeface="Arial"/>
              <a:buChar char="•"/>
            </a:pPr>
            <a:r>
              <a:rPr lang="en-US" sz="329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Quizlet (custom health vocabulary sets)</a:t>
            </a:r>
          </a:p>
          <a:p>
            <a:pPr algn="l" marL="710538" indent="-355269" lvl="1">
              <a:lnSpc>
                <a:spcPts val="5101"/>
              </a:lnSpc>
              <a:buFont typeface="Arial"/>
              <a:buChar char="•"/>
            </a:pPr>
            <a:r>
              <a:rPr lang="en-US" sz="329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Speechling / Elsa Speak for pronunciation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6262" y="229343"/>
            <a:ext cx="17515476" cy="9828314"/>
            <a:chOff x="0" y="0"/>
            <a:chExt cx="4613129" cy="25885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13129" cy="2588527"/>
            </a:xfrm>
            <a:custGeom>
              <a:avLst/>
              <a:gdLst/>
              <a:ahLst/>
              <a:cxnLst/>
              <a:rect r="r" b="b" t="t" l="l"/>
              <a:pathLst>
                <a:path h="2588527" w="4613129">
                  <a:moveTo>
                    <a:pt x="20332" y="0"/>
                  </a:moveTo>
                  <a:lnTo>
                    <a:pt x="4592797" y="0"/>
                  </a:lnTo>
                  <a:cubicBezTo>
                    <a:pt x="4598189" y="0"/>
                    <a:pt x="4603361" y="2142"/>
                    <a:pt x="4607174" y="5955"/>
                  </a:cubicBezTo>
                  <a:cubicBezTo>
                    <a:pt x="4610987" y="9768"/>
                    <a:pt x="4613129" y="14940"/>
                    <a:pt x="4613129" y="20332"/>
                  </a:cubicBezTo>
                  <a:lnTo>
                    <a:pt x="4613129" y="2568195"/>
                  </a:lnTo>
                  <a:cubicBezTo>
                    <a:pt x="4613129" y="2573587"/>
                    <a:pt x="4610987" y="2578759"/>
                    <a:pt x="4607174" y="2582572"/>
                  </a:cubicBezTo>
                  <a:cubicBezTo>
                    <a:pt x="4603361" y="2586385"/>
                    <a:pt x="4598189" y="2588527"/>
                    <a:pt x="4592797" y="2588527"/>
                  </a:cubicBezTo>
                  <a:lnTo>
                    <a:pt x="20332" y="2588527"/>
                  </a:lnTo>
                  <a:cubicBezTo>
                    <a:pt x="14940" y="2588527"/>
                    <a:pt x="9768" y="2586385"/>
                    <a:pt x="5955" y="2582572"/>
                  </a:cubicBezTo>
                  <a:cubicBezTo>
                    <a:pt x="2142" y="2578759"/>
                    <a:pt x="0" y="2573587"/>
                    <a:pt x="0" y="2568195"/>
                  </a:cubicBezTo>
                  <a:lnTo>
                    <a:pt x="0" y="20332"/>
                  </a:lnTo>
                  <a:cubicBezTo>
                    <a:pt x="0" y="14940"/>
                    <a:pt x="2142" y="9768"/>
                    <a:pt x="5955" y="5955"/>
                  </a:cubicBezTo>
                  <a:cubicBezTo>
                    <a:pt x="9768" y="2142"/>
                    <a:pt x="14940" y="0"/>
                    <a:pt x="20332" y="0"/>
                  </a:cubicBezTo>
                  <a:close/>
                </a:path>
              </a:pathLst>
            </a:custGeom>
            <a:solidFill>
              <a:srgbClr val="F7FBFF"/>
            </a:solidFill>
            <a:ln w="142875" cap="rnd">
              <a:solidFill>
                <a:srgbClr val="023059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4613129" cy="26837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86262" y="229343"/>
            <a:ext cx="9529643" cy="1999574"/>
            <a:chOff x="0" y="0"/>
            <a:chExt cx="2555842" cy="5362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55842" cy="536222"/>
            </a:xfrm>
            <a:custGeom>
              <a:avLst/>
              <a:gdLst/>
              <a:ahLst/>
              <a:cxnLst/>
              <a:rect r="r" b="b" t="t" l="l"/>
              <a:pathLst>
                <a:path h="536222" w="2555842">
                  <a:moveTo>
                    <a:pt x="2555842" y="17060"/>
                  </a:moveTo>
                  <a:lnTo>
                    <a:pt x="2555842" y="519162"/>
                  </a:lnTo>
                  <a:cubicBezTo>
                    <a:pt x="2555842" y="523686"/>
                    <a:pt x="2554044" y="528026"/>
                    <a:pt x="2550845" y="531225"/>
                  </a:cubicBezTo>
                  <a:cubicBezTo>
                    <a:pt x="2547645" y="534425"/>
                    <a:pt x="2543306" y="536222"/>
                    <a:pt x="2538781" y="536222"/>
                  </a:cubicBezTo>
                  <a:lnTo>
                    <a:pt x="17060" y="536222"/>
                  </a:lnTo>
                  <a:cubicBezTo>
                    <a:pt x="12536" y="536222"/>
                    <a:pt x="8196" y="534425"/>
                    <a:pt x="4997" y="531225"/>
                  </a:cubicBezTo>
                  <a:cubicBezTo>
                    <a:pt x="1797" y="528026"/>
                    <a:pt x="0" y="523686"/>
                    <a:pt x="0" y="519162"/>
                  </a:cubicBezTo>
                  <a:lnTo>
                    <a:pt x="0" y="17060"/>
                  </a:lnTo>
                  <a:cubicBezTo>
                    <a:pt x="0" y="12536"/>
                    <a:pt x="1797" y="8196"/>
                    <a:pt x="4997" y="4997"/>
                  </a:cubicBezTo>
                  <a:cubicBezTo>
                    <a:pt x="8196" y="1797"/>
                    <a:pt x="12536" y="0"/>
                    <a:pt x="17060" y="0"/>
                  </a:cubicBezTo>
                  <a:lnTo>
                    <a:pt x="2538781" y="0"/>
                  </a:lnTo>
                  <a:cubicBezTo>
                    <a:pt x="2543306" y="0"/>
                    <a:pt x="2547645" y="1797"/>
                    <a:pt x="2550845" y="4997"/>
                  </a:cubicBezTo>
                  <a:cubicBezTo>
                    <a:pt x="2554044" y="8196"/>
                    <a:pt x="2555842" y="12536"/>
                    <a:pt x="2555842" y="17060"/>
                  </a:cubicBez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0"/>
              <a:ext cx="2555842" cy="6314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632069" y="615420"/>
            <a:ext cx="1227420" cy="1227420"/>
          </a:xfrm>
          <a:custGeom>
            <a:avLst/>
            <a:gdLst/>
            <a:ahLst/>
            <a:cxnLst/>
            <a:rect r="r" b="b" t="t" l="l"/>
            <a:pathLst>
              <a:path h="1227420" w="1227420">
                <a:moveTo>
                  <a:pt x="0" y="0"/>
                </a:moveTo>
                <a:lnTo>
                  <a:pt x="1227420" y="0"/>
                </a:lnTo>
                <a:lnTo>
                  <a:pt x="1227420" y="1227420"/>
                </a:lnTo>
                <a:lnTo>
                  <a:pt x="0" y="1227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530" y="819014"/>
            <a:ext cx="1441972" cy="817770"/>
          </a:xfrm>
          <a:custGeom>
            <a:avLst/>
            <a:gdLst/>
            <a:ahLst/>
            <a:cxnLst/>
            <a:rect r="r" b="b" t="t" l="l"/>
            <a:pathLst>
              <a:path h="817770" w="1441972">
                <a:moveTo>
                  <a:pt x="0" y="0"/>
                </a:moveTo>
                <a:lnTo>
                  <a:pt x="1441972" y="0"/>
                </a:lnTo>
                <a:lnTo>
                  <a:pt x="1441972" y="817769"/>
                </a:lnTo>
                <a:lnTo>
                  <a:pt x="0" y="8177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2341530" y="1842840"/>
            <a:ext cx="6212025" cy="8685574"/>
            <a:chOff x="0" y="0"/>
            <a:chExt cx="962405" cy="134562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62405" cy="1345623"/>
            </a:xfrm>
            <a:custGeom>
              <a:avLst/>
              <a:gdLst/>
              <a:ahLst/>
              <a:cxnLst/>
              <a:rect r="r" b="b" t="t" l="l"/>
              <a:pathLst>
                <a:path h="1345623" w="962405">
                  <a:moveTo>
                    <a:pt x="38635" y="0"/>
                  </a:moveTo>
                  <a:lnTo>
                    <a:pt x="923771" y="0"/>
                  </a:lnTo>
                  <a:cubicBezTo>
                    <a:pt x="945108" y="0"/>
                    <a:pt x="962405" y="17297"/>
                    <a:pt x="962405" y="38635"/>
                  </a:cubicBezTo>
                  <a:lnTo>
                    <a:pt x="962405" y="1306988"/>
                  </a:lnTo>
                  <a:cubicBezTo>
                    <a:pt x="962405" y="1317235"/>
                    <a:pt x="958335" y="1327061"/>
                    <a:pt x="951089" y="1334307"/>
                  </a:cubicBezTo>
                  <a:cubicBezTo>
                    <a:pt x="943844" y="1341552"/>
                    <a:pt x="934017" y="1345623"/>
                    <a:pt x="923771" y="1345623"/>
                  </a:cubicBezTo>
                  <a:lnTo>
                    <a:pt x="38635" y="1345623"/>
                  </a:lnTo>
                  <a:cubicBezTo>
                    <a:pt x="17297" y="1345623"/>
                    <a:pt x="0" y="1328325"/>
                    <a:pt x="0" y="1306988"/>
                  </a:cubicBezTo>
                  <a:lnTo>
                    <a:pt x="0" y="38635"/>
                  </a:lnTo>
                  <a:cubicBezTo>
                    <a:pt x="0" y="28388"/>
                    <a:pt x="4070" y="18561"/>
                    <a:pt x="11316" y="11316"/>
                  </a:cubicBezTo>
                  <a:cubicBezTo>
                    <a:pt x="18561" y="4070"/>
                    <a:pt x="28388" y="0"/>
                    <a:pt x="38635" y="0"/>
                  </a:cubicBezTo>
                  <a:close/>
                </a:path>
              </a:pathLst>
            </a:custGeom>
            <a:blipFill>
              <a:blip r:embed="rId4"/>
              <a:stretch>
                <a:fillRect l="-77866" t="0" r="-31756" b="0"/>
              </a:stretch>
            </a:blipFill>
            <a:ln w="66675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TextBox 12" id="12"/>
          <p:cNvSpPr txBox="true"/>
          <p:nvPr/>
        </p:nvSpPr>
        <p:spPr>
          <a:xfrm rot="0">
            <a:off x="823498" y="7324260"/>
            <a:ext cx="13168760" cy="1716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2706" indent="-361353" lvl="1">
              <a:lnSpc>
                <a:spcPts val="7196"/>
              </a:lnSpc>
              <a:buFont typeface="Arial"/>
              <a:buChar char="•"/>
            </a:pPr>
            <a:r>
              <a:rPr lang="en-US" b="true" sz="3347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Emphasis on speaking, listening, and reflective practice</a:t>
            </a:r>
          </a:p>
          <a:p>
            <a:pPr algn="l" marL="722706" indent="-361353" lvl="1">
              <a:lnSpc>
                <a:spcPts val="7196"/>
              </a:lnSpc>
              <a:buFont typeface="Arial"/>
              <a:buChar char="•"/>
            </a:pPr>
            <a:r>
              <a:rPr lang="en-US" b="true" sz="3347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Continuous feedback and self-assessment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3498" y="153917"/>
            <a:ext cx="8517499" cy="1482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81"/>
              </a:lnSpc>
              <a:spcBef>
                <a:spcPct val="0"/>
              </a:spcBef>
            </a:pPr>
            <a:r>
              <a:rPr lang="en-US" b="true" sz="8052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Program Approach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3498" y="2829711"/>
            <a:ext cx="10751826" cy="1811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14"/>
              </a:lnSpc>
              <a:spcBef>
                <a:spcPct val="0"/>
              </a:spcBef>
            </a:pPr>
            <a:r>
              <a:rPr lang="en-US" sz="317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program blends language mastery and personal development to create confident, articulate, and self-assured communicators in the health field.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987534" y="6071327"/>
            <a:ext cx="6681907" cy="1263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0538" indent="-355269" lvl="1">
              <a:lnSpc>
                <a:spcPts val="5101"/>
              </a:lnSpc>
              <a:buFont typeface="Arial"/>
              <a:buChar char="•"/>
            </a:pPr>
            <a:r>
              <a:rPr lang="en-US" sz="329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English Fluency sessions</a:t>
            </a:r>
          </a:p>
          <a:p>
            <a:pPr algn="l" marL="710538" indent="-355269" lvl="1">
              <a:lnSpc>
                <a:spcPts val="5101"/>
              </a:lnSpc>
              <a:buFont typeface="Arial"/>
              <a:buChar char="•"/>
            </a:pPr>
            <a:r>
              <a:rPr lang="en-US" sz="329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Confidence &amp; Self-Value sessions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23498" y="5213675"/>
            <a:ext cx="8321754" cy="686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84541" indent="-392271" lvl="1">
              <a:lnSpc>
                <a:spcPts val="5632"/>
              </a:lnSpc>
              <a:buFont typeface="Arial"/>
              <a:buChar char="•"/>
            </a:pPr>
            <a:r>
              <a:rPr lang="en-US" b="true" sz="3633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3 sessions per week (90 minutes each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10100" y="250576"/>
            <a:ext cx="13677900" cy="9785848"/>
            <a:chOff x="0" y="0"/>
            <a:chExt cx="3602410" cy="257734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02410" cy="2577343"/>
            </a:xfrm>
            <a:custGeom>
              <a:avLst/>
              <a:gdLst/>
              <a:ahLst/>
              <a:cxnLst/>
              <a:rect r="r" b="b" t="t" l="l"/>
              <a:pathLst>
                <a:path h="2577343" w="3602410">
                  <a:moveTo>
                    <a:pt x="0" y="0"/>
                  </a:moveTo>
                  <a:lnTo>
                    <a:pt x="3602410" y="0"/>
                  </a:lnTo>
                  <a:lnTo>
                    <a:pt x="3602410" y="2577343"/>
                  </a:lnTo>
                  <a:lnTo>
                    <a:pt x="0" y="2577343"/>
                  </a:ln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3602410" cy="26725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true" rot="-5400000">
            <a:off x="-5968007" y="3945931"/>
            <a:ext cx="10287000" cy="2395139"/>
          </a:xfrm>
          <a:custGeom>
            <a:avLst/>
            <a:gdLst/>
            <a:ahLst/>
            <a:cxnLst/>
            <a:rect r="r" b="b" t="t" l="l"/>
            <a:pathLst>
              <a:path h="2395139" w="10287000">
                <a:moveTo>
                  <a:pt x="10287000" y="2395138"/>
                </a:moveTo>
                <a:lnTo>
                  <a:pt x="0" y="2395138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3951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26" t="-57958" r="0" b="-95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76546" y="9258300"/>
            <a:ext cx="951137" cy="444437"/>
          </a:xfrm>
          <a:custGeom>
            <a:avLst/>
            <a:gdLst/>
            <a:ahLst/>
            <a:cxnLst/>
            <a:rect r="r" b="b" t="t" l="l"/>
            <a:pathLst>
              <a:path h="444437" w="951137">
                <a:moveTo>
                  <a:pt x="0" y="0"/>
                </a:moveTo>
                <a:lnTo>
                  <a:pt x="951137" y="0"/>
                </a:lnTo>
                <a:lnTo>
                  <a:pt x="951137" y="444437"/>
                </a:lnTo>
                <a:lnTo>
                  <a:pt x="0" y="444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78900" r="-11298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72241" y="0"/>
            <a:ext cx="6376712" cy="8978527"/>
            <a:chOff x="0" y="0"/>
            <a:chExt cx="1484175" cy="20897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84175" cy="2089745"/>
            </a:xfrm>
            <a:custGeom>
              <a:avLst/>
              <a:gdLst/>
              <a:ahLst/>
              <a:cxnLst/>
              <a:rect r="r" b="b" t="t" l="l"/>
              <a:pathLst>
                <a:path h="2089745" w="1484175">
                  <a:moveTo>
                    <a:pt x="18211" y="0"/>
                  </a:moveTo>
                  <a:lnTo>
                    <a:pt x="1465963" y="0"/>
                  </a:lnTo>
                  <a:cubicBezTo>
                    <a:pt x="1470793" y="0"/>
                    <a:pt x="1475425" y="1919"/>
                    <a:pt x="1478841" y="5334"/>
                  </a:cubicBezTo>
                  <a:cubicBezTo>
                    <a:pt x="1482256" y="8749"/>
                    <a:pt x="1484175" y="13381"/>
                    <a:pt x="1484175" y="18211"/>
                  </a:cubicBezTo>
                  <a:lnTo>
                    <a:pt x="1484175" y="2071534"/>
                  </a:lnTo>
                  <a:cubicBezTo>
                    <a:pt x="1484175" y="2076364"/>
                    <a:pt x="1482256" y="2080996"/>
                    <a:pt x="1478841" y="2084411"/>
                  </a:cubicBezTo>
                  <a:cubicBezTo>
                    <a:pt x="1475425" y="2087826"/>
                    <a:pt x="1470793" y="2089745"/>
                    <a:pt x="1465963" y="2089745"/>
                  </a:cubicBezTo>
                  <a:lnTo>
                    <a:pt x="18211" y="2089745"/>
                  </a:lnTo>
                  <a:cubicBezTo>
                    <a:pt x="13381" y="2089745"/>
                    <a:pt x="8749" y="2087826"/>
                    <a:pt x="5334" y="2084411"/>
                  </a:cubicBezTo>
                  <a:cubicBezTo>
                    <a:pt x="1919" y="2080996"/>
                    <a:pt x="0" y="2076364"/>
                    <a:pt x="0" y="2071534"/>
                  </a:cubicBezTo>
                  <a:lnTo>
                    <a:pt x="0" y="18211"/>
                  </a:lnTo>
                  <a:cubicBezTo>
                    <a:pt x="0" y="13381"/>
                    <a:pt x="1919" y="8749"/>
                    <a:pt x="5334" y="5334"/>
                  </a:cubicBezTo>
                  <a:cubicBezTo>
                    <a:pt x="8749" y="1919"/>
                    <a:pt x="13381" y="0"/>
                    <a:pt x="18211" y="0"/>
                  </a:cubicBezTo>
                  <a:close/>
                </a:path>
              </a:pathLst>
            </a:custGeom>
            <a:blipFill>
              <a:blip r:embed="rId7"/>
              <a:stretch>
                <a:fillRect l="-20400" t="0" r="-2040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549003" y="2518251"/>
            <a:ext cx="3876336" cy="97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1"/>
              </a:lnSpc>
            </a:pPr>
            <a:r>
              <a:rPr lang="en-US" sz="5917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Add-Ons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357923" y="3853230"/>
            <a:ext cx="10358189" cy="3124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0119" indent="-355059" lvl="1">
              <a:lnSpc>
                <a:spcPts val="6347"/>
              </a:lnSpc>
              <a:buAutoNum type="arabicPeriod" startAt="1"/>
            </a:pPr>
            <a:r>
              <a:rPr lang="en-US" sz="3289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Guest speaker (health professional who speaks internationally)</a:t>
            </a:r>
          </a:p>
          <a:p>
            <a:pPr algn="l" marL="710119" indent="-355059" lvl="1">
              <a:lnSpc>
                <a:spcPts val="6347"/>
              </a:lnSpc>
              <a:buAutoNum type="arabicPeriod" startAt="1"/>
            </a:pPr>
            <a:r>
              <a:rPr lang="en-US" sz="3289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Weekly podcast summaries or film discussions</a:t>
            </a:r>
          </a:p>
          <a:p>
            <a:pPr algn="l" marL="710119" indent="-355059" lvl="1">
              <a:lnSpc>
                <a:spcPts val="6347"/>
              </a:lnSpc>
              <a:buAutoNum type="arabicPeriod" startAt="1"/>
            </a:pPr>
            <a:r>
              <a:rPr lang="en-US" sz="3289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End-of-program certificate and portfolio presentation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718956" y="7868851"/>
            <a:ext cx="9028721" cy="1497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3"/>
              </a:lnSpc>
              <a:spcBef>
                <a:spcPct val="0"/>
              </a:spcBef>
            </a:pPr>
            <a:r>
              <a:rPr lang="en-US" b="true" sz="2888">
                <a:solidFill>
                  <a:srgbClr val="38B6FF"/>
                </a:solidFill>
                <a:latin typeface="Helios Bold"/>
                <a:ea typeface="Helios Bold"/>
                <a:cs typeface="Helios Bold"/>
                <a:sym typeface="Helios Bold"/>
              </a:rPr>
              <a:t>Duration:</a:t>
            </a:r>
            <a:r>
              <a:rPr lang="en-US" sz="2888">
                <a:solidFill>
                  <a:srgbClr val="38B6FF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2888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12 Weeks</a:t>
            </a:r>
          </a:p>
          <a:p>
            <a:pPr algn="l">
              <a:lnSpc>
                <a:spcPts val="4043"/>
              </a:lnSpc>
              <a:spcBef>
                <a:spcPct val="0"/>
              </a:spcBef>
            </a:pPr>
            <a:r>
              <a:rPr lang="en-US" sz="2888">
                <a:solidFill>
                  <a:srgbClr val="38B6FF"/>
                </a:solidFill>
                <a:latin typeface="Helios"/>
                <a:ea typeface="Helios"/>
                <a:cs typeface="Helios"/>
                <a:sym typeface="Helios"/>
              </a:rPr>
              <a:t>Level: Intermediate</a:t>
            </a:r>
            <a:r>
              <a:rPr lang="en-US" sz="2888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 → Expert</a:t>
            </a:r>
          </a:p>
          <a:p>
            <a:pPr algn="l">
              <a:lnSpc>
                <a:spcPts val="4043"/>
              </a:lnSpc>
              <a:spcBef>
                <a:spcPct val="0"/>
              </a:spcBef>
            </a:pPr>
            <a:r>
              <a:rPr lang="en-US" sz="2888">
                <a:solidFill>
                  <a:srgbClr val="38B6FF"/>
                </a:solidFill>
                <a:latin typeface="Helios"/>
                <a:ea typeface="Helios"/>
                <a:cs typeface="Helios"/>
                <a:sym typeface="Helios"/>
              </a:rPr>
              <a:t>Instructor Role:</a:t>
            </a:r>
            <a:r>
              <a:rPr lang="en-US" sz="2888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 English Language &amp; Confidence Coach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4638487" y="-274740"/>
            <a:ext cx="3833899" cy="1735747"/>
            <a:chOff x="0" y="0"/>
            <a:chExt cx="5111866" cy="2314329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5111866" cy="2314329"/>
              <a:chOff x="0" y="0"/>
              <a:chExt cx="1009751" cy="457151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009751" cy="457151"/>
              </a:xfrm>
              <a:custGeom>
                <a:avLst/>
                <a:gdLst/>
                <a:ahLst/>
                <a:cxnLst/>
                <a:rect r="r" b="b" t="t" l="l"/>
                <a:pathLst>
                  <a:path h="457151" w="1009751">
                    <a:moveTo>
                      <a:pt x="62599" y="0"/>
                    </a:moveTo>
                    <a:lnTo>
                      <a:pt x="947152" y="0"/>
                    </a:lnTo>
                    <a:cubicBezTo>
                      <a:pt x="963754" y="0"/>
                      <a:pt x="979677" y="6595"/>
                      <a:pt x="991416" y="18335"/>
                    </a:cubicBezTo>
                    <a:cubicBezTo>
                      <a:pt x="1003156" y="30075"/>
                      <a:pt x="1009751" y="45997"/>
                      <a:pt x="1009751" y="62599"/>
                    </a:cubicBezTo>
                    <a:lnTo>
                      <a:pt x="1009751" y="394552"/>
                    </a:lnTo>
                    <a:cubicBezTo>
                      <a:pt x="1009751" y="411155"/>
                      <a:pt x="1003156" y="427077"/>
                      <a:pt x="991416" y="438817"/>
                    </a:cubicBezTo>
                    <a:cubicBezTo>
                      <a:pt x="979677" y="450556"/>
                      <a:pt x="963754" y="457151"/>
                      <a:pt x="947152" y="457151"/>
                    </a:cubicBezTo>
                    <a:lnTo>
                      <a:pt x="62599" y="457151"/>
                    </a:lnTo>
                    <a:cubicBezTo>
                      <a:pt x="45997" y="457151"/>
                      <a:pt x="30075" y="450556"/>
                      <a:pt x="18335" y="438817"/>
                    </a:cubicBezTo>
                    <a:cubicBezTo>
                      <a:pt x="6595" y="427077"/>
                      <a:pt x="0" y="411155"/>
                      <a:pt x="0" y="394552"/>
                    </a:cubicBezTo>
                    <a:lnTo>
                      <a:pt x="0" y="62599"/>
                    </a:lnTo>
                    <a:cubicBezTo>
                      <a:pt x="0" y="45997"/>
                      <a:pt x="6595" y="30075"/>
                      <a:pt x="18335" y="18335"/>
                    </a:cubicBezTo>
                    <a:cubicBezTo>
                      <a:pt x="30075" y="6595"/>
                      <a:pt x="45997" y="0"/>
                      <a:pt x="6259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47625"/>
                <a:ext cx="1009751" cy="5047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235165" y="677770"/>
              <a:ext cx="1636560" cy="1636560"/>
            </a:xfrm>
            <a:custGeom>
              <a:avLst/>
              <a:gdLst/>
              <a:ahLst/>
              <a:cxnLst/>
              <a:rect r="r" b="b" t="t" l="l"/>
              <a:pathLst>
                <a:path h="1636560" w="1636560">
                  <a:moveTo>
                    <a:pt x="0" y="0"/>
                  </a:moveTo>
                  <a:lnTo>
                    <a:pt x="1636559" y="0"/>
                  </a:lnTo>
                  <a:lnTo>
                    <a:pt x="1636559" y="1636559"/>
                  </a:lnTo>
                  <a:lnTo>
                    <a:pt x="0" y="1636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089112" y="949228"/>
              <a:ext cx="1922629" cy="1090360"/>
            </a:xfrm>
            <a:custGeom>
              <a:avLst/>
              <a:gdLst/>
              <a:ahLst/>
              <a:cxnLst/>
              <a:rect r="r" b="b" t="t" l="l"/>
              <a:pathLst>
                <a:path h="1090360" w="1922629">
                  <a:moveTo>
                    <a:pt x="0" y="0"/>
                  </a:moveTo>
                  <a:lnTo>
                    <a:pt x="1922629" y="0"/>
                  </a:lnTo>
                  <a:lnTo>
                    <a:pt x="1922629" y="1090359"/>
                  </a:lnTo>
                  <a:lnTo>
                    <a:pt x="0" y="1090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00000">
            <a:off x="-6708426" y="1007040"/>
            <a:ext cx="11641929" cy="11641929"/>
          </a:xfrm>
          <a:custGeom>
            <a:avLst/>
            <a:gdLst/>
            <a:ahLst/>
            <a:cxnLst/>
            <a:rect r="r" b="b" t="t" l="l"/>
            <a:pathLst>
              <a:path h="11641929" w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2700000">
            <a:off x="-6377009" y="1338457"/>
            <a:ext cx="10863149" cy="10863149"/>
            <a:chOff x="0" y="0"/>
            <a:chExt cx="2041549" cy="204154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41549" cy="2041549"/>
            </a:xfrm>
            <a:custGeom>
              <a:avLst/>
              <a:gdLst/>
              <a:ahLst/>
              <a:cxnLst/>
              <a:rect r="r" b="b" t="t" l="l"/>
              <a:pathLst>
                <a:path h="2041549" w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2700000">
            <a:off x="3826817" y="519180"/>
            <a:ext cx="5636927" cy="605970"/>
          </a:xfrm>
          <a:custGeom>
            <a:avLst/>
            <a:gdLst/>
            <a:ahLst/>
            <a:cxnLst/>
            <a:rect r="r" b="b" t="t" l="l"/>
            <a:pathLst>
              <a:path h="605970" w="5636927">
                <a:moveTo>
                  <a:pt x="0" y="0"/>
                </a:moveTo>
                <a:lnTo>
                  <a:pt x="5636927" y="0"/>
                </a:lnTo>
                <a:lnTo>
                  <a:pt x="5636927" y="605969"/>
                </a:lnTo>
                <a:lnTo>
                  <a:pt x="0" y="605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-8100000">
            <a:off x="5876289" y="161638"/>
            <a:ext cx="4275519" cy="1410169"/>
            <a:chOff x="0" y="0"/>
            <a:chExt cx="1273995" cy="42019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73995" cy="420194"/>
            </a:xfrm>
            <a:custGeom>
              <a:avLst/>
              <a:gdLst/>
              <a:ahLst/>
              <a:cxnLst/>
              <a:rect r="r" b="b" t="t" l="l"/>
              <a:pathLst>
                <a:path h="420194" w="1273995">
                  <a:moveTo>
                    <a:pt x="0" y="0"/>
                  </a:moveTo>
                  <a:lnTo>
                    <a:pt x="1273995" y="0"/>
                  </a:lnTo>
                  <a:lnTo>
                    <a:pt x="1273995" y="420194"/>
                  </a:lnTo>
                  <a:lnTo>
                    <a:pt x="0" y="420194"/>
                  </a:lnTo>
                  <a:close/>
                </a:path>
              </a:pathLst>
            </a:custGeom>
            <a:solidFill>
              <a:srgbClr val="16599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273995" cy="4678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2700000">
            <a:off x="4743053" y="-287989"/>
            <a:ext cx="5636927" cy="605970"/>
          </a:xfrm>
          <a:custGeom>
            <a:avLst/>
            <a:gdLst/>
            <a:ahLst/>
            <a:cxnLst/>
            <a:rect r="r" b="b" t="t" l="l"/>
            <a:pathLst>
              <a:path h="605970" w="5636927">
                <a:moveTo>
                  <a:pt x="0" y="0"/>
                </a:moveTo>
                <a:lnTo>
                  <a:pt x="5636926" y="0"/>
                </a:lnTo>
                <a:lnTo>
                  <a:pt x="5636926" y="605970"/>
                </a:lnTo>
                <a:lnTo>
                  <a:pt x="0" y="6059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-8100000">
            <a:off x="6778257" y="-611085"/>
            <a:ext cx="4275519" cy="1369813"/>
            <a:chOff x="0" y="0"/>
            <a:chExt cx="1273995" cy="40816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3995" cy="408169"/>
            </a:xfrm>
            <a:custGeom>
              <a:avLst/>
              <a:gdLst/>
              <a:ahLst/>
              <a:cxnLst/>
              <a:rect r="r" b="b" t="t" l="l"/>
              <a:pathLst>
                <a:path h="408169" w="1273995">
                  <a:moveTo>
                    <a:pt x="0" y="0"/>
                  </a:moveTo>
                  <a:lnTo>
                    <a:pt x="1273995" y="0"/>
                  </a:lnTo>
                  <a:lnTo>
                    <a:pt x="1273995" y="408169"/>
                  </a:lnTo>
                  <a:lnTo>
                    <a:pt x="0" y="408169"/>
                  </a:lnTo>
                  <a:close/>
                </a:path>
              </a:pathLst>
            </a:custGeom>
            <a:solidFill>
              <a:srgbClr val="2978C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1273995" cy="4557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2700000">
            <a:off x="9562903" y="-1975037"/>
            <a:ext cx="11641929" cy="11641929"/>
          </a:xfrm>
          <a:custGeom>
            <a:avLst/>
            <a:gdLst/>
            <a:ahLst/>
            <a:cxnLst/>
            <a:rect r="r" b="b" t="t" l="l"/>
            <a:pathLst>
              <a:path h="11641929" w="11641929">
                <a:moveTo>
                  <a:pt x="0" y="0"/>
                </a:moveTo>
                <a:lnTo>
                  <a:pt x="11641929" y="0"/>
                </a:lnTo>
                <a:lnTo>
                  <a:pt x="11641929" y="11641930"/>
                </a:lnTo>
                <a:lnTo>
                  <a:pt x="0" y="11641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-2700000">
            <a:off x="9894321" y="-1643619"/>
            <a:ext cx="10863149" cy="10863149"/>
            <a:chOff x="0" y="0"/>
            <a:chExt cx="2041549" cy="204154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041549" cy="2041549"/>
            </a:xfrm>
            <a:custGeom>
              <a:avLst/>
              <a:gdLst/>
              <a:ahLst/>
              <a:cxnLst/>
              <a:rect r="r" b="b" t="t" l="l"/>
              <a:pathLst>
                <a:path h="2041549" w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8624254" y="-2913686"/>
            <a:ext cx="13403282" cy="13403282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4834" y="14834"/>
              <a:ext cx="783132" cy="783132"/>
            </a:xfrm>
            <a:custGeom>
              <a:avLst/>
              <a:gdLst/>
              <a:ahLst/>
              <a:cxnLst/>
              <a:rect r="r" b="b" t="t" l="l"/>
              <a:pathLst>
                <a:path h="783132" w="783132">
                  <a:moveTo>
                    <a:pt x="416889" y="10489"/>
                  </a:moveTo>
                  <a:lnTo>
                    <a:pt x="772643" y="366243"/>
                  </a:lnTo>
                  <a:cubicBezTo>
                    <a:pt x="779359" y="372959"/>
                    <a:pt x="783132" y="382068"/>
                    <a:pt x="783132" y="391566"/>
                  </a:cubicBezTo>
                  <a:cubicBezTo>
                    <a:pt x="783132" y="401064"/>
                    <a:pt x="779359" y="410173"/>
                    <a:pt x="772643" y="416889"/>
                  </a:cubicBezTo>
                  <a:lnTo>
                    <a:pt x="416889" y="772643"/>
                  </a:lnTo>
                  <a:cubicBezTo>
                    <a:pt x="410173" y="779359"/>
                    <a:pt x="401064" y="783132"/>
                    <a:pt x="391566" y="783132"/>
                  </a:cubicBezTo>
                  <a:cubicBezTo>
                    <a:pt x="382068" y="783132"/>
                    <a:pt x="372959" y="779359"/>
                    <a:pt x="366243" y="772643"/>
                  </a:cubicBezTo>
                  <a:lnTo>
                    <a:pt x="10489" y="416889"/>
                  </a:lnTo>
                  <a:cubicBezTo>
                    <a:pt x="3773" y="410173"/>
                    <a:pt x="0" y="401064"/>
                    <a:pt x="0" y="391566"/>
                  </a:cubicBezTo>
                  <a:cubicBezTo>
                    <a:pt x="0" y="382068"/>
                    <a:pt x="3773" y="372959"/>
                    <a:pt x="10489" y="366243"/>
                  </a:cubicBezTo>
                  <a:lnTo>
                    <a:pt x="366243" y="10489"/>
                  </a:lnTo>
                  <a:cubicBezTo>
                    <a:pt x="372959" y="3773"/>
                    <a:pt x="382068" y="0"/>
                    <a:pt x="391566" y="0"/>
                  </a:cubicBezTo>
                  <a:cubicBezTo>
                    <a:pt x="401064" y="0"/>
                    <a:pt x="410173" y="3773"/>
                    <a:pt x="416889" y="10489"/>
                  </a:cubicBezTo>
                  <a:close/>
                </a:path>
              </a:pathLst>
            </a:custGeom>
            <a:blipFill>
              <a:blip r:embed="rId4"/>
              <a:stretch>
                <a:fillRect l="-25136" t="0" r="-25136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8100000">
            <a:off x="7965362" y="10637768"/>
            <a:ext cx="5636927" cy="605970"/>
          </a:xfrm>
          <a:custGeom>
            <a:avLst/>
            <a:gdLst/>
            <a:ahLst/>
            <a:cxnLst/>
            <a:rect r="r" b="b" t="t" l="l"/>
            <a:pathLst>
              <a:path h="605970" w="5636927">
                <a:moveTo>
                  <a:pt x="0" y="0"/>
                </a:moveTo>
                <a:lnTo>
                  <a:pt x="5636927" y="0"/>
                </a:lnTo>
                <a:lnTo>
                  <a:pt x="5636927" y="605969"/>
                </a:lnTo>
                <a:lnTo>
                  <a:pt x="0" y="605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-2700000">
            <a:off x="10719628" y="6615897"/>
            <a:ext cx="10211745" cy="2440924"/>
            <a:chOff x="0" y="0"/>
            <a:chExt cx="3042837" cy="72733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042837" cy="727333"/>
            </a:xfrm>
            <a:custGeom>
              <a:avLst/>
              <a:gdLst/>
              <a:ahLst/>
              <a:cxnLst/>
              <a:rect r="r" b="b" t="t" l="l"/>
              <a:pathLst>
                <a:path h="727333" w="3042837">
                  <a:moveTo>
                    <a:pt x="0" y="0"/>
                  </a:moveTo>
                  <a:lnTo>
                    <a:pt x="3042837" y="0"/>
                  </a:lnTo>
                  <a:lnTo>
                    <a:pt x="3042837" y="727333"/>
                  </a:lnTo>
                  <a:lnTo>
                    <a:pt x="0" y="727333"/>
                  </a:lnTo>
                  <a:close/>
                </a:path>
              </a:pathLst>
            </a:custGeom>
            <a:solidFill>
              <a:srgbClr val="16599D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3042837" cy="774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8100000">
            <a:off x="13721104" y="8138017"/>
            <a:ext cx="5636927" cy="605970"/>
          </a:xfrm>
          <a:custGeom>
            <a:avLst/>
            <a:gdLst/>
            <a:ahLst/>
            <a:cxnLst/>
            <a:rect r="r" b="b" t="t" l="l"/>
            <a:pathLst>
              <a:path h="605970" w="5636927">
                <a:moveTo>
                  <a:pt x="0" y="0"/>
                </a:moveTo>
                <a:lnTo>
                  <a:pt x="5636926" y="0"/>
                </a:lnTo>
                <a:lnTo>
                  <a:pt x="5636926" y="605970"/>
                </a:lnTo>
                <a:lnTo>
                  <a:pt x="0" y="6059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-2700000">
            <a:off x="14773604" y="8138004"/>
            <a:ext cx="5641848" cy="2550578"/>
            <a:chOff x="0" y="0"/>
            <a:chExt cx="1681125" cy="76000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681125" cy="760006"/>
            </a:xfrm>
            <a:custGeom>
              <a:avLst/>
              <a:gdLst/>
              <a:ahLst/>
              <a:cxnLst/>
              <a:rect r="r" b="b" t="t" l="l"/>
              <a:pathLst>
                <a:path h="760006" w="1681125">
                  <a:moveTo>
                    <a:pt x="0" y="0"/>
                  </a:moveTo>
                  <a:lnTo>
                    <a:pt x="1681125" y="0"/>
                  </a:lnTo>
                  <a:lnTo>
                    <a:pt x="1681125" y="760006"/>
                  </a:lnTo>
                  <a:lnTo>
                    <a:pt x="0" y="760006"/>
                  </a:lnTo>
                  <a:close/>
                </a:path>
              </a:pathLst>
            </a:custGeom>
            <a:solidFill>
              <a:srgbClr val="2978C8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1681125" cy="807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-10800000">
            <a:off x="1028700" y="5772330"/>
            <a:ext cx="934250" cy="106173"/>
            <a:chOff x="0" y="0"/>
            <a:chExt cx="278383" cy="3163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78383" cy="31637"/>
            </a:xfrm>
            <a:custGeom>
              <a:avLst/>
              <a:gdLst/>
              <a:ahLst/>
              <a:cxnLst/>
              <a:rect r="r" b="b" t="t" l="l"/>
              <a:pathLst>
                <a:path h="31637" w="278383">
                  <a:moveTo>
                    <a:pt x="15818" y="0"/>
                  </a:moveTo>
                  <a:lnTo>
                    <a:pt x="262564" y="0"/>
                  </a:lnTo>
                  <a:cubicBezTo>
                    <a:pt x="266759" y="0"/>
                    <a:pt x="270783" y="1667"/>
                    <a:pt x="273749" y="4633"/>
                  </a:cubicBezTo>
                  <a:cubicBezTo>
                    <a:pt x="276716" y="7600"/>
                    <a:pt x="278383" y="11623"/>
                    <a:pt x="278383" y="15818"/>
                  </a:cubicBezTo>
                  <a:lnTo>
                    <a:pt x="278383" y="15818"/>
                  </a:lnTo>
                  <a:cubicBezTo>
                    <a:pt x="278383" y="24555"/>
                    <a:pt x="271300" y="31637"/>
                    <a:pt x="262564" y="31637"/>
                  </a:cubicBezTo>
                  <a:lnTo>
                    <a:pt x="15818" y="31637"/>
                  </a:lnTo>
                  <a:cubicBezTo>
                    <a:pt x="11623" y="31637"/>
                    <a:pt x="7600" y="29970"/>
                    <a:pt x="4633" y="27004"/>
                  </a:cubicBezTo>
                  <a:cubicBezTo>
                    <a:pt x="1667" y="24037"/>
                    <a:pt x="0" y="20014"/>
                    <a:pt x="0" y="15818"/>
                  </a:cubicBezTo>
                  <a:lnTo>
                    <a:pt x="0" y="15818"/>
                  </a:lnTo>
                  <a:cubicBezTo>
                    <a:pt x="0" y="11623"/>
                    <a:pt x="1667" y="7600"/>
                    <a:pt x="4633" y="4633"/>
                  </a:cubicBezTo>
                  <a:cubicBezTo>
                    <a:pt x="7600" y="1667"/>
                    <a:pt x="11623" y="0"/>
                    <a:pt x="15818" y="0"/>
                  </a:cubicBezTo>
                  <a:close/>
                </a:path>
              </a:pathLst>
            </a:custGeom>
            <a:solidFill>
              <a:srgbClr val="2978C8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278383" cy="79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-10800000">
            <a:off x="2058200" y="5772330"/>
            <a:ext cx="312889" cy="106173"/>
            <a:chOff x="0" y="0"/>
            <a:chExt cx="93233" cy="3163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93233" cy="31637"/>
            </a:xfrm>
            <a:custGeom>
              <a:avLst/>
              <a:gdLst/>
              <a:ahLst/>
              <a:cxnLst/>
              <a:rect r="r" b="b" t="t" l="l"/>
              <a:pathLst>
                <a:path h="31637" w="93233">
                  <a:moveTo>
                    <a:pt x="15818" y="0"/>
                  </a:moveTo>
                  <a:lnTo>
                    <a:pt x="77415" y="0"/>
                  </a:lnTo>
                  <a:cubicBezTo>
                    <a:pt x="86151" y="0"/>
                    <a:pt x="93233" y="7082"/>
                    <a:pt x="93233" y="15818"/>
                  </a:cubicBezTo>
                  <a:lnTo>
                    <a:pt x="93233" y="15818"/>
                  </a:lnTo>
                  <a:cubicBezTo>
                    <a:pt x="93233" y="20014"/>
                    <a:pt x="91566" y="24037"/>
                    <a:pt x="88600" y="27004"/>
                  </a:cubicBezTo>
                  <a:cubicBezTo>
                    <a:pt x="85633" y="29970"/>
                    <a:pt x="81610" y="31637"/>
                    <a:pt x="77415" y="31637"/>
                  </a:cubicBezTo>
                  <a:lnTo>
                    <a:pt x="15818" y="31637"/>
                  </a:lnTo>
                  <a:cubicBezTo>
                    <a:pt x="11623" y="31637"/>
                    <a:pt x="7600" y="29970"/>
                    <a:pt x="4633" y="27004"/>
                  </a:cubicBezTo>
                  <a:cubicBezTo>
                    <a:pt x="1667" y="24037"/>
                    <a:pt x="0" y="20014"/>
                    <a:pt x="0" y="15818"/>
                  </a:cubicBezTo>
                  <a:lnTo>
                    <a:pt x="0" y="15818"/>
                  </a:lnTo>
                  <a:cubicBezTo>
                    <a:pt x="0" y="11623"/>
                    <a:pt x="1667" y="7600"/>
                    <a:pt x="4633" y="4633"/>
                  </a:cubicBezTo>
                  <a:cubicBezTo>
                    <a:pt x="7600" y="1667"/>
                    <a:pt x="11623" y="0"/>
                    <a:pt x="15818" y="0"/>
                  </a:cubicBezTo>
                  <a:close/>
                </a:path>
              </a:pathLst>
            </a:custGeom>
            <a:solidFill>
              <a:srgbClr val="292A2B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93233" cy="79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1036754" y="8375618"/>
            <a:ext cx="547877" cy="547877"/>
          </a:xfrm>
          <a:custGeom>
            <a:avLst/>
            <a:gdLst/>
            <a:ahLst/>
            <a:cxnLst/>
            <a:rect r="r" b="b" t="t" l="l"/>
            <a:pathLst>
              <a:path h="547877" w="547877">
                <a:moveTo>
                  <a:pt x="0" y="0"/>
                </a:moveTo>
                <a:lnTo>
                  <a:pt x="547877" y="0"/>
                </a:lnTo>
                <a:lnTo>
                  <a:pt x="547877" y="547878"/>
                </a:lnTo>
                <a:lnTo>
                  <a:pt x="0" y="5478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036754" y="9168486"/>
            <a:ext cx="547877" cy="547877"/>
          </a:xfrm>
          <a:custGeom>
            <a:avLst/>
            <a:gdLst/>
            <a:ahLst/>
            <a:cxnLst/>
            <a:rect r="r" b="b" t="t" l="l"/>
            <a:pathLst>
              <a:path h="547877" w="547877">
                <a:moveTo>
                  <a:pt x="0" y="0"/>
                </a:moveTo>
                <a:lnTo>
                  <a:pt x="547877" y="0"/>
                </a:lnTo>
                <a:lnTo>
                  <a:pt x="547877" y="547877"/>
                </a:lnTo>
                <a:lnTo>
                  <a:pt x="0" y="5478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5089283" y="8297854"/>
            <a:ext cx="547877" cy="547877"/>
          </a:xfrm>
          <a:custGeom>
            <a:avLst/>
            <a:gdLst/>
            <a:ahLst/>
            <a:cxnLst/>
            <a:rect r="r" b="b" t="t" l="l"/>
            <a:pathLst>
              <a:path h="547877" w="547877">
                <a:moveTo>
                  <a:pt x="0" y="0"/>
                </a:moveTo>
                <a:lnTo>
                  <a:pt x="547877" y="0"/>
                </a:lnTo>
                <a:lnTo>
                  <a:pt x="547877" y="547877"/>
                </a:lnTo>
                <a:lnTo>
                  <a:pt x="0" y="547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6543197" y="9071513"/>
            <a:ext cx="547877" cy="547877"/>
          </a:xfrm>
          <a:custGeom>
            <a:avLst/>
            <a:gdLst/>
            <a:ahLst/>
            <a:cxnLst/>
            <a:rect r="r" b="b" t="t" l="l"/>
            <a:pathLst>
              <a:path h="547877" w="547877">
                <a:moveTo>
                  <a:pt x="0" y="0"/>
                </a:moveTo>
                <a:lnTo>
                  <a:pt x="547877" y="0"/>
                </a:lnTo>
                <a:lnTo>
                  <a:pt x="547877" y="547877"/>
                </a:lnTo>
                <a:lnTo>
                  <a:pt x="0" y="54787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694981" y="0"/>
            <a:ext cx="2535939" cy="2535939"/>
          </a:xfrm>
          <a:custGeom>
            <a:avLst/>
            <a:gdLst/>
            <a:ahLst/>
            <a:cxnLst/>
            <a:rect r="r" b="b" t="t" l="l"/>
            <a:pathLst>
              <a:path h="2535939" w="2535939">
                <a:moveTo>
                  <a:pt x="0" y="0"/>
                </a:moveTo>
                <a:lnTo>
                  <a:pt x="2535939" y="0"/>
                </a:lnTo>
                <a:lnTo>
                  <a:pt x="2535939" y="2535939"/>
                </a:lnTo>
                <a:lnTo>
                  <a:pt x="0" y="253593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945727" y="2457740"/>
            <a:ext cx="6615789" cy="1118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69"/>
              </a:lnSpc>
            </a:pPr>
            <a:r>
              <a:rPr lang="en-US" b="true" sz="7699">
                <a:solidFill>
                  <a:srgbClr val="16599D"/>
                </a:solidFill>
                <a:latin typeface="Helios Bold"/>
                <a:ea typeface="Helios Bold"/>
                <a:cs typeface="Helios Bold"/>
                <a:sym typeface="Helios Bold"/>
              </a:rPr>
              <a:t>THANK YOU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28700" y="7373929"/>
            <a:ext cx="527181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292A2B"/>
                </a:solidFill>
                <a:latin typeface="Helios Bold"/>
                <a:ea typeface="Helios Bold"/>
                <a:cs typeface="Helios Bold"/>
                <a:sym typeface="Helios Bold"/>
              </a:rPr>
              <a:t>CONTACT INFORMATION: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713486" y="8414765"/>
            <a:ext cx="3253070" cy="41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32"/>
              </a:lnSpc>
              <a:spcBef>
                <a:spcPct val="0"/>
              </a:spcBef>
            </a:pPr>
            <a:r>
              <a:rPr lang="en-US" sz="238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+237 695 852 644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799618" y="8332696"/>
            <a:ext cx="4719427" cy="421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3"/>
              </a:lnSpc>
              <a:spcBef>
                <a:spcPct val="0"/>
              </a:spcBef>
            </a:pPr>
            <a:r>
              <a:rPr lang="en-US" sz="2438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info@ndalcommunications.site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713486" y="9174264"/>
            <a:ext cx="4508294" cy="44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www.ndalcommunications.site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358427" y="9140737"/>
            <a:ext cx="3868959" cy="41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32"/>
              </a:lnSpc>
              <a:spcBef>
                <a:spcPct val="0"/>
              </a:spcBef>
            </a:pPr>
            <a:r>
              <a:rPr lang="en-US" sz="238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Bertoua, Cameroon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28700" y="4425334"/>
            <a:ext cx="3872518" cy="539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7"/>
              </a:lnSpc>
              <a:spcBef>
                <a:spcPct val="0"/>
              </a:spcBef>
            </a:pPr>
            <a:r>
              <a:rPr lang="en-US" sz="311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Expert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36754" y="4957094"/>
            <a:ext cx="5314254" cy="510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34"/>
              </a:lnSpc>
              <a:spcBef>
                <a:spcPct val="0"/>
              </a:spcBef>
            </a:pPr>
            <a:r>
              <a:rPr lang="en-US" b="true" sz="3024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CARINE ANGELE TANG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27619" y="482764"/>
            <a:ext cx="14357919" cy="2615178"/>
            <a:chOff x="0" y="0"/>
            <a:chExt cx="3781510" cy="68877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81509" cy="688771"/>
            </a:xfrm>
            <a:custGeom>
              <a:avLst/>
              <a:gdLst/>
              <a:ahLst/>
              <a:cxnLst/>
              <a:rect r="r" b="b" t="t" l="l"/>
              <a:pathLst>
                <a:path h="688771" w="3781509">
                  <a:moveTo>
                    <a:pt x="0" y="0"/>
                  </a:moveTo>
                  <a:lnTo>
                    <a:pt x="3781509" y="0"/>
                  </a:lnTo>
                  <a:lnTo>
                    <a:pt x="3781509" y="688771"/>
                  </a:lnTo>
                  <a:lnTo>
                    <a:pt x="0" y="688771"/>
                  </a:ln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3781510" cy="7840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155310" y="1738936"/>
            <a:ext cx="8459116" cy="7519364"/>
            <a:chOff x="0" y="0"/>
            <a:chExt cx="2777427" cy="24688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77427" cy="2468874"/>
            </a:xfrm>
            <a:custGeom>
              <a:avLst/>
              <a:gdLst/>
              <a:ahLst/>
              <a:cxnLst/>
              <a:rect r="r" b="b" t="t" l="l"/>
              <a:pathLst>
                <a:path h="2468874" w="2777427">
                  <a:moveTo>
                    <a:pt x="16474" y="0"/>
                  </a:moveTo>
                  <a:lnTo>
                    <a:pt x="2760954" y="0"/>
                  </a:lnTo>
                  <a:cubicBezTo>
                    <a:pt x="2770052" y="0"/>
                    <a:pt x="2777427" y="7376"/>
                    <a:pt x="2777427" y="16474"/>
                  </a:cubicBezTo>
                  <a:lnTo>
                    <a:pt x="2777427" y="2452400"/>
                  </a:lnTo>
                  <a:cubicBezTo>
                    <a:pt x="2777427" y="2461498"/>
                    <a:pt x="2770052" y="2468874"/>
                    <a:pt x="2760954" y="2468874"/>
                  </a:cubicBezTo>
                  <a:lnTo>
                    <a:pt x="16474" y="2468874"/>
                  </a:lnTo>
                  <a:cubicBezTo>
                    <a:pt x="7376" y="2468874"/>
                    <a:pt x="0" y="2461498"/>
                    <a:pt x="0" y="2452400"/>
                  </a:cubicBezTo>
                  <a:lnTo>
                    <a:pt x="0" y="16474"/>
                  </a:lnTo>
                  <a:cubicBezTo>
                    <a:pt x="0" y="7376"/>
                    <a:pt x="7376" y="0"/>
                    <a:pt x="16474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6248" r="0" b="-6248"/>
              </a:stretch>
            </a:blipFill>
            <a:ln w="38100" cap="sq">
              <a:solidFill>
                <a:srgbClr val="F7FBFF"/>
              </a:solidFill>
              <a:prstDash val="solid"/>
              <a:miter/>
            </a:ln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0" y="9913937"/>
            <a:ext cx="18324729" cy="2662401"/>
          </a:xfrm>
          <a:custGeom>
            <a:avLst/>
            <a:gdLst/>
            <a:ahLst/>
            <a:cxnLst/>
            <a:rect r="r" b="b" t="t" l="l"/>
            <a:pathLst>
              <a:path h="2662401" w="18324729">
                <a:moveTo>
                  <a:pt x="0" y="0"/>
                </a:moveTo>
                <a:lnTo>
                  <a:pt x="18324729" y="0"/>
                </a:lnTo>
                <a:lnTo>
                  <a:pt x="18324729" y="2662402"/>
                </a:lnTo>
                <a:lnTo>
                  <a:pt x="0" y="2662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72931" r="0" b="-72928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725979" y="2308548"/>
            <a:ext cx="951137" cy="444437"/>
          </a:xfrm>
          <a:custGeom>
            <a:avLst/>
            <a:gdLst/>
            <a:ahLst/>
            <a:cxnLst/>
            <a:rect r="r" b="b" t="t" l="l"/>
            <a:pathLst>
              <a:path h="444437" w="951137">
                <a:moveTo>
                  <a:pt x="0" y="0"/>
                </a:moveTo>
                <a:lnTo>
                  <a:pt x="951137" y="0"/>
                </a:lnTo>
                <a:lnTo>
                  <a:pt x="951137" y="444437"/>
                </a:lnTo>
                <a:lnTo>
                  <a:pt x="0" y="4444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78900" r="-112980" b="0"/>
            </a:stretch>
          </a:blipFill>
        </p:spPr>
      </p:sp>
      <p:graphicFrame>
        <p:nvGraphicFramePr>
          <p:cNvPr name="Object 10" id="10"/>
          <p:cNvGraphicFramePr/>
          <p:nvPr/>
        </p:nvGraphicFramePr>
        <p:xfrm>
          <a:off x="749976" y="4198288"/>
          <a:ext cx="5657850" cy="3143250"/>
        </p:xfrm>
        <a:graphic>
          <a:graphicData uri="http://schemas.openxmlformats.org/presentationml/2006/ole">
            <p:oleObj imgW="6781800" imgH="4267200" r:id="rId9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11" id="11"/>
          <p:cNvSpPr txBox="true"/>
          <p:nvPr/>
        </p:nvSpPr>
        <p:spPr>
          <a:xfrm rot="0">
            <a:off x="749976" y="937580"/>
            <a:ext cx="6976003" cy="1593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09"/>
              </a:lnSpc>
            </a:pPr>
            <a:r>
              <a:rPr lang="en-US" sz="4840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SESSION STRUCTURE TEMPLATE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49976" y="3292030"/>
            <a:ext cx="7429054" cy="492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7"/>
              </a:lnSpc>
              <a:spcBef>
                <a:spcPct val="0"/>
              </a:spcBef>
            </a:pPr>
            <a:r>
              <a:rPr lang="en-US" b="true" sz="2797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Each session (90 mins) follows this rhythm: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5089349" y="270743"/>
            <a:ext cx="1227420" cy="1278229"/>
          </a:xfrm>
          <a:custGeom>
            <a:avLst/>
            <a:gdLst/>
            <a:ahLst/>
            <a:cxnLst/>
            <a:rect r="r" b="b" t="t" l="l"/>
            <a:pathLst>
              <a:path h="1278229" w="1227420">
                <a:moveTo>
                  <a:pt x="0" y="0"/>
                </a:moveTo>
                <a:lnTo>
                  <a:pt x="1227420" y="0"/>
                </a:lnTo>
                <a:lnTo>
                  <a:pt x="1227420" y="1278228"/>
                </a:lnTo>
                <a:lnTo>
                  <a:pt x="0" y="12782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069" t="0" r="-2069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479810" y="482764"/>
            <a:ext cx="1441972" cy="851621"/>
          </a:xfrm>
          <a:custGeom>
            <a:avLst/>
            <a:gdLst/>
            <a:ahLst/>
            <a:cxnLst/>
            <a:rect r="r" b="b" t="t" l="l"/>
            <a:pathLst>
              <a:path h="851621" w="1441972">
                <a:moveTo>
                  <a:pt x="0" y="0"/>
                </a:moveTo>
                <a:lnTo>
                  <a:pt x="1441971" y="0"/>
                </a:lnTo>
                <a:lnTo>
                  <a:pt x="1441971" y="851621"/>
                </a:lnTo>
                <a:lnTo>
                  <a:pt x="0" y="8516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069" t="0" r="-2069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10100" y="0"/>
            <a:ext cx="13677900" cy="10471767"/>
            <a:chOff x="0" y="0"/>
            <a:chExt cx="3602410" cy="2757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02410" cy="2757996"/>
            </a:xfrm>
            <a:custGeom>
              <a:avLst/>
              <a:gdLst/>
              <a:ahLst/>
              <a:cxnLst/>
              <a:rect r="r" b="b" t="t" l="l"/>
              <a:pathLst>
                <a:path h="2757996" w="3602410">
                  <a:moveTo>
                    <a:pt x="0" y="0"/>
                  </a:moveTo>
                  <a:lnTo>
                    <a:pt x="3602410" y="0"/>
                  </a:lnTo>
                  <a:lnTo>
                    <a:pt x="3602410" y="2757996"/>
                  </a:lnTo>
                  <a:lnTo>
                    <a:pt x="0" y="2757996"/>
                  </a:ln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3602410" cy="28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true" rot="-5400000">
            <a:off x="-5968007" y="3945931"/>
            <a:ext cx="10287000" cy="2395139"/>
          </a:xfrm>
          <a:custGeom>
            <a:avLst/>
            <a:gdLst/>
            <a:ahLst/>
            <a:cxnLst/>
            <a:rect r="r" b="b" t="t" l="l"/>
            <a:pathLst>
              <a:path h="2395139" w="10287000">
                <a:moveTo>
                  <a:pt x="10287000" y="2395138"/>
                </a:moveTo>
                <a:lnTo>
                  <a:pt x="0" y="2395138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3951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26" t="-57958" r="0" b="-95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72241" y="0"/>
            <a:ext cx="6376712" cy="8241799"/>
            <a:chOff x="0" y="0"/>
            <a:chExt cx="1484175" cy="191827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84175" cy="1918272"/>
            </a:xfrm>
            <a:custGeom>
              <a:avLst/>
              <a:gdLst/>
              <a:ahLst/>
              <a:cxnLst/>
              <a:rect r="r" b="b" t="t" l="l"/>
              <a:pathLst>
                <a:path h="1918272" w="1484175">
                  <a:moveTo>
                    <a:pt x="0" y="0"/>
                  </a:moveTo>
                  <a:lnTo>
                    <a:pt x="1484175" y="0"/>
                  </a:lnTo>
                  <a:lnTo>
                    <a:pt x="1484175" y="1918272"/>
                  </a:lnTo>
                  <a:lnTo>
                    <a:pt x="0" y="1918272"/>
                  </a:lnTo>
                  <a:close/>
                </a:path>
              </a:pathLst>
            </a:custGeom>
            <a:blipFill>
              <a:blip r:embed="rId5"/>
              <a:stretch>
                <a:fillRect l="-65026" t="0" r="-65026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73063" y="5453374"/>
            <a:ext cx="17958751" cy="2788425"/>
            <a:chOff x="0" y="0"/>
            <a:chExt cx="4729877" cy="734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29877" cy="734400"/>
            </a:xfrm>
            <a:custGeom>
              <a:avLst/>
              <a:gdLst/>
              <a:ahLst/>
              <a:cxnLst/>
              <a:rect r="r" b="b" t="t" l="l"/>
              <a:pathLst>
                <a:path h="734400" w="4729877">
                  <a:moveTo>
                    <a:pt x="0" y="0"/>
                  </a:moveTo>
                  <a:lnTo>
                    <a:pt x="4729877" y="0"/>
                  </a:lnTo>
                  <a:lnTo>
                    <a:pt x="4729877" y="734400"/>
                  </a:lnTo>
                  <a:lnTo>
                    <a:pt x="0" y="734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729877" cy="782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148953" y="8715282"/>
            <a:ext cx="9521134" cy="75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4502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WEEK-BY-WEEK TRAINER GUIDE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49003" y="3779557"/>
            <a:ext cx="4360517" cy="1456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53"/>
              </a:lnSpc>
              <a:spcBef>
                <a:spcPct val="0"/>
              </a:spcBef>
            </a:pPr>
            <a:r>
              <a:rPr lang="en-US" b="true" sz="8323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WEEK 1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51022" y="5497588"/>
            <a:ext cx="17385956" cy="2565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28"/>
              </a:lnSpc>
              <a:spcBef>
                <a:spcPct val="0"/>
              </a:spcBef>
            </a:pPr>
            <a:r>
              <a:rPr lang="en-US" b="true" sz="7234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 FOUNDATION: COMMUNICATION AND CONFIDENCE AWARENESS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4828172" y="0"/>
            <a:ext cx="3833899" cy="1461007"/>
            <a:chOff x="0" y="0"/>
            <a:chExt cx="1009751" cy="38479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09751" cy="384792"/>
            </a:xfrm>
            <a:custGeom>
              <a:avLst/>
              <a:gdLst/>
              <a:ahLst/>
              <a:cxnLst/>
              <a:rect r="r" b="b" t="t" l="l"/>
              <a:pathLst>
                <a:path h="384792" w="1009751">
                  <a:moveTo>
                    <a:pt x="62599" y="0"/>
                  </a:moveTo>
                  <a:lnTo>
                    <a:pt x="947152" y="0"/>
                  </a:lnTo>
                  <a:cubicBezTo>
                    <a:pt x="963754" y="0"/>
                    <a:pt x="979677" y="6595"/>
                    <a:pt x="991416" y="18335"/>
                  </a:cubicBezTo>
                  <a:cubicBezTo>
                    <a:pt x="1003156" y="30075"/>
                    <a:pt x="1009751" y="45997"/>
                    <a:pt x="1009751" y="62599"/>
                  </a:cubicBezTo>
                  <a:lnTo>
                    <a:pt x="1009751" y="322193"/>
                  </a:lnTo>
                  <a:cubicBezTo>
                    <a:pt x="1009751" y="338795"/>
                    <a:pt x="1003156" y="354717"/>
                    <a:pt x="991416" y="366457"/>
                  </a:cubicBezTo>
                  <a:cubicBezTo>
                    <a:pt x="979677" y="378197"/>
                    <a:pt x="963754" y="384792"/>
                    <a:pt x="947152" y="384792"/>
                  </a:cubicBezTo>
                  <a:lnTo>
                    <a:pt x="62599" y="384792"/>
                  </a:lnTo>
                  <a:cubicBezTo>
                    <a:pt x="45997" y="384792"/>
                    <a:pt x="30075" y="378197"/>
                    <a:pt x="18335" y="366457"/>
                  </a:cubicBezTo>
                  <a:cubicBezTo>
                    <a:pt x="6595" y="354717"/>
                    <a:pt x="0" y="338795"/>
                    <a:pt x="0" y="322193"/>
                  </a:cubicBezTo>
                  <a:lnTo>
                    <a:pt x="0" y="62599"/>
                  </a:lnTo>
                  <a:cubicBezTo>
                    <a:pt x="0" y="45997"/>
                    <a:pt x="6595" y="30075"/>
                    <a:pt x="18335" y="18335"/>
                  </a:cubicBezTo>
                  <a:cubicBezTo>
                    <a:pt x="30075" y="6595"/>
                    <a:pt x="45997" y="0"/>
                    <a:pt x="625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1009751" cy="4324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5004546" y="233587"/>
            <a:ext cx="1227420" cy="1227420"/>
          </a:xfrm>
          <a:custGeom>
            <a:avLst/>
            <a:gdLst/>
            <a:ahLst/>
            <a:cxnLst/>
            <a:rect r="r" b="b" t="t" l="l"/>
            <a:pathLst>
              <a:path h="1227420" w="1227420">
                <a:moveTo>
                  <a:pt x="0" y="0"/>
                </a:moveTo>
                <a:lnTo>
                  <a:pt x="1227419" y="0"/>
                </a:lnTo>
                <a:lnTo>
                  <a:pt x="1227419" y="1227420"/>
                </a:lnTo>
                <a:lnTo>
                  <a:pt x="0" y="1227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395006" y="437181"/>
            <a:ext cx="1441972" cy="817770"/>
          </a:xfrm>
          <a:custGeom>
            <a:avLst/>
            <a:gdLst/>
            <a:ahLst/>
            <a:cxnLst/>
            <a:rect r="r" b="b" t="t" l="l"/>
            <a:pathLst>
              <a:path h="817770" w="1441972">
                <a:moveTo>
                  <a:pt x="0" y="0"/>
                </a:moveTo>
                <a:lnTo>
                  <a:pt x="1441972" y="0"/>
                </a:lnTo>
                <a:lnTo>
                  <a:pt x="1441972" y="817770"/>
                </a:lnTo>
                <a:lnTo>
                  <a:pt x="0" y="8177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19473" y="0"/>
                  </a:moveTo>
                  <a:lnTo>
                    <a:pt x="4797119" y="0"/>
                  </a:lnTo>
                  <a:cubicBezTo>
                    <a:pt x="4802284" y="0"/>
                    <a:pt x="4807237" y="2052"/>
                    <a:pt x="4810889" y="5704"/>
                  </a:cubicBezTo>
                  <a:cubicBezTo>
                    <a:pt x="4814541" y="9356"/>
                    <a:pt x="4816592" y="14309"/>
                    <a:pt x="4816592" y="19473"/>
                  </a:cubicBezTo>
                  <a:lnTo>
                    <a:pt x="4816592" y="2689860"/>
                  </a:lnTo>
                  <a:cubicBezTo>
                    <a:pt x="4816592" y="2695025"/>
                    <a:pt x="4814541" y="2699978"/>
                    <a:pt x="4810889" y="2703630"/>
                  </a:cubicBezTo>
                  <a:cubicBezTo>
                    <a:pt x="4807237" y="2707282"/>
                    <a:pt x="4802284" y="2709333"/>
                    <a:pt x="4797119" y="2709333"/>
                  </a:cubicBezTo>
                  <a:lnTo>
                    <a:pt x="19473" y="2709333"/>
                  </a:lnTo>
                  <a:cubicBezTo>
                    <a:pt x="14309" y="2709333"/>
                    <a:pt x="9356" y="2707282"/>
                    <a:pt x="5704" y="2703630"/>
                  </a:cubicBezTo>
                  <a:cubicBezTo>
                    <a:pt x="2052" y="2699978"/>
                    <a:pt x="0" y="2695025"/>
                    <a:pt x="0" y="2689860"/>
                  </a:cubicBezTo>
                  <a:lnTo>
                    <a:pt x="0" y="19473"/>
                  </a:lnTo>
                  <a:cubicBezTo>
                    <a:pt x="0" y="14309"/>
                    <a:pt x="2052" y="9356"/>
                    <a:pt x="5704" y="5704"/>
                  </a:cubicBezTo>
                  <a:cubicBezTo>
                    <a:pt x="9356" y="2052"/>
                    <a:pt x="14309" y="0"/>
                    <a:pt x="194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rnd">
              <a:solidFill>
                <a:srgbClr val="023059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54666" y="2730796"/>
            <a:ext cx="6385873" cy="5091200"/>
            <a:chOff x="0" y="0"/>
            <a:chExt cx="8514498" cy="678826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9130" t="436" r="0" b="436"/>
            <a:stretch>
              <a:fillRect/>
            </a:stretch>
          </p:blipFill>
          <p:spPr>
            <a:xfrm flipH="false" flipV="false">
              <a:off x="0" y="0"/>
              <a:ext cx="8514498" cy="6788267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false" flipV="false" rot="0">
            <a:off x="412753" y="3444602"/>
            <a:ext cx="11490377" cy="5457184"/>
          </a:xfrm>
          <a:custGeom>
            <a:avLst/>
            <a:gdLst/>
            <a:ahLst/>
            <a:cxnLst/>
            <a:rect r="r" b="b" t="t" l="l"/>
            <a:pathLst>
              <a:path h="5457184" w="11490377">
                <a:moveTo>
                  <a:pt x="0" y="0"/>
                </a:moveTo>
                <a:lnTo>
                  <a:pt x="11490378" y="0"/>
                </a:lnTo>
                <a:lnTo>
                  <a:pt x="11490378" y="5457184"/>
                </a:lnTo>
                <a:lnTo>
                  <a:pt x="0" y="545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 l="-3731" t="-1190" r="0" b="-119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252294" y="8348111"/>
            <a:ext cx="4813081" cy="762130"/>
            <a:chOff x="0" y="0"/>
            <a:chExt cx="1352394" cy="2141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52394" cy="214146"/>
            </a:xfrm>
            <a:custGeom>
              <a:avLst/>
              <a:gdLst/>
              <a:ahLst/>
              <a:cxnLst/>
              <a:rect r="r" b="b" t="t" l="l"/>
              <a:pathLst>
                <a:path h="214146" w="1352394">
                  <a:moveTo>
                    <a:pt x="80426" y="0"/>
                  </a:moveTo>
                  <a:lnTo>
                    <a:pt x="1271968" y="0"/>
                  </a:lnTo>
                  <a:cubicBezTo>
                    <a:pt x="1316386" y="0"/>
                    <a:pt x="1352394" y="36008"/>
                    <a:pt x="1352394" y="80426"/>
                  </a:cubicBezTo>
                  <a:lnTo>
                    <a:pt x="1352394" y="133720"/>
                  </a:lnTo>
                  <a:cubicBezTo>
                    <a:pt x="1352394" y="155050"/>
                    <a:pt x="1343921" y="175507"/>
                    <a:pt x="1328838" y="190589"/>
                  </a:cubicBezTo>
                  <a:cubicBezTo>
                    <a:pt x="1313755" y="205672"/>
                    <a:pt x="1293299" y="214146"/>
                    <a:pt x="1271968" y="214146"/>
                  </a:cubicBezTo>
                  <a:lnTo>
                    <a:pt x="80426" y="214146"/>
                  </a:lnTo>
                  <a:cubicBezTo>
                    <a:pt x="59096" y="214146"/>
                    <a:pt x="38639" y="205672"/>
                    <a:pt x="23556" y="190589"/>
                  </a:cubicBezTo>
                  <a:cubicBezTo>
                    <a:pt x="8473" y="175507"/>
                    <a:pt x="0" y="155050"/>
                    <a:pt x="0" y="133720"/>
                  </a:cubicBezTo>
                  <a:lnTo>
                    <a:pt x="0" y="80426"/>
                  </a:lnTo>
                  <a:cubicBezTo>
                    <a:pt x="0" y="59096"/>
                    <a:pt x="8473" y="38639"/>
                    <a:pt x="23556" y="23556"/>
                  </a:cubicBezTo>
                  <a:cubicBezTo>
                    <a:pt x="38639" y="8473"/>
                    <a:pt x="59096" y="0"/>
                    <a:pt x="804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292A2B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35239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297905" y="8348111"/>
            <a:ext cx="1542634" cy="762130"/>
            <a:chOff x="0" y="0"/>
            <a:chExt cx="433454" cy="2141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3454" cy="214146"/>
            </a:xfrm>
            <a:custGeom>
              <a:avLst/>
              <a:gdLst/>
              <a:ahLst/>
              <a:cxnLst/>
              <a:rect r="r" b="b" t="t" l="l"/>
              <a:pathLst>
                <a:path h="214146" w="433454">
                  <a:moveTo>
                    <a:pt x="107073" y="0"/>
                  </a:moveTo>
                  <a:lnTo>
                    <a:pt x="326381" y="0"/>
                  </a:lnTo>
                  <a:cubicBezTo>
                    <a:pt x="385516" y="0"/>
                    <a:pt x="433454" y="47938"/>
                    <a:pt x="433454" y="107073"/>
                  </a:cubicBezTo>
                  <a:lnTo>
                    <a:pt x="433454" y="107073"/>
                  </a:lnTo>
                  <a:cubicBezTo>
                    <a:pt x="433454" y="166207"/>
                    <a:pt x="385516" y="214146"/>
                    <a:pt x="326381" y="214146"/>
                  </a:cubicBezTo>
                  <a:lnTo>
                    <a:pt x="107073" y="214146"/>
                  </a:lnTo>
                  <a:cubicBezTo>
                    <a:pt x="47938" y="214146"/>
                    <a:pt x="0" y="166207"/>
                    <a:pt x="0" y="107073"/>
                  </a:cubicBezTo>
                  <a:lnTo>
                    <a:pt x="0" y="107073"/>
                  </a:lnTo>
                  <a:cubicBezTo>
                    <a:pt x="0" y="47938"/>
                    <a:pt x="47938" y="0"/>
                    <a:pt x="107073" y="0"/>
                  </a:cubicBezTo>
                  <a:close/>
                </a:path>
              </a:pathLst>
            </a:custGeom>
            <a:solidFill>
              <a:srgbClr val="2978C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43345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691933" y="8556566"/>
            <a:ext cx="754578" cy="345219"/>
          </a:xfrm>
          <a:custGeom>
            <a:avLst/>
            <a:gdLst/>
            <a:ahLst/>
            <a:cxnLst/>
            <a:rect r="r" b="b" t="t" l="l"/>
            <a:pathLst>
              <a:path h="345219" w="754578">
                <a:moveTo>
                  <a:pt x="0" y="0"/>
                </a:moveTo>
                <a:lnTo>
                  <a:pt x="754578" y="0"/>
                </a:lnTo>
                <a:lnTo>
                  <a:pt x="754578" y="345220"/>
                </a:lnTo>
                <a:lnTo>
                  <a:pt x="0" y="345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089349" y="270743"/>
            <a:ext cx="1227420" cy="1278229"/>
          </a:xfrm>
          <a:custGeom>
            <a:avLst/>
            <a:gdLst/>
            <a:ahLst/>
            <a:cxnLst/>
            <a:rect r="r" b="b" t="t" l="l"/>
            <a:pathLst>
              <a:path h="1278229" w="1227420">
                <a:moveTo>
                  <a:pt x="0" y="0"/>
                </a:moveTo>
                <a:lnTo>
                  <a:pt x="1227420" y="0"/>
                </a:lnTo>
                <a:lnTo>
                  <a:pt x="1227420" y="1278228"/>
                </a:lnTo>
                <a:lnTo>
                  <a:pt x="0" y="1278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69" t="0" r="-2069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479810" y="482764"/>
            <a:ext cx="1441972" cy="851621"/>
          </a:xfrm>
          <a:custGeom>
            <a:avLst/>
            <a:gdLst/>
            <a:ahLst/>
            <a:cxnLst/>
            <a:rect r="r" b="b" t="t" l="l"/>
            <a:pathLst>
              <a:path h="851621" w="1441972">
                <a:moveTo>
                  <a:pt x="0" y="0"/>
                </a:moveTo>
                <a:lnTo>
                  <a:pt x="1441971" y="0"/>
                </a:lnTo>
                <a:lnTo>
                  <a:pt x="1441971" y="851621"/>
                </a:lnTo>
                <a:lnTo>
                  <a:pt x="0" y="8516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69" t="0" r="-2069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0" y="0"/>
            <a:ext cx="12185742" cy="1768590"/>
            <a:chOff x="0" y="0"/>
            <a:chExt cx="3209414" cy="46580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209414" cy="465802"/>
            </a:xfrm>
            <a:custGeom>
              <a:avLst/>
              <a:gdLst/>
              <a:ahLst/>
              <a:cxnLst/>
              <a:rect r="r" b="b" t="t" l="l"/>
              <a:pathLst>
                <a:path h="465802" w="3209414">
                  <a:moveTo>
                    <a:pt x="12707" y="0"/>
                  </a:moveTo>
                  <a:lnTo>
                    <a:pt x="3196707" y="0"/>
                  </a:lnTo>
                  <a:cubicBezTo>
                    <a:pt x="3200077" y="0"/>
                    <a:pt x="3203309" y="1339"/>
                    <a:pt x="3205692" y="3722"/>
                  </a:cubicBezTo>
                  <a:cubicBezTo>
                    <a:pt x="3208075" y="6105"/>
                    <a:pt x="3209414" y="9337"/>
                    <a:pt x="3209414" y="12707"/>
                  </a:cubicBezTo>
                  <a:lnTo>
                    <a:pt x="3209414" y="453095"/>
                  </a:lnTo>
                  <a:cubicBezTo>
                    <a:pt x="3209414" y="456465"/>
                    <a:pt x="3208075" y="459697"/>
                    <a:pt x="3205692" y="462080"/>
                  </a:cubicBezTo>
                  <a:cubicBezTo>
                    <a:pt x="3203309" y="464463"/>
                    <a:pt x="3200077" y="465802"/>
                    <a:pt x="3196707" y="465802"/>
                  </a:cubicBezTo>
                  <a:lnTo>
                    <a:pt x="12707" y="465802"/>
                  </a:lnTo>
                  <a:cubicBezTo>
                    <a:pt x="9337" y="465802"/>
                    <a:pt x="6105" y="464463"/>
                    <a:pt x="3722" y="462080"/>
                  </a:cubicBezTo>
                  <a:cubicBezTo>
                    <a:pt x="1339" y="459697"/>
                    <a:pt x="0" y="456465"/>
                    <a:pt x="0" y="453095"/>
                  </a:cubicBezTo>
                  <a:lnTo>
                    <a:pt x="0" y="12707"/>
                  </a:lnTo>
                  <a:cubicBezTo>
                    <a:pt x="0" y="9337"/>
                    <a:pt x="1339" y="6105"/>
                    <a:pt x="3722" y="3722"/>
                  </a:cubicBezTo>
                  <a:cubicBezTo>
                    <a:pt x="6105" y="1339"/>
                    <a:pt x="9337" y="0"/>
                    <a:pt x="12707" y="0"/>
                  </a:cubicBez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3209414" cy="5134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696932" y="223118"/>
            <a:ext cx="11488810" cy="1402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b="true" sz="4285">
                <a:solidFill>
                  <a:srgbClr val="38B6FF"/>
                </a:solidFill>
                <a:latin typeface="Helios Bold"/>
                <a:ea typeface="Helios Bold"/>
                <a:cs typeface="Helios Bold"/>
                <a:sym typeface="Helios Bold"/>
              </a:rPr>
              <a:t>WEEK I.</a:t>
            </a:r>
            <a:r>
              <a:rPr lang="en-US" b="true" sz="4285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 FOUNDATION: COMMUNICATION AND CONFIDENCE AWARENESS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26259" y="4672228"/>
            <a:ext cx="10150971" cy="2407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1885" indent="-255943" lvl="1">
              <a:lnSpc>
                <a:spcPts val="3840"/>
              </a:lnSpc>
              <a:buFont typeface="Arial"/>
              <a:buChar char="•"/>
            </a:pPr>
            <a:r>
              <a:rPr lang="en-US" b="true" sz="23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Session 1 (English):</a:t>
            </a:r>
            <a:r>
              <a:rPr lang="en-US" sz="23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Pronunciation warm-up (minimal pairs), “Introduce yourself as a health worker.”</a:t>
            </a:r>
          </a:p>
          <a:p>
            <a:pPr algn="l" marL="511885" indent="-255943" lvl="1">
              <a:lnSpc>
                <a:spcPts val="3840"/>
              </a:lnSpc>
              <a:buFont typeface="Arial"/>
              <a:buChar char="•"/>
            </a:pPr>
            <a:r>
              <a:rPr lang="en-US" b="true" sz="23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Session 2 (English):</a:t>
            </a:r>
            <a:r>
              <a:rPr lang="en-US" sz="23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Role-play – patient introduction and comfort.</a:t>
            </a:r>
          </a:p>
          <a:p>
            <a:pPr algn="l" marL="511885" indent="-255943" lvl="1">
              <a:lnSpc>
                <a:spcPts val="3840"/>
              </a:lnSpc>
              <a:buFont typeface="Arial"/>
              <a:buChar char="•"/>
            </a:pPr>
            <a:r>
              <a:rPr lang="en-US" b="true" sz="2370">
                <a:solidFill>
                  <a:srgbClr val="2978C8"/>
                </a:solidFill>
                <a:latin typeface="Helios Bold"/>
                <a:ea typeface="Helios Bold"/>
                <a:cs typeface="Helios Bold"/>
                <a:sym typeface="Helios Bold"/>
              </a:rPr>
              <a:t>Session 3 (Confidence):</a:t>
            </a:r>
            <a:r>
              <a:rPr lang="en-US" b="true" sz="2370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3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Activity – “Who am I?” (short sharing of personal journeys). Group reflection – “What confidence means to me.”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454666" y="8540218"/>
            <a:ext cx="4408337" cy="330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r>
              <a:rPr lang="en-US" sz="1874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WWW.NDALCOMMUNICATIONS.COM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96932" y="2235315"/>
            <a:ext cx="10749999" cy="1673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3780" indent="-256890" lvl="1">
              <a:lnSpc>
                <a:spcPts val="3331"/>
              </a:lnSpc>
              <a:buAutoNum type="arabicPeriod" startAt="1"/>
            </a:pP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Objective: </a:t>
            </a:r>
            <a:r>
              <a:rPr lang="en-US" sz="237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Establish fluent speech routines and basic healthcare dialogues.</a:t>
            </a:r>
          </a:p>
          <a:p>
            <a:pPr algn="l" marL="513780" indent="-256890" lvl="1">
              <a:lnSpc>
                <a:spcPts val="3331"/>
              </a:lnSpc>
              <a:buAutoNum type="arabicPeriod" startAt="1"/>
            </a:pP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Objective:</a:t>
            </a:r>
            <a:r>
              <a:rPr lang="en-US" sz="237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Build awareness of personal strengths and communication patterns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91483" y="8018018"/>
            <a:ext cx="10360897" cy="1710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Tools: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Zoom, M. Teams, Google Meet (for recording introductions)</a:t>
            </a:r>
          </a:p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Assignment: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1-minute self-introduction video.</a:t>
            </a:r>
          </a:p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Outcome: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Learners identify their communication style and confidence baseline.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173185" y="4180402"/>
            <a:ext cx="1969513" cy="472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  <a:spcBef>
                <a:spcPct val="0"/>
              </a:spcBef>
            </a:pPr>
            <a:r>
              <a:rPr lang="en-US" b="true" sz="2774" u="sng">
                <a:solidFill>
                  <a:srgbClr val="FF5757"/>
                </a:solidFill>
                <a:latin typeface="Helios Bold"/>
                <a:ea typeface="Helios Bold"/>
                <a:cs typeface="Helios Bold"/>
                <a:sym typeface="Helios Bold"/>
              </a:rPr>
              <a:t>SESSIONS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10100" y="0"/>
            <a:ext cx="13677900" cy="10471767"/>
            <a:chOff x="0" y="0"/>
            <a:chExt cx="3602410" cy="2757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02410" cy="2757996"/>
            </a:xfrm>
            <a:custGeom>
              <a:avLst/>
              <a:gdLst/>
              <a:ahLst/>
              <a:cxnLst/>
              <a:rect r="r" b="b" t="t" l="l"/>
              <a:pathLst>
                <a:path h="2757996" w="3602410">
                  <a:moveTo>
                    <a:pt x="0" y="0"/>
                  </a:moveTo>
                  <a:lnTo>
                    <a:pt x="3602410" y="0"/>
                  </a:lnTo>
                  <a:lnTo>
                    <a:pt x="3602410" y="2757996"/>
                  </a:lnTo>
                  <a:lnTo>
                    <a:pt x="0" y="2757996"/>
                  </a:ln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3602410" cy="28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true" rot="-5400000">
            <a:off x="-5968007" y="3945931"/>
            <a:ext cx="10287000" cy="2395139"/>
          </a:xfrm>
          <a:custGeom>
            <a:avLst/>
            <a:gdLst/>
            <a:ahLst/>
            <a:cxnLst/>
            <a:rect r="r" b="b" t="t" l="l"/>
            <a:pathLst>
              <a:path h="2395139" w="10287000">
                <a:moveTo>
                  <a:pt x="10287000" y="2395138"/>
                </a:moveTo>
                <a:lnTo>
                  <a:pt x="0" y="2395138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3951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26" t="-57958" r="0" b="-95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72241" y="0"/>
            <a:ext cx="6376712" cy="8241799"/>
            <a:chOff x="0" y="0"/>
            <a:chExt cx="1484175" cy="191827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84175" cy="1918272"/>
            </a:xfrm>
            <a:custGeom>
              <a:avLst/>
              <a:gdLst/>
              <a:ahLst/>
              <a:cxnLst/>
              <a:rect r="r" b="b" t="t" l="l"/>
              <a:pathLst>
                <a:path h="1918272" w="1484175">
                  <a:moveTo>
                    <a:pt x="0" y="0"/>
                  </a:moveTo>
                  <a:lnTo>
                    <a:pt x="1484175" y="0"/>
                  </a:lnTo>
                  <a:lnTo>
                    <a:pt x="1484175" y="1918272"/>
                  </a:lnTo>
                  <a:lnTo>
                    <a:pt x="0" y="1918272"/>
                  </a:lnTo>
                  <a:close/>
                </a:path>
              </a:pathLst>
            </a:custGeom>
            <a:blipFill>
              <a:blip r:embed="rId5"/>
              <a:stretch>
                <a:fillRect l="-57381" t="0" r="-57381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73063" y="5453374"/>
            <a:ext cx="17958751" cy="2788425"/>
            <a:chOff x="0" y="0"/>
            <a:chExt cx="4729877" cy="734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29877" cy="734400"/>
            </a:xfrm>
            <a:custGeom>
              <a:avLst/>
              <a:gdLst/>
              <a:ahLst/>
              <a:cxnLst/>
              <a:rect r="r" b="b" t="t" l="l"/>
              <a:pathLst>
                <a:path h="734400" w="4729877">
                  <a:moveTo>
                    <a:pt x="0" y="0"/>
                  </a:moveTo>
                  <a:lnTo>
                    <a:pt x="4729877" y="0"/>
                  </a:lnTo>
                  <a:lnTo>
                    <a:pt x="4729877" y="734400"/>
                  </a:lnTo>
                  <a:lnTo>
                    <a:pt x="0" y="734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729877" cy="782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148953" y="8715282"/>
            <a:ext cx="9521134" cy="75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4502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WEEK-BY-WEEK TRAINER GUIDE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696454" y="3779557"/>
            <a:ext cx="4065616" cy="1456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53"/>
              </a:lnSpc>
              <a:spcBef>
                <a:spcPct val="0"/>
              </a:spcBef>
            </a:pPr>
            <a:r>
              <a:rPr lang="en-US" b="true" sz="8323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WEEK 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51022" y="5497588"/>
            <a:ext cx="17385956" cy="3849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28"/>
              </a:lnSpc>
              <a:spcBef>
                <a:spcPct val="0"/>
              </a:spcBef>
            </a:pPr>
            <a:r>
              <a:rPr lang="en-US" b="true" sz="7234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EXPRESS</a:t>
            </a:r>
            <a:r>
              <a:rPr lang="en-US" b="true" sz="7234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ING CLEARLY AND LISTENING ACTIVELY</a:t>
            </a:r>
          </a:p>
          <a:p>
            <a:pPr algn="ctr">
              <a:lnSpc>
                <a:spcPts val="10128"/>
              </a:lnSpc>
              <a:spcBef>
                <a:spcPct val="0"/>
              </a:spcBef>
            </a:pPr>
          </a:p>
        </p:txBody>
      </p:sp>
      <p:grpSp>
        <p:nvGrpSpPr>
          <p:cNvPr name="Group 15" id="15"/>
          <p:cNvGrpSpPr/>
          <p:nvPr/>
        </p:nvGrpSpPr>
        <p:grpSpPr>
          <a:xfrm rot="0">
            <a:off x="14828172" y="0"/>
            <a:ext cx="3833899" cy="1461007"/>
            <a:chOff x="0" y="0"/>
            <a:chExt cx="1009751" cy="38479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09751" cy="384792"/>
            </a:xfrm>
            <a:custGeom>
              <a:avLst/>
              <a:gdLst/>
              <a:ahLst/>
              <a:cxnLst/>
              <a:rect r="r" b="b" t="t" l="l"/>
              <a:pathLst>
                <a:path h="384792" w="1009751">
                  <a:moveTo>
                    <a:pt x="62599" y="0"/>
                  </a:moveTo>
                  <a:lnTo>
                    <a:pt x="947152" y="0"/>
                  </a:lnTo>
                  <a:cubicBezTo>
                    <a:pt x="963754" y="0"/>
                    <a:pt x="979677" y="6595"/>
                    <a:pt x="991416" y="18335"/>
                  </a:cubicBezTo>
                  <a:cubicBezTo>
                    <a:pt x="1003156" y="30075"/>
                    <a:pt x="1009751" y="45997"/>
                    <a:pt x="1009751" y="62599"/>
                  </a:cubicBezTo>
                  <a:lnTo>
                    <a:pt x="1009751" y="322193"/>
                  </a:lnTo>
                  <a:cubicBezTo>
                    <a:pt x="1009751" y="338795"/>
                    <a:pt x="1003156" y="354717"/>
                    <a:pt x="991416" y="366457"/>
                  </a:cubicBezTo>
                  <a:cubicBezTo>
                    <a:pt x="979677" y="378197"/>
                    <a:pt x="963754" y="384792"/>
                    <a:pt x="947152" y="384792"/>
                  </a:cubicBezTo>
                  <a:lnTo>
                    <a:pt x="62599" y="384792"/>
                  </a:lnTo>
                  <a:cubicBezTo>
                    <a:pt x="45997" y="384792"/>
                    <a:pt x="30075" y="378197"/>
                    <a:pt x="18335" y="366457"/>
                  </a:cubicBezTo>
                  <a:cubicBezTo>
                    <a:pt x="6595" y="354717"/>
                    <a:pt x="0" y="338795"/>
                    <a:pt x="0" y="322193"/>
                  </a:cubicBezTo>
                  <a:lnTo>
                    <a:pt x="0" y="62599"/>
                  </a:lnTo>
                  <a:cubicBezTo>
                    <a:pt x="0" y="45997"/>
                    <a:pt x="6595" y="30075"/>
                    <a:pt x="18335" y="18335"/>
                  </a:cubicBezTo>
                  <a:cubicBezTo>
                    <a:pt x="30075" y="6595"/>
                    <a:pt x="45997" y="0"/>
                    <a:pt x="625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1009751" cy="4324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5004546" y="233587"/>
            <a:ext cx="1227420" cy="1227420"/>
          </a:xfrm>
          <a:custGeom>
            <a:avLst/>
            <a:gdLst/>
            <a:ahLst/>
            <a:cxnLst/>
            <a:rect r="r" b="b" t="t" l="l"/>
            <a:pathLst>
              <a:path h="1227420" w="1227420">
                <a:moveTo>
                  <a:pt x="0" y="0"/>
                </a:moveTo>
                <a:lnTo>
                  <a:pt x="1227419" y="0"/>
                </a:lnTo>
                <a:lnTo>
                  <a:pt x="1227419" y="1227420"/>
                </a:lnTo>
                <a:lnTo>
                  <a:pt x="0" y="1227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395006" y="437181"/>
            <a:ext cx="1441972" cy="817770"/>
          </a:xfrm>
          <a:custGeom>
            <a:avLst/>
            <a:gdLst/>
            <a:ahLst/>
            <a:cxnLst/>
            <a:rect r="r" b="b" t="t" l="l"/>
            <a:pathLst>
              <a:path h="817770" w="1441972">
                <a:moveTo>
                  <a:pt x="0" y="0"/>
                </a:moveTo>
                <a:lnTo>
                  <a:pt x="1441972" y="0"/>
                </a:lnTo>
                <a:lnTo>
                  <a:pt x="1441972" y="817770"/>
                </a:lnTo>
                <a:lnTo>
                  <a:pt x="0" y="8177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19473" y="0"/>
                  </a:moveTo>
                  <a:lnTo>
                    <a:pt x="4797119" y="0"/>
                  </a:lnTo>
                  <a:cubicBezTo>
                    <a:pt x="4802284" y="0"/>
                    <a:pt x="4807237" y="2052"/>
                    <a:pt x="4810889" y="5704"/>
                  </a:cubicBezTo>
                  <a:cubicBezTo>
                    <a:pt x="4814541" y="9356"/>
                    <a:pt x="4816592" y="14309"/>
                    <a:pt x="4816592" y="19473"/>
                  </a:cubicBezTo>
                  <a:lnTo>
                    <a:pt x="4816592" y="2689860"/>
                  </a:lnTo>
                  <a:cubicBezTo>
                    <a:pt x="4816592" y="2695025"/>
                    <a:pt x="4814541" y="2699978"/>
                    <a:pt x="4810889" y="2703630"/>
                  </a:cubicBezTo>
                  <a:cubicBezTo>
                    <a:pt x="4807237" y="2707282"/>
                    <a:pt x="4802284" y="2709333"/>
                    <a:pt x="4797119" y="2709333"/>
                  </a:cubicBezTo>
                  <a:lnTo>
                    <a:pt x="19473" y="2709333"/>
                  </a:lnTo>
                  <a:cubicBezTo>
                    <a:pt x="14309" y="2709333"/>
                    <a:pt x="9356" y="2707282"/>
                    <a:pt x="5704" y="2703630"/>
                  </a:cubicBezTo>
                  <a:cubicBezTo>
                    <a:pt x="2052" y="2699978"/>
                    <a:pt x="0" y="2695025"/>
                    <a:pt x="0" y="2689860"/>
                  </a:cubicBezTo>
                  <a:lnTo>
                    <a:pt x="0" y="19473"/>
                  </a:lnTo>
                  <a:cubicBezTo>
                    <a:pt x="0" y="14309"/>
                    <a:pt x="2052" y="9356"/>
                    <a:pt x="5704" y="5704"/>
                  </a:cubicBezTo>
                  <a:cubicBezTo>
                    <a:pt x="9356" y="2052"/>
                    <a:pt x="14309" y="0"/>
                    <a:pt x="194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rnd">
              <a:solidFill>
                <a:srgbClr val="023059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  <a:p>
              <a:pPr algn="ctr">
                <a:lnSpc>
                  <a:spcPts val="39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54666" y="2730796"/>
            <a:ext cx="6385873" cy="5091200"/>
            <a:chOff x="0" y="0"/>
            <a:chExt cx="8514498" cy="678826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2257" t="0" r="12257" b="0"/>
            <a:stretch>
              <a:fillRect/>
            </a:stretch>
          </p:blipFill>
          <p:spPr>
            <a:xfrm flipH="false" flipV="false">
              <a:off x="0" y="0"/>
              <a:ext cx="8514498" cy="6788267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false" flipV="false" rot="0">
            <a:off x="412753" y="3444602"/>
            <a:ext cx="11490377" cy="5457184"/>
          </a:xfrm>
          <a:custGeom>
            <a:avLst/>
            <a:gdLst/>
            <a:ahLst/>
            <a:cxnLst/>
            <a:rect r="r" b="b" t="t" l="l"/>
            <a:pathLst>
              <a:path h="5457184" w="11490377">
                <a:moveTo>
                  <a:pt x="0" y="0"/>
                </a:moveTo>
                <a:lnTo>
                  <a:pt x="11490378" y="0"/>
                </a:lnTo>
                <a:lnTo>
                  <a:pt x="11490378" y="5457184"/>
                </a:lnTo>
                <a:lnTo>
                  <a:pt x="0" y="545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 l="-3731" t="-1190" r="0" b="-119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252294" y="8348111"/>
            <a:ext cx="4813081" cy="762130"/>
            <a:chOff x="0" y="0"/>
            <a:chExt cx="1352394" cy="2141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52394" cy="214146"/>
            </a:xfrm>
            <a:custGeom>
              <a:avLst/>
              <a:gdLst/>
              <a:ahLst/>
              <a:cxnLst/>
              <a:rect r="r" b="b" t="t" l="l"/>
              <a:pathLst>
                <a:path h="214146" w="1352394">
                  <a:moveTo>
                    <a:pt x="80426" y="0"/>
                  </a:moveTo>
                  <a:lnTo>
                    <a:pt x="1271968" y="0"/>
                  </a:lnTo>
                  <a:cubicBezTo>
                    <a:pt x="1316386" y="0"/>
                    <a:pt x="1352394" y="36008"/>
                    <a:pt x="1352394" y="80426"/>
                  </a:cubicBezTo>
                  <a:lnTo>
                    <a:pt x="1352394" y="133720"/>
                  </a:lnTo>
                  <a:cubicBezTo>
                    <a:pt x="1352394" y="155050"/>
                    <a:pt x="1343921" y="175507"/>
                    <a:pt x="1328838" y="190589"/>
                  </a:cubicBezTo>
                  <a:cubicBezTo>
                    <a:pt x="1313755" y="205672"/>
                    <a:pt x="1293299" y="214146"/>
                    <a:pt x="1271968" y="214146"/>
                  </a:cubicBezTo>
                  <a:lnTo>
                    <a:pt x="80426" y="214146"/>
                  </a:lnTo>
                  <a:cubicBezTo>
                    <a:pt x="59096" y="214146"/>
                    <a:pt x="38639" y="205672"/>
                    <a:pt x="23556" y="190589"/>
                  </a:cubicBezTo>
                  <a:cubicBezTo>
                    <a:pt x="8473" y="175507"/>
                    <a:pt x="0" y="155050"/>
                    <a:pt x="0" y="133720"/>
                  </a:cubicBezTo>
                  <a:lnTo>
                    <a:pt x="0" y="80426"/>
                  </a:lnTo>
                  <a:cubicBezTo>
                    <a:pt x="0" y="59096"/>
                    <a:pt x="8473" y="38639"/>
                    <a:pt x="23556" y="23556"/>
                  </a:cubicBezTo>
                  <a:cubicBezTo>
                    <a:pt x="38639" y="8473"/>
                    <a:pt x="59096" y="0"/>
                    <a:pt x="804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292A2B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35239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297905" y="8348111"/>
            <a:ext cx="1542634" cy="762130"/>
            <a:chOff x="0" y="0"/>
            <a:chExt cx="433454" cy="2141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3454" cy="214146"/>
            </a:xfrm>
            <a:custGeom>
              <a:avLst/>
              <a:gdLst/>
              <a:ahLst/>
              <a:cxnLst/>
              <a:rect r="r" b="b" t="t" l="l"/>
              <a:pathLst>
                <a:path h="214146" w="433454">
                  <a:moveTo>
                    <a:pt x="107073" y="0"/>
                  </a:moveTo>
                  <a:lnTo>
                    <a:pt x="326381" y="0"/>
                  </a:lnTo>
                  <a:cubicBezTo>
                    <a:pt x="385516" y="0"/>
                    <a:pt x="433454" y="47938"/>
                    <a:pt x="433454" y="107073"/>
                  </a:cubicBezTo>
                  <a:lnTo>
                    <a:pt x="433454" y="107073"/>
                  </a:lnTo>
                  <a:cubicBezTo>
                    <a:pt x="433454" y="166207"/>
                    <a:pt x="385516" y="214146"/>
                    <a:pt x="326381" y="214146"/>
                  </a:cubicBezTo>
                  <a:lnTo>
                    <a:pt x="107073" y="214146"/>
                  </a:lnTo>
                  <a:cubicBezTo>
                    <a:pt x="47938" y="214146"/>
                    <a:pt x="0" y="166207"/>
                    <a:pt x="0" y="107073"/>
                  </a:cubicBezTo>
                  <a:lnTo>
                    <a:pt x="0" y="107073"/>
                  </a:lnTo>
                  <a:cubicBezTo>
                    <a:pt x="0" y="47938"/>
                    <a:pt x="47938" y="0"/>
                    <a:pt x="107073" y="0"/>
                  </a:cubicBezTo>
                  <a:close/>
                </a:path>
              </a:pathLst>
            </a:custGeom>
            <a:solidFill>
              <a:srgbClr val="2978C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433454" cy="261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691933" y="8556566"/>
            <a:ext cx="754578" cy="345219"/>
          </a:xfrm>
          <a:custGeom>
            <a:avLst/>
            <a:gdLst/>
            <a:ahLst/>
            <a:cxnLst/>
            <a:rect r="r" b="b" t="t" l="l"/>
            <a:pathLst>
              <a:path h="345219" w="754578">
                <a:moveTo>
                  <a:pt x="0" y="0"/>
                </a:moveTo>
                <a:lnTo>
                  <a:pt x="754578" y="0"/>
                </a:lnTo>
                <a:lnTo>
                  <a:pt x="754578" y="345220"/>
                </a:lnTo>
                <a:lnTo>
                  <a:pt x="0" y="345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089349" y="270743"/>
            <a:ext cx="1227420" cy="1278229"/>
          </a:xfrm>
          <a:custGeom>
            <a:avLst/>
            <a:gdLst/>
            <a:ahLst/>
            <a:cxnLst/>
            <a:rect r="r" b="b" t="t" l="l"/>
            <a:pathLst>
              <a:path h="1278229" w="1227420">
                <a:moveTo>
                  <a:pt x="0" y="0"/>
                </a:moveTo>
                <a:lnTo>
                  <a:pt x="1227420" y="0"/>
                </a:lnTo>
                <a:lnTo>
                  <a:pt x="1227420" y="1278228"/>
                </a:lnTo>
                <a:lnTo>
                  <a:pt x="0" y="1278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69" t="0" r="-2069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479810" y="482764"/>
            <a:ext cx="1441972" cy="851621"/>
          </a:xfrm>
          <a:custGeom>
            <a:avLst/>
            <a:gdLst/>
            <a:ahLst/>
            <a:cxnLst/>
            <a:rect r="r" b="b" t="t" l="l"/>
            <a:pathLst>
              <a:path h="851621" w="1441972">
                <a:moveTo>
                  <a:pt x="0" y="0"/>
                </a:moveTo>
                <a:lnTo>
                  <a:pt x="1441971" y="0"/>
                </a:lnTo>
                <a:lnTo>
                  <a:pt x="1441971" y="851621"/>
                </a:lnTo>
                <a:lnTo>
                  <a:pt x="0" y="8516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69" t="0" r="-2069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0" y="0"/>
            <a:ext cx="11252380" cy="1768590"/>
            <a:chOff x="0" y="0"/>
            <a:chExt cx="2963590" cy="46580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963590" cy="465802"/>
            </a:xfrm>
            <a:custGeom>
              <a:avLst/>
              <a:gdLst/>
              <a:ahLst/>
              <a:cxnLst/>
              <a:rect r="r" b="b" t="t" l="l"/>
              <a:pathLst>
                <a:path h="465802" w="2963590">
                  <a:moveTo>
                    <a:pt x="13761" y="0"/>
                  </a:moveTo>
                  <a:lnTo>
                    <a:pt x="2949829" y="0"/>
                  </a:lnTo>
                  <a:cubicBezTo>
                    <a:pt x="2957429" y="0"/>
                    <a:pt x="2963590" y="6161"/>
                    <a:pt x="2963590" y="13761"/>
                  </a:cubicBezTo>
                  <a:lnTo>
                    <a:pt x="2963590" y="452041"/>
                  </a:lnTo>
                  <a:cubicBezTo>
                    <a:pt x="2963590" y="455690"/>
                    <a:pt x="2962140" y="459191"/>
                    <a:pt x="2959559" y="461771"/>
                  </a:cubicBezTo>
                  <a:cubicBezTo>
                    <a:pt x="2956979" y="464352"/>
                    <a:pt x="2953479" y="465802"/>
                    <a:pt x="2949829" y="465802"/>
                  </a:cubicBezTo>
                  <a:lnTo>
                    <a:pt x="13761" y="465802"/>
                  </a:lnTo>
                  <a:cubicBezTo>
                    <a:pt x="10111" y="465802"/>
                    <a:pt x="6611" y="464352"/>
                    <a:pt x="4030" y="461771"/>
                  </a:cubicBezTo>
                  <a:cubicBezTo>
                    <a:pt x="1450" y="459191"/>
                    <a:pt x="0" y="455690"/>
                    <a:pt x="0" y="452041"/>
                  </a:cubicBezTo>
                  <a:lnTo>
                    <a:pt x="0" y="13761"/>
                  </a:lnTo>
                  <a:cubicBezTo>
                    <a:pt x="0" y="10111"/>
                    <a:pt x="1450" y="6611"/>
                    <a:pt x="4030" y="4030"/>
                  </a:cubicBezTo>
                  <a:cubicBezTo>
                    <a:pt x="6611" y="1450"/>
                    <a:pt x="10111" y="0"/>
                    <a:pt x="13761" y="0"/>
                  </a:cubicBez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2963590" cy="5134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696932" y="223118"/>
            <a:ext cx="10280299" cy="2107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sz="4285" b="true">
                <a:solidFill>
                  <a:srgbClr val="38B6FF"/>
                </a:solidFill>
                <a:latin typeface="Helios Bold"/>
                <a:ea typeface="Helios Bold"/>
                <a:cs typeface="Helios Bold"/>
                <a:sym typeface="Helios Bold"/>
              </a:rPr>
              <a:t>WEEK II.</a:t>
            </a:r>
            <a:r>
              <a:rPr lang="en-US" b="true" sz="4285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 EXPRESSING CLEARLY AND LISTENING ACTIVELY</a:t>
            </a:r>
          </a:p>
          <a:p>
            <a:pPr algn="l">
              <a:lnSpc>
                <a:spcPts val="5571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826259" y="4672228"/>
            <a:ext cx="10150971" cy="2892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1885" indent="-255943" lvl="1">
              <a:lnSpc>
                <a:spcPts val="3840"/>
              </a:lnSpc>
              <a:buFont typeface="Arial"/>
              <a:buChar char="•"/>
            </a:pPr>
            <a:r>
              <a:rPr lang="en-US" b="true" sz="23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·English 1: </a:t>
            </a:r>
            <a:r>
              <a:rPr lang="en-US" sz="23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Listening &amp; repeating real doctor-patient dialogues (BBC / YouTube).</a:t>
            </a:r>
          </a:p>
          <a:p>
            <a:pPr algn="l" marL="511885" indent="-255943" lvl="1">
              <a:lnSpc>
                <a:spcPts val="3840"/>
              </a:lnSpc>
              <a:buFont typeface="Arial"/>
              <a:buChar char="•"/>
            </a:pPr>
            <a:r>
              <a:rPr lang="en-US" b="true" sz="23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·English 2: </a:t>
            </a:r>
            <a:r>
              <a:rPr lang="en-US" sz="23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Paraphrasing practice: “How to explain treatment clearly.”</a:t>
            </a:r>
          </a:p>
          <a:p>
            <a:pPr algn="l" marL="511885" indent="-255943" lvl="1">
              <a:lnSpc>
                <a:spcPts val="3840"/>
              </a:lnSpc>
              <a:buFont typeface="Arial"/>
              <a:buChar char="•"/>
            </a:pPr>
            <a:r>
              <a:rPr lang="en-US" b="true" sz="2370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·Confidence 1: </a:t>
            </a:r>
            <a:r>
              <a:rPr lang="en-US" sz="237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Body language workshop – posture, gestures, eye contact. “Presence Walk” exercise (students walk and speak with authority).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454666" y="8540218"/>
            <a:ext cx="4408337" cy="330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r>
              <a:rPr lang="en-US" sz="1874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WWW.NDALCOMMUNICATIONS.COM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82942" y="2522873"/>
            <a:ext cx="10749999" cy="125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3780" indent="-256890" lvl="1">
              <a:lnSpc>
                <a:spcPts val="3331"/>
              </a:lnSpc>
              <a:buAutoNum type="arabicPeriod" startAt="1"/>
            </a:pP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English Objective: </a:t>
            </a:r>
            <a:r>
              <a:rPr lang="en-US" sz="237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Practice clarity, tone, and empathy in patient conversations.</a:t>
            </a:r>
          </a:p>
          <a:p>
            <a:pPr algn="l" marL="513780" indent="-256890" lvl="1">
              <a:lnSpc>
                <a:spcPts val="3331"/>
              </a:lnSpc>
              <a:buAutoNum type="arabicPeriod" startAt="1"/>
            </a:pP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Confidence Objective:</a:t>
            </a:r>
            <a:r>
              <a:rPr lang="en-US" b="true" sz="2379">
                <a:solidFill>
                  <a:srgbClr val="0F498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37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Develop strong body language and posture.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77493" y="8226473"/>
            <a:ext cx="10360897" cy="1710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A</a:t>
            </a: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ssignment: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Record a 3-minute dialogue practicing empathy and clarity</a:t>
            </a: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.</a:t>
            </a:r>
          </a:p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Tools: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Speechling, YouGlish</a:t>
            </a:r>
          </a:p>
          <a:p>
            <a:pPr algn="l">
              <a:lnSpc>
                <a:spcPts val="3376"/>
              </a:lnSpc>
              <a:spcBef>
                <a:spcPct val="0"/>
              </a:spcBef>
            </a:pPr>
            <a:r>
              <a:rPr lang="en-US" b="true" sz="241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Outcome: </a:t>
            </a:r>
            <a:r>
              <a:rPr lang="en-US" sz="241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Clearer speech and confident physical presence.</a:t>
            </a:r>
          </a:p>
          <a:p>
            <a:pPr algn="l">
              <a:lnSpc>
                <a:spcPts val="3376"/>
              </a:lnSpc>
              <a:spcBef>
                <a:spcPct val="0"/>
              </a:spcBef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5173185" y="4180402"/>
            <a:ext cx="1969513" cy="472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  <a:spcBef>
                <a:spcPct val="0"/>
              </a:spcBef>
            </a:pPr>
            <a:r>
              <a:rPr lang="en-US" b="true" sz="2774" u="sng">
                <a:solidFill>
                  <a:srgbClr val="FF5757"/>
                </a:solidFill>
                <a:latin typeface="Helios Bold"/>
                <a:ea typeface="Helios Bold"/>
                <a:cs typeface="Helios Bold"/>
                <a:sym typeface="Helios Bold"/>
              </a:rPr>
              <a:t>SESSIONS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10100" y="0"/>
            <a:ext cx="13677900" cy="10471767"/>
            <a:chOff x="0" y="0"/>
            <a:chExt cx="3602410" cy="27579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02410" cy="2757996"/>
            </a:xfrm>
            <a:custGeom>
              <a:avLst/>
              <a:gdLst/>
              <a:ahLst/>
              <a:cxnLst/>
              <a:rect r="r" b="b" t="t" l="l"/>
              <a:pathLst>
                <a:path h="2757996" w="3602410">
                  <a:moveTo>
                    <a:pt x="0" y="0"/>
                  </a:moveTo>
                  <a:lnTo>
                    <a:pt x="3602410" y="0"/>
                  </a:lnTo>
                  <a:lnTo>
                    <a:pt x="3602410" y="2757996"/>
                  </a:lnTo>
                  <a:lnTo>
                    <a:pt x="0" y="2757996"/>
                  </a:ln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3602410" cy="28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true" rot="-5400000">
            <a:off x="-5968007" y="3945931"/>
            <a:ext cx="10287000" cy="2395139"/>
          </a:xfrm>
          <a:custGeom>
            <a:avLst/>
            <a:gdLst/>
            <a:ahLst/>
            <a:cxnLst/>
            <a:rect r="r" b="b" t="t" l="l"/>
            <a:pathLst>
              <a:path h="2395139" w="10287000">
                <a:moveTo>
                  <a:pt x="10287000" y="2395138"/>
                </a:moveTo>
                <a:lnTo>
                  <a:pt x="0" y="2395138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3951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26" t="-57958" r="0" b="-95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72241" y="0"/>
            <a:ext cx="6376712" cy="8241799"/>
            <a:chOff x="0" y="0"/>
            <a:chExt cx="1484175" cy="191827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84175" cy="1918272"/>
            </a:xfrm>
            <a:custGeom>
              <a:avLst/>
              <a:gdLst/>
              <a:ahLst/>
              <a:cxnLst/>
              <a:rect r="r" b="b" t="t" l="l"/>
              <a:pathLst>
                <a:path h="1918272" w="1484175">
                  <a:moveTo>
                    <a:pt x="0" y="0"/>
                  </a:moveTo>
                  <a:lnTo>
                    <a:pt x="1484175" y="0"/>
                  </a:lnTo>
                  <a:lnTo>
                    <a:pt x="1484175" y="1918272"/>
                  </a:lnTo>
                  <a:lnTo>
                    <a:pt x="0" y="1918272"/>
                  </a:lnTo>
                  <a:close/>
                </a:path>
              </a:pathLst>
            </a:custGeom>
            <a:blipFill>
              <a:blip r:embed="rId5"/>
              <a:stretch>
                <a:fillRect l="-47112" t="0" r="-47112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73063" y="5453374"/>
            <a:ext cx="17958751" cy="2788425"/>
            <a:chOff x="0" y="0"/>
            <a:chExt cx="4729877" cy="734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29877" cy="734400"/>
            </a:xfrm>
            <a:custGeom>
              <a:avLst/>
              <a:gdLst/>
              <a:ahLst/>
              <a:cxnLst/>
              <a:rect r="r" b="b" t="t" l="l"/>
              <a:pathLst>
                <a:path h="734400" w="4729877">
                  <a:moveTo>
                    <a:pt x="0" y="0"/>
                  </a:moveTo>
                  <a:lnTo>
                    <a:pt x="4729877" y="0"/>
                  </a:lnTo>
                  <a:lnTo>
                    <a:pt x="4729877" y="734400"/>
                  </a:lnTo>
                  <a:lnTo>
                    <a:pt x="0" y="734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729877" cy="782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148953" y="8715282"/>
            <a:ext cx="9521134" cy="75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4502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WEEK-BY-WEEK TRAINER GUIDE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696454" y="3779557"/>
            <a:ext cx="4065616" cy="1456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53"/>
              </a:lnSpc>
              <a:spcBef>
                <a:spcPct val="0"/>
              </a:spcBef>
            </a:pPr>
            <a:r>
              <a:rPr lang="en-US" b="true" sz="8323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WEEK 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51022" y="6168534"/>
            <a:ext cx="17385956" cy="2556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28"/>
              </a:lnSpc>
              <a:spcBef>
                <a:spcPct val="0"/>
              </a:spcBef>
            </a:pPr>
            <a:r>
              <a:rPr lang="en-US" b="true" sz="7234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OVERCOM</a:t>
            </a:r>
            <a:r>
              <a:rPr lang="en-US" b="true" sz="7234">
                <a:solidFill>
                  <a:srgbClr val="023059"/>
                </a:solidFill>
                <a:latin typeface="Helios Bold"/>
                <a:ea typeface="Helios Bold"/>
                <a:cs typeface="Helios Bold"/>
                <a:sym typeface="Helios Bold"/>
              </a:rPr>
              <a:t>ING FEAR OF SPEAKING</a:t>
            </a:r>
          </a:p>
          <a:p>
            <a:pPr algn="ctr">
              <a:lnSpc>
                <a:spcPts val="10128"/>
              </a:lnSpc>
              <a:spcBef>
                <a:spcPct val="0"/>
              </a:spcBef>
            </a:pPr>
          </a:p>
        </p:txBody>
      </p:sp>
      <p:grpSp>
        <p:nvGrpSpPr>
          <p:cNvPr name="Group 15" id="15"/>
          <p:cNvGrpSpPr/>
          <p:nvPr/>
        </p:nvGrpSpPr>
        <p:grpSpPr>
          <a:xfrm rot="0">
            <a:off x="14828172" y="0"/>
            <a:ext cx="3833899" cy="1461007"/>
            <a:chOff x="0" y="0"/>
            <a:chExt cx="1009751" cy="38479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09751" cy="384792"/>
            </a:xfrm>
            <a:custGeom>
              <a:avLst/>
              <a:gdLst/>
              <a:ahLst/>
              <a:cxnLst/>
              <a:rect r="r" b="b" t="t" l="l"/>
              <a:pathLst>
                <a:path h="384792" w="1009751">
                  <a:moveTo>
                    <a:pt x="62599" y="0"/>
                  </a:moveTo>
                  <a:lnTo>
                    <a:pt x="947152" y="0"/>
                  </a:lnTo>
                  <a:cubicBezTo>
                    <a:pt x="963754" y="0"/>
                    <a:pt x="979677" y="6595"/>
                    <a:pt x="991416" y="18335"/>
                  </a:cubicBezTo>
                  <a:cubicBezTo>
                    <a:pt x="1003156" y="30075"/>
                    <a:pt x="1009751" y="45997"/>
                    <a:pt x="1009751" y="62599"/>
                  </a:cubicBezTo>
                  <a:lnTo>
                    <a:pt x="1009751" y="322193"/>
                  </a:lnTo>
                  <a:cubicBezTo>
                    <a:pt x="1009751" y="338795"/>
                    <a:pt x="1003156" y="354717"/>
                    <a:pt x="991416" y="366457"/>
                  </a:cubicBezTo>
                  <a:cubicBezTo>
                    <a:pt x="979677" y="378197"/>
                    <a:pt x="963754" y="384792"/>
                    <a:pt x="947152" y="384792"/>
                  </a:cubicBezTo>
                  <a:lnTo>
                    <a:pt x="62599" y="384792"/>
                  </a:lnTo>
                  <a:cubicBezTo>
                    <a:pt x="45997" y="384792"/>
                    <a:pt x="30075" y="378197"/>
                    <a:pt x="18335" y="366457"/>
                  </a:cubicBezTo>
                  <a:cubicBezTo>
                    <a:pt x="6595" y="354717"/>
                    <a:pt x="0" y="338795"/>
                    <a:pt x="0" y="322193"/>
                  </a:cubicBezTo>
                  <a:lnTo>
                    <a:pt x="0" y="62599"/>
                  </a:lnTo>
                  <a:cubicBezTo>
                    <a:pt x="0" y="45997"/>
                    <a:pt x="6595" y="30075"/>
                    <a:pt x="18335" y="18335"/>
                  </a:cubicBezTo>
                  <a:cubicBezTo>
                    <a:pt x="30075" y="6595"/>
                    <a:pt x="45997" y="0"/>
                    <a:pt x="625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1009751" cy="4324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5004546" y="233587"/>
            <a:ext cx="1227420" cy="1227420"/>
          </a:xfrm>
          <a:custGeom>
            <a:avLst/>
            <a:gdLst/>
            <a:ahLst/>
            <a:cxnLst/>
            <a:rect r="r" b="b" t="t" l="l"/>
            <a:pathLst>
              <a:path h="1227420" w="1227420">
                <a:moveTo>
                  <a:pt x="0" y="0"/>
                </a:moveTo>
                <a:lnTo>
                  <a:pt x="1227419" y="0"/>
                </a:lnTo>
                <a:lnTo>
                  <a:pt x="1227419" y="1227420"/>
                </a:lnTo>
                <a:lnTo>
                  <a:pt x="0" y="1227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395006" y="437181"/>
            <a:ext cx="1441972" cy="817770"/>
          </a:xfrm>
          <a:custGeom>
            <a:avLst/>
            <a:gdLst/>
            <a:ahLst/>
            <a:cxnLst/>
            <a:rect r="r" b="b" t="t" l="l"/>
            <a:pathLst>
              <a:path h="817770" w="1441972">
                <a:moveTo>
                  <a:pt x="0" y="0"/>
                </a:moveTo>
                <a:lnTo>
                  <a:pt x="1441972" y="0"/>
                </a:lnTo>
                <a:lnTo>
                  <a:pt x="1441972" y="817770"/>
                </a:lnTo>
                <a:lnTo>
                  <a:pt x="0" y="8177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DAG2_lLzAcc</dc:identifier>
  <dcterms:modified xsi:type="dcterms:W3CDTF">2011-08-01T06:04:30Z</dcterms:modified>
  <cp:revision>1</cp:revision>
  <dc:title>Studio Shodwe</dc:title>
</cp:coreProperties>
</file>