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8288000" cy="10287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Inter Bold" panose="020B0604020202020204" charset="0"/>
      <p:regular r:id="rId36"/>
    </p:embeddedFont>
    <p:embeddedFont>
      <p:font typeface="Poppins" panose="020B0502040204020203" pitchFamily="2" charset="0"/>
      <p:regular r:id="rId37"/>
      <p:bold r:id="rId38"/>
      <p:italic r:id="rId39"/>
    </p:embeddedFont>
    <p:embeddedFont>
      <p:font typeface="Poppins Bold" panose="00000800000000000000" charset="0"/>
      <p:regular r:id="rId40"/>
    </p:embeddedFont>
    <p:embeddedFont>
      <p:font typeface="Roboto" panose="02000000000000000000" pitchFamily="2" charset="0"/>
      <p:regular r:id="rId41"/>
      <p:bold r:id="rId42"/>
      <p:italic r:id="rId43"/>
      <p:boldItalic r:id="rId44"/>
    </p:embeddedFont>
    <p:embeddedFont>
      <p:font typeface="Roboto Bold" panose="02000000000000000000" pitchFamily="2" charset="0"/>
      <p:regular r:id="rId45"/>
      <p:bold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22" autoAdjust="0"/>
  </p:normalViewPr>
  <p:slideViewPr>
    <p:cSldViewPr>
      <p:cViewPr varScale="1">
        <p:scale>
          <a:sx n="54" d="100"/>
          <a:sy n="54" d="100"/>
        </p:scale>
        <p:origin x="78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2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3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4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6.jpe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7.jpe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9.jpe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5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8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9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0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512" b="3512"/>
            <a:stretch>
              <a:fillRect/>
            </a:stretch>
          </p:blipFill>
          <p:spPr>
            <a:xfrm>
              <a:off x="0" y="0"/>
              <a:ext cx="24384000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1295837" y="3324433"/>
            <a:ext cx="15783383" cy="5933867"/>
            <a:chOff x="0" y="0"/>
            <a:chExt cx="4156940" cy="156282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156940" cy="1562829"/>
            </a:xfrm>
            <a:custGeom>
              <a:avLst/>
              <a:gdLst/>
              <a:ahLst/>
              <a:cxnLst/>
              <a:rect l="l" t="t" r="r" b="b"/>
              <a:pathLst>
                <a:path w="4156940" h="1562829">
                  <a:moveTo>
                    <a:pt x="25016" y="0"/>
                  </a:moveTo>
                  <a:lnTo>
                    <a:pt x="4131924" y="0"/>
                  </a:lnTo>
                  <a:cubicBezTo>
                    <a:pt x="4145740" y="0"/>
                    <a:pt x="4156940" y="11200"/>
                    <a:pt x="4156940" y="25016"/>
                  </a:cubicBezTo>
                  <a:lnTo>
                    <a:pt x="4156940" y="1537813"/>
                  </a:lnTo>
                  <a:cubicBezTo>
                    <a:pt x="4156940" y="1551629"/>
                    <a:pt x="4145740" y="1562829"/>
                    <a:pt x="4131924" y="1562829"/>
                  </a:cubicBezTo>
                  <a:lnTo>
                    <a:pt x="25016" y="1562829"/>
                  </a:lnTo>
                  <a:cubicBezTo>
                    <a:pt x="11200" y="1562829"/>
                    <a:pt x="0" y="1551629"/>
                    <a:pt x="0" y="1537813"/>
                  </a:cubicBezTo>
                  <a:lnTo>
                    <a:pt x="0" y="25016"/>
                  </a:lnTo>
                  <a:cubicBezTo>
                    <a:pt x="0" y="11200"/>
                    <a:pt x="11200" y="0"/>
                    <a:pt x="25016" y="0"/>
                  </a:cubicBezTo>
                  <a:close/>
                </a:path>
              </a:pathLst>
            </a:custGeom>
            <a:solidFill>
              <a:srgbClr val="F5F7F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38100"/>
              <a:ext cx="4156940" cy="15247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>
            <a:off x="2045059" y="7620399"/>
            <a:ext cx="2871043" cy="0"/>
          </a:xfrm>
          <a:prstGeom prst="line">
            <a:avLst/>
          </a:prstGeom>
          <a:ln w="28575" cap="flat">
            <a:solidFill>
              <a:srgbClr val="073E8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Freeform 8"/>
          <p:cNvSpPr/>
          <p:nvPr/>
        </p:nvSpPr>
        <p:spPr>
          <a:xfrm>
            <a:off x="16329998" y="1028700"/>
            <a:ext cx="1498444" cy="374611"/>
          </a:xfrm>
          <a:custGeom>
            <a:avLst/>
            <a:gdLst/>
            <a:ahLst/>
            <a:cxnLst/>
            <a:rect l="l" t="t" r="r" b="b"/>
            <a:pathLst>
              <a:path w="1498444" h="374611">
                <a:moveTo>
                  <a:pt x="0" y="0"/>
                </a:moveTo>
                <a:lnTo>
                  <a:pt x="1498444" y="0"/>
                </a:lnTo>
                <a:lnTo>
                  <a:pt x="1498444" y="374611"/>
                </a:lnTo>
                <a:lnTo>
                  <a:pt x="0" y="3746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5720688" y="5044727"/>
            <a:ext cx="2202311" cy="2043079"/>
            <a:chOff x="0" y="0"/>
            <a:chExt cx="580032" cy="53809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80032" cy="538095"/>
            </a:xfrm>
            <a:custGeom>
              <a:avLst/>
              <a:gdLst/>
              <a:ahLst/>
              <a:cxnLst/>
              <a:rect l="l" t="t" r="r" b="b"/>
              <a:pathLst>
                <a:path w="580032" h="538095">
                  <a:moveTo>
                    <a:pt x="105461" y="0"/>
                  </a:moveTo>
                  <a:lnTo>
                    <a:pt x="474572" y="0"/>
                  </a:lnTo>
                  <a:cubicBezTo>
                    <a:pt x="532816" y="0"/>
                    <a:pt x="580032" y="47216"/>
                    <a:pt x="580032" y="105461"/>
                  </a:cubicBezTo>
                  <a:lnTo>
                    <a:pt x="580032" y="432634"/>
                  </a:lnTo>
                  <a:cubicBezTo>
                    <a:pt x="580032" y="490878"/>
                    <a:pt x="532816" y="538095"/>
                    <a:pt x="474572" y="538095"/>
                  </a:cubicBezTo>
                  <a:lnTo>
                    <a:pt x="105461" y="538095"/>
                  </a:lnTo>
                  <a:cubicBezTo>
                    <a:pt x="47216" y="538095"/>
                    <a:pt x="0" y="490878"/>
                    <a:pt x="0" y="432634"/>
                  </a:cubicBezTo>
                  <a:lnTo>
                    <a:pt x="0" y="105461"/>
                  </a:lnTo>
                  <a:cubicBezTo>
                    <a:pt x="0" y="47216"/>
                    <a:pt x="47216" y="0"/>
                    <a:pt x="105461" y="0"/>
                  </a:cubicBezTo>
                  <a:close/>
                </a:path>
              </a:pathLst>
            </a:custGeom>
            <a:solidFill>
              <a:srgbClr val="073E88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580032" cy="5952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8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119972" y="5411274"/>
            <a:ext cx="1403743" cy="1403743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8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6024603" y="5315905"/>
            <a:ext cx="1594482" cy="1594482"/>
          </a:xfrm>
          <a:custGeom>
            <a:avLst/>
            <a:gdLst/>
            <a:ahLst/>
            <a:cxnLst/>
            <a:rect l="l" t="t" r="r" b="b"/>
            <a:pathLst>
              <a:path w="1594482" h="1594482">
                <a:moveTo>
                  <a:pt x="0" y="0"/>
                </a:moveTo>
                <a:lnTo>
                  <a:pt x="1594481" y="0"/>
                </a:lnTo>
                <a:lnTo>
                  <a:pt x="1594481" y="1594481"/>
                </a:lnTo>
                <a:lnTo>
                  <a:pt x="0" y="15944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045059" y="3699676"/>
            <a:ext cx="12342421" cy="2857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668"/>
              </a:lnSpc>
            </a:pPr>
            <a:r>
              <a:rPr lang="en-US" sz="10668" b="1">
                <a:solidFill>
                  <a:srgbClr val="073E88"/>
                </a:solidFill>
                <a:latin typeface="Poppins Bold"/>
                <a:ea typeface="Poppins Bold"/>
                <a:cs typeface="Poppins Bold"/>
                <a:sym typeface="Poppins Bold"/>
              </a:rPr>
              <a:t>ENGLISH FLUENCY PROGRAM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045058" y="6498533"/>
            <a:ext cx="9765941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420"/>
              </a:lnSpc>
            </a:pPr>
            <a:r>
              <a:rPr lang="en-US" sz="4800" dirty="0">
                <a:solidFill>
                  <a:srgbClr val="101419"/>
                </a:solidFill>
                <a:latin typeface="Roboto"/>
                <a:ea typeface="Roboto"/>
                <a:cs typeface="Roboto"/>
                <a:sym typeface="Roboto"/>
              </a:rPr>
              <a:t>For Construction Professionals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045059" y="7939832"/>
            <a:ext cx="1878360" cy="374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58"/>
              </a:lnSpc>
              <a:spcBef>
                <a:spcPct val="0"/>
              </a:spcBef>
            </a:pPr>
            <a:r>
              <a:rPr lang="en-US" sz="2113">
                <a:solidFill>
                  <a:srgbClr val="101419"/>
                </a:solidFill>
                <a:latin typeface="Poppins"/>
                <a:ea typeface="Poppins"/>
                <a:cs typeface="Poppins"/>
                <a:sym typeface="Poppins"/>
              </a:rPr>
              <a:t>Presented by: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898383" y="7939832"/>
            <a:ext cx="784622" cy="374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58"/>
              </a:lnSpc>
              <a:spcBef>
                <a:spcPct val="0"/>
              </a:spcBef>
            </a:pPr>
            <a:r>
              <a:rPr lang="en-US" sz="2113">
                <a:solidFill>
                  <a:srgbClr val="101419"/>
                </a:solidFill>
                <a:latin typeface="Poppins"/>
                <a:ea typeface="Poppins"/>
                <a:cs typeface="Poppins"/>
                <a:sym typeface="Poppins"/>
              </a:rPr>
              <a:t>Email: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045059" y="8497209"/>
            <a:ext cx="3009545" cy="413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6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73E88"/>
                </a:solidFill>
                <a:latin typeface="Poppins Bold"/>
                <a:ea typeface="Poppins Bold"/>
                <a:cs typeface="Poppins Bold"/>
                <a:sym typeface="Poppins Bold"/>
              </a:rPr>
              <a:t>ANGELE CARINE T.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898383" y="8447348"/>
            <a:ext cx="4994791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  <a:spcBef>
                <a:spcPct val="0"/>
              </a:spcBef>
            </a:pPr>
            <a:r>
              <a:rPr lang="en-US" sz="2400" b="1">
                <a:solidFill>
                  <a:srgbClr val="073E88"/>
                </a:solidFill>
                <a:latin typeface="Poppins Bold"/>
                <a:ea typeface="Poppins Bold"/>
                <a:cs typeface="Poppins Bold"/>
                <a:sym typeface="Poppins Bold"/>
              </a:rPr>
              <a:t>info@ndalcommunications.site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675063" y="7939832"/>
            <a:ext cx="1136809" cy="374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58"/>
              </a:lnSpc>
              <a:spcBef>
                <a:spcPct val="0"/>
              </a:spcBef>
            </a:pPr>
            <a:r>
              <a:rPr lang="en-US" sz="2113">
                <a:solidFill>
                  <a:srgbClr val="101419"/>
                </a:solidFill>
                <a:latin typeface="Poppins"/>
                <a:ea typeface="Poppins"/>
                <a:cs typeface="Poppins"/>
                <a:sym typeface="Poppins"/>
              </a:rPr>
              <a:t>Website: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675063" y="8447348"/>
            <a:ext cx="4944189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  <a:spcBef>
                <a:spcPct val="0"/>
              </a:spcBef>
            </a:pPr>
            <a:r>
              <a:rPr lang="en-US" sz="2400" b="1">
                <a:solidFill>
                  <a:srgbClr val="073E88"/>
                </a:solidFill>
                <a:latin typeface="Poppins Bold"/>
                <a:ea typeface="Poppins Bold"/>
                <a:cs typeface="Poppins Bold"/>
                <a:sym typeface="Poppins Bold"/>
              </a:rPr>
              <a:t>www.ndalcommunications.site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E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0949" y="500949"/>
            <a:ext cx="17286102" cy="9285102"/>
            <a:chOff x="0" y="0"/>
            <a:chExt cx="4552718" cy="24454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2718" cy="2445459"/>
            </a:xfrm>
            <a:custGeom>
              <a:avLst/>
              <a:gdLst/>
              <a:ahLst/>
              <a:cxnLst/>
              <a:rect l="l" t="t" r="r" b="b"/>
              <a:pathLst>
                <a:path w="4552718" h="2445459">
                  <a:moveTo>
                    <a:pt x="22393" y="0"/>
                  </a:moveTo>
                  <a:lnTo>
                    <a:pt x="4530325" y="0"/>
                  </a:lnTo>
                  <a:cubicBezTo>
                    <a:pt x="4536264" y="0"/>
                    <a:pt x="4541960" y="2359"/>
                    <a:pt x="4546159" y="6559"/>
                  </a:cubicBezTo>
                  <a:cubicBezTo>
                    <a:pt x="4550359" y="10758"/>
                    <a:pt x="4552718" y="16454"/>
                    <a:pt x="4552718" y="22393"/>
                  </a:cubicBezTo>
                  <a:lnTo>
                    <a:pt x="4552718" y="2423065"/>
                  </a:lnTo>
                  <a:cubicBezTo>
                    <a:pt x="4552718" y="2429004"/>
                    <a:pt x="4550359" y="2434700"/>
                    <a:pt x="4546159" y="2438900"/>
                  </a:cubicBezTo>
                  <a:cubicBezTo>
                    <a:pt x="4541960" y="2443100"/>
                    <a:pt x="4536264" y="2445459"/>
                    <a:pt x="4530325" y="2445459"/>
                  </a:cubicBezTo>
                  <a:lnTo>
                    <a:pt x="22393" y="2445459"/>
                  </a:lnTo>
                  <a:cubicBezTo>
                    <a:pt x="16454" y="2445459"/>
                    <a:pt x="10758" y="2443100"/>
                    <a:pt x="6559" y="2438900"/>
                  </a:cubicBezTo>
                  <a:cubicBezTo>
                    <a:pt x="2359" y="2434700"/>
                    <a:pt x="0" y="2429004"/>
                    <a:pt x="0" y="2423065"/>
                  </a:cubicBezTo>
                  <a:lnTo>
                    <a:pt x="0" y="22393"/>
                  </a:lnTo>
                  <a:cubicBezTo>
                    <a:pt x="0" y="16454"/>
                    <a:pt x="2359" y="10758"/>
                    <a:pt x="6559" y="6559"/>
                  </a:cubicBezTo>
                  <a:cubicBezTo>
                    <a:pt x="10758" y="2359"/>
                    <a:pt x="16454" y="0"/>
                    <a:pt x="22393" y="0"/>
                  </a:cubicBezTo>
                  <a:close/>
                </a:path>
              </a:pathLst>
            </a:custGeom>
            <a:solidFill>
              <a:srgbClr val="F5F7F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4552718" cy="2407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618703" y="645161"/>
            <a:ext cx="2952735" cy="1347722"/>
            <a:chOff x="0" y="0"/>
            <a:chExt cx="3936980" cy="17969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96963" cy="1796963"/>
            </a:xfrm>
            <a:custGeom>
              <a:avLst/>
              <a:gdLst/>
              <a:ahLst/>
              <a:cxnLst/>
              <a:rect l="l" t="t" r="r" b="b"/>
              <a:pathLst>
                <a:path w="1796963" h="1796963">
                  <a:moveTo>
                    <a:pt x="0" y="0"/>
                  </a:moveTo>
                  <a:lnTo>
                    <a:pt x="1796963" y="0"/>
                  </a:lnTo>
                  <a:lnTo>
                    <a:pt x="1796963" y="1796963"/>
                  </a:lnTo>
                  <a:lnTo>
                    <a:pt x="0" y="1796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7" name="Freeform 7"/>
            <p:cNvSpPr/>
            <p:nvPr/>
          </p:nvSpPr>
          <p:spPr>
            <a:xfrm>
              <a:off x="2014351" y="271458"/>
              <a:ext cx="1922629" cy="1090360"/>
            </a:xfrm>
            <a:custGeom>
              <a:avLst/>
              <a:gdLst/>
              <a:ahLst/>
              <a:cxnLst/>
              <a:rect l="l" t="t" r="r" b="b"/>
              <a:pathLst>
                <a:path w="1922629" h="1090360">
                  <a:moveTo>
                    <a:pt x="0" y="0"/>
                  </a:moveTo>
                  <a:lnTo>
                    <a:pt x="1922629" y="0"/>
                  </a:lnTo>
                  <a:lnTo>
                    <a:pt x="1922629" y="1090360"/>
                  </a:lnTo>
                  <a:lnTo>
                    <a:pt x="0" y="1090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cap="rnd">
              <a:noFill/>
              <a:prstDash val="solid"/>
              <a:round/>
            </a:ln>
          </p:spPr>
        </p:sp>
      </p:grpSp>
      <p:sp>
        <p:nvSpPr>
          <p:cNvPr id="8" name="Freeform 8"/>
          <p:cNvSpPr/>
          <p:nvPr/>
        </p:nvSpPr>
        <p:spPr>
          <a:xfrm>
            <a:off x="2005031" y="1802956"/>
            <a:ext cx="14598746" cy="7983095"/>
          </a:xfrm>
          <a:custGeom>
            <a:avLst/>
            <a:gdLst/>
            <a:ahLst/>
            <a:cxnLst/>
            <a:rect l="l" t="t" r="r" b="b"/>
            <a:pathLst>
              <a:path w="14598746" h="7983095">
                <a:moveTo>
                  <a:pt x="0" y="0"/>
                </a:moveTo>
                <a:lnTo>
                  <a:pt x="14598745" y="0"/>
                </a:lnTo>
                <a:lnTo>
                  <a:pt x="14598745" y="7983095"/>
                </a:lnTo>
                <a:lnTo>
                  <a:pt x="0" y="79830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"/>
            </a:blip>
            <a:stretch>
              <a:fillRect t="-40206" b="-42664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005031" y="1793842"/>
            <a:ext cx="13289244" cy="477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4"/>
              </a:lnSpc>
            </a:pPr>
            <a:r>
              <a:rPr lang="en-US" sz="3434">
                <a:solidFill>
                  <a:srgbClr val="073E88"/>
                </a:solidFill>
                <a:latin typeface="Poppins"/>
                <a:ea typeface="Poppins"/>
                <a:cs typeface="Poppins"/>
                <a:sym typeface="Poppins"/>
              </a:rPr>
              <a:t>ENGLISH FOR SITE COMMUNICATION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5109851" y="645161"/>
            <a:ext cx="6975134" cy="952964"/>
            <a:chOff x="0" y="0"/>
            <a:chExt cx="1870724" cy="25555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70725" cy="255555"/>
            </a:xfrm>
            <a:custGeom>
              <a:avLst/>
              <a:gdLst/>
              <a:ahLst/>
              <a:cxnLst/>
              <a:rect l="l" t="t" r="r" b="b"/>
              <a:pathLst>
                <a:path w="1870725" h="255555">
                  <a:moveTo>
                    <a:pt x="1870725" y="87685"/>
                  </a:moveTo>
                  <a:lnTo>
                    <a:pt x="1870725" y="167870"/>
                  </a:lnTo>
                  <a:cubicBezTo>
                    <a:pt x="1870725" y="191125"/>
                    <a:pt x="1861486" y="213428"/>
                    <a:pt x="1845042" y="229872"/>
                  </a:cubicBezTo>
                  <a:cubicBezTo>
                    <a:pt x="1828598" y="246316"/>
                    <a:pt x="1806295" y="255555"/>
                    <a:pt x="1783040" y="255555"/>
                  </a:cubicBezTo>
                  <a:lnTo>
                    <a:pt x="87685" y="255555"/>
                  </a:lnTo>
                  <a:cubicBezTo>
                    <a:pt x="39258" y="255555"/>
                    <a:pt x="0" y="216297"/>
                    <a:pt x="0" y="167870"/>
                  </a:cubicBezTo>
                  <a:lnTo>
                    <a:pt x="0" y="87685"/>
                  </a:lnTo>
                  <a:cubicBezTo>
                    <a:pt x="0" y="64429"/>
                    <a:pt x="9238" y="42126"/>
                    <a:pt x="25682" y="25682"/>
                  </a:cubicBezTo>
                  <a:cubicBezTo>
                    <a:pt x="42126" y="9238"/>
                    <a:pt x="64429" y="0"/>
                    <a:pt x="87685" y="0"/>
                  </a:cubicBezTo>
                  <a:lnTo>
                    <a:pt x="1783040" y="0"/>
                  </a:lnTo>
                  <a:cubicBezTo>
                    <a:pt x="1831467" y="0"/>
                    <a:pt x="1870725" y="39258"/>
                    <a:pt x="1870725" y="8768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073E88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95250"/>
              <a:ext cx="1870724" cy="3508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7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666220" y="801052"/>
            <a:ext cx="9672332" cy="698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3"/>
              </a:lnSpc>
            </a:pPr>
            <a:r>
              <a:rPr lang="en-US" sz="4993" b="1">
                <a:solidFill>
                  <a:srgbClr val="073E88"/>
                </a:solidFill>
                <a:latin typeface="Poppins Bold"/>
                <a:ea typeface="Poppins Bold"/>
                <a:cs typeface="Poppins Bold"/>
                <a:sym typeface="Poppins Bold"/>
              </a:rPr>
              <a:t>Program of Week III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0C89E77-7D30-4CAA-8797-F522D44368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900289"/>
              </p:ext>
            </p:extLst>
          </p:nvPr>
        </p:nvGraphicFramePr>
        <p:xfrm>
          <a:off x="838200" y="2467326"/>
          <a:ext cx="16535400" cy="60295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33850">
                  <a:extLst>
                    <a:ext uri="{9D8B030D-6E8A-4147-A177-3AD203B41FA5}">
                      <a16:colId xmlns:a16="http://schemas.microsoft.com/office/drawing/2014/main" val="3976162596"/>
                    </a:ext>
                  </a:extLst>
                </a:gridCol>
                <a:gridCol w="4133850">
                  <a:extLst>
                    <a:ext uri="{9D8B030D-6E8A-4147-A177-3AD203B41FA5}">
                      <a16:colId xmlns:a16="http://schemas.microsoft.com/office/drawing/2014/main" val="3890438205"/>
                    </a:ext>
                  </a:extLst>
                </a:gridCol>
                <a:gridCol w="4133850">
                  <a:extLst>
                    <a:ext uri="{9D8B030D-6E8A-4147-A177-3AD203B41FA5}">
                      <a16:colId xmlns:a16="http://schemas.microsoft.com/office/drawing/2014/main" val="212043691"/>
                    </a:ext>
                  </a:extLst>
                </a:gridCol>
                <a:gridCol w="4133850">
                  <a:extLst>
                    <a:ext uri="{9D8B030D-6E8A-4147-A177-3AD203B41FA5}">
                      <a16:colId xmlns:a16="http://schemas.microsoft.com/office/drawing/2014/main" val="3972511944"/>
                    </a:ext>
                  </a:extLst>
                </a:gridCol>
              </a:tblGrid>
              <a:tr h="11022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Session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Lesson Focus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Practice Activities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Theory Focus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5679292"/>
                  </a:ext>
                </a:extLst>
              </a:tr>
              <a:tr h="18025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Session 1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Vocabulary: Safety and procedures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Labeling hazards from videos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Imperatives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7853295"/>
                  </a:ext>
                </a:extLst>
              </a:tr>
              <a:tr h="17526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Session 2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Giving and receiving instructions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Role-play: “Site Safety Talk”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Modal verbs (must, should)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3273280"/>
                  </a:ext>
                </a:extLst>
              </a:tr>
              <a:tr h="11022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Session 3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Emergency communication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Pair drills and quick responses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Sentence structure and clarity</a:t>
                      </a:r>
                      <a:endParaRPr lang="en-US" sz="2800" dirty="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320869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E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0949" y="500949"/>
            <a:ext cx="17286102" cy="9285102"/>
            <a:chOff x="0" y="0"/>
            <a:chExt cx="4552718" cy="24454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2718" cy="2445459"/>
            </a:xfrm>
            <a:custGeom>
              <a:avLst/>
              <a:gdLst/>
              <a:ahLst/>
              <a:cxnLst/>
              <a:rect l="l" t="t" r="r" b="b"/>
              <a:pathLst>
                <a:path w="4552718" h="2445459">
                  <a:moveTo>
                    <a:pt x="22393" y="0"/>
                  </a:moveTo>
                  <a:lnTo>
                    <a:pt x="4530325" y="0"/>
                  </a:lnTo>
                  <a:cubicBezTo>
                    <a:pt x="4536264" y="0"/>
                    <a:pt x="4541960" y="2359"/>
                    <a:pt x="4546159" y="6559"/>
                  </a:cubicBezTo>
                  <a:cubicBezTo>
                    <a:pt x="4550359" y="10758"/>
                    <a:pt x="4552718" y="16454"/>
                    <a:pt x="4552718" y="22393"/>
                  </a:cubicBezTo>
                  <a:lnTo>
                    <a:pt x="4552718" y="2423065"/>
                  </a:lnTo>
                  <a:cubicBezTo>
                    <a:pt x="4552718" y="2429004"/>
                    <a:pt x="4550359" y="2434700"/>
                    <a:pt x="4546159" y="2438900"/>
                  </a:cubicBezTo>
                  <a:cubicBezTo>
                    <a:pt x="4541960" y="2443100"/>
                    <a:pt x="4536264" y="2445459"/>
                    <a:pt x="4530325" y="2445459"/>
                  </a:cubicBezTo>
                  <a:lnTo>
                    <a:pt x="22393" y="2445459"/>
                  </a:lnTo>
                  <a:cubicBezTo>
                    <a:pt x="16454" y="2445459"/>
                    <a:pt x="10758" y="2443100"/>
                    <a:pt x="6559" y="2438900"/>
                  </a:cubicBezTo>
                  <a:cubicBezTo>
                    <a:pt x="2359" y="2434700"/>
                    <a:pt x="0" y="2429004"/>
                    <a:pt x="0" y="2423065"/>
                  </a:cubicBezTo>
                  <a:lnTo>
                    <a:pt x="0" y="22393"/>
                  </a:lnTo>
                  <a:cubicBezTo>
                    <a:pt x="0" y="16454"/>
                    <a:pt x="2359" y="10758"/>
                    <a:pt x="6559" y="6559"/>
                  </a:cubicBezTo>
                  <a:cubicBezTo>
                    <a:pt x="10758" y="2359"/>
                    <a:pt x="16454" y="0"/>
                    <a:pt x="22393" y="0"/>
                  </a:cubicBezTo>
                  <a:close/>
                </a:path>
              </a:pathLst>
            </a:custGeom>
            <a:solidFill>
              <a:srgbClr val="F5F7F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4552718" cy="2407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153182" y="890435"/>
            <a:ext cx="1106118" cy="276529"/>
          </a:xfrm>
          <a:custGeom>
            <a:avLst/>
            <a:gdLst/>
            <a:ahLst/>
            <a:cxnLst/>
            <a:rect l="l" t="t" r="r" b="b"/>
            <a:pathLst>
              <a:path w="1106118" h="276529">
                <a:moveTo>
                  <a:pt x="0" y="0"/>
                </a:moveTo>
                <a:lnTo>
                  <a:pt x="1106118" y="0"/>
                </a:lnTo>
                <a:lnTo>
                  <a:pt x="1106118" y="276530"/>
                </a:lnTo>
                <a:lnTo>
                  <a:pt x="0" y="2765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70532" y="1289281"/>
            <a:ext cx="14039918" cy="8103037"/>
          </a:xfrm>
          <a:custGeom>
            <a:avLst/>
            <a:gdLst/>
            <a:ahLst/>
            <a:cxnLst/>
            <a:rect l="l" t="t" r="r" b="b"/>
            <a:pathLst>
              <a:path w="14039918" h="8103037">
                <a:moveTo>
                  <a:pt x="0" y="0"/>
                </a:moveTo>
                <a:lnTo>
                  <a:pt x="14039918" y="0"/>
                </a:lnTo>
                <a:lnTo>
                  <a:pt x="14039918" y="8103037"/>
                </a:lnTo>
                <a:lnTo>
                  <a:pt x="0" y="81030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"/>
            </a:blip>
            <a:stretch>
              <a:fillRect t="-35317" b="-37950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761361" y="1485837"/>
            <a:ext cx="10013663" cy="1563250"/>
            <a:chOff x="0" y="0"/>
            <a:chExt cx="2685655" cy="41921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85655" cy="419214"/>
            </a:xfrm>
            <a:custGeom>
              <a:avLst/>
              <a:gdLst/>
              <a:ahLst/>
              <a:cxnLst/>
              <a:rect l="l" t="t" r="r" b="b"/>
              <a:pathLst>
                <a:path w="2685655" h="419214">
                  <a:moveTo>
                    <a:pt x="2685655" y="16236"/>
                  </a:moveTo>
                  <a:lnTo>
                    <a:pt x="2685655" y="402978"/>
                  </a:lnTo>
                  <a:cubicBezTo>
                    <a:pt x="2685655" y="407284"/>
                    <a:pt x="2683945" y="411414"/>
                    <a:pt x="2680900" y="414459"/>
                  </a:cubicBezTo>
                  <a:cubicBezTo>
                    <a:pt x="2677855" y="417503"/>
                    <a:pt x="2673725" y="419214"/>
                    <a:pt x="2669419" y="419214"/>
                  </a:cubicBezTo>
                  <a:lnTo>
                    <a:pt x="16236" y="419214"/>
                  </a:lnTo>
                  <a:cubicBezTo>
                    <a:pt x="11930" y="419214"/>
                    <a:pt x="7800" y="417503"/>
                    <a:pt x="4755" y="414459"/>
                  </a:cubicBezTo>
                  <a:cubicBezTo>
                    <a:pt x="1711" y="411414"/>
                    <a:pt x="0" y="407284"/>
                    <a:pt x="0" y="402978"/>
                  </a:cubicBezTo>
                  <a:lnTo>
                    <a:pt x="0" y="16236"/>
                  </a:lnTo>
                  <a:cubicBezTo>
                    <a:pt x="0" y="11930"/>
                    <a:pt x="1711" y="7800"/>
                    <a:pt x="4755" y="4755"/>
                  </a:cubicBezTo>
                  <a:cubicBezTo>
                    <a:pt x="7800" y="1711"/>
                    <a:pt x="11930" y="0"/>
                    <a:pt x="16236" y="0"/>
                  </a:cubicBezTo>
                  <a:lnTo>
                    <a:pt x="2669419" y="0"/>
                  </a:lnTo>
                  <a:cubicBezTo>
                    <a:pt x="2673725" y="0"/>
                    <a:pt x="2677855" y="1711"/>
                    <a:pt x="2680900" y="4755"/>
                  </a:cubicBezTo>
                  <a:cubicBezTo>
                    <a:pt x="2683945" y="7800"/>
                    <a:pt x="2685655" y="11930"/>
                    <a:pt x="2685655" y="16236"/>
                  </a:cubicBezTo>
                  <a:close/>
                </a:path>
              </a:pathLst>
            </a:custGeom>
            <a:solidFill>
              <a:srgbClr val="073E88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95250"/>
              <a:ext cx="2685655" cy="51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7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208475" y="1963142"/>
            <a:ext cx="6256027" cy="7429176"/>
            <a:chOff x="0" y="0"/>
            <a:chExt cx="969222" cy="115097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69222" cy="1150974"/>
            </a:xfrm>
            <a:custGeom>
              <a:avLst/>
              <a:gdLst/>
              <a:ahLst/>
              <a:cxnLst/>
              <a:rect l="l" t="t" r="r" b="b"/>
              <a:pathLst>
                <a:path w="969222" h="1150974">
                  <a:moveTo>
                    <a:pt x="28463" y="0"/>
                  </a:moveTo>
                  <a:lnTo>
                    <a:pt x="940759" y="0"/>
                  </a:lnTo>
                  <a:cubicBezTo>
                    <a:pt x="948308" y="0"/>
                    <a:pt x="955548" y="2999"/>
                    <a:pt x="960886" y="8337"/>
                  </a:cubicBezTo>
                  <a:cubicBezTo>
                    <a:pt x="966223" y="13674"/>
                    <a:pt x="969222" y="20914"/>
                    <a:pt x="969222" y="28463"/>
                  </a:cubicBezTo>
                  <a:lnTo>
                    <a:pt x="969222" y="1122511"/>
                  </a:lnTo>
                  <a:cubicBezTo>
                    <a:pt x="969222" y="1138231"/>
                    <a:pt x="956479" y="1150974"/>
                    <a:pt x="940759" y="1150974"/>
                  </a:cubicBezTo>
                  <a:lnTo>
                    <a:pt x="28463" y="1150974"/>
                  </a:lnTo>
                  <a:cubicBezTo>
                    <a:pt x="20914" y="1150974"/>
                    <a:pt x="13674" y="1147975"/>
                    <a:pt x="8337" y="1142637"/>
                  </a:cubicBezTo>
                  <a:cubicBezTo>
                    <a:pt x="2999" y="1137299"/>
                    <a:pt x="0" y="1130060"/>
                    <a:pt x="0" y="1122511"/>
                  </a:cubicBezTo>
                  <a:lnTo>
                    <a:pt x="0" y="28463"/>
                  </a:lnTo>
                  <a:cubicBezTo>
                    <a:pt x="0" y="12743"/>
                    <a:pt x="12743" y="0"/>
                    <a:pt x="28463" y="0"/>
                  </a:cubicBezTo>
                  <a:close/>
                </a:path>
              </a:pathLst>
            </a:custGeom>
            <a:blipFill>
              <a:blip r:embed="rId5"/>
              <a:stretch>
                <a:fillRect l="-55621" r="-55621"/>
              </a:stretch>
            </a:blipFill>
            <a:ln w="38100" cap="rnd">
              <a:solidFill>
                <a:srgbClr val="073E88"/>
              </a:solidFill>
              <a:prstDash val="solid"/>
              <a:round/>
            </a:ln>
          </p:spPr>
        </p:sp>
      </p:grpSp>
      <p:grpSp>
        <p:nvGrpSpPr>
          <p:cNvPr id="12" name="Group 12"/>
          <p:cNvGrpSpPr/>
          <p:nvPr/>
        </p:nvGrpSpPr>
        <p:grpSpPr>
          <a:xfrm>
            <a:off x="14336488" y="615420"/>
            <a:ext cx="2952735" cy="1347722"/>
            <a:chOff x="0" y="0"/>
            <a:chExt cx="3936980" cy="179696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96963" cy="1796963"/>
            </a:xfrm>
            <a:custGeom>
              <a:avLst/>
              <a:gdLst/>
              <a:ahLst/>
              <a:cxnLst/>
              <a:rect l="l" t="t" r="r" b="b"/>
              <a:pathLst>
                <a:path w="1796963" h="1796963">
                  <a:moveTo>
                    <a:pt x="0" y="0"/>
                  </a:moveTo>
                  <a:lnTo>
                    <a:pt x="1796963" y="0"/>
                  </a:lnTo>
                  <a:lnTo>
                    <a:pt x="1796963" y="1796963"/>
                  </a:lnTo>
                  <a:lnTo>
                    <a:pt x="0" y="1796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2014351" y="271458"/>
              <a:ext cx="1922629" cy="1090360"/>
            </a:xfrm>
            <a:custGeom>
              <a:avLst/>
              <a:gdLst/>
              <a:ahLst/>
              <a:cxnLst/>
              <a:rect l="l" t="t" r="r" b="b"/>
              <a:pathLst>
                <a:path w="1922629" h="1090360">
                  <a:moveTo>
                    <a:pt x="0" y="0"/>
                  </a:moveTo>
                  <a:lnTo>
                    <a:pt x="1922629" y="0"/>
                  </a:lnTo>
                  <a:lnTo>
                    <a:pt x="1922629" y="1090360"/>
                  </a:lnTo>
                  <a:lnTo>
                    <a:pt x="0" y="1090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1028700" y="1712310"/>
            <a:ext cx="9574296" cy="1239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30"/>
              </a:lnSpc>
            </a:pPr>
            <a:r>
              <a:rPr lang="en-US" sz="4186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MASTERING ENGLISH VERB TENSES FOR PROFESSIONAL USE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915636" y="596370"/>
            <a:ext cx="2817665" cy="899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48"/>
              </a:lnSpc>
            </a:pPr>
            <a:r>
              <a:rPr lang="en-US" sz="5795" b="1">
                <a:solidFill>
                  <a:srgbClr val="073E88"/>
                </a:solidFill>
                <a:latin typeface="Poppins Bold"/>
                <a:ea typeface="Poppins Bold"/>
                <a:cs typeface="Poppins Bold"/>
                <a:sym typeface="Poppins Bold"/>
              </a:rPr>
              <a:t>WEEK 4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61361" y="3201487"/>
            <a:ext cx="2647101" cy="690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4"/>
              </a:lnSpc>
            </a:pPr>
            <a:r>
              <a:rPr lang="en-US" sz="3802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Objectives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72188" y="5332917"/>
            <a:ext cx="2310025" cy="690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4"/>
              </a:lnSpc>
            </a:pPr>
            <a:r>
              <a:rPr lang="en-US" sz="3802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Outcome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72188" y="7596766"/>
            <a:ext cx="1742412" cy="646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24"/>
              </a:lnSpc>
            </a:pPr>
            <a:r>
              <a:rPr lang="en-US" sz="3802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Tools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61361" y="3901985"/>
            <a:ext cx="10447114" cy="1008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901" lvl="1" indent="-302450" algn="l">
              <a:lnSpc>
                <a:spcPts val="3922"/>
              </a:lnSpc>
              <a:buFont typeface="Arial"/>
              <a:buChar char="•"/>
            </a:pPr>
            <a:r>
              <a:rPr lang="en-US" sz="280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Apply correct tenses when describing events or project timelines.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72188" y="6204865"/>
            <a:ext cx="10177845" cy="1008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901" lvl="1" indent="-302450" algn="l">
              <a:lnSpc>
                <a:spcPts val="3922"/>
              </a:lnSpc>
              <a:buFont typeface="Arial"/>
              <a:buChar char="•"/>
            </a:pPr>
            <a:r>
              <a:rPr lang="en-US" sz="280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Learners use past, present, and future tenses consistently in speech and writing.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61361" y="8297264"/>
            <a:ext cx="10177845" cy="509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900" lvl="1" indent="-302450" algn="l">
              <a:lnSpc>
                <a:spcPts val="3922"/>
              </a:lnSpc>
              <a:buFont typeface="Arial"/>
              <a:buChar char="•"/>
            </a:pPr>
            <a:r>
              <a:rPr lang="en-US" sz="280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Grammarly, ChatGPT, Google Docs, Kahoot.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E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0949" y="500949"/>
            <a:ext cx="17286102" cy="9285102"/>
            <a:chOff x="0" y="0"/>
            <a:chExt cx="4552718" cy="24454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2718" cy="2445459"/>
            </a:xfrm>
            <a:custGeom>
              <a:avLst/>
              <a:gdLst/>
              <a:ahLst/>
              <a:cxnLst/>
              <a:rect l="l" t="t" r="r" b="b"/>
              <a:pathLst>
                <a:path w="4552718" h="2445459">
                  <a:moveTo>
                    <a:pt x="22393" y="0"/>
                  </a:moveTo>
                  <a:lnTo>
                    <a:pt x="4530325" y="0"/>
                  </a:lnTo>
                  <a:cubicBezTo>
                    <a:pt x="4536264" y="0"/>
                    <a:pt x="4541960" y="2359"/>
                    <a:pt x="4546159" y="6559"/>
                  </a:cubicBezTo>
                  <a:cubicBezTo>
                    <a:pt x="4550359" y="10758"/>
                    <a:pt x="4552718" y="16454"/>
                    <a:pt x="4552718" y="22393"/>
                  </a:cubicBezTo>
                  <a:lnTo>
                    <a:pt x="4552718" y="2423065"/>
                  </a:lnTo>
                  <a:cubicBezTo>
                    <a:pt x="4552718" y="2429004"/>
                    <a:pt x="4550359" y="2434700"/>
                    <a:pt x="4546159" y="2438900"/>
                  </a:cubicBezTo>
                  <a:cubicBezTo>
                    <a:pt x="4541960" y="2443100"/>
                    <a:pt x="4536264" y="2445459"/>
                    <a:pt x="4530325" y="2445459"/>
                  </a:cubicBezTo>
                  <a:lnTo>
                    <a:pt x="22393" y="2445459"/>
                  </a:lnTo>
                  <a:cubicBezTo>
                    <a:pt x="16454" y="2445459"/>
                    <a:pt x="10758" y="2443100"/>
                    <a:pt x="6559" y="2438900"/>
                  </a:cubicBezTo>
                  <a:cubicBezTo>
                    <a:pt x="2359" y="2434700"/>
                    <a:pt x="0" y="2429004"/>
                    <a:pt x="0" y="2423065"/>
                  </a:cubicBezTo>
                  <a:lnTo>
                    <a:pt x="0" y="22393"/>
                  </a:lnTo>
                  <a:cubicBezTo>
                    <a:pt x="0" y="16454"/>
                    <a:pt x="2359" y="10758"/>
                    <a:pt x="6559" y="6559"/>
                  </a:cubicBezTo>
                  <a:cubicBezTo>
                    <a:pt x="10758" y="2359"/>
                    <a:pt x="16454" y="0"/>
                    <a:pt x="22393" y="0"/>
                  </a:cubicBezTo>
                  <a:close/>
                </a:path>
              </a:pathLst>
            </a:custGeom>
            <a:solidFill>
              <a:srgbClr val="F5F7F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4552718" cy="2407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618703" y="645161"/>
            <a:ext cx="2952735" cy="1347722"/>
            <a:chOff x="0" y="0"/>
            <a:chExt cx="3936980" cy="17969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96963" cy="1796963"/>
            </a:xfrm>
            <a:custGeom>
              <a:avLst/>
              <a:gdLst/>
              <a:ahLst/>
              <a:cxnLst/>
              <a:rect l="l" t="t" r="r" b="b"/>
              <a:pathLst>
                <a:path w="1796963" h="1796963">
                  <a:moveTo>
                    <a:pt x="0" y="0"/>
                  </a:moveTo>
                  <a:lnTo>
                    <a:pt x="1796963" y="0"/>
                  </a:lnTo>
                  <a:lnTo>
                    <a:pt x="1796963" y="1796963"/>
                  </a:lnTo>
                  <a:lnTo>
                    <a:pt x="0" y="1796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7" name="Freeform 7"/>
            <p:cNvSpPr/>
            <p:nvPr/>
          </p:nvSpPr>
          <p:spPr>
            <a:xfrm>
              <a:off x="2014351" y="271458"/>
              <a:ext cx="1922629" cy="1090360"/>
            </a:xfrm>
            <a:custGeom>
              <a:avLst/>
              <a:gdLst/>
              <a:ahLst/>
              <a:cxnLst/>
              <a:rect l="l" t="t" r="r" b="b"/>
              <a:pathLst>
                <a:path w="1922629" h="1090360">
                  <a:moveTo>
                    <a:pt x="0" y="0"/>
                  </a:moveTo>
                  <a:lnTo>
                    <a:pt x="1922629" y="0"/>
                  </a:lnTo>
                  <a:lnTo>
                    <a:pt x="1922629" y="1090360"/>
                  </a:lnTo>
                  <a:lnTo>
                    <a:pt x="0" y="1090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cap="rnd">
              <a:noFill/>
              <a:prstDash val="solid"/>
              <a:round/>
            </a:ln>
          </p:spPr>
        </p:sp>
      </p:grpSp>
      <p:sp>
        <p:nvSpPr>
          <p:cNvPr id="8" name="Freeform 8"/>
          <p:cNvSpPr/>
          <p:nvPr/>
        </p:nvSpPr>
        <p:spPr>
          <a:xfrm>
            <a:off x="2005031" y="1802956"/>
            <a:ext cx="14598746" cy="7983095"/>
          </a:xfrm>
          <a:custGeom>
            <a:avLst/>
            <a:gdLst/>
            <a:ahLst/>
            <a:cxnLst/>
            <a:rect l="l" t="t" r="r" b="b"/>
            <a:pathLst>
              <a:path w="14598746" h="7983095">
                <a:moveTo>
                  <a:pt x="0" y="0"/>
                </a:moveTo>
                <a:lnTo>
                  <a:pt x="14598745" y="0"/>
                </a:lnTo>
                <a:lnTo>
                  <a:pt x="14598745" y="7983095"/>
                </a:lnTo>
                <a:lnTo>
                  <a:pt x="0" y="79830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"/>
            </a:blip>
            <a:stretch>
              <a:fillRect t="-40206" b="-42664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043131" y="2191484"/>
            <a:ext cx="13951869" cy="4335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34"/>
              </a:lnSpc>
            </a:pPr>
            <a:r>
              <a:rPr lang="en-US" sz="4000" dirty="0">
                <a:solidFill>
                  <a:srgbClr val="073E88"/>
                </a:solidFill>
                <a:latin typeface="Poppins"/>
                <a:ea typeface="Poppins"/>
                <a:cs typeface="Poppins"/>
                <a:sym typeface="Poppins"/>
              </a:rPr>
              <a:t>MASTERING ENGLISH VERB TENSES FOR PROFESSIONAL USE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90CF9D-5F00-48A3-93CE-F5AC48AFE56A}"/>
              </a:ext>
            </a:extLst>
          </p:cNvPr>
          <p:cNvGrpSpPr/>
          <p:nvPr/>
        </p:nvGrpSpPr>
        <p:grpSpPr>
          <a:xfrm>
            <a:off x="3886200" y="190500"/>
            <a:ext cx="9655190" cy="1510264"/>
            <a:chOff x="3869058" y="162273"/>
            <a:chExt cx="9672332" cy="1538491"/>
          </a:xfrm>
        </p:grpSpPr>
        <p:grpSp>
          <p:nvGrpSpPr>
            <p:cNvPr id="11" name="Group 11"/>
            <p:cNvGrpSpPr/>
            <p:nvPr/>
          </p:nvGrpSpPr>
          <p:grpSpPr>
            <a:xfrm>
              <a:off x="5109851" y="162273"/>
              <a:ext cx="7082942" cy="1538491"/>
              <a:chOff x="0" y="-95250"/>
              <a:chExt cx="1899638" cy="41257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28913" y="61770"/>
                <a:ext cx="1870725" cy="255555"/>
              </a:xfrm>
              <a:custGeom>
                <a:avLst/>
                <a:gdLst/>
                <a:ahLst/>
                <a:cxnLst/>
                <a:rect l="l" t="t" r="r" b="b"/>
                <a:pathLst>
                  <a:path w="1870725" h="255555">
                    <a:moveTo>
                      <a:pt x="1870725" y="87685"/>
                    </a:moveTo>
                    <a:lnTo>
                      <a:pt x="1870725" y="167870"/>
                    </a:lnTo>
                    <a:cubicBezTo>
                      <a:pt x="1870725" y="191125"/>
                      <a:pt x="1861486" y="213428"/>
                      <a:pt x="1845042" y="229872"/>
                    </a:cubicBezTo>
                    <a:cubicBezTo>
                      <a:pt x="1828598" y="246316"/>
                      <a:pt x="1806295" y="255555"/>
                      <a:pt x="1783040" y="255555"/>
                    </a:cubicBezTo>
                    <a:lnTo>
                      <a:pt x="87685" y="255555"/>
                    </a:lnTo>
                    <a:cubicBezTo>
                      <a:pt x="39258" y="255555"/>
                      <a:pt x="0" y="216297"/>
                      <a:pt x="0" y="167870"/>
                    </a:cubicBezTo>
                    <a:lnTo>
                      <a:pt x="0" y="87685"/>
                    </a:lnTo>
                    <a:cubicBezTo>
                      <a:pt x="0" y="64429"/>
                      <a:pt x="9238" y="42126"/>
                      <a:pt x="25682" y="25682"/>
                    </a:cubicBezTo>
                    <a:cubicBezTo>
                      <a:pt x="42126" y="9238"/>
                      <a:pt x="64429" y="0"/>
                      <a:pt x="87685" y="0"/>
                    </a:cubicBezTo>
                    <a:lnTo>
                      <a:pt x="1783040" y="0"/>
                    </a:lnTo>
                    <a:cubicBezTo>
                      <a:pt x="1831467" y="0"/>
                      <a:pt x="1870725" y="39258"/>
                      <a:pt x="1870725" y="87685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73E88"/>
                </a:solidFill>
                <a:prstDash val="solid"/>
                <a:round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95250"/>
                <a:ext cx="1870724" cy="3508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27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3869058" y="944077"/>
              <a:ext cx="9672332" cy="6983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93"/>
                </a:lnSpc>
              </a:pPr>
              <a:r>
                <a:rPr lang="en-US" sz="4993" b="1" dirty="0">
                  <a:solidFill>
                    <a:srgbClr val="073E88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Program of Week IV</a:t>
              </a:r>
            </a:p>
          </p:txBody>
        </p:sp>
      </p:grp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6032E15F-DE41-4FFD-9C3F-131F90708F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331380"/>
              </p:ext>
            </p:extLst>
          </p:nvPr>
        </p:nvGraphicFramePr>
        <p:xfrm>
          <a:off x="1026794" y="2892950"/>
          <a:ext cx="16234411" cy="59549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2210">
                  <a:extLst>
                    <a:ext uri="{9D8B030D-6E8A-4147-A177-3AD203B41FA5}">
                      <a16:colId xmlns:a16="http://schemas.microsoft.com/office/drawing/2014/main" val="3987578969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681266805"/>
                    </a:ext>
                  </a:extLst>
                </a:gridCol>
                <a:gridCol w="4912996">
                  <a:extLst>
                    <a:ext uri="{9D8B030D-6E8A-4147-A177-3AD203B41FA5}">
                      <a16:colId xmlns:a16="http://schemas.microsoft.com/office/drawing/2014/main" val="3488631688"/>
                    </a:ext>
                  </a:extLst>
                </a:gridCol>
                <a:gridCol w="4840605">
                  <a:extLst>
                    <a:ext uri="{9D8B030D-6E8A-4147-A177-3AD203B41FA5}">
                      <a16:colId xmlns:a16="http://schemas.microsoft.com/office/drawing/2014/main" val="807961316"/>
                    </a:ext>
                  </a:extLst>
                </a:gridCol>
              </a:tblGrid>
              <a:tr h="10501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</a:rPr>
                        <a:t>Session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</a:rPr>
                        <a:t>Lesson Focus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</a:rPr>
                        <a:t>Practice Activities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</a:rPr>
                        <a:t>Theory Focus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2571008"/>
                  </a:ext>
                </a:extLst>
              </a:tr>
              <a:tr h="16917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chemeClr val="bg1"/>
                          </a:solidFill>
                          <a:effectLst/>
                        </a:rPr>
                        <a:t>Session 1</a:t>
                      </a:r>
                      <a:endParaRPr lang="en-US" sz="2800">
                        <a:solidFill>
                          <a:schemeClr val="bg1"/>
                        </a:solidFill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Present &amp; Past review</a:t>
                      </a:r>
                      <a:endParaRPr lang="en-US" sz="2800" dirty="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Oral exercises: “What happened yesterday?”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Tense overview</a:t>
                      </a:r>
                      <a:endParaRPr lang="en-US" sz="2800" dirty="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1342873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chemeClr val="bg1"/>
                          </a:solidFill>
                          <a:effectLst/>
                        </a:rPr>
                        <a:t>Session 2</a:t>
                      </a:r>
                      <a:endParaRPr lang="en-US" sz="2800">
                        <a:solidFill>
                          <a:schemeClr val="bg1"/>
                        </a:solidFill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Future and conditional use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Plan a project timeline in English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Future simple &amp; “going to”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4546407"/>
                  </a:ext>
                </a:extLst>
              </a:tr>
              <a:tr h="10501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</a:rPr>
                        <a:t>Session 3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Integrated tense usage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Grammar game and peer correction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Tense consistency</a:t>
                      </a:r>
                      <a:endParaRPr lang="en-US" sz="2800" dirty="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826435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E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0949" y="500949"/>
            <a:ext cx="17286102" cy="9285102"/>
            <a:chOff x="0" y="0"/>
            <a:chExt cx="4552718" cy="24454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2718" cy="2445459"/>
            </a:xfrm>
            <a:custGeom>
              <a:avLst/>
              <a:gdLst/>
              <a:ahLst/>
              <a:cxnLst/>
              <a:rect l="l" t="t" r="r" b="b"/>
              <a:pathLst>
                <a:path w="4552718" h="2445459">
                  <a:moveTo>
                    <a:pt x="22393" y="0"/>
                  </a:moveTo>
                  <a:lnTo>
                    <a:pt x="4530325" y="0"/>
                  </a:lnTo>
                  <a:cubicBezTo>
                    <a:pt x="4536264" y="0"/>
                    <a:pt x="4541960" y="2359"/>
                    <a:pt x="4546159" y="6559"/>
                  </a:cubicBezTo>
                  <a:cubicBezTo>
                    <a:pt x="4550359" y="10758"/>
                    <a:pt x="4552718" y="16454"/>
                    <a:pt x="4552718" y="22393"/>
                  </a:cubicBezTo>
                  <a:lnTo>
                    <a:pt x="4552718" y="2423065"/>
                  </a:lnTo>
                  <a:cubicBezTo>
                    <a:pt x="4552718" y="2429004"/>
                    <a:pt x="4550359" y="2434700"/>
                    <a:pt x="4546159" y="2438900"/>
                  </a:cubicBezTo>
                  <a:cubicBezTo>
                    <a:pt x="4541960" y="2443100"/>
                    <a:pt x="4536264" y="2445459"/>
                    <a:pt x="4530325" y="2445459"/>
                  </a:cubicBezTo>
                  <a:lnTo>
                    <a:pt x="22393" y="2445459"/>
                  </a:lnTo>
                  <a:cubicBezTo>
                    <a:pt x="16454" y="2445459"/>
                    <a:pt x="10758" y="2443100"/>
                    <a:pt x="6559" y="2438900"/>
                  </a:cubicBezTo>
                  <a:cubicBezTo>
                    <a:pt x="2359" y="2434700"/>
                    <a:pt x="0" y="2429004"/>
                    <a:pt x="0" y="2423065"/>
                  </a:cubicBezTo>
                  <a:lnTo>
                    <a:pt x="0" y="22393"/>
                  </a:lnTo>
                  <a:cubicBezTo>
                    <a:pt x="0" y="16454"/>
                    <a:pt x="2359" y="10758"/>
                    <a:pt x="6559" y="6559"/>
                  </a:cubicBezTo>
                  <a:cubicBezTo>
                    <a:pt x="10758" y="2359"/>
                    <a:pt x="16454" y="0"/>
                    <a:pt x="22393" y="0"/>
                  </a:cubicBezTo>
                  <a:close/>
                </a:path>
              </a:pathLst>
            </a:custGeom>
            <a:solidFill>
              <a:srgbClr val="F5F7F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4552718" cy="2407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153182" y="890435"/>
            <a:ext cx="1106118" cy="276529"/>
          </a:xfrm>
          <a:custGeom>
            <a:avLst/>
            <a:gdLst/>
            <a:ahLst/>
            <a:cxnLst/>
            <a:rect l="l" t="t" r="r" b="b"/>
            <a:pathLst>
              <a:path w="1106118" h="276529">
                <a:moveTo>
                  <a:pt x="0" y="0"/>
                </a:moveTo>
                <a:lnTo>
                  <a:pt x="1106118" y="0"/>
                </a:lnTo>
                <a:lnTo>
                  <a:pt x="1106118" y="276530"/>
                </a:lnTo>
                <a:lnTo>
                  <a:pt x="0" y="2765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70532" y="1289281"/>
            <a:ext cx="14039918" cy="8103037"/>
          </a:xfrm>
          <a:custGeom>
            <a:avLst/>
            <a:gdLst/>
            <a:ahLst/>
            <a:cxnLst/>
            <a:rect l="l" t="t" r="r" b="b"/>
            <a:pathLst>
              <a:path w="14039918" h="8103037">
                <a:moveTo>
                  <a:pt x="0" y="0"/>
                </a:moveTo>
                <a:lnTo>
                  <a:pt x="14039918" y="0"/>
                </a:lnTo>
                <a:lnTo>
                  <a:pt x="14039918" y="8103037"/>
                </a:lnTo>
                <a:lnTo>
                  <a:pt x="0" y="81030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"/>
            </a:blip>
            <a:stretch>
              <a:fillRect t="-35317" b="-37950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761361" y="1485837"/>
            <a:ext cx="10013663" cy="1563250"/>
            <a:chOff x="0" y="0"/>
            <a:chExt cx="2685655" cy="41921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85655" cy="419214"/>
            </a:xfrm>
            <a:custGeom>
              <a:avLst/>
              <a:gdLst/>
              <a:ahLst/>
              <a:cxnLst/>
              <a:rect l="l" t="t" r="r" b="b"/>
              <a:pathLst>
                <a:path w="2685655" h="419214">
                  <a:moveTo>
                    <a:pt x="2685655" y="16236"/>
                  </a:moveTo>
                  <a:lnTo>
                    <a:pt x="2685655" y="402978"/>
                  </a:lnTo>
                  <a:cubicBezTo>
                    <a:pt x="2685655" y="407284"/>
                    <a:pt x="2683945" y="411414"/>
                    <a:pt x="2680900" y="414459"/>
                  </a:cubicBezTo>
                  <a:cubicBezTo>
                    <a:pt x="2677855" y="417503"/>
                    <a:pt x="2673725" y="419214"/>
                    <a:pt x="2669419" y="419214"/>
                  </a:cubicBezTo>
                  <a:lnTo>
                    <a:pt x="16236" y="419214"/>
                  </a:lnTo>
                  <a:cubicBezTo>
                    <a:pt x="11930" y="419214"/>
                    <a:pt x="7800" y="417503"/>
                    <a:pt x="4755" y="414459"/>
                  </a:cubicBezTo>
                  <a:cubicBezTo>
                    <a:pt x="1711" y="411414"/>
                    <a:pt x="0" y="407284"/>
                    <a:pt x="0" y="402978"/>
                  </a:cubicBezTo>
                  <a:lnTo>
                    <a:pt x="0" y="16236"/>
                  </a:lnTo>
                  <a:cubicBezTo>
                    <a:pt x="0" y="11930"/>
                    <a:pt x="1711" y="7800"/>
                    <a:pt x="4755" y="4755"/>
                  </a:cubicBezTo>
                  <a:cubicBezTo>
                    <a:pt x="7800" y="1711"/>
                    <a:pt x="11930" y="0"/>
                    <a:pt x="16236" y="0"/>
                  </a:cubicBezTo>
                  <a:lnTo>
                    <a:pt x="2669419" y="0"/>
                  </a:lnTo>
                  <a:cubicBezTo>
                    <a:pt x="2673725" y="0"/>
                    <a:pt x="2677855" y="1711"/>
                    <a:pt x="2680900" y="4755"/>
                  </a:cubicBezTo>
                  <a:cubicBezTo>
                    <a:pt x="2683945" y="7800"/>
                    <a:pt x="2685655" y="11930"/>
                    <a:pt x="2685655" y="16236"/>
                  </a:cubicBezTo>
                  <a:close/>
                </a:path>
              </a:pathLst>
            </a:custGeom>
            <a:solidFill>
              <a:srgbClr val="073E88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95250"/>
              <a:ext cx="2685655" cy="51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7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208475" y="1963142"/>
            <a:ext cx="6256027" cy="7429176"/>
            <a:chOff x="0" y="0"/>
            <a:chExt cx="969222" cy="115097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69222" cy="1150974"/>
            </a:xfrm>
            <a:custGeom>
              <a:avLst/>
              <a:gdLst/>
              <a:ahLst/>
              <a:cxnLst/>
              <a:rect l="l" t="t" r="r" b="b"/>
              <a:pathLst>
                <a:path w="969222" h="1150974">
                  <a:moveTo>
                    <a:pt x="28463" y="0"/>
                  </a:moveTo>
                  <a:lnTo>
                    <a:pt x="940759" y="0"/>
                  </a:lnTo>
                  <a:cubicBezTo>
                    <a:pt x="948308" y="0"/>
                    <a:pt x="955548" y="2999"/>
                    <a:pt x="960886" y="8337"/>
                  </a:cubicBezTo>
                  <a:cubicBezTo>
                    <a:pt x="966223" y="13674"/>
                    <a:pt x="969222" y="20914"/>
                    <a:pt x="969222" y="28463"/>
                  </a:cubicBezTo>
                  <a:lnTo>
                    <a:pt x="969222" y="1122511"/>
                  </a:lnTo>
                  <a:cubicBezTo>
                    <a:pt x="969222" y="1138231"/>
                    <a:pt x="956479" y="1150974"/>
                    <a:pt x="940759" y="1150974"/>
                  </a:cubicBezTo>
                  <a:lnTo>
                    <a:pt x="28463" y="1150974"/>
                  </a:lnTo>
                  <a:cubicBezTo>
                    <a:pt x="20914" y="1150974"/>
                    <a:pt x="13674" y="1147975"/>
                    <a:pt x="8337" y="1142637"/>
                  </a:cubicBezTo>
                  <a:cubicBezTo>
                    <a:pt x="2999" y="1137299"/>
                    <a:pt x="0" y="1130060"/>
                    <a:pt x="0" y="1122511"/>
                  </a:cubicBezTo>
                  <a:lnTo>
                    <a:pt x="0" y="28463"/>
                  </a:lnTo>
                  <a:cubicBezTo>
                    <a:pt x="0" y="12743"/>
                    <a:pt x="12743" y="0"/>
                    <a:pt x="28463" y="0"/>
                  </a:cubicBezTo>
                  <a:close/>
                </a:path>
              </a:pathLst>
            </a:custGeom>
            <a:blipFill>
              <a:blip r:embed="rId5"/>
              <a:stretch>
                <a:fillRect l="-39226" r="-39226"/>
              </a:stretch>
            </a:blipFill>
            <a:ln w="38100" cap="rnd">
              <a:solidFill>
                <a:srgbClr val="073E88"/>
              </a:solidFill>
              <a:prstDash val="solid"/>
              <a:round/>
            </a:ln>
          </p:spPr>
        </p:sp>
      </p:grpSp>
      <p:grpSp>
        <p:nvGrpSpPr>
          <p:cNvPr id="12" name="Group 12"/>
          <p:cNvGrpSpPr/>
          <p:nvPr/>
        </p:nvGrpSpPr>
        <p:grpSpPr>
          <a:xfrm>
            <a:off x="14336488" y="615420"/>
            <a:ext cx="2952735" cy="1347722"/>
            <a:chOff x="0" y="0"/>
            <a:chExt cx="3936980" cy="179696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96963" cy="1796963"/>
            </a:xfrm>
            <a:custGeom>
              <a:avLst/>
              <a:gdLst/>
              <a:ahLst/>
              <a:cxnLst/>
              <a:rect l="l" t="t" r="r" b="b"/>
              <a:pathLst>
                <a:path w="1796963" h="1796963">
                  <a:moveTo>
                    <a:pt x="0" y="0"/>
                  </a:moveTo>
                  <a:lnTo>
                    <a:pt x="1796963" y="0"/>
                  </a:lnTo>
                  <a:lnTo>
                    <a:pt x="1796963" y="1796963"/>
                  </a:lnTo>
                  <a:lnTo>
                    <a:pt x="0" y="1796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2014351" y="271458"/>
              <a:ext cx="1922629" cy="1090360"/>
            </a:xfrm>
            <a:custGeom>
              <a:avLst/>
              <a:gdLst/>
              <a:ahLst/>
              <a:cxnLst/>
              <a:rect l="l" t="t" r="r" b="b"/>
              <a:pathLst>
                <a:path w="1922629" h="1090360">
                  <a:moveTo>
                    <a:pt x="0" y="0"/>
                  </a:moveTo>
                  <a:lnTo>
                    <a:pt x="1922629" y="0"/>
                  </a:lnTo>
                  <a:lnTo>
                    <a:pt x="1922629" y="1090360"/>
                  </a:lnTo>
                  <a:lnTo>
                    <a:pt x="0" y="1090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1028700" y="1712310"/>
            <a:ext cx="9574296" cy="1239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30"/>
              </a:lnSpc>
            </a:pPr>
            <a:r>
              <a:rPr lang="en-US" sz="4186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ENGLISH FOR MEETINGS AND DISCUSSIONS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915636" y="596370"/>
            <a:ext cx="2817665" cy="899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48"/>
              </a:lnSpc>
            </a:pPr>
            <a:r>
              <a:rPr lang="en-US" sz="5795" b="1">
                <a:solidFill>
                  <a:srgbClr val="073E88"/>
                </a:solidFill>
                <a:latin typeface="Poppins Bold"/>
                <a:ea typeface="Poppins Bold"/>
                <a:cs typeface="Poppins Bold"/>
                <a:sym typeface="Poppins Bold"/>
              </a:rPr>
              <a:t>WEEK 5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61361" y="3201487"/>
            <a:ext cx="2647101" cy="690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4"/>
              </a:lnSpc>
            </a:pPr>
            <a:r>
              <a:rPr lang="en-US" sz="3802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Objectives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72188" y="5332917"/>
            <a:ext cx="2310025" cy="690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4"/>
              </a:lnSpc>
            </a:pPr>
            <a:r>
              <a:rPr lang="en-US" sz="3802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Outcome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72188" y="7596766"/>
            <a:ext cx="1666212" cy="646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24"/>
              </a:lnSpc>
            </a:pPr>
            <a:r>
              <a:rPr lang="en-US" sz="3802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Tools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61361" y="3901985"/>
            <a:ext cx="10447114" cy="1008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901" lvl="1" indent="-302450" algn="l">
              <a:lnSpc>
                <a:spcPts val="3922"/>
              </a:lnSpc>
              <a:buFont typeface="Arial"/>
              <a:buChar char="•"/>
            </a:pPr>
            <a:r>
              <a:rPr lang="en-US" sz="280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Use professional language to participate in technical meetings.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72188" y="6204865"/>
            <a:ext cx="10177845" cy="1008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901" lvl="1" indent="-302450" algn="l">
              <a:lnSpc>
                <a:spcPts val="3922"/>
              </a:lnSpc>
              <a:buFont typeface="Arial"/>
              <a:buChar char="•"/>
            </a:pPr>
            <a:r>
              <a:rPr lang="en-US" sz="280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Learners express opinions, make suggestions, and agree/disagree politely.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61361" y="8297264"/>
            <a:ext cx="10177845" cy="509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900" lvl="1" indent="-302450" algn="l">
              <a:lnSpc>
                <a:spcPts val="3922"/>
              </a:lnSpc>
              <a:buFont typeface="Arial"/>
              <a:buChar char="•"/>
            </a:pPr>
            <a:r>
              <a:rPr lang="en-US" sz="280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Zoom breakout rooms, BBC Learning English, Google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E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0949" y="500949"/>
            <a:ext cx="17286102" cy="9285102"/>
            <a:chOff x="0" y="0"/>
            <a:chExt cx="4552718" cy="24454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2718" cy="2445459"/>
            </a:xfrm>
            <a:custGeom>
              <a:avLst/>
              <a:gdLst/>
              <a:ahLst/>
              <a:cxnLst/>
              <a:rect l="l" t="t" r="r" b="b"/>
              <a:pathLst>
                <a:path w="4552718" h="2445459">
                  <a:moveTo>
                    <a:pt x="22393" y="0"/>
                  </a:moveTo>
                  <a:lnTo>
                    <a:pt x="4530325" y="0"/>
                  </a:lnTo>
                  <a:cubicBezTo>
                    <a:pt x="4536264" y="0"/>
                    <a:pt x="4541960" y="2359"/>
                    <a:pt x="4546159" y="6559"/>
                  </a:cubicBezTo>
                  <a:cubicBezTo>
                    <a:pt x="4550359" y="10758"/>
                    <a:pt x="4552718" y="16454"/>
                    <a:pt x="4552718" y="22393"/>
                  </a:cubicBezTo>
                  <a:lnTo>
                    <a:pt x="4552718" y="2423065"/>
                  </a:lnTo>
                  <a:cubicBezTo>
                    <a:pt x="4552718" y="2429004"/>
                    <a:pt x="4550359" y="2434700"/>
                    <a:pt x="4546159" y="2438900"/>
                  </a:cubicBezTo>
                  <a:cubicBezTo>
                    <a:pt x="4541960" y="2443100"/>
                    <a:pt x="4536264" y="2445459"/>
                    <a:pt x="4530325" y="2445459"/>
                  </a:cubicBezTo>
                  <a:lnTo>
                    <a:pt x="22393" y="2445459"/>
                  </a:lnTo>
                  <a:cubicBezTo>
                    <a:pt x="16454" y="2445459"/>
                    <a:pt x="10758" y="2443100"/>
                    <a:pt x="6559" y="2438900"/>
                  </a:cubicBezTo>
                  <a:cubicBezTo>
                    <a:pt x="2359" y="2434700"/>
                    <a:pt x="0" y="2429004"/>
                    <a:pt x="0" y="2423065"/>
                  </a:cubicBezTo>
                  <a:lnTo>
                    <a:pt x="0" y="22393"/>
                  </a:lnTo>
                  <a:cubicBezTo>
                    <a:pt x="0" y="16454"/>
                    <a:pt x="2359" y="10758"/>
                    <a:pt x="6559" y="6559"/>
                  </a:cubicBezTo>
                  <a:cubicBezTo>
                    <a:pt x="10758" y="2359"/>
                    <a:pt x="16454" y="0"/>
                    <a:pt x="22393" y="0"/>
                  </a:cubicBezTo>
                  <a:close/>
                </a:path>
              </a:pathLst>
            </a:custGeom>
            <a:solidFill>
              <a:srgbClr val="F5F7F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4552718" cy="2407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618703" y="645161"/>
            <a:ext cx="2952735" cy="1347722"/>
            <a:chOff x="0" y="0"/>
            <a:chExt cx="3936980" cy="17969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96963" cy="1796963"/>
            </a:xfrm>
            <a:custGeom>
              <a:avLst/>
              <a:gdLst/>
              <a:ahLst/>
              <a:cxnLst/>
              <a:rect l="l" t="t" r="r" b="b"/>
              <a:pathLst>
                <a:path w="1796963" h="1796963">
                  <a:moveTo>
                    <a:pt x="0" y="0"/>
                  </a:moveTo>
                  <a:lnTo>
                    <a:pt x="1796963" y="0"/>
                  </a:lnTo>
                  <a:lnTo>
                    <a:pt x="1796963" y="1796963"/>
                  </a:lnTo>
                  <a:lnTo>
                    <a:pt x="0" y="1796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7" name="Freeform 7"/>
            <p:cNvSpPr/>
            <p:nvPr/>
          </p:nvSpPr>
          <p:spPr>
            <a:xfrm>
              <a:off x="2014351" y="271458"/>
              <a:ext cx="1922629" cy="1090360"/>
            </a:xfrm>
            <a:custGeom>
              <a:avLst/>
              <a:gdLst/>
              <a:ahLst/>
              <a:cxnLst/>
              <a:rect l="l" t="t" r="r" b="b"/>
              <a:pathLst>
                <a:path w="1922629" h="1090360">
                  <a:moveTo>
                    <a:pt x="0" y="0"/>
                  </a:moveTo>
                  <a:lnTo>
                    <a:pt x="1922629" y="0"/>
                  </a:lnTo>
                  <a:lnTo>
                    <a:pt x="1922629" y="1090360"/>
                  </a:lnTo>
                  <a:lnTo>
                    <a:pt x="0" y="1090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cap="rnd">
              <a:noFill/>
              <a:prstDash val="solid"/>
              <a:round/>
            </a:ln>
          </p:spPr>
        </p:sp>
      </p:grpSp>
      <p:sp>
        <p:nvSpPr>
          <p:cNvPr id="8" name="Freeform 8"/>
          <p:cNvSpPr/>
          <p:nvPr/>
        </p:nvSpPr>
        <p:spPr>
          <a:xfrm>
            <a:off x="2005031" y="1802956"/>
            <a:ext cx="14598746" cy="7983095"/>
          </a:xfrm>
          <a:custGeom>
            <a:avLst/>
            <a:gdLst/>
            <a:ahLst/>
            <a:cxnLst/>
            <a:rect l="l" t="t" r="r" b="b"/>
            <a:pathLst>
              <a:path w="14598746" h="7983095">
                <a:moveTo>
                  <a:pt x="0" y="0"/>
                </a:moveTo>
                <a:lnTo>
                  <a:pt x="14598745" y="0"/>
                </a:lnTo>
                <a:lnTo>
                  <a:pt x="14598745" y="7983095"/>
                </a:lnTo>
                <a:lnTo>
                  <a:pt x="0" y="79830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"/>
            </a:blip>
            <a:stretch>
              <a:fillRect t="-40206" b="-42664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582309" y="1769877"/>
            <a:ext cx="14030219" cy="474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9"/>
              </a:lnSpc>
            </a:pPr>
            <a:r>
              <a:rPr lang="en-US" sz="3309">
                <a:solidFill>
                  <a:srgbClr val="073E88"/>
                </a:solidFill>
                <a:latin typeface="Poppins"/>
                <a:ea typeface="Poppins"/>
                <a:cs typeface="Poppins"/>
                <a:sym typeface="Poppins"/>
              </a:rPr>
              <a:t>ENGLISH FOR MEETINGS AND DISCUSSIONS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5109851" y="645161"/>
            <a:ext cx="6975134" cy="952964"/>
            <a:chOff x="0" y="0"/>
            <a:chExt cx="1870724" cy="25555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70725" cy="255555"/>
            </a:xfrm>
            <a:custGeom>
              <a:avLst/>
              <a:gdLst/>
              <a:ahLst/>
              <a:cxnLst/>
              <a:rect l="l" t="t" r="r" b="b"/>
              <a:pathLst>
                <a:path w="1870725" h="255555">
                  <a:moveTo>
                    <a:pt x="1870725" y="87685"/>
                  </a:moveTo>
                  <a:lnTo>
                    <a:pt x="1870725" y="167870"/>
                  </a:lnTo>
                  <a:cubicBezTo>
                    <a:pt x="1870725" y="191125"/>
                    <a:pt x="1861486" y="213428"/>
                    <a:pt x="1845042" y="229872"/>
                  </a:cubicBezTo>
                  <a:cubicBezTo>
                    <a:pt x="1828598" y="246316"/>
                    <a:pt x="1806295" y="255555"/>
                    <a:pt x="1783040" y="255555"/>
                  </a:cubicBezTo>
                  <a:lnTo>
                    <a:pt x="87685" y="255555"/>
                  </a:lnTo>
                  <a:cubicBezTo>
                    <a:pt x="39258" y="255555"/>
                    <a:pt x="0" y="216297"/>
                    <a:pt x="0" y="167870"/>
                  </a:cubicBezTo>
                  <a:lnTo>
                    <a:pt x="0" y="87685"/>
                  </a:lnTo>
                  <a:cubicBezTo>
                    <a:pt x="0" y="64429"/>
                    <a:pt x="9238" y="42126"/>
                    <a:pt x="25682" y="25682"/>
                  </a:cubicBezTo>
                  <a:cubicBezTo>
                    <a:pt x="42126" y="9238"/>
                    <a:pt x="64429" y="0"/>
                    <a:pt x="87685" y="0"/>
                  </a:cubicBezTo>
                  <a:lnTo>
                    <a:pt x="1783040" y="0"/>
                  </a:lnTo>
                  <a:cubicBezTo>
                    <a:pt x="1831467" y="0"/>
                    <a:pt x="1870725" y="39258"/>
                    <a:pt x="1870725" y="8768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073E88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95250"/>
              <a:ext cx="1870724" cy="3508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7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666220" y="801052"/>
            <a:ext cx="9672332" cy="698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3"/>
              </a:lnSpc>
            </a:pPr>
            <a:r>
              <a:rPr lang="en-US" sz="4993" b="1">
                <a:solidFill>
                  <a:srgbClr val="073E88"/>
                </a:solidFill>
                <a:latin typeface="Poppins Bold"/>
                <a:ea typeface="Poppins Bold"/>
                <a:cs typeface="Poppins Bold"/>
                <a:sym typeface="Poppins Bold"/>
              </a:rPr>
              <a:t>Program of Week V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B8CB01C-150F-4221-95EE-B67FAB9B81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982565"/>
              </p:ext>
            </p:extLst>
          </p:nvPr>
        </p:nvGraphicFramePr>
        <p:xfrm>
          <a:off x="938388" y="2380896"/>
          <a:ext cx="16206612" cy="60374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00212">
                  <a:extLst>
                    <a:ext uri="{9D8B030D-6E8A-4147-A177-3AD203B41FA5}">
                      <a16:colId xmlns:a16="http://schemas.microsoft.com/office/drawing/2014/main" val="3321380563"/>
                    </a:ext>
                  </a:extLst>
                </a:gridCol>
                <a:gridCol w="5003094">
                  <a:extLst>
                    <a:ext uri="{9D8B030D-6E8A-4147-A177-3AD203B41FA5}">
                      <a16:colId xmlns:a16="http://schemas.microsoft.com/office/drawing/2014/main" val="815539376"/>
                    </a:ext>
                  </a:extLst>
                </a:gridCol>
                <a:gridCol w="4051653">
                  <a:extLst>
                    <a:ext uri="{9D8B030D-6E8A-4147-A177-3AD203B41FA5}">
                      <a16:colId xmlns:a16="http://schemas.microsoft.com/office/drawing/2014/main" val="2473062317"/>
                    </a:ext>
                  </a:extLst>
                </a:gridCol>
                <a:gridCol w="4051653">
                  <a:extLst>
                    <a:ext uri="{9D8B030D-6E8A-4147-A177-3AD203B41FA5}">
                      <a16:colId xmlns:a16="http://schemas.microsoft.com/office/drawing/2014/main" val="3480618168"/>
                    </a:ext>
                  </a:extLst>
                </a:gridCol>
              </a:tblGrid>
              <a:tr h="8083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Session</a:t>
                      </a:r>
                      <a:endParaRPr lang="en-US" sz="24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Lesson Focus</a:t>
                      </a:r>
                      <a:endParaRPr lang="en-US" sz="24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Practice Activities</a:t>
                      </a:r>
                      <a:endParaRPr lang="en-US" sz="24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Theory Focus</a:t>
                      </a:r>
                      <a:endParaRPr lang="en-US" sz="24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7181954"/>
                  </a:ext>
                </a:extLst>
              </a:tr>
              <a:tr h="16746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Session 1</a:t>
                      </a:r>
                      <a:endParaRPr lang="en-US" sz="24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Meeting vocabulary</a:t>
                      </a:r>
                      <a:endParaRPr lang="en-US" sz="24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Listening to a sample meeting</a:t>
                      </a:r>
                      <a:endParaRPr lang="en-US" sz="24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Functional phrases</a:t>
                      </a:r>
                      <a:endParaRPr lang="en-US" sz="24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542067"/>
                  </a:ext>
                </a:extLst>
              </a:tr>
              <a:tr h="18797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Session 2</a:t>
                      </a:r>
                      <a:endParaRPr lang="en-US" sz="24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Expressing agreement/disagreement</a:t>
                      </a:r>
                      <a:endParaRPr lang="en-US" sz="24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Group meeting simulation</a:t>
                      </a:r>
                      <a:endParaRPr lang="en-US" sz="24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Modal verbs for politeness</a:t>
                      </a:r>
                      <a:endParaRPr lang="en-US" sz="24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0839419"/>
                  </a:ext>
                </a:extLst>
              </a:tr>
              <a:tr h="16746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Session 3</a:t>
                      </a:r>
                      <a:endParaRPr lang="en-US" sz="24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Managing discussion flow</a:t>
                      </a:r>
                      <a:endParaRPr lang="en-US" sz="24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Chairing a meeting exercise</a:t>
                      </a:r>
                      <a:endParaRPr lang="en-US" sz="24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Discourse markers</a:t>
                      </a:r>
                      <a:endParaRPr lang="en-US" sz="2400" dirty="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737229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E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0949" y="500949"/>
            <a:ext cx="17286102" cy="9285102"/>
            <a:chOff x="0" y="0"/>
            <a:chExt cx="4552718" cy="24454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2718" cy="2445459"/>
            </a:xfrm>
            <a:custGeom>
              <a:avLst/>
              <a:gdLst/>
              <a:ahLst/>
              <a:cxnLst/>
              <a:rect l="l" t="t" r="r" b="b"/>
              <a:pathLst>
                <a:path w="4552718" h="2445459">
                  <a:moveTo>
                    <a:pt x="22393" y="0"/>
                  </a:moveTo>
                  <a:lnTo>
                    <a:pt x="4530325" y="0"/>
                  </a:lnTo>
                  <a:cubicBezTo>
                    <a:pt x="4536264" y="0"/>
                    <a:pt x="4541960" y="2359"/>
                    <a:pt x="4546159" y="6559"/>
                  </a:cubicBezTo>
                  <a:cubicBezTo>
                    <a:pt x="4550359" y="10758"/>
                    <a:pt x="4552718" y="16454"/>
                    <a:pt x="4552718" y="22393"/>
                  </a:cubicBezTo>
                  <a:lnTo>
                    <a:pt x="4552718" y="2423065"/>
                  </a:lnTo>
                  <a:cubicBezTo>
                    <a:pt x="4552718" y="2429004"/>
                    <a:pt x="4550359" y="2434700"/>
                    <a:pt x="4546159" y="2438900"/>
                  </a:cubicBezTo>
                  <a:cubicBezTo>
                    <a:pt x="4541960" y="2443100"/>
                    <a:pt x="4536264" y="2445459"/>
                    <a:pt x="4530325" y="2445459"/>
                  </a:cubicBezTo>
                  <a:lnTo>
                    <a:pt x="22393" y="2445459"/>
                  </a:lnTo>
                  <a:cubicBezTo>
                    <a:pt x="16454" y="2445459"/>
                    <a:pt x="10758" y="2443100"/>
                    <a:pt x="6559" y="2438900"/>
                  </a:cubicBezTo>
                  <a:cubicBezTo>
                    <a:pt x="2359" y="2434700"/>
                    <a:pt x="0" y="2429004"/>
                    <a:pt x="0" y="2423065"/>
                  </a:cubicBezTo>
                  <a:lnTo>
                    <a:pt x="0" y="22393"/>
                  </a:lnTo>
                  <a:cubicBezTo>
                    <a:pt x="0" y="16454"/>
                    <a:pt x="2359" y="10758"/>
                    <a:pt x="6559" y="6559"/>
                  </a:cubicBezTo>
                  <a:cubicBezTo>
                    <a:pt x="10758" y="2359"/>
                    <a:pt x="16454" y="0"/>
                    <a:pt x="22393" y="0"/>
                  </a:cubicBezTo>
                  <a:close/>
                </a:path>
              </a:pathLst>
            </a:custGeom>
            <a:solidFill>
              <a:srgbClr val="F5F7F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4552718" cy="2407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153182" y="890435"/>
            <a:ext cx="1106118" cy="276529"/>
          </a:xfrm>
          <a:custGeom>
            <a:avLst/>
            <a:gdLst/>
            <a:ahLst/>
            <a:cxnLst/>
            <a:rect l="l" t="t" r="r" b="b"/>
            <a:pathLst>
              <a:path w="1106118" h="276529">
                <a:moveTo>
                  <a:pt x="0" y="0"/>
                </a:moveTo>
                <a:lnTo>
                  <a:pt x="1106118" y="0"/>
                </a:lnTo>
                <a:lnTo>
                  <a:pt x="1106118" y="276530"/>
                </a:lnTo>
                <a:lnTo>
                  <a:pt x="0" y="2765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70532" y="1289281"/>
            <a:ext cx="14039918" cy="8103037"/>
          </a:xfrm>
          <a:custGeom>
            <a:avLst/>
            <a:gdLst/>
            <a:ahLst/>
            <a:cxnLst/>
            <a:rect l="l" t="t" r="r" b="b"/>
            <a:pathLst>
              <a:path w="14039918" h="8103037">
                <a:moveTo>
                  <a:pt x="0" y="0"/>
                </a:moveTo>
                <a:lnTo>
                  <a:pt x="14039918" y="0"/>
                </a:lnTo>
                <a:lnTo>
                  <a:pt x="14039918" y="8103037"/>
                </a:lnTo>
                <a:lnTo>
                  <a:pt x="0" y="81030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"/>
            </a:blip>
            <a:stretch>
              <a:fillRect t="-35317" b="-37950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761361" y="1485837"/>
            <a:ext cx="10013663" cy="1296550"/>
            <a:chOff x="0" y="0"/>
            <a:chExt cx="2685655" cy="34769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85655" cy="347694"/>
            </a:xfrm>
            <a:custGeom>
              <a:avLst/>
              <a:gdLst/>
              <a:ahLst/>
              <a:cxnLst/>
              <a:rect l="l" t="t" r="r" b="b"/>
              <a:pathLst>
                <a:path w="2685655" h="347694">
                  <a:moveTo>
                    <a:pt x="2685655" y="16236"/>
                  </a:moveTo>
                  <a:lnTo>
                    <a:pt x="2685655" y="331458"/>
                  </a:lnTo>
                  <a:cubicBezTo>
                    <a:pt x="2685655" y="335764"/>
                    <a:pt x="2683945" y="339893"/>
                    <a:pt x="2680900" y="342938"/>
                  </a:cubicBezTo>
                  <a:cubicBezTo>
                    <a:pt x="2677855" y="345983"/>
                    <a:pt x="2673725" y="347694"/>
                    <a:pt x="2669419" y="347694"/>
                  </a:cubicBezTo>
                  <a:lnTo>
                    <a:pt x="16236" y="347694"/>
                  </a:lnTo>
                  <a:cubicBezTo>
                    <a:pt x="11930" y="347694"/>
                    <a:pt x="7800" y="345983"/>
                    <a:pt x="4755" y="342938"/>
                  </a:cubicBezTo>
                  <a:cubicBezTo>
                    <a:pt x="1711" y="339893"/>
                    <a:pt x="0" y="335764"/>
                    <a:pt x="0" y="331458"/>
                  </a:cubicBezTo>
                  <a:lnTo>
                    <a:pt x="0" y="16236"/>
                  </a:lnTo>
                  <a:cubicBezTo>
                    <a:pt x="0" y="11930"/>
                    <a:pt x="1711" y="7800"/>
                    <a:pt x="4755" y="4755"/>
                  </a:cubicBezTo>
                  <a:cubicBezTo>
                    <a:pt x="7800" y="1711"/>
                    <a:pt x="11930" y="0"/>
                    <a:pt x="16236" y="0"/>
                  </a:cubicBezTo>
                  <a:lnTo>
                    <a:pt x="2669419" y="0"/>
                  </a:lnTo>
                  <a:cubicBezTo>
                    <a:pt x="2673725" y="0"/>
                    <a:pt x="2677855" y="1711"/>
                    <a:pt x="2680900" y="4755"/>
                  </a:cubicBezTo>
                  <a:cubicBezTo>
                    <a:pt x="2683945" y="7800"/>
                    <a:pt x="2685655" y="11930"/>
                    <a:pt x="2685655" y="16236"/>
                  </a:cubicBezTo>
                  <a:close/>
                </a:path>
              </a:pathLst>
            </a:custGeom>
            <a:solidFill>
              <a:srgbClr val="073E88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95250"/>
              <a:ext cx="2685655" cy="4429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7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208475" y="1963142"/>
            <a:ext cx="6256027" cy="7429176"/>
            <a:chOff x="0" y="0"/>
            <a:chExt cx="969222" cy="115097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69222" cy="1150974"/>
            </a:xfrm>
            <a:custGeom>
              <a:avLst/>
              <a:gdLst/>
              <a:ahLst/>
              <a:cxnLst/>
              <a:rect l="l" t="t" r="r" b="b"/>
              <a:pathLst>
                <a:path w="969222" h="1150974">
                  <a:moveTo>
                    <a:pt x="28463" y="0"/>
                  </a:moveTo>
                  <a:lnTo>
                    <a:pt x="940759" y="0"/>
                  </a:lnTo>
                  <a:cubicBezTo>
                    <a:pt x="948308" y="0"/>
                    <a:pt x="955548" y="2999"/>
                    <a:pt x="960886" y="8337"/>
                  </a:cubicBezTo>
                  <a:cubicBezTo>
                    <a:pt x="966223" y="13674"/>
                    <a:pt x="969222" y="20914"/>
                    <a:pt x="969222" y="28463"/>
                  </a:cubicBezTo>
                  <a:lnTo>
                    <a:pt x="969222" y="1122511"/>
                  </a:lnTo>
                  <a:cubicBezTo>
                    <a:pt x="969222" y="1138231"/>
                    <a:pt x="956479" y="1150974"/>
                    <a:pt x="940759" y="1150974"/>
                  </a:cubicBezTo>
                  <a:lnTo>
                    <a:pt x="28463" y="1150974"/>
                  </a:lnTo>
                  <a:cubicBezTo>
                    <a:pt x="20914" y="1150974"/>
                    <a:pt x="13674" y="1147975"/>
                    <a:pt x="8337" y="1142637"/>
                  </a:cubicBezTo>
                  <a:cubicBezTo>
                    <a:pt x="2999" y="1137299"/>
                    <a:pt x="0" y="1130060"/>
                    <a:pt x="0" y="1122511"/>
                  </a:cubicBezTo>
                  <a:lnTo>
                    <a:pt x="0" y="28463"/>
                  </a:lnTo>
                  <a:cubicBezTo>
                    <a:pt x="0" y="12743"/>
                    <a:pt x="12743" y="0"/>
                    <a:pt x="28463" y="0"/>
                  </a:cubicBezTo>
                  <a:close/>
                </a:path>
              </a:pathLst>
            </a:custGeom>
            <a:blipFill>
              <a:blip r:embed="rId5"/>
              <a:stretch>
                <a:fillRect l="-24220" r="-24220"/>
              </a:stretch>
            </a:blipFill>
            <a:ln w="38100" cap="rnd">
              <a:solidFill>
                <a:srgbClr val="073E88"/>
              </a:solidFill>
              <a:prstDash val="solid"/>
              <a:round/>
            </a:ln>
          </p:spPr>
        </p:sp>
      </p:grpSp>
      <p:grpSp>
        <p:nvGrpSpPr>
          <p:cNvPr id="12" name="Group 12"/>
          <p:cNvGrpSpPr/>
          <p:nvPr/>
        </p:nvGrpSpPr>
        <p:grpSpPr>
          <a:xfrm>
            <a:off x="14336488" y="615420"/>
            <a:ext cx="2952735" cy="1347722"/>
            <a:chOff x="0" y="0"/>
            <a:chExt cx="3936980" cy="179696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96963" cy="1796963"/>
            </a:xfrm>
            <a:custGeom>
              <a:avLst/>
              <a:gdLst/>
              <a:ahLst/>
              <a:cxnLst/>
              <a:rect l="l" t="t" r="r" b="b"/>
              <a:pathLst>
                <a:path w="1796963" h="1796963">
                  <a:moveTo>
                    <a:pt x="0" y="0"/>
                  </a:moveTo>
                  <a:lnTo>
                    <a:pt x="1796963" y="0"/>
                  </a:lnTo>
                  <a:lnTo>
                    <a:pt x="1796963" y="1796963"/>
                  </a:lnTo>
                  <a:lnTo>
                    <a:pt x="0" y="1796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2014351" y="271458"/>
              <a:ext cx="1922629" cy="1090360"/>
            </a:xfrm>
            <a:custGeom>
              <a:avLst/>
              <a:gdLst/>
              <a:ahLst/>
              <a:cxnLst/>
              <a:rect l="l" t="t" r="r" b="b"/>
              <a:pathLst>
                <a:path w="1922629" h="1090360">
                  <a:moveTo>
                    <a:pt x="0" y="0"/>
                  </a:moveTo>
                  <a:lnTo>
                    <a:pt x="1922629" y="0"/>
                  </a:lnTo>
                  <a:lnTo>
                    <a:pt x="1922629" y="1090360"/>
                  </a:lnTo>
                  <a:lnTo>
                    <a:pt x="0" y="1090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406265" y="1800696"/>
            <a:ext cx="10723854" cy="647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30"/>
              </a:lnSpc>
            </a:pPr>
            <a:r>
              <a:rPr lang="en-US" sz="4186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ENGLISH FOR TECHNICAL REPORTING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915636" y="596370"/>
            <a:ext cx="3004803" cy="899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48"/>
              </a:lnSpc>
            </a:pPr>
            <a:r>
              <a:rPr lang="en-US" sz="5795" b="1">
                <a:solidFill>
                  <a:srgbClr val="073E88"/>
                </a:solidFill>
                <a:latin typeface="Poppins Bold"/>
                <a:ea typeface="Poppins Bold"/>
                <a:cs typeface="Poppins Bold"/>
                <a:sym typeface="Poppins Bold"/>
              </a:rPr>
              <a:t>WEEK  6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61361" y="3201487"/>
            <a:ext cx="2647101" cy="690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4"/>
              </a:lnSpc>
            </a:pPr>
            <a:r>
              <a:rPr lang="en-US" sz="3802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Objectives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61361" y="5226500"/>
            <a:ext cx="2310025" cy="690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4"/>
              </a:lnSpc>
            </a:pPr>
            <a:r>
              <a:rPr lang="en-US" sz="3802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Outcome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00949" y="7270563"/>
            <a:ext cx="1742412" cy="646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24"/>
              </a:lnSpc>
            </a:pPr>
            <a:r>
              <a:rPr lang="en-US" sz="3802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Tools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72188" y="4130585"/>
            <a:ext cx="10447114" cy="511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901" lvl="1" indent="-302450" algn="l">
              <a:lnSpc>
                <a:spcPts val="3922"/>
              </a:lnSpc>
              <a:buFont typeface="Arial"/>
              <a:buChar char="•"/>
            </a:pPr>
            <a:r>
              <a:rPr lang="en-US" sz="280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Write and present concise technical reports.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72188" y="6204865"/>
            <a:ext cx="10177845" cy="511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901" lvl="1" indent="-302450" algn="l">
              <a:lnSpc>
                <a:spcPts val="3922"/>
              </a:lnSpc>
              <a:buFont typeface="Arial"/>
              <a:buChar char="•"/>
            </a:pPr>
            <a:r>
              <a:rPr lang="en-US" sz="280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Learners create short written and oral reports.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61361" y="8226762"/>
            <a:ext cx="10177845" cy="509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900" lvl="1" indent="-302450" algn="l">
              <a:lnSpc>
                <a:spcPts val="3922"/>
              </a:lnSpc>
              <a:buFont typeface="Arial"/>
              <a:buChar char="•"/>
            </a:pPr>
            <a:r>
              <a:rPr lang="en-US" sz="280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Google Docs, Grammarly, ChatGPT, Padlet.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E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0949" y="415224"/>
            <a:ext cx="17286102" cy="9285102"/>
            <a:chOff x="0" y="0"/>
            <a:chExt cx="4552718" cy="24454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2718" cy="2445459"/>
            </a:xfrm>
            <a:custGeom>
              <a:avLst/>
              <a:gdLst/>
              <a:ahLst/>
              <a:cxnLst/>
              <a:rect l="l" t="t" r="r" b="b"/>
              <a:pathLst>
                <a:path w="4552718" h="2445459">
                  <a:moveTo>
                    <a:pt x="22393" y="0"/>
                  </a:moveTo>
                  <a:lnTo>
                    <a:pt x="4530325" y="0"/>
                  </a:lnTo>
                  <a:cubicBezTo>
                    <a:pt x="4536264" y="0"/>
                    <a:pt x="4541960" y="2359"/>
                    <a:pt x="4546159" y="6559"/>
                  </a:cubicBezTo>
                  <a:cubicBezTo>
                    <a:pt x="4550359" y="10758"/>
                    <a:pt x="4552718" y="16454"/>
                    <a:pt x="4552718" y="22393"/>
                  </a:cubicBezTo>
                  <a:lnTo>
                    <a:pt x="4552718" y="2423065"/>
                  </a:lnTo>
                  <a:cubicBezTo>
                    <a:pt x="4552718" y="2429004"/>
                    <a:pt x="4550359" y="2434700"/>
                    <a:pt x="4546159" y="2438900"/>
                  </a:cubicBezTo>
                  <a:cubicBezTo>
                    <a:pt x="4541960" y="2443100"/>
                    <a:pt x="4536264" y="2445459"/>
                    <a:pt x="4530325" y="2445459"/>
                  </a:cubicBezTo>
                  <a:lnTo>
                    <a:pt x="22393" y="2445459"/>
                  </a:lnTo>
                  <a:cubicBezTo>
                    <a:pt x="16454" y="2445459"/>
                    <a:pt x="10758" y="2443100"/>
                    <a:pt x="6559" y="2438900"/>
                  </a:cubicBezTo>
                  <a:cubicBezTo>
                    <a:pt x="2359" y="2434700"/>
                    <a:pt x="0" y="2429004"/>
                    <a:pt x="0" y="2423065"/>
                  </a:cubicBezTo>
                  <a:lnTo>
                    <a:pt x="0" y="22393"/>
                  </a:lnTo>
                  <a:cubicBezTo>
                    <a:pt x="0" y="16454"/>
                    <a:pt x="2359" y="10758"/>
                    <a:pt x="6559" y="6559"/>
                  </a:cubicBezTo>
                  <a:cubicBezTo>
                    <a:pt x="10758" y="2359"/>
                    <a:pt x="16454" y="0"/>
                    <a:pt x="22393" y="0"/>
                  </a:cubicBezTo>
                  <a:close/>
                </a:path>
              </a:pathLst>
            </a:custGeom>
            <a:solidFill>
              <a:srgbClr val="F5F7F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4552718" cy="2407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618703" y="645161"/>
            <a:ext cx="2952735" cy="1347722"/>
            <a:chOff x="0" y="0"/>
            <a:chExt cx="3936980" cy="17969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96963" cy="1796963"/>
            </a:xfrm>
            <a:custGeom>
              <a:avLst/>
              <a:gdLst/>
              <a:ahLst/>
              <a:cxnLst/>
              <a:rect l="l" t="t" r="r" b="b"/>
              <a:pathLst>
                <a:path w="1796963" h="1796963">
                  <a:moveTo>
                    <a:pt x="0" y="0"/>
                  </a:moveTo>
                  <a:lnTo>
                    <a:pt x="1796963" y="0"/>
                  </a:lnTo>
                  <a:lnTo>
                    <a:pt x="1796963" y="1796963"/>
                  </a:lnTo>
                  <a:lnTo>
                    <a:pt x="0" y="1796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7" name="Freeform 7"/>
            <p:cNvSpPr/>
            <p:nvPr/>
          </p:nvSpPr>
          <p:spPr>
            <a:xfrm>
              <a:off x="2014351" y="271458"/>
              <a:ext cx="1922629" cy="1090360"/>
            </a:xfrm>
            <a:custGeom>
              <a:avLst/>
              <a:gdLst/>
              <a:ahLst/>
              <a:cxnLst/>
              <a:rect l="l" t="t" r="r" b="b"/>
              <a:pathLst>
                <a:path w="1922629" h="1090360">
                  <a:moveTo>
                    <a:pt x="0" y="0"/>
                  </a:moveTo>
                  <a:lnTo>
                    <a:pt x="1922629" y="0"/>
                  </a:lnTo>
                  <a:lnTo>
                    <a:pt x="1922629" y="1090360"/>
                  </a:lnTo>
                  <a:lnTo>
                    <a:pt x="0" y="1090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cap="rnd">
              <a:noFill/>
              <a:prstDash val="solid"/>
              <a:round/>
            </a:ln>
          </p:spPr>
        </p:sp>
      </p:grpSp>
      <p:sp>
        <p:nvSpPr>
          <p:cNvPr id="8" name="Freeform 8"/>
          <p:cNvSpPr/>
          <p:nvPr/>
        </p:nvSpPr>
        <p:spPr>
          <a:xfrm>
            <a:off x="2005031" y="1802956"/>
            <a:ext cx="14598746" cy="7983095"/>
          </a:xfrm>
          <a:custGeom>
            <a:avLst/>
            <a:gdLst/>
            <a:ahLst/>
            <a:cxnLst/>
            <a:rect l="l" t="t" r="r" b="b"/>
            <a:pathLst>
              <a:path w="14598746" h="7983095">
                <a:moveTo>
                  <a:pt x="0" y="0"/>
                </a:moveTo>
                <a:lnTo>
                  <a:pt x="14598745" y="0"/>
                </a:lnTo>
                <a:lnTo>
                  <a:pt x="14598745" y="7983095"/>
                </a:lnTo>
                <a:lnTo>
                  <a:pt x="0" y="79830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"/>
            </a:blip>
            <a:stretch>
              <a:fillRect t="-40206" b="-42664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772643" y="2013058"/>
            <a:ext cx="14030219" cy="474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9"/>
              </a:lnSpc>
            </a:pPr>
            <a:r>
              <a:rPr lang="en-US" sz="3309" dirty="0">
                <a:solidFill>
                  <a:srgbClr val="073E88"/>
                </a:solidFill>
                <a:latin typeface="Poppins"/>
                <a:ea typeface="Poppins"/>
                <a:cs typeface="Poppins"/>
                <a:sym typeface="Poppins"/>
              </a:rPr>
              <a:t>ENGLISH FOR TECHNICAL REPORTING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5238113" y="762534"/>
            <a:ext cx="6975134" cy="952964"/>
            <a:chOff x="0" y="0"/>
            <a:chExt cx="1870724" cy="25555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70725" cy="255555"/>
            </a:xfrm>
            <a:custGeom>
              <a:avLst/>
              <a:gdLst/>
              <a:ahLst/>
              <a:cxnLst/>
              <a:rect l="l" t="t" r="r" b="b"/>
              <a:pathLst>
                <a:path w="1870725" h="255555">
                  <a:moveTo>
                    <a:pt x="1870725" y="87685"/>
                  </a:moveTo>
                  <a:lnTo>
                    <a:pt x="1870725" y="167870"/>
                  </a:lnTo>
                  <a:cubicBezTo>
                    <a:pt x="1870725" y="191125"/>
                    <a:pt x="1861486" y="213428"/>
                    <a:pt x="1845042" y="229872"/>
                  </a:cubicBezTo>
                  <a:cubicBezTo>
                    <a:pt x="1828598" y="246316"/>
                    <a:pt x="1806295" y="255555"/>
                    <a:pt x="1783040" y="255555"/>
                  </a:cubicBezTo>
                  <a:lnTo>
                    <a:pt x="87685" y="255555"/>
                  </a:lnTo>
                  <a:cubicBezTo>
                    <a:pt x="39258" y="255555"/>
                    <a:pt x="0" y="216297"/>
                    <a:pt x="0" y="167870"/>
                  </a:cubicBezTo>
                  <a:lnTo>
                    <a:pt x="0" y="87685"/>
                  </a:lnTo>
                  <a:cubicBezTo>
                    <a:pt x="0" y="64429"/>
                    <a:pt x="9238" y="42126"/>
                    <a:pt x="25682" y="25682"/>
                  </a:cubicBezTo>
                  <a:cubicBezTo>
                    <a:pt x="42126" y="9238"/>
                    <a:pt x="64429" y="0"/>
                    <a:pt x="87685" y="0"/>
                  </a:cubicBezTo>
                  <a:lnTo>
                    <a:pt x="1783040" y="0"/>
                  </a:lnTo>
                  <a:cubicBezTo>
                    <a:pt x="1831467" y="0"/>
                    <a:pt x="1870725" y="39258"/>
                    <a:pt x="1870725" y="8768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073E88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95250"/>
              <a:ext cx="1870724" cy="3508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7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889514" y="983919"/>
            <a:ext cx="9672332" cy="698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3"/>
              </a:lnSpc>
            </a:pPr>
            <a:r>
              <a:rPr lang="en-US" sz="4993" b="1" dirty="0">
                <a:solidFill>
                  <a:srgbClr val="073E88"/>
                </a:solidFill>
                <a:latin typeface="Poppins Bold"/>
                <a:ea typeface="Poppins Bold"/>
                <a:cs typeface="Poppins Bold"/>
                <a:sym typeface="Poppins Bold"/>
              </a:rPr>
              <a:t>Program of Week VI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5ADB0D0-BEF8-4EAF-9426-05D5D1457B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867439"/>
              </p:ext>
            </p:extLst>
          </p:nvPr>
        </p:nvGraphicFramePr>
        <p:xfrm>
          <a:off x="1178184" y="2717435"/>
          <a:ext cx="15672268" cy="52895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18067">
                  <a:extLst>
                    <a:ext uri="{9D8B030D-6E8A-4147-A177-3AD203B41FA5}">
                      <a16:colId xmlns:a16="http://schemas.microsoft.com/office/drawing/2014/main" val="349818649"/>
                    </a:ext>
                  </a:extLst>
                </a:gridCol>
                <a:gridCol w="3895349">
                  <a:extLst>
                    <a:ext uri="{9D8B030D-6E8A-4147-A177-3AD203B41FA5}">
                      <a16:colId xmlns:a16="http://schemas.microsoft.com/office/drawing/2014/main" val="3551955995"/>
                    </a:ext>
                  </a:extLst>
                </a:gridCol>
                <a:gridCol w="3940785">
                  <a:extLst>
                    <a:ext uri="{9D8B030D-6E8A-4147-A177-3AD203B41FA5}">
                      <a16:colId xmlns:a16="http://schemas.microsoft.com/office/drawing/2014/main" val="3088130558"/>
                    </a:ext>
                  </a:extLst>
                </a:gridCol>
                <a:gridCol w="3918067">
                  <a:extLst>
                    <a:ext uri="{9D8B030D-6E8A-4147-A177-3AD203B41FA5}">
                      <a16:colId xmlns:a16="http://schemas.microsoft.com/office/drawing/2014/main" val="1538899875"/>
                    </a:ext>
                  </a:extLst>
                </a:gridCol>
              </a:tblGrid>
              <a:tr h="7904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Session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Lesson Focus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Practice Activities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Theory Focus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8339186"/>
                  </a:ext>
                </a:extLst>
              </a:tr>
              <a:tr h="11783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Session 1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Report structure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Analyze sample reports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Report format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0006446"/>
                  </a:ext>
                </a:extLst>
              </a:tr>
              <a:tr h="14445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Session 2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Writing practice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Draft progress report in pairs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Linking words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6153804"/>
                  </a:ext>
                </a:extLst>
              </a:tr>
              <a:tr h="18761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Session 3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Oral presentation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Present and receive feedback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Tone and register</a:t>
                      </a:r>
                      <a:endParaRPr lang="en-US" sz="2800" dirty="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758939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E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0949" y="500949"/>
            <a:ext cx="17286102" cy="9285102"/>
            <a:chOff x="0" y="0"/>
            <a:chExt cx="4552718" cy="24454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2718" cy="2445459"/>
            </a:xfrm>
            <a:custGeom>
              <a:avLst/>
              <a:gdLst/>
              <a:ahLst/>
              <a:cxnLst/>
              <a:rect l="l" t="t" r="r" b="b"/>
              <a:pathLst>
                <a:path w="4552718" h="2445459">
                  <a:moveTo>
                    <a:pt x="22393" y="0"/>
                  </a:moveTo>
                  <a:lnTo>
                    <a:pt x="4530325" y="0"/>
                  </a:lnTo>
                  <a:cubicBezTo>
                    <a:pt x="4536264" y="0"/>
                    <a:pt x="4541960" y="2359"/>
                    <a:pt x="4546159" y="6559"/>
                  </a:cubicBezTo>
                  <a:cubicBezTo>
                    <a:pt x="4550359" y="10758"/>
                    <a:pt x="4552718" y="16454"/>
                    <a:pt x="4552718" y="22393"/>
                  </a:cubicBezTo>
                  <a:lnTo>
                    <a:pt x="4552718" y="2423065"/>
                  </a:lnTo>
                  <a:cubicBezTo>
                    <a:pt x="4552718" y="2429004"/>
                    <a:pt x="4550359" y="2434700"/>
                    <a:pt x="4546159" y="2438900"/>
                  </a:cubicBezTo>
                  <a:cubicBezTo>
                    <a:pt x="4541960" y="2443100"/>
                    <a:pt x="4536264" y="2445459"/>
                    <a:pt x="4530325" y="2445459"/>
                  </a:cubicBezTo>
                  <a:lnTo>
                    <a:pt x="22393" y="2445459"/>
                  </a:lnTo>
                  <a:cubicBezTo>
                    <a:pt x="16454" y="2445459"/>
                    <a:pt x="10758" y="2443100"/>
                    <a:pt x="6559" y="2438900"/>
                  </a:cubicBezTo>
                  <a:cubicBezTo>
                    <a:pt x="2359" y="2434700"/>
                    <a:pt x="0" y="2429004"/>
                    <a:pt x="0" y="2423065"/>
                  </a:cubicBezTo>
                  <a:lnTo>
                    <a:pt x="0" y="22393"/>
                  </a:lnTo>
                  <a:cubicBezTo>
                    <a:pt x="0" y="16454"/>
                    <a:pt x="2359" y="10758"/>
                    <a:pt x="6559" y="6559"/>
                  </a:cubicBezTo>
                  <a:cubicBezTo>
                    <a:pt x="10758" y="2359"/>
                    <a:pt x="16454" y="0"/>
                    <a:pt x="22393" y="0"/>
                  </a:cubicBezTo>
                  <a:close/>
                </a:path>
              </a:pathLst>
            </a:custGeom>
            <a:solidFill>
              <a:srgbClr val="F5F7F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4552718" cy="2407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153182" y="890435"/>
            <a:ext cx="1106118" cy="276529"/>
          </a:xfrm>
          <a:custGeom>
            <a:avLst/>
            <a:gdLst/>
            <a:ahLst/>
            <a:cxnLst/>
            <a:rect l="l" t="t" r="r" b="b"/>
            <a:pathLst>
              <a:path w="1106118" h="276529">
                <a:moveTo>
                  <a:pt x="0" y="0"/>
                </a:moveTo>
                <a:lnTo>
                  <a:pt x="1106118" y="0"/>
                </a:lnTo>
                <a:lnTo>
                  <a:pt x="1106118" y="276530"/>
                </a:lnTo>
                <a:lnTo>
                  <a:pt x="0" y="2765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70532" y="1289281"/>
            <a:ext cx="14039918" cy="8103037"/>
          </a:xfrm>
          <a:custGeom>
            <a:avLst/>
            <a:gdLst/>
            <a:ahLst/>
            <a:cxnLst/>
            <a:rect l="l" t="t" r="r" b="b"/>
            <a:pathLst>
              <a:path w="14039918" h="8103037">
                <a:moveTo>
                  <a:pt x="0" y="0"/>
                </a:moveTo>
                <a:lnTo>
                  <a:pt x="14039918" y="0"/>
                </a:lnTo>
                <a:lnTo>
                  <a:pt x="14039918" y="8103037"/>
                </a:lnTo>
                <a:lnTo>
                  <a:pt x="0" y="81030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"/>
            </a:blip>
            <a:stretch>
              <a:fillRect t="-35317" b="-37950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761361" y="1485837"/>
            <a:ext cx="10013663" cy="1506100"/>
            <a:chOff x="0" y="0"/>
            <a:chExt cx="2685655" cy="40388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85655" cy="403888"/>
            </a:xfrm>
            <a:custGeom>
              <a:avLst/>
              <a:gdLst/>
              <a:ahLst/>
              <a:cxnLst/>
              <a:rect l="l" t="t" r="r" b="b"/>
              <a:pathLst>
                <a:path w="2685655" h="403888">
                  <a:moveTo>
                    <a:pt x="2685655" y="16236"/>
                  </a:moveTo>
                  <a:lnTo>
                    <a:pt x="2685655" y="387652"/>
                  </a:lnTo>
                  <a:cubicBezTo>
                    <a:pt x="2685655" y="391958"/>
                    <a:pt x="2683945" y="396088"/>
                    <a:pt x="2680900" y="399133"/>
                  </a:cubicBezTo>
                  <a:cubicBezTo>
                    <a:pt x="2677855" y="402178"/>
                    <a:pt x="2673725" y="403888"/>
                    <a:pt x="2669419" y="403888"/>
                  </a:cubicBezTo>
                  <a:lnTo>
                    <a:pt x="16236" y="403888"/>
                  </a:lnTo>
                  <a:cubicBezTo>
                    <a:pt x="11930" y="403888"/>
                    <a:pt x="7800" y="402178"/>
                    <a:pt x="4755" y="399133"/>
                  </a:cubicBezTo>
                  <a:cubicBezTo>
                    <a:pt x="1711" y="396088"/>
                    <a:pt x="0" y="391958"/>
                    <a:pt x="0" y="387652"/>
                  </a:cubicBezTo>
                  <a:lnTo>
                    <a:pt x="0" y="16236"/>
                  </a:lnTo>
                  <a:cubicBezTo>
                    <a:pt x="0" y="11930"/>
                    <a:pt x="1711" y="7800"/>
                    <a:pt x="4755" y="4755"/>
                  </a:cubicBezTo>
                  <a:cubicBezTo>
                    <a:pt x="7800" y="1711"/>
                    <a:pt x="11930" y="0"/>
                    <a:pt x="16236" y="0"/>
                  </a:cubicBezTo>
                  <a:lnTo>
                    <a:pt x="2669419" y="0"/>
                  </a:lnTo>
                  <a:cubicBezTo>
                    <a:pt x="2673725" y="0"/>
                    <a:pt x="2677855" y="1711"/>
                    <a:pt x="2680900" y="4755"/>
                  </a:cubicBezTo>
                  <a:cubicBezTo>
                    <a:pt x="2683945" y="7800"/>
                    <a:pt x="2685655" y="11930"/>
                    <a:pt x="2685655" y="16236"/>
                  </a:cubicBezTo>
                  <a:close/>
                </a:path>
              </a:pathLst>
            </a:custGeom>
            <a:solidFill>
              <a:srgbClr val="073E88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95250"/>
              <a:ext cx="2685655" cy="4991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7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208475" y="1963142"/>
            <a:ext cx="6256027" cy="7429176"/>
            <a:chOff x="0" y="0"/>
            <a:chExt cx="969222" cy="115097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69222" cy="1150974"/>
            </a:xfrm>
            <a:custGeom>
              <a:avLst/>
              <a:gdLst/>
              <a:ahLst/>
              <a:cxnLst/>
              <a:rect l="l" t="t" r="r" b="b"/>
              <a:pathLst>
                <a:path w="969222" h="1150974">
                  <a:moveTo>
                    <a:pt x="28463" y="0"/>
                  </a:moveTo>
                  <a:lnTo>
                    <a:pt x="940759" y="0"/>
                  </a:lnTo>
                  <a:cubicBezTo>
                    <a:pt x="948308" y="0"/>
                    <a:pt x="955548" y="2999"/>
                    <a:pt x="960886" y="8337"/>
                  </a:cubicBezTo>
                  <a:cubicBezTo>
                    <a:pt x="966223" y="13674"/>
                    <a:pt x="969222" y="20914"/>
                    <a:pt x="969222" y="28463"/>
                  </a:cubicBezTo>
                  <a:lnTo>
                    <a:pt x="969222" y="1122511"/>
                  </a:lnTo>
                  <a:cubicBezTo>
                    <a:pt x="969222" y="1138231"/>
                    <a:pt x="956479" y="1150974"/>
                    <a:pt x="940759" y="1150974"/>
                  </a:cubicBezTo>
                  <a:lnTo>
                    <a:pt x="28463" y="1150974"/>
                  </a:lnTo>
                  <a:cubicBezTo>
                    <a:pt x="20914" y="1150974"/>
                    <a:pt x="13674" y="1147975"/>
                    <a:pt x="8337" y="1142637"/>
                  </a:cubicBezTo>
                  <a:cubicBezTo>
                    <a:pt x="2999" y="1137299"/>
                    <a:pt x="0" y="1130060"/>
                    <a:pt x="0" y="1122511"/>
                  </a:cubicBezTo>
                  <a:lnTo>
                    <a:pt x="0" y="28463"/>
                  </a:lnTo>
                  <a:cubicBezTo>
                    <a:pt x="0" y="12743"/>
                    <a:pt x="12743" y="0"/>
                    <a:pt x="28463" y="0"/>
                  </a:cubicBezTo>
                  <a:close/>
                </a:path>
              </a:pathLst>
            </a:custGeom>
            <a:blipFill>
              <a:blip r:embed="rId5"/>
              <a:stretch>
                <a:fillRect l="-37755" r="-37755" b="-6109"/>
              </a:stretch>
            </a:blipFill>
            <a:ln w="38100" cap="rnd">
              <a:solidFill>
                <a:srgbClr val="073E88"/>
              </a:solidFill>
              <a:prstDash val="solid"/>
              <a:round/>
            </a:ln>
          </p:spPr>
        </p:sp>
      </p:grpSp>
      <p:grpSp>
        <p:nvGrpSpPr>
          <p:cNvPr id="12" name="Group 12"/>
          <p:cNvGrpSpPr/>
          <p:nvPr/>
        </p:nvGrpSpPr>
        <p:grpSpPr>
          <a:xfrm>
            <a:off x="14336488" y="615420"/>
            <a:ext cx="2952735" cy="1347722"/>
            <a:chOff x="0" y="0"/>
            <a:chExt cx="3936980" cy="179696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96963" cy="1796963"/>
            </a:xfrm>
            <a:custGeom>
              <a:avLst/>
              <a:gdLst/>
              <a:ahLst/>
              <a:cxnLst/>
              <a:rect l="l" t="t" r="r" b="b"/>
              <a:pathLst>
                <a:path w="1796963" h="1796963">
                  <a:moveTo>
                    <a:pt x="0" y="0"/>
                  </a:moveTo>
                  <a:lnTo>
                    <a:pt x="1796963" y="0"/>
                  </a:lnTo>
                  <a:lnTo>
                    <a:pt x="1796963" y="1796963"/>
                  </a:lnTo>
                  <a:lnTo>
                    <a:pt x="0" y="1796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2014351" y="271458"/>
              <a:ext cx="1922629" cy="1090360"/>
            </a:xfrm>
            <a:custGeom>
              <a:avLst/>
              <a:gdLst/>
              <a:ahLst/>
              <a:cxnLst/>
              <a:rect l="l" t="t" r="r" b="b"/>
              <a:pathLst>
                <a:path w="1922629" h="1090360">
                  <a:moveTo>
                    <a:pt x="0" y="0"/>
                  </a:moveTo>
                  <a:lnTo>
                    <a:pt x="1922629" y="0"/>
                  </a:lnTo>
                  <a:lnTo>
                    <a:pt x="1922629" y="1090360"/>
                  </a:lnTo>
                  <a:lnTo>
                    <a:pt x="0" y="1090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496308" y="1609713"/>
            <a:ext cx="10543768" cy="1239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30"/>
              </a:lnSpc>
            </a:pPr>
            <a:r>
              <a:rPr lang="en-US" sz="4186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EXPLAINING PROCESSES AND PROCEDURES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915636" y="596370"/>
            <a:ext cx="3004803" cy="899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48"/>
              </a:lnSpc>
            </a:pPr>
            <a:r>
              <a:rPr lang="en-US" sz="5795" b="1">
                <a:solidFill>
                  <a:srgbClr val="073E88"/>
                </a:solidFill>
                <a:latin typeface="Poppins Bold"/>
                <a:ea typeface="Poppins Bold"/>
                <a:cs typeface="Poppins Bold"/>
                <a:sym typeface="Poppins Bold"/>
              </a:rPr>
              <a:t>WEEK  7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61361" y="3201487"/>
            <a:ext cx="2647101" cy="690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4"/>
              </a:lnSpc>
            </a:pPr>
            <a:r>
              <a:rPr lang="en-US" sz="3802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Objectives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61361" y="5226500"/>
            <a:ext cx="2310025" cy="690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4"/>
              </a:lnSpc>
            </a:pPr>
            <a:r>
              <a:rPr lang="en-US" sz="3802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Outcome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72188" y="7297664"/>
            <a:ext cx="1312723" cy="690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4"/>
              </a:lnSpc>
            </a:pPr>
            <a:r>
              <a:rPr lang="en-US" sz="3802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Tools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72188" y="4130585"/>
            <a:ext cx="10447114" cy="1008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901" lvl="1" indent="-302450" algn="l">
              <a:lnSpc>
                <a:spcPts val="3922"/>
              </a:lnSpc>
              <a:buFont typeface="Arial"/>
              <a:buChar char="•"/>
            </a:pPr>
            <a:r>
              <a:rPr lang="en-US" sz="280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Explain construction methods using clear sequential English.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72188" y="6204865"/>
            <a:ext cx="10177845" cy="1008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901" lvl="1" indent="-302450" algn="l">
              <a:lnSpc>
                <a:spcPts val="3922"/>
              </a:lnSpc>
              <a:buFont typeface="Arial"/>
              <a:buChar char="•"/>
            </a:pPr>
            <a:r>
              <a:rPr lang="en-US" sz="280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Learners can describe processes and operations accurately.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61361" y="8226762"/>
            <a:ext cx="10177845" cy="509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900" lvl="1" indent="-302450" algn="l">
              <a:lnSpc>
                <a:spcPts val="3922"/>
              </a:lnSpc>
              <a:buFont typeface="Arial"/>
              <a:buChar char="•"/>
            </a:pPr>
            <a:r>
              <a:rPr lang="en-US" sz="280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YouTube tutorials, Quizlet, Flipgrid.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E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0949" y="361499"/>
            <a:ext cx="17286102" cy="9285102"/>
            <a:chOff x="0" y="0"/>
            <a:chExt cx="4552718" cy="24454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2718" cy="2445459"/>
            </a:xfrm>
            <a:custGeom>
              <a:avLst/>
              <a:gdLst/>
              <a:ahLst/>
              <a:cxnLst/>
              <a:rect l="l" t="t" r="r" b="b"/>
              <a:pathLst>
                <a:path w="4552718" h="2445459">
                  <a:moveTo>
                    <a:pt x="22393" y="0"/>
                  </a:moveTo>
                  <a:lnTo>
                    <a:pt x="4530325" y="0"/>
                  </a:lnTo>
                  <a:cubicBezTo>
                    <a:pt x="4536264" y="0"/>
                    <a:pt x="4541960" y="2359"/>
                    <a:pt x="4546159" y="6559"/>
                  </a:cubicBezTo>
                  <a:cubicBezTo>
                    <a:pt x="4550359" y="10758"/>
                    <a:pt x="4552718" y="16454"/>
                    <a:pt x="4552718" y="22393"/>
                  </a:cubicBezTo>
                  <a:lnTo>
                    <a:pt x="4552718" y="2423065"/>
                  </a:lnTo>
                  <a:cubicBezTo>
                    <a:pt x="4552718" y="2429004"/>
                    <a:pt x="4550359" y="2434700"/>
                    <a:pt x="4546159" y="2438900"/>
                  </a:cubicBezTo>
                  <a:cubicBezTo>
                    <a:pt x="4541960" y="2443100"/>
                    <a:pt x="4536264" y="2445459"/>
                    <a:pt x="4530325" y="2445459"/>
                  </a:cubicBezTo>
                  <a:lnTo>
                    <a:pt x="22393" y="2445459"/>
                  </a:lnTo>
                  <a:cubicBezTo>
                    <a:pt x="16454" y="2445459"/>
                    <a:pt x="10758" y="2443100"/>
                    <a:pt x="6559" y="2438900"/>
                  </a:cubicBezTo>
                  <a:cubicBezTo>
                    <a:pt x="2359" y="2434700"/>
                    <a:pt x="0" y="2429004"/>
                    <a:pt x="0" y="2423065"/>
                  </a:cubicBezTo>
                  <a:lnTo>
                    <a:pt x="0" y="22393"/>
                  </a:lnTo>
                  <a:cubicBezTo>
                    <a:pt x="0" y="16454"/>
                    <a:pt x="2359" y="10758"/>
                    <a:pt x="6559" y="6559"/>
                  </a:cubicBezTo>
                  <a:cubicBezTo>
                    <a:pt x="10758" y="2359"/>
                    <a:pt x="16454" y="0"/>
                    <a:pt x="22393" y="0"/>
                  </a:cubicBezTo>
                  <a:close/>
                </a:path>
              </a:pathLst>
            </a:custGeom>
            <a:solidFill>
              <a:srgbClr val="F5F7F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4552718" cy="2407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618703" y="645161"/>
            <a:ext cx="2952735" cy="1347722"/>
            <a:chOff x="0" y="0"/>
            <a:chExt cx="3936980" cy="17969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96963" cy="1796963"/>
            </a:xfrm>
            <a:custGeom>
              <a:avLst/>
              <a:gdLst/>
              <a:ahLst/>
              <a:cxnLst/>
              <a:rect l="l" t="t" r="r" b="b"/>
              <a:pathLst>
                <a:path w="1796963" h="1796963">
                  <a:moveTo>
                    <a:pt x="0" y="0"/>
                  </a:moveTo>
                  <a:lnTo>
                    <a:pt x="1796963" y="0"/>
                  </a:lnTo>
                  <a:lnTo>
                    <a:pt x="1796963" y="1796963"/>
                  </a:lnTo>
                  <a:lnTo>
                    <a:pt x="0" y="1796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7" name="Freeform 7"/>
            <p:cNvSpPr/>
            <p:nvPr/>
          </p:nvSpPr>
          <p:spPr>
            <a:xfrm>
              <a:off x="2014351" y="271458"/>
              <a:ext cx="1922629" cy="1090360"/>
            </a:xfrm>
            <a:custGeom>
              <a:avLst/>
              <a:gdLst/>
              <a:ahLst/>
              <a:cxnLst/>
              <a:rect l="l" t="t" r="r" b="b"/>
              <a:pathLst>
                <a:path w="1922629" h="1090360">
                  <a:moveTo>
                    <a:pt x="0" y="0"/>
                  </a:moveTo>
                  <a:lnTo>
                    <a:pt x="1922629" y="0"/>
                  </a:lnTo>
                  <a:lnTo>
                    <a:pt x="1922629" y="1090360"/>
                  </a:lnTo>
                  <a:lnTo>
                    <a:pt x="0" y="1090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cap="rnd">
              <a:noFill/>
              <a:prstDash val="solid"/>
              <a:round/>
            </a:ln>
          </p:spPr>
        </p:sp>
      </p:grpSp>
      <p:sp>
        <p:nvSpPr>
          <p:cNvPr id="8" name="Freeform 8"/>
          <p:cNvSpPr/>
          <p:nvPr/>
        </p:nvSpPr>
        <p:spPr>
          <a:xfrm>
            <a:off x="2005031" y="1802956"/>
            <a:ext cx="14598746" cy="7983095"/>
          </a:xfrm>
          <a:custGeom>
            <a:avLst/>
            <a:gdLst/>
            <a:ahLst/>
            <a:cxnLst/>
            <a:rect l="l" t="t" r="r" b="b"/>
            <a:pathLst>
              <a:path w="14598746" h="7983095">
                <a:moveTo>
                  <a:pt x="0" y="0"/>
                </a:moveTo>
                <a:lnTo>
                  <a:pt x="14598745" y="0"/>
                </a:lnTo>
                <a:lnTo>
                  <a:pt x="14598745" y="7983095"/>
                </a:lnTo>
                <a:lnTo>
                  <a:pt x="0" y="79830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"/>
            </a:blip>
            <a:stretch>
              <a:fillRect t="-40206" b="-42664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684223" y="1992883"/>
            <a:ext cx="14030219" cy="474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9"/>
              </a:lnSpc>
            </a:pPr>
            <a:r>
              <a:rPr lang="en-US" sz="3309" dirty="0">
                <a:solidFill>
                  <a:srgbClr val="073E88"/>
                </a:solidFill>
                <a:latin typeface="Poppins"/>
                <a:ea typeface="Poppins"/>
                <a:cs typeface="Poppins"/>
                <a:sym typeface="Poppins"/>
              </a:rPr>
              <a:t>EXPLAINING PROCESSES AND PROCEDURES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5109851" y="645161"/>
            <a:ext cx="6975134" cy="952964"/>
            <a:chOff x="0" y="0"/>
            <a:chExt cx="1870724" cy="25555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70725" cy="255555"/>
            </a:xfrm>
            <a:custGeom>
              <a:avLst/>
              <a:gdLst/>
              <a:ahLst/>
              <a:cxnLst/>
              <a:rect l="l" t="t" r="r" b="b"/>
              <a:pathLst>
                <a:path w="1870725" h="255555">
                  <a:moveTo>
                    <a:pt x="1870725" y="87685"/>
                  </a:moveTo>
                  <a:lnTo>
                    <a:pt x="1870725" y="167870"/>
                  </a:lnTo>
                  <a:cubicBezTo>
                    <a:pt x="1870725" y="191125"/>
                    <a:pt x="1861486" y="213428"/>
                    <a:pt x="1845042" y="229872"/>
                  </a:cubicBezTo>
                  <a:cubicBezTo>
                    <a:pt x="1828598" y="246316"/>
                    <a:pt x="1806295" y="255555"/>
                    <a:pt x="1783040" y="255555"/>
                  </a:cubicBezTo>
                  <a:lnTo>
                    <a:pt x="87685" y="255555"/>
                  </a:lnTo>
                  <a:cubicBezTo>
                    <a:pt x="39258" y="255555"/>
                    <a:pt x="0" y="216297"/>
                    <a:pt x="0" y="167870"/>
                  </a:cubicBezTo>
                  <a:lnTo>
                    <a:pt x="0" y="87685"/>
                  </a:lnTo>
                  <a:cubicBezTo>
                    <a:pt x="0" y="64429"/>
                    <a:pt x="9238" y="42126"/>
                    <a:pt x="25682" y="25682"/>
                  </a:cubicBezTo>
                  <a:cubicBezTo>
                    <a:pt x="42126" y="9238"/>
                    <a:pt x="64429" y="0"/>
                    <a:pt x="87685" y="0"/>
                  </a:cubicBezTo>
                  <a:lnTo>
                    <a:pt x="1783040" y="0"/>
                  </a:lnTo>
                  <a:cubicBezTo>
                    <a:pt x="1831467" y="0"/>
                    <a:pt x="1870725" y="39258"/>
                    <a:pt x="1870725" y="8768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073E88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95250"/>
              <a:ext cx="1870724" cy="3508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7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666220" y="801052"/>
            <a:ext cx="9672332" cy="698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3"/>
              </a:lnSpc>
            </a:pPr>
            <a:r>
              <a:rPr lang="en-US" sz="4993" b="1">
                <a:solidFill>
                  <a:srgbClr val="073E88"/>
                </a:solidFill>
                <a:latin typeface="Poppins Bold"/>
                <a:ea typeface="Poppins Bold"/>
                <a:cs typeface="Poppins Bold"/>
                <a:sym typeface="Poppins Bold"/>
              </a:rPr>
              <a:t>Program of Week VII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6E863E4-5E7B-49F5-8D4D-25948DED73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914423"/>
              </p:ext>
            </p:extLst>
          </p:nvPr>
        </p:nvGraphicFramePr>
        <p:xfrm>
          <a:off x="1071598" y="2693833"/>
          <a:ext cx="16144804" cy="54623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7404">
                  <a:extLst>
                    <a:ext uri="{9D8B030D-6E8A-4147-A177-3AD203B41FA5}">
                      <a16:colId xmlns:a16="http://schemas.microsoft.com/office/drawing/2014/main" val="537758761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1364482045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1367173894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3511317119"/>
                    </a:ext>
                  </a:extLst>
                </a:gridCol>
              </a:tblGrid>
              <a:tr h="7993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Session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46046" marR="460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Lesson Focus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46046" marR="460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Practice Activities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46046" marR="460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Theory Focus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46046" marR="46046" marT="0" marB="0"/>
                </a:tc>
                <a:extLst>
                  <a:ext uri="{0D108BD9-81ED-4DB2-BD59-A6C34878D82A}">
                    <a16:rowId xmlns:a16="http://schemas.microsoft.com/office/drawing/2014/main" val="2505758737"/>
                  </a:ext>
                </a:extLst>
              </a:tr>
              <a:tr h="12878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Session 1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46046" marR="460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Vocabulary of processes</a:t>
                      </a:r>
                      <a:endParaRPr lang="en-US" sz="2800" dirty="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46046" marR="460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“Describe how…” pair task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46046" marR="460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Sequencers (first, next)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46046" marR="46046" marT="0" marB="0"/>
                </a:tc>
                <a:extLst>
                  <a:ext uri="{0D108BD9-81ED-4DB2-BD59-A6C34878D82A}">
                    <a16:rowId xmlns:a16="http://schemas.microsoft.com/office/drawing/2014/main" val="4248323524"/>
                  </a:ext>
                </a:extLst>
              </a:tr>
              <a:tr h="13023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Session 2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46046" marR="460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Oral explanation practice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46046" marR="460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Explain a procedure from a video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46046" marR="460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Present simple in process description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46046" marR="46046" marT="0" marB="0"/>
                </a:tc>
                <a:extLst>
                  <a:ext uri="{0D108BD9-81ED-4DB2-BD59-A6C34878D82A}">
                    <a16:rowId xmlns:a16="http://schemas.microsoft.com/office/drawing/2014/main" val="2283505059"/>
                  </a:ext>
                </a:extLst>
              </a:tr>
              <a:tr h="19186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Session 3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46046" marR="460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Recorded presentation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46046" marR="460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Flipgrid recording + feedback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46046" marR="460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Accuracy &amp; fluency review</a:t>
                      </a:r>
                      <a:endParaRPr lang="en-US" sz="2800" dirty="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46046" marR="46046" marT="0" marB="0"/>
                </a:tc>
                <a:extLst>
                  <a:ext uri="{0D108BD9-81ED-4DB2-BD59-A6C34878D82A}">
                    <a16:rowId xmlns:a16="http://schemas.microsoft.com/office/drawing/2014/main" val="390942783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E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0949" y="500949"/>
            <a:ext cx="17286102" cy="9285102"/>
            <a:chOff x="0" y="0"/>
            <a:chExt cx="4552718" cy="24454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2718" cy="2445459"/>
            </a:xfrm>
            <a:custGeom>
              <a:avLst/>
              <a:gdLst/>
              <a:ahLst/>
              <a:cxnLst/>
              <a:rect l="l" t="t" r="r" b="b"/>
              <a:pathLst>
                <a:path w="4552718" h="2445459">
                  <a:moveTo>
                    <a:pt x="22393" y="0"/>
                  </a:moveTo>
                  <a:lnTo>
                    <a:pt x="4530325" y="0"/>
                  </a:lnTo>
                  <a:cubicBezTo>
                    <a:pt x="4536264" y="0"/>
                    <a:pt x="4541960" y="2359"/>
                    <a:pt x="4546159" y="6559"/>
                  </a:cubicBezTo>
                  <a:cubicBezTo>
                    <a:pt x="4550359" y="10758"/>
                    <a:pt x="4552718" y="16454"/>
                    <a:pt x="4552718" y="22393"/>
                  </a:cubicBezTo>
                  <a:lnTo>
                    <a:pt x="4552718" y="2423065"/>
                  </a:lnTo>
                  <a:cubicBezTo>
                    <a:pt x="4552718" y="2429004"/>
                    <a:pt x="4550359" y="2434700"/>
                    <a:pt x="4546159" y="2438900"/>
                  </a:cubicBezTo>
                  <a:cubicBezTo>
                    <a:pt x="4541960" y="2443100"/>
                    <a:pt x="4536264" y="2445459"/>
                    <a:pt x="4530325" y="2445459"/>
                  </a:cubicBezTo>
                  <a:lnTo>
                    <a:pt x="22393" y="2445459"/>
                  </a:lnTo>
                  <a:cubicBezTo>
                    <a:pt x="16454" y="2445459"/>
                    <a:pt x="10758" y="2443100"/>
                    <a:pt x="6559" y="2438900"/>
                  </a:cubicBezTo>
                  <a:cubicBezTo>
                    <a:pt x="2359" y="2434700"/>
                    <a:pt x="0" y="2429004"/>
                    <a:pt x="0" y="2423065"/>
                  </a:cubicBezTo>
                  <a:lnTo>
                    <a:pt x="0" y="22393"/>
                  </a:lnTo>
                  <a:cubicBezTo>
                    <a:pt x="0" y="16454"/>
                    <a:pt x="2359" y="10758"/>
                    <a:pt x="6559" y="6559"/>
                  </a:cubicBezTo>
                  <a:cubicBezTo>
                    <a:pt x="10758" y="2359"/>
                    <a:pt x="16454" y="0"/>
                    <a:pt x="22393" y="0"/>
                  </a:cubicBezTo>
                  <a:close/>
                </a:path>
              </a:pathLst>
            </a:custGeom>
            <a:solidFill>
              <a:srgbClr val="F5F7F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4552718" cy="2407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153182" y="890435"/>
            <a:ext cx="1106118" cy="276529"/>
          </a:xfrm>
          <a:custGeom>
            <a:avLst/>
            <a:gdLst/>
            <a:ahLst/>
            <a:cxnLst/>
            <a:rect l="l" t="t" r="r" b="b"/>
            <a:pathLst>
              <a:path w="1106118" h="276529">
                <a:moveTo>
                  <a:pt x="0" y="0"/>
                </a:moveTo>
                <a:lnTo>
                  <a:pt x="1106118" y="0"/>
                </a:lnTo>
                <a:lnTo>
                  <a:pt x="1106118" y="276530"/>
                </a:lnTo>
                <a:lnTo>
                  <a:pt x="0" y="2765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70532" y="1289281"/>
            <a:ext cx="14039918" cy="8103037"/>
          </a:xfrm>
          <a:custGeom>
            <a:avLst/>
            <a:gdLst/>
            <a:ahLst/>
            <a:cxnLst/>
            <a:rect l="l" t="t" r="r" b="b"/>
            <a:pathLst>
              <a:path w="14039918" h="8103037">
                <a:moveTo>
                  <a:pt x="0" y="0"/>
                </a:moveTo>
                <a:lnTo>
                  <a:pt x="14039918" y="0"/>
                </a:lnTo>
                <a:lnTo>
                  <a:pt x="14039918" y="8103037"/>
                </a:lnTo>
                <a:lnTo>
                  <a:pt x="0" y="81030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"/>
            </a:blip>
            <a:stretch>
              <a:fillRect t="-35317" b="-37950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761361" y="1485837"/>
            <a:ext cx="10013663" cy="1506100"/>
            <a:chOff x="0" y="0"/>
            <a:chExt cx="2685655" cy="40388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85655" cy="403888"/>
            </a:xfrm>
            <a:custGeom>
              <a:avLst/>
              <a:gdLst/>
              <a:ahLst/>
              <a:cxnLst/>
              <a:rect l="l" t="t" r="r" b="b"/>
              <a:pathLst>
                <a:path w="2685655" h="403888">
                  <a:moveTo>
                    <a:pt x="2685655" y="16236"/>
                  </a:moveTo>
                  <a:lnTo>
                    <a:pt x="2685655" y="387652"/>
                  </a:lnTo>
                  <a:cubicBezTo>
                    <a:pt x="2685655" y="391958"/>
                    <a:pt x="2683945" y="396088"/>
                    <a:pt x="2680900" y="399133"/>
                  </a:cubicBezTo>
                  <a:cubicBezTo>
                    <a:pt x="2677855" y="402178"/>
                    <a:pt x="2673725" y="403888"/>
                    <a:pt x="2669419" y="403888"/>
                  </a:cubicBezTo>
                  <a:lnTo>
                    <a:pt x="16236" y="403888"/>
                  </a:lnTo>
                  <a:cubicBezTo>
                    <a:pt x="11930" y="403888"/>
                    <a:pt x="7800" y="402178"/>
                    <a:pt x="4755" y="399133"/>
                  </a:cubicBezTo>
                  <a:cubicBezTo>
                    <a:pt x="1711" y="396088"/>
                    <a:pt x="0" y="391958"/>
                    <a:pt x="0" y="387652"/>
                  </a:cubicBezTo>
                  <a:lnTo>
                    <a:pt x="0" y="16236"/>
                  </a:lnTo>
                  <a:cubicBezTo>
                    <a:pt x="0" y="11930"/>
                    <a:pt x="1711" y="7800"/>
                    <a:pt x="4755" y="4755"/>
                  </a:cubicBezTo>
                  <a:cubicBezTo>
                    <a:pt x="7800" y="1711"/>
                    <a:pt x="11930" y="0"/>
                    <a:pt x="16236" y="0"/>
                  </a:cubicBezTo>
                  <a:lnTo>
                    <a:pt x="2669419" y="0"/>
                  </a:lnTo>
                  <a:cubicBezTo>
                    <a:pt x="2673725" y="0"/>
                    <a:pt x="2677855" y="1711"/>
                    <a:pt x="2680900" y="4755"/>
                  </a:cubicBezTo>
                  <a:cubicBezTo>
                    <a:pt x="2683945" y="7800"/>
                    <a:pt x="2685655" y="11930"/>
                    <a:pt x="2685655" y="16236"/>
                  </a:cubicBezTo>
                  <a:close/>
                </a:path>
              </a:pathLst>
            </a:custGeom>
            <a:solidFill>
              <a:srgbClr val="073E88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95250"/>
              <a:ext cx="2685655" cy="4991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7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208475" y="1963142"/>
            <a:ext cx="6256027" cy="7429176"/>
            <a:chOff x="0" y="0"/>
            <a:chExt cx="969222" cy="115097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69222" cy="1150974"/>
            </a:xfrm>
            <a:custGeom>
              <a:avLst/>
              <a:gdLst/>
              <a:ahLst/>
              <a:cxnLst/>
              <a:rect l="l" t="t" r="r" b="b"/>
              <a:pathLst>
                <a:path w="969222" h="1150974">
                  <a:moveTo>
                    <a:pt x="28463" y="0"/>
                  </a:moveTo>
                  <a:lnTo>
                    <a:pt x="940759" y="0"/>
                  </a:lnTo>
                  <a:cubicBezTo>
                    <a:pt x="948308" y="0"/>
                    <a:pt x="955548" y="2999"/>
                    <a:pt x="960886" y="8337"/>
                  </a:cubicBezTo>
                  <a:cubicBezTo>
                    <a:pt x="966223" y="13674"/>
                    <a:pt x="969222" y="20914"/>
                    <a:pt x="969222" y="28463"/>
                  </a:cubicBezTo>
                  <a:lnTo>
                    <a:pt x="969222" y="1122511"/>
                  </a:lnTo>
                  <a:cubicBezTo>
                    <a:pt x="969222" y="1138231"/>
                    <a:pt x="956479" y="1150974"/>
                    <a:pt x="940759" y="1150974"/>
                  </a:cubicBezTo>
                  <a:lnTo>
                    <a:pt x="28463" y="1150974"/>
                  </a:lnTo>
                  <a:cubicBezTo>
                    <a:pt x="20914" y="1150974"/>
                    <a:pt x="13674" y="1147975"/>
                    <a:pt x="8337" y="1142637"/>
                  </a:cubicBezTo>
                  <a:cubicBezTo>
                    <a:pt x="2999" y="1137299"/>
                    <a:pt x="0" y="1130060"/>
                    <a:pt x="0" y="1122511"/>
                  </a:cubicBezTo>
                  <a:lnTo>
                    <a:pt x="0" y="28463"/>
                  </a:lnTo>
                  <a:cubicBezTo>
                    <a:pt x="0" y="12743"/>
                    <a:pt x="12743" y="0"/>
                    <a:pt x="28463" y="0"/>
                  </a:cubicBezTo>
                  <a:close/>
                </a:path>
              </a:pathLst>
            </a:custGeom>
            <a:blipFill>
              <a:blip r:embed="rId5"/>
              <a:stretch>
                <a:fillRect l="-25905" r="-71173"/>
              </a:stretch>
            </a:blipFill>
            <a:ln w="38100" cap="rnd">
              <a:solidFill>
                <a:srgbClr val="073E88"/>
              </a:solidFill>
              <a:prstDash val="solid"/>
              <a:round/>
            </a:ln>
          </p:spPr>
        </p:sp>
      </p:grpSp>
      <p:grpSp>
        <p:nvGrpSpPr>
          <p:cNvPr id="12" name="Group 12"/>
          <p:cNvGrpSpPr/>
          <p:nvPr/>
        </p:nvGrpSpPr>
        <p:grpSpPr>
          <a:xfrm>
            <a:off x="14336488" y="615420"/>
            <a:ext cx="2952735" cy="1347722"/>
            <a:chOff x="0" y="0"/>
            <a:chExt cx="3936980" cy="179696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96963" cy="1796963"/>
            </a:xfrm>
            <a:custGeom>
              <a:avLst/>
              <a:gdLst/>
              <a:ahLst/>
              <a:cxnLst/>
              <a:rect l="l" t="t" r="r" b="b"/>
              <a:pathLst>
                <a:path w="1796963" h="1796963">
                  <a:moveTo>
                    <a:pt x="0" y="0"/>
                  </a:moveTo>
                  <a:lnTo>
                    <a:pt x="1796963" y="0"/>
                  </a:lnTo>
                  <a:lnTo>
                    <a:pt x="1796963" y="1796963"/>
                  </a:lnTo>
                  <a:lnTo>
                    <a:pt x="0" y="1796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2014351" y="271458"/>
              <a:ext cx="1922629" cy="1090360"/>
            </a:xfrm>
            <a:custGeom>
              <a:avLst/>
              <a:gdLst/>
              <a:ahLst/>
              <a:cxnLst/>
              <a:rect l="l" t="t" r="r" b="b"/>
              <a:pathLst>
                <a:path w="1922629" h="1090360">
                  <a:moveTo>
                    <a:pt x="0" y="0"/>
                  </a:moveTo>
                  <a:lnTo>
                    <a:pt x="1922629" y="0"/>
                  </a:lnTo>
                  <a:lnTo>
                    <a:pt x="1922629" y="1090360"/>
                  </a:lnTo>
                  <a:lnTo>
                    <a:pt x="0" y="1090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496308" y="1609713"/>
            <a:ext cx="10543768" cy="1239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30"/>
              </a:lnSpc>
            </a:pPr>
            <a:r>
              <a:rPr lang="en-US" sz="4186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NARRATION AND STORYTELLING IN TECHNICAL CONTEXTS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915636" y="596370"/>
            <a:ext cx="3004803" cy="899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48"/>
              </a:lnSpc>
            </a:pPr>
            <a:r>
              <a:rPr lang="en-US" sz="5795" b="1">
                <a:solidFill>
                  <a:srgbClr val="073E88"/>
                </a:solidFill>
                <a:latin typeface="Poppins Bold"/>
                <a:ea typeface="Poppins Bold"/>
                <a:cs typeface="Poppins Bold"/>
                <a:sym typeface="Poppins Bold"/>
              </a:rPr>
              <a:t>WEEK  8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61361" y="3201487"/>
            <a:ext cx="2647101" cy="690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4"/>
              </a:lnSpc>
            </a:pPr>
            <a:r>
              <a:rPr lang="en-US" sz="3802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Objectives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61361" y="5226500"/>
            <a:ext cx="2310025" cy="690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4"/>
              </a:lnSpc>
            </a:pPr>
            <a:r>
              <a:rPr lang="en-US" sz="3802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Outcome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79437" y="7312634"/>
            <a:ext cx="1453750" cy="646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24"/>
              </a:lnSpc>
            </a:pPr>
            <a:r>
              <a:rPr lang="en-US" sz="3802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Tools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72188" y="4130585"/>
            <a:ext cx="10447114" cy="1008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901" lvl="1" indent="-302450" algn="l">
              <a:lnSpc>
                <a:spcPts val="3922"/>
              </a:lnSpc>
              <a:buFont typeface="Arial"/>
              <a:buChar char="•"/>
            </a:pPr>
            <a:r>
              <a:rPr lang="en-US" sz="280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Develop storytelling skills to explain past experiences or problems.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72188" y="6204865"/>
            <a:ext cx="10177845" cy="1008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901" lvl="1" indent="-302450" algn="l">
              <a:lnSpc>
                <a:spcPts val="3922"/>
              </a:lnSpc>
              <a:buFont typeface="Arial"/>
              <a:buChar char="•"/>
            </a:pPr>
            <a:r>
              <a:rPr lang="en-US" sz="280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Learners narrate professional experiences clearly with proper tense control.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61361" y="8226762"/>
            <a:ext cx="10177845" cy="509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900" lvl="1" indent="-302450" algn="l">
              <a:lnSpc>
                <a:spcPts val="3922"/>
              </a:lnSpc>
              <a:buFont typeface="Arial"/>
              <a:buChar char="•"/>
            </a:pPr>
            <a:r>
              <a:rPr lang="en-US" sz="280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YouTube, ChatGPT, Flipgrid, ELSA Speak.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6262" y="229343"/>
            <a:ext cx="17515476" cy="9828314"/>
            <a:chOff x="0" y="0"/>
            <a:chExt cx="4613129" cy="25885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13129" cy="2588527"/>
            </a:xfrm>
            <a:custGeom>
              <a:avLst/>
              <a:gdLst/>
              <a:ahLst/>
              <a:cxnLst/>
              <a:rect l="l" t="t" r="r" b="b"/>
              <a:pathLst>
                <a:path w="4613129" h="2588527">
                  <a:moveTo>
                    <a:pt x="20332" y="0"/>
                  </a:moveTo>
                  <a:lnTo>
                    <a:pt x="4592797" y="0"/>
                  </a:lnTo>
                  <a:cubicBezTo>
                    <a:pt x="4598189" y="0"/>
                    <a:pt x="4603361" y="2142"/>
                    <a:pt x="4607174" y="5955"/>
                  </a:cubicBezTo>
                  <a:cubicBezTo>
                    <a:pt x="4610987" y="9768"/>
                    <a:pt x="4613129" y="14940"/>
                    <a:pt x="4613129" y="20332"/>
                  </a:cubicBezTo>
                  <a:lnTo>
                    <a:pt x="4613129" y="2568195"/>
                  </a:lnTo>
                  <a:cubicBezTo>
                    <a:pt x="4613129" y="2573587"/>
                    <a:pt x="4610987" y="2578759"/>
                    <a:pt x="4607174" y="2582572"/>
                  </a:cubicBezTo>
                  <a:cubicBezTo>
                    <a:pt x="4603361" y="2586385"/>
                    <a:pt x="4598189" y="2588527"/>
                    <a:pt x="4592797" y="2588527"/>
                  </a:cubicBezTo>
                  <a:lnTo>
                    <a:pt x="20332" y="2588527"/>
                  </a:lnTo>
                  <a:cubicBezTo>
                    <a:pt x="14940" y="2588527"/>
                    <a:pt x="9768" y="2586385"/>
                    <a:pt x="5955" y="2582572"/>
                  </a:cubicBezTo>
                  <a:cubicBezTo>
                    <a:pt x="2142" y="2578759"/>
                    <a:pt x="0" y="2573587"/>
                    <a:pt x="0" y="2568195"/>
                  </a:cubicBezTo>
                  <a:lnTo>
                    <a:pt x="0" y="20332"/>
                  </a:lnTo>
                  <a:cubicBezTo>
                    <a:pt x="0" y="14940"/>
                    <a:pt x="2142" y="9768"/>
                    <a:pt x="5955" y="5955"/>
                  </a:cubicBezTo>
                  <a:cubicBezTo>
                    <a:pt x="9768" y="2142"/>
                    <a:pt x="14940" y="0"/>
                    <a:pt x="20332" y="0"/>
                  </a:cubicBezTo>
                  <a:close/>
                </a:path>
              </a:pathLst>
            </a:custGeom>
            <a:solidFill>
              <a:srgbClr val="F7FBFF"/>
            </a:solidFill>
            <a:ln w="142875" cap="rnd">
              <a:solidFill>
                <a:srgbClr val="023059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4613129" cy="26837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547057" lvl="1" indent="-273529" algn="ctr">
                <a:lnSpc>
                  <a:spcPts val="3927"/>
                </a:lnSpc>
                <a:buFont typeface="Arial"/>
                <a:buChar char="•"/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6262" y="229343"/>
            <a:ext cx="9537523" cy="1407440"/>
            <a:chOff x="0" y="0"/>
            <a:chExt cx="2557955" cy="3774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57955" cy="377431"/>
            </a:xfrm>
            <a:custGeom>
              <a:avLst/>
              <a:gdLst/>
              <a:ahLst/>
              <a:cxnLst/>
              <a:rect l="l" t="t" r="r" b="b"/>
              <a:pathLst>
                <a:path w="2557955" h="377431">
                  <a:moveTo>
                    <a:pt x="2557955" y="17046"/>
                  </a:moveTo>
                  <a:lnTo>
                    <a:pt x="2557955" y="360384"/>
                  </a:lnTo>
                  <a:cubicBezTo>
                    <a:pt x="2557955" y="369799"/>
                    <a:pt x="2550323" y="377431"/>
                    <a:pt x="2540908" y="377431"/>
                  </a:cubicBezTo>
                  <a:lnTo>
                    <a:pt x="17046" y="377431"/>
                  </a:lnTo>
                  <a:cubicBezTo>
                    <a:pt x="7632" y="377431"/>
                    <a:pt x="0" y="369799"/>
                    <a:pt x="0" y="360384"/>
                  </a:cubicBezTo>
                  <a:lnTo>
                    <a:pt x="0" y="17046"/>
                  </a:lnTo>
                  <a:cubicBezTo>
                    <a:pt x="0" y="7632"/>
                    <a:pt x="7632" y="0"/>
                    <a:pt x="17046" y="0"/>
                  </a:cubicBezTo>
                  <a:lnTo>
                    <a:pt x="2540908" y="0"/>
                  </a:lnTo>
                  <a:cubicBezTo>
                    <a:pt x="2550323" y="0"/>
                    <a:pt x="2557955" y="7632"/>
                    <a:pt x="2557955" y="17046"/>
                  </a:cubicBezTo>
                  <a:close/>
                </a:path>
              </a:pathLst>
            </a:custGeom>
            <a:solidFill>
              <a:srgbClr val="02305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95250"/>
              <a:ext cx="2557955" cy="4726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511767" y="615420"/>
            <a:ext cx="2952735" cy="1347722"/>
            <a:chOff x="0" y="0"/>
            <a:chExt cx="3936980" cy="179696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96963" cy="1796963"/>
            </a:xfrm>
            <a:custGeom>
              <a:avLst/>
              <a:gdLst/>
              <a:ahLst/>
              <a:cxnLst/>
              <a:rect l="l" t="t" r="r" b="b"/>
              <a:pathLst>
                <a:path w="1796963" h="1796963">
                  <a:moveTo>
                    <a:pt x="0" y="0"/>
                  </a:moveTo>
                  <a:lnTo>
                    <a:pt x="1796963" y="0"/>
                  </a:lnTo>
                  <a:lnTo>
                    <a:pt x="1796963" y="1796963"/>
                  </a:lnTo>
                  <a:lnTo>
                    <a:pt x="0" y="1796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2014351" y="271458"/>
              <a:ext cx="1922629" cy="1090360"/>
            </a:xfrm>
            <a:custGeom>
              <a:avLst/>
              <a:gdLst/>
              <a:ahLst/>
              <a:cxnLst/>
              <a:rect l="l" t="t" r="r" b="b"/>
              <a:pathLst>
                <a:path w="1922629" h="1090360">
                  <a:moveTo>
                    <a:pt x="0" y="0"/>
                  </a:moveTo>
                  <a:lnTo>
                    <a:pt x="1922629" y="0"/>
                  </a:lnTo>
                  <a:lnTo>
                    <a:pt x="1922629" y="1090360"/>
                  </a:lnTo>
                  <a:lnTo>
                    <a:pt x="0" y="1090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12341530" y="2563161"/>
            <a:ext cx="5560208" cy="7494496"/>
            <a:chOff x="0" y="0"/>
            <a:chExt cx="910786" cy="122763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10786" cy="1227631"/>
            </a:xfrm>
            <a:custGeom>
              <a:avLst/>
              <a:gdLst/>
              <a:ahLst/>
              <a:cxnLst/>
              <a:rect l="l" t="t" r="r" b="b"/>
              <a:pathLst>
                <a:path w="910786" h="1227631">
                  <a:moveTo>
                    <a:pt x="43164" y="0"/>
                  </a:moveTo>
                  <a:lnTo>
                    <a:pt x="867622" y="0"/>
                  </a:lnTo>
                  <a:cubicBezTo>
                    <a:pt x="891461" y="0"/>
                    <a:pt x="910786" y="19325"/>
                    <a:pt x="910786" y="43164"/>
                  </a:cubicBezTo>
                  <a:lnTo>
                    <a:pt x="910786" y="1184467"/>
                  </a:lnTo>
                  <a:cubicBezTo>
                    <a:pt x="910786" y="1195915"/>
                    <a:pt x="906239" y="1206894"/>
                    <a:pt x="898144" y="1214989"/>
                  </a:cubicBezTo>
                  <a:cubicBezTo>
                    <a:pt x="890049" y="1223083"/>
                    <a:pt x="879070" y="1227631"/>
                    <a:pt x="867622" y="1227631"/>
                  </a:cubicBezTo>
                  <a:lnTo>
                    <a:pt x="43164" y="1227631"/>
                  </a:lnTo>
                  <a:cubicBezTo>
                    <a:pt x="19325" y="1227631"/>
                    <a:pt x="0" y="1208306"/>
                    <a:pt x="0" y="1184467"/>
                  </a:cubicBezTo>
                  <a:lnTo>
                    <a:pt x="0" y="43164"/>
                  </a:lnTo>
                  <a:cubicBezTo>
                    <a:pt x="0" y="19325"/>
                    <a:pt x="19325" y="0"/>
                    <a:pt x="43164" y="0"/>
                  </a:cubicBezTo>
                  <a:close/>
                </a:path>
              </a:pathLst>
            </a:custGeom>
            <a:blipFill>
              <a:blip r:embed="rId4"/>
              <a:stretch>
                <a:fillRect l="-17394" r="-17394"/>
              </a:stretch>
            </a:blipFill>
            <a:ln w="66675" cap="rnd">
              <a:solidFill>
                <a:srgbClr val="000000"/>
              </a:solidFill>
              <a:prstDash val="solid"/>
              <a:round/>
            </a:ln>
          </p:spPr>
        </p:sp>
      </p:grpSp>
      <p:sp>
        <p:nvSpPr>
          <p:cNvPr id="13" name="Freeform 13"/>
          <p:cNvSpPr/>
          <p:nvPr/>
        </p:nvSpPr>
        <p:spPr>
          <a:xfrm>
            <a:off x="2463196" y="-236929"/>
            <a:ext cx="10294586" cy="10294586"/>
          </a:xfrm>
          <a:custGeom>
            <a:avLst/>
            <a:gdLst/>
            <a:ahLst/>
            <a:cxnLst/>
            <a:rect l="l" t="t" r="r" b="b"/>
            <a:pathLst>
              <a:path w="10294586" h="10294586">
                <a:moveTo>
                  <a:pt x="0" y="0"/>
                </a:moveTo>
                <a:lnTo>
                  <a:pt x="10294586" y="0"/>
                </a:lnTo>
                <a:lnTo>
                  <a:pt x="10294586" y="10294586"/>
                </a:lnTo>
                <a:lnTo>
                  <a:pt x="0" y="102945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"/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823498" y="3204985"/>
            <a:ext cx="10983874" cy="2416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5299" lvl="1" indent="-267650" algn="just">
              <a:lnSpc>
                <a:spcPts val="3843"/>
              </a:lnSpc>
              <a:buFont typeface="Arial"/>
              <a:buChar char="•"/>
            </a:pPr>
            <a:r>
              <a:rPr lang="en-US" sz="247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Fully restructured </a:t>
            </a:r>
            <a:r>
              <a:rPr lang="en-US" sz="247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12-week </a:t>
            </a:r>
            <a:r>
              <a:rPr lang="en-US" sz="247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English Fluency Program for Construction and Civil Engineering Professionals, designed for 0</a:t>
            </a:r>
            <a:r>
              <a:rPr lang="en-US" sz="247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3 sessions</a:t>
            </a:r>
            <a:r>
              <a:rPr lang="en-US" sz="247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per week (</a:t>
            </a:r>
            <a:r>
              <a:rPr lang="en-US" sz="247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90 minutes each</a:t>
            </a:r>
            <a:r>
              <a:rPr lang="en-US" sz="247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). </a:t>
            </a:r>
          </a:p>
          <a:p>
            <a:pPr marL="535299" lvl="1" indent="-267650" algn="just">
              <a:lnSpc>
                <a:spcPts val="3843"/>
              </a:lnSpc>
              <a:buFont typeface="Arial"/>
              <a:buChar char="•"/>
            </a:pPr>
            <a:r>
              <a:rPr lang="en-US" sz="247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Each week has clear </a:t>
            </a:r>
            <a:r>
              <a:rPr lang="en-US" sz="247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objectives, outcomes, tools, and exercises,</a:t>
            </a:r>
            <a:r>
              <a:rPr lang="en-US" sz="247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while each session specifies what to teach, practice, and assess. 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028700" y="2318233"/>
            <a:ext cx="2254341" cy="734785"/>
            <a:chOff x="0" y="0"/>
            <a:chExt cx="3005787" cy="979713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3005787" cy="979713"/>
              <a:chOff x="0" y="0"/>
              <a:chExt cx="463856" cy="15119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463856" cy="151190"/>
              </a:xfrm>
              <a:custGeom>
                <a:avLst/>
                <a:gdLst/>
                <a:ahLst/>
                <a:cxnLst/>
                <a:rect l="l" t="t" r="r" b="b"/>
                <a:pathLst>
                  <a:path w="463856" h="151190">
                    <a:moveTo>
                      <a:pt x="67075" y="0"/>
                    </a:moveTo>
                    <a:lnTo>
                      <a:pt x="396781" y="0"/>
                    </a:lnTo>
                    <a:cubicBezTo>
                      <a:pt x="414571" y="0"/>
                      <a:pt x="431631" y="7067"/>
                      <a:pt x="444210" y="19646"/>
                    </a:cubicBezTo>
                    <a:cubicBezTo>
                      <a:pt x="456789" y="32225"/>
                      <a:pt x="463856" y="49285"/>
                      <a:pt x="463856" y="67075"/>
                    </a:cubicBezTo>
                    <a:lnTo>
                      <a:pt x="463856" y="84116"/>
                    </a:lnTo>
                    <a:cubicBezTo>
                      <a:pt x="463856" y="101905"/>
                      <a:pt x="456789" y="118966"/>
                      <a:pt x="444210" y="131545"/>
                    </a:cubicBezTo>
                    <a:cubicBezTo>
                      <a:pt x="431631" y="144124"/>
                      <a:pt x="414571" y="151190"/>
                      <a:pt x="396781" y="151190"/>
                    </a:cubicBezTo>
                    <a:lnTo>
                      <a:pt x="67075" y="151190"/>
                    </a:lnTo>
                    <a:cubicBezTo>
                      <a:pt x="49285" y="151190"/>
                      <a:pt x="32225" y="144124"/>
                      <a:pt x="19646" y="131545"/>
                    </a:cubicBezTo>
                    <a:cubicBezTo>
                      <a:pt x="7067" y="118966"/>
                      <a:pt x="0" y="101905"/>
                      <a:pt x="0" y="84116"/>
                    </a:cubicBezTo>
                    <a:lnTo>
                      <a:pt x="0" y="67075"/>
                    </a:lnTo>
                    <a:cubicBezTo>
                      <a:pt x="0" y="49285"/>
                      <a:pt x="7067" y="32225"/>
                      <a:pt x="19646" y="19646"/>
                    </a:cubicBezTo>
                    <a:cubicBezTo>
                      <a:pt x="32225" y="7067"/>
                      <a:pt x="49285" y="0"/>
                      <a:pt x="67075" y="0"/>
                    </a:cubicBezTo>
                    <a:close/>
                  </a:path>
                </a:pathLst>
              </a:custGeom>
              <a:solidFill>
                <a:srgbClr val="023059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57150"/>
                <a:ext cx="463856" cy="2083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58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297909" y="-142875"/>
              <a:ext cx="2707878" cy="11225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6750"/>
                </a:lnSpc>
              </a:pPr>
              <a:r>
                <a:rPr lang="en-US" sz="4821" b="1">
                  <a:solidFill>
                    <a:srgbClr val="F5F7F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PLAN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44775" y="6242449"/>
            <a:ext cx="3927691" cy="731735"/>
            <a:chOff x="0" y="0"/>
            <a:chExt cx="5236922" cy="975647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5236922" cy="975647"/>
              <a:chOff x="0" y="0"/>
              <a:chExt cx="808167" cy="150563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08167" cy="150563"/>
              </a:xfrm>
              <a:custGeom>
                <a:avLst/>
                <a:gdLst/>
                <a:ahLst/>
                <a:cxnLst/>
                <a:rect l="l" t="t" r="r" b="b"/>
                <a:pathLst>
                  <a:path w="808167" h="150563">
                    <a:moveTo>
                      <a:pt x="38498" y="0"/>
                    </a:moveTo>
                    <a:lnTo>
                      <a:pt x="769669" y="0"/>
                    </a:lnTo>
                    <a:cubicBezTo>
                      <a:pt x="779879" y="0"/>
                      <a:pt x="789671" y="4056"/>
                      <a:pt x="796891" y="11276"/>
                    </a:cubicBezTo>
                    <a:cubicBezTo>
                      <a:pt x="804111" y="18496"/>
                      <a:pt x="808167" y="28288"/>
                      <a:pt x="808167" y="38498"/>
                    </a:cubicBezTo>
                    <a:lnTo>
                      <a:pt x="808167" y="112065"/>
                    </a:lnTo>
                    <a:cubicBezTo>
                      <a:pt x="808167" y="122275"/>
                      <a:pt x="804111" y="132067"/>
                      <a:pt x="796891" y="139287"/>
                    </a:cubicBezTo>
                    <a:cubicBezTo>
                      <a:pt x="789671" y="146507"/>
                      <a:pt x="779879" y="150563"/>
                      <a:pt x="769669" y="150563"/>
                    </a:cubicBezTo>
                    <a:lnTo>
                      <a:pt x="38498" y="150563"/>
                    </a:lnTo>
                    <a:cubicBezTo>
                      <a:pt x="28288" y="150563"/>
                      <a:pt x="18496" y="146507"/>
                      <a:pt x="11276" y="139287"/>
                    </a:cubicBezTo>
                    <a:cubicBezTo>
                      <a:pt x="4056" y="132067"/>
                      <a:pt x="0" y="122275"/>
                      <a:pt x="0" y="112065"/>
                    </a:cubicBezTo>
                    <a:lnTo>
                      <a:pt x="0" y="38498"/>
                    </a:lnTo>
                    <a:cubicBezTo>
                      <a:pt x="0" y="28288"/>
                      <a:pt x="4056" y="18496"/>
                      <a:pt x="11276" y="11276"/>
                    </a:cubicBezTo>
                    <a:cubicBezTo>
                      <a:pt x="18496" y="4056"/>
                      <a:pt x="28288" y="0"/>
                      <a:pt x="38498" y="0"/>
                    </a:cubicBezTo>
                    <a:close/>
                  </a:path>
                </a:pathLst>
              </a:custGeom>
              <a:solidFill>
                <a:srgbClr val="023059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57150"/>
                <a:ext cx="808167" cy="20771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58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308346" y="-50728"/>
              <a:ext cx="4666089" cy="9628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874"/>
                </a:lnSpc>
              </a:pPr>
              <a:r>
                <a:rPr lang="en-US" sz="4195" b="1">
                  <a:solidFill>
                    <a:srgbClr val="F5F7F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MOTIVATION</a:t>
              </a: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823498" y="107819"/>
            <a:ext cx="9100286" cy="1355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15"/>
              </a:lnSpc>
              <a:spcBef>
                <a:spcPct val="0"/>
              </a:spcBef>
            </a:pPr>
            <a:r>
              <a:rPr lang="en-US" sz="6977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Program Approach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28700" y="7304949"/>
            <a:ext cx="10778673" cy="1463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70"/>
              </a:lnSpc>
              <a:spcBef>
                <a:spcPct val="0"/>
              </a:spcBef>
            </a:pPr>
            <a:r>
              <a:rPr lang="en-US" sz="249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structure follows international </a:t>
            </a:r>
            <a:r>
              <a:rPr lang="en-US" sz="2497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English-for-specific-purpose (ESP)</a:t>
            </a:r>
            <a:r>
              <a:rPr lang="en-US" sz="249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standards used in institutions like the British Council, Wall Street English, and Cambridge English for technicians.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E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0949" y="500949"/>
            <a:ext cx="17286102" cy="9285102"/>
            <a:chOff x="0" y="0"/>
            <a:chExt cx="4552718" cy="24454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2718" cy="2445459"/>
            </a:xfrm>
            <a:custGeom>
              <a:avLst/>
              <a:gdLst/>
              <a:ahLst/>
              <a:cxnLst/>
              <a:rect l="l" t="t" r="r" b="b"/>
              <a:pathLst>
                <a:path w="4552718" h="2445459">
                  <a:moveTo>
                    <a:pt x="22393" y="0"/>
                  </a:moveTo>
                  <a:lnTo>
                    <a:pt x="4530325" y="0"/>
                  </a:lnTo>
                  <a:cubicBezTo>
                    <a:pt x="4536264" y="0"/>
                    <a:pt x="4541960" y="2359"/>
                    <a:pt x="4546159" y="6559"/>
                  </a:cubicBezTo>
                  <a:cubicBezTo>
                    <a:pt x="4550359" y="10758"/>
                    <a:pt x="4552718" y="16454"/>
                    <a:pt x="4552718" y="22393"/>
                  </a:cubicBezTo>
                  <a:lnTo>
                    <a:pt x="4552718" y="2423065"/>
                  </a:lnTo>
                  <a:cubicBezTo>
                    <a:pt x="4552718" y="2429004"/>
                    <a:pt x="4550359" y="2434700"/>
                    <a:pt x="4546159" y="2438900"/>
                  </a:cubicBezTo>
                  <a:cubicBezTo>
                    <a:pt x="4541960" y="2443100"/>
                    <a:pt x="4536264" y="2445459"/>
                    <a:pt x="4530325" y="2445459"/>
                  </a:cubicBezTo>
                  <a:lnTo>
                    <a:pt x="22393" y="2445459"/>
                  </a:lnTo>
                  <a:cubicBezTo>
                    <a:pt x="16454" y="2445459"/>
                    <a:pt x="10758" y="2443100"/>
                    <a:pt x="6559" y="2438900"/>
                  </a:cubicBezTo>
                  <a:cubicBezTo>
                    <a:pt x="2359" y="2434700"/>
                    <a:pt x="0" y="2429004"/>
                    <a:pt x="0" y="2423065"/>
                  </a:cubicBezTo>
                  <a:lnTo>
                    <a:pt x="0" y="22393"/>
                  </a:lnTo>
                  <a:cubicBezTo>
                    <a:pt x="0" y="16454"/>
                    <a:pt x="2359" y="10758"/>
                    <a:pt x="6559" y="6559"/>
                  </a:cubicBezTo>
                  <a:cubicBezTo>
                    <a:pt x="10758" y="2359"/>
                    <a:pt x="16454" y="0"/>
                    <a:pt x="22393" y="0"/>
                  </a:cubicBezTo>
                  <a:close/>
                </a:path>
              </a:pathLst>
            </a:custGeom>
            <a:solidFill>
              <a:srgbClr val="F5F7F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4552718" cy="2407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618703" y="645161"/>
            <a:ext cx="2952735" cy="1347722"/>
            <a:chOff x="0" y="0"/>
            <a:chExt cx="3936980" cy="17969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96963" cy="1796963"/>
            </a:xfrm>
            <a:custGeom>
              <a:avLst/>
              <a:gdLst/>
              <a:ahLst/>
              <a:cxnLst/>
              <a:rect l="l" t="t" r="r" b="b"/>
              <a:pathLst>
                <a:path w="1796963" h="1796963">
                  <a:moveTo>
                    <a:pt x="0" y="0"/>
                  </a:moveTo>
                  <a:lnTo>
                    <a:pt x="1796963" y="0"/>
                  </a:lnTo>
                  <a:lnTo>
                    <a:pt x="1796963" y="1796963"/>
                  </a:lnTo>
                  <a:lnTo>
                    <a:pt x="0" y="1796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7" name="Freeform 7"/>
            <p:cNvSpPr/>
            <p:nvPr/>
          </p:nvSpPr>
          <p:spPr>
            <a:xfrm>
              <a:off x="2014351" y="271458"/>
              <a:ext cx="1922629" cy="1090360"/>
            </a:xfrm>
            <a:custGeom>
              <a:avLst/>
              <a:gdLst/>
              <a:ahLst/>
              <a:cxnLst/>
              <a:rect l="l" t="t" r="r" b="b"/>
              <a:pathLst>
                <a:path w="1922629" h="1090360">
                  <a:moveTo>
                    <a:pt x="0" y="0"/>
                  </a:moveTo>
                  <a:lnTo>
                    <a:pt x="1922629" y="0"/>
                  </a:lnTo>
                  <a:lnTo>
                    <a:pt x="1922629" y="1090360"/>
                  </a:lnTo>
                  <a:lnTo>
                    <a:pt x="0" y="1090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cap="rnd">
              <a:noFill/>
              <a:prstDash val="solid"/>
              <a:round/>
            </a:ln>
          </p:spPr>
        </p:sp>
      </p:grpSp>
      <p:sp>
        <p:nvSpPr>
          <p:cNvPr id="8" name="Freeform 8"/>
          <p:cNvSpPr/>
          <p:nvPr/>
        </p:nvSpPr>
        <p:spPr>
          <a:xfrm>
            <a:off x="2005031" y="1802956"/>
            <a:ext cx="14598746" cy="7983095"/>
          </a:xfrm>
          <a:custGeom>
            <a:avLst/>
            <a:gdLst/>
            <a:ahLst/>
            <a:cxnLst/>
            <a:rect l="l" t="t" r="r" b="b"/>
            <a:pathLst>
              <a:path w="14598746" h="7983095">
                <a:moveTo>
                  <a:pt x="0" y="0"/>
                </a:moveTo>
                <a:lnTo>
                  <a:pt x="14598745" y="0"/>
                </a:lnTo>
                <a:lnTo>
                  <a:pt x="14598745" y="7983095"/>
                </a:lnTo>
                <a:lnTo>
                  <a:pt x="0" y="79830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"/>
            </a:blip>
            <a:stretch>
              <a:fillRect t="-40206" b="-42664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674698" y="1899801"/>
            <a:ext cx="14030219" cy="474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9"/>
              </a:lnSpc>
            </a:pPr>
            <a:r>
              <a:rPr lang="en-US" sz="3309">
                <a:solidFill>
                  <a:srgbClr val="073E88"/>
                </a:solidFill>
                <a:latin typeface="Poppins"/>
                <a:ea typeface="Poppins"/>
                <a:cs typeface="Poppins"/>
                <a:sym typeface="Poppins"/>
              </a:rPr>
              <a:t>NARRATION AND STORYTELLING IN TECHNICAL CONTEXTS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5109851" y="645161"/>
            <a:ext cx="6975134" cy="952964"/>
            <a:chOff x="0" y="0"/>
            <a:chExt cx="1870724" cy="25555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70725" cy="255555"/>
            </a:xfrm>
            <a:custGeom>
              <a:avLst/>
              <a:gdLst/>
              <a:ahLst/>
              <a:cxnLst/>
              <a:rect l="l" t="t" r="r" b="b"/>
              <a:pathLst>
                <a:path w="1870725" h="255555">
                  <a:moveTo>
                    <a:pt x="1870725" y="87685"/>
                  </a:moveTo>
                  <a:lnTo>
                    <a:pt x="1870725" y="167870"/>
                  </a:lnTo>
                  <a:cubicBezTo>
                    <a:pt x="1870725" y="191125"/>
                    <a:pt x="1861486" y="213428"/>
                    <a:pt x="1845042" y="229872"/>
                  </a:cubicBezTo>
                  <a:cubicBezTo>
                    <a:pt x="1828598" y="246316"/>
                    <a:pt x="1806295" y="255555"/>
                    <a:pt x="1783040" y="255555"/>
                  </a:cubicBezTo>
                  <a:lnTo>
                    <a:pt x="87685" y="255555"/>
                  </a:lnTo>
                  <a:cubicBezTo>
                    <a:pt x="39258" y="255555"/>
                    <a:pt x="0" y="216297"/>
                    <a:pt x="0" y="167870"/>
                  </a:cubicBezTo>
                  <a:lnTo>
                    <a:pt x="0" y="87685"/>
                  </a:lnTo>
                  <a:cubicBezTo>
                    <a:pt x="0" y="64429"/>
                    <a:pt x="9238" y="42126"/>
                    <a:pt x="25682" y="25682"/>
                  </a:cubicBezTo>
                  <a:cubicBezTo>
                    <a:pt x="42126" y="9238"/>
                    <a:pt x="64429" y="0"/>
                    <a:pt x="87685" y="0"/>
                  </a:cubicBezTo>
                  <a:lnTo>
                    <a:pt x="1783040" y="0"/>
                  </a:lnTo>
                  <a:cubicBezTo>
                    <a:pt x="1831467" y="0"/>
                    <a:pt x="1870725" y="39258"/>
                    <a:pt x="1870725" y="8768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073E88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95250"/>
              <a:ext cx="1870724" cy="3508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7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5339413" y="807255"/>
            <a:ext cx="6516011" cy="67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85"/>
              </a:lnSpc>
            </a:pPr>
            <a:r>
              <a:rPr lang="en-US" sz="4785" b="1">
                <a:solidFill>
                  <a:srgbClr val="073E88"/>
                </a:solidFill>
                <a:latin typeface="Poppins Bold"/>
                <a:ea typeface="Poppins Bold"/>
                <a:cs typeface="Poppins Bold"/>
                <a:sym typeface="Poppins Bold"/>
              </a:rPr>
              <a:t>Program of Week VIII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6C4496D-84DE-4332-BBB3-EDAAA92BF8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672492"/>
              </p:ext>
            </p:extLst>
          </p:nvPr>
        </p:nvGraphicFramePr>
        <p:xfrm>
          <a:off x="1224612" y="2510950"/>
          <a:ext cx="15996588" cy="6747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2588">
                  <a:extLst>
                    <a:ext uri="{9D8B030D-6E8A-4147-A177-3AD203B41FA5}">
                      <a16:colId xmlns:a16="http://schemas.microsoft.com/office/drawing/2014/main" val="3161400158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924341128"/>
                    </a:ext>
                  </a:extLst>
                </a:gridCol>
                <a:gridCol w="4001853">
                  <a:extLst>
                    <a:ext uri="{9D8B030D-6E8A-4147-A177-3AD203B41FA5}">
                      <a16:colId xmlns:a16="http://schemas.microsoft.com/office/drawing/2014/main" val="4169175700"/>
                    </a:ext>
                  </a:extLst>
                </a:gridCol>
                <a:gridCol w="3999147">
                  <a:extLst>
                    <a:ext uri="{9D8B030D-6E8A-4147-A177-3AD203B41FA5}">
                      <a16:colId xmlns:a16="http://schemas.microsoft.com/office/drawing/2014/main" val="2163793064"/>
                    </a:ext>
                  </a:extLst>
                </a:gridCol>
              </a:tblGrid>
              <a:tr h="16868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Session</a:t>
                      </a:r>
                      <a:endParaRPr lang="en-US" sz="32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Lesson Focus</a:t>
                      </a:r>
                      <a:endParaRPr lang="en-US" sz="32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Practice Activities</a:t>
                      </a:r>
                      <a:endParaRPr lang="en-US" sz="32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Theory Focus</a:t>
                      </a:r>
                      <a:endParaRPr lang="en-US" sz="32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7174195"/>
                  </a:ext>
                </a:extLst>
              </a:tr>
              <a:tr h="16868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Session 1</a:t>
                      </a:r>
                      <a:endParaRPr lang="en-US" sz="32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Story structure</a:t>
                      </a:r>
                      <a:endParaRPr lang="en-US" sz="32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“Describe a past project issue”</a:t>
                      </a:r>
                      <a:endParaRPr lang="en-US" sz="32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Narrative tenses</a:t>
                      </a:r>
                      <a:endParaRPr lang="en-US" sz="32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7213661"/>
                  </a:ext>
                </a:extLst>
              </a:tr>
              <a:tr h="16868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Session 2</a:t>
                      </a:r>
                      <a:endParaRPr lang="en-US" sz="32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Storytelling techniques</a:t>
                      </a:r>
                      <a:endParaRPr lang="en-US" sz="32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Peer feedback on storytelling</a:t>
                      </a:r>
                      <a:endParaRPr lang="en-US" sz="32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Cohesive devices</a:t>
                      </a:r>
                      <a:endParaRPr lang="en-US" sz="32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6486212"/>
                  </a:ext>
                </a:extLst>
              </a:tr>
              <a:tr h="16868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Session 3</a:t>
                      </a:r>
                      <a:endParaRPr lang="en-US" sz="32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Oral narration practice</a:t>
                      </a:r>
                      <a:endParaRPr lang="en-US" sz="3200" dirty="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Record and critique stories</a:t>
                      </a:r>
                      <a:endParaRPr lang="en-US" sz="32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Pronunciation &amp; pacing</a:t>
                      </a:r>
                      <a:endParaRPr lang="en-US" sz="3200" dirty="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408578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E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0949" y="500949"/>
            <a:ext cx="17286102" cy="9285102"/>
            <a:chOff x="0" y="0"/>
            <a:chExt cx="4552718" cy="24454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2718" cy="2445459"/>
            </a:xfrm>
            <a:custGeom>
              <a:avLst/>
              <a:gdLst/>
              <a:ahLst/>
              <a:cxnLst/>
              <a:rect l="l" t="t" r="r" b="b"/>
              <a:pathLst>
                <a:path w="4552718" h="2445459">
                  <a:moveTo>
                    <a:pt x="22393" y="0"/>
                  </a:moveTo>
                  <a:lnTo>
                    <a:pt x="4530325" y="0"/>
                  </a:lnTo>
                  <a:cubicBezTo>
                    <a:pt x="4536264" y="0"/>
                    <a:pt x="4541960" y="2359"/>
                    <a:pt x="4546159" y="6559"/>
                  </a:cubicBezTo>
                  <a:cubicBezTo>
                    <a:pt x="4550359" y="10758"/>
                    <a:pt x="4552718" y="16454"/>
                    <a:pt x="4552718" y="22393"/>
                  </a:cubicBezTo>
                  <a:lnTo>
                    <a:pt x="4552718" y="2423065"/>
                  </a:lnTo>
                  <a:cubicBezTo>
                    <a:pt x="4552718" y="2429004"/>
                    <a:pt x="4550359" y="2434700"/>
                    <a:pt x="4546159" y="2438900"/>
                  </a:cubicBezTo>
                  <a:cubicBezTo>
                    <a:pt x="4541960" y="2443100"/>
                    <a:pt x="4536264" y="2445459"/>
                    <a:pt x="4530325" y="2445459"/>
                  </a:cubicBezTo>
                  <a:lnTo>
                    <a:pt x="22393" y="2445459"/>
                  </a:lnTo>
                  <a:cubicBezTo>
                    <a:pt x="16454" y="2445459"/>
                    <a:pt x="10758" y="2443100"/>
                    <a:pt x="6559" y="2438900"/>
                  </a:cubicBezTo>
                  <a:cubicBezTo>
                    <a:pt x="2359" y="2434700"/>
                    <a:pt x="0" y="2429004"/>
                    <a:pt x="0" y="2423065"/>
                  </a:cubicBezTo>
                  <a:lnTo>
                    <a:pt x="0" y="22393"/>
                  </a:lnTo>
                  <a:cubicBezTo>
                    <a:pt x="0" y="16454"/>
                    <a:pt x="2359" y="10758"/>
                    <a:pt x="6559" y="6559"/>
                  </a:cubicBezTo>
                  <a:cubicBezTo>
                    <a:pt x="10758" y="2359"/>
                    <a:pt x="16454" y="0"/>
                    <a:pt x="22393" y="0"/>
                  </a:cubicBezTo>
                  <a:close/>
                </a:path>
              </a:pathLst>
            </a:custGeom>
            <a:solidFill>
              <a:srgbClr val="F5F7F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4552718" cy="2407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153182" y="890435"/>
            <a:ext cx="1106118" cy="276529"/>
          </a:xfrm>
          <a:custGeom>
            <a:avLst/>
            <a:gdLst/>
            <a:ahLst/>
            <a:cxnLst/>
            <a:rect l="l" t="t" r="r" b="b"/>
            <a:pathLst>
              <a:path w="1106118" h="276529">
                <a:moveTo>
                  <a:pt x="0" y="0"/>
                </a:moveTo>
                <a:lnTo>
                  <a:pt x="1106118" y="0"/>
                </a:lnTo>
                <a:lnTo>
                  <a:pt x="1106118" y="276530"/>
                </a:lnTo>
                <a:lnTo>
                  <a:pt x="0" y="2765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70532" y="1289281"/>
            <a:ext cx="14039918" cy="8103037"/>
          </a:xfrm>
          <a:custGeom>
            <a:avLst/>
            <a:gdLst/>
            <a:ahLst/>
            <a:cxnLst/>
            <a:rect l="l" t="t" r="r" b="b"/>
            <a:pathLst>
              <a:path w="14039918" h="8103037">
                <a:moveTo>
                  <a:pt x="0" y="0"/>
                </a:moveTo>
                <a:lnTo>
                  <a:pt x="14039918" y="0"/>
                </a:lnTo>
                <a:lnTo>
                  <a:pt x="14039918" y="8103037"/>
                </a:lnTo>
                <a:lnTo>
                  <a:pt x="0" y="81030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"/>
            </a:blip>
            <a:stretch>
              <a:fillRect t="-35317" b="-37950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761361" y="1485837"/>
            <a:ext cx="10013663" cy="1506100"/>
            <a:chOff x="0" y="0"/>
            <a:chExt cx="2685655" cy="40388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85655" cy="403888"/>
            </a:xfrm>
            <a:custGeom>
              <a:avLst/>
              <a:gdLst/>
              <a:ahLst/>
              <a:cxnLst/>
              <a:rect l="l" t="t" r="r" b="b"/>
              <a:pathLst>
                <a:path w="2685655" h="403888">
                  <a:moveTo>
                    <a:pt x="2685655" y="16236"/>
                  </a:moveTo>
                  <a:lnTo>
                    <a:pt x="2685655" y="387652"/>
                  </a:lnTo>
                  <a:cubicBezTo>
                    <a:pt x="2685655" y="391958"/>
                    <a:pt x="2683945" y="396088"/>
                    <a:pt x="2680900" y="399133"/>
                  </a:cubicBezTo>
                  <a:cubicBezTo>
                    <a:pt x="2677855" y="402178"/>
                    <a:pt x="2673725" y="403888"/>
                    <a:pt x="2669419" y="403888"/>
                  </a:cubicBezTo>
                  <a:lnTo>
                    <a:pt x="16236" y="403888"/>
                  </a:lnTo>
                  <a:cubicBezTo>
                    <a:pt x="11930" y="403888"/>
                    <a:pt x="7800" y="402178"/>
                    <a:pt x="4755" y="399133"/>
                  </a:cubicBezTo>
                  <a:cubicBezTo>
                    <a:pt x="1711" y="396088"/>
                    <a:pt x="0" y="391958"/>
                    <a:pt x="0" y="387652"/>
                  </a:cubicBezTo>
                  <a:lnTo>
                    <a:pt x="0" y="16236"/>
                  </a:lnTo>
                  <a:cubicBezTo>
                    <a:pt x="0" y="11930"/>
                    <a:pt x="1711" y="7800"/>
                    <a:pt x="4755" y="4755"/>
                  </a:cubicBezTo>
                  <a:cubicBezTo>
                    <a:pt x="7800" y="1711"/>
                    <a:pt x="11930" y="0"/>
                    <a:pt x="16236" y="0"/>
                  </a:cubicBezTo>
                  <a:lnTo>
                    <a:pt x="2669419" y="0"/>
                  </a:lnTo>
                  <a:cubicBezTo>
                    <a:pt x="2673725" y="0"/>
                    <a:pt x="2677855" y="1711"/>
                    <a:pt x="2680900" y="4755"/>
                  </a:cubicBezTo>
                  <a:cubicBezTo>
                    <a:pt x="2683945" y="7800"/>
                    <a:pt x="2685655" y="11930"/>
                    <a:pt x="2685655" y="16236"/>
                  </a:cubicBezTo>
                  <a:close/>
                </a:path>
              </a:pathLst>
            </a:custGeom>
            <a:solidFill>
              <a:srgbClr val="073E88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95250"/>
              <a:ext cx="2685655" cy="4991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7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208475" y="1963142"/>
            <a:ext cx="6256027" cy="7429176"/>
            <a:chOff x="0" y="0"/>
            <a:chExt cx="969222" cy="115097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69222" cy="1150974"/>
            </a:xfrm>
            <a:custGeom>
              <a:avLst/>
              <a:gdLst/>
              <a:ahLst/>
              <a:cxnLst/>
              <a:rect l="l" t="t" r="r" b="b"/>
              <a:pathLst>
                <a:path w="969222" h="1150974">
                  <a:moveTo>
                    <a:pt x="28463" y="0"/>
                  </a:moveTo>
                  <a:lnTo>
                    <a:pt x="940759" y="0"/>
                  </a:lnTo>
                  <a:cubicBezTo>
                    <a:pt x="948308" y="0"/>
                    <a:pt x="955548" y="2999"/>
                    <a:pt x="960886" y="8337"/>
                  </a:cubicBezTo>
                  <a:cubicBezTo>
                    <a:pt x="966223" y="13674"/>
                    <a:pt x="969222" y="20914"/>
                    <a:pt x="969222" y="28463"/>
                  </a:cubicBezTo>
                  <a:lnTo>
                    <a:pt x="969222" y="1122511"/>
                  </a:lnTo>
                  <a:cubicBezTo>
                    <a:pt x="969222" y="1138231"/>
                    <a:pt x="956479" y="1150974"/>
                    <a:pt x="940759" y="1150974"/>
                  </a:cubicBezTo>
                  <a:lnTo>
                    <a:pt x="28463" y="1150974"/>
                  </a:lnTo>
                  <a:cubicBezTo>
                    <a:pt x="20914" y="1150974"/>
                    <a:pt x="13674" y="1147975"/>
                    <a:pt x="8337" y="1142637"/>
                  </a:cubicBezTo>
                  <a:cubicBezTo>
                    <a:pt x="2999" y="1137299"/>
                    <a:pt x="0" y="1130060"/>
                    <a:pt x="0" y="1122511"/>
                  </a:cubicBezTo>
                  <a:lnTo>
                    <a:pt x="0" y="28463"/>
                  </a:lnTo>
                  <a:cubicBezTo>
                    <a:pt x="0" y="12743"/>
                    <a:pt x="12743" y="0"/>
                    <a:pt x="28463" y="0"/>
                  </a:cubicBezTo>
                  <a:close/>
                </a:path>
              </a:pathLst>
            </a:custGeom>
            <a:blipFill>
              <a:blip r:embed="rId5"/>
              <a:stretch>
                <a:fillRect l="-81815" r="-29299"/>
              </a:stretch>
            </a:blipFill>
            <a:ln w="38100" cap="rnd">
              <a:solidFill>
                <a:srgbClr val="073E88"/>
              </a:solidFill>
              <a:prstDash val="solid"/>
              <a:round/>
            </a:ln>
          </p:spPr>
        </p:sp>
      </p:grpSp>
      <p:grpSp>
        <p:nvGrpSpPr>
          <p:cNvPr id="12" name="Group 12"/>
          <p:cNvGrpSpPr/>
          <p:nvPr/>
        </p:nvGrpSpPr>
        <p:grpSpPr>
          <a:xfrm>
            <a:off x="14336488" y="615420"/>
            <a:ext cx="2952735" cy="1347722"/>
            <a:chOff x="0" y="0"/>
            <a:chExt cx="3936980" cy="179696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96963" cy="1796963"/>
            </a:xfrm>
            <a:custGeom>
              <a:avLst/>
              <a:gdLst/>
              <a:ahLst/>
              <a:cxnLst/>
              <a:rect l="l" t="t" r="r" b="b"/>
              <a:pathLst>
                <a:path w="1796963" h="1796963">
                  <a:moveTo>
                    <a:pt x="0" y="0"/>
                  </a:moveTo>
                  <a:lnTo>
                    <a:pt x="1796963" y="0"/>
                  </a:lnTo>
                  <a:lnTo>
                    <a:pt x="1796963" y="1796963"/>
                  </a:lnTo>
                  <a:lnTo>
                    <a:pt x="0" y="1796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2014351" y="271458"/>
              <a:ext cx="1922629" cy="1090360"/>
            </a:xfrm>
            <a:custGeom>
              <a:avLst/>
              <a:gdLst/>
              <a:ahLst/>
              <a:cxnLst/>
              <a:rect l="l" t="t" r="r" b="b"/>
              <a:pathLst>
                <a:path w="1922629" h="1090360">
                  <a:moveTo>
                    <a:pt x="0" y="0"/>
                  </a:moveTo>
                  <a:lnTo>
                    <a:pt x="1922629" y="0"/>
                  </a:lnTo>
                  <a:lnTo>
                    <a:pt x="1922629" y="1090360"/>
                  </a:lnTo>
                  <a:lnTo>
                    <a:pt x="0" y="1090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1631349" y="1609713"/>
            <a:ext cx="7894183" cy="1239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30"/>
              </a:lnSpc>
            </a:pPr>
            <a:r>
              <a:rPr lang="en-US" sz="4186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PRESENTATION SKILLS FOR TECHNICIANS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915636" y="596370"/>
            <a:ext cx="3004803" cy="899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48"/>
              </a:lnSpc>
            </a:pPr>
            <a:r>
              <a:rPr lang="en-US" sz="5795" b="1">
                <a:solidFill>
                  <a:srgbClr val="073E88"/>
                </a:solidFill>
                <a:latin typeface="Poppins Bold"/>
                <a:ea typeface="Poppins Bold"/>
                <a:cs typeface="Poppins Bold"/>
                <a:sym typeface="Poppins Bold"/>
              </a:rPr>
              <a:t>WEEK  9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61361" y="3201487"/>
            <a:ext cx="2647101" cy="690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4"/>
              </a:lnSpc>
            </a:pPr>
            <a:r>
              <a:rPr lang="en-US" sz="3802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Objectives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61361" y="5226500"/>
            <a:ext cx="2310025" cy="690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4"/>
              </a:lnSpc>
            </a:pPr>
            <a:r>
              <a:rPr lang="en-US" sz="3802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Outcome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13626" y="7372484"/>
            <a:ext cx="1513812" cy="646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24"/>
              </a:lnSpc>
            </a:pPr>
            <a:r>
              <a:rPr lang="en-US" sz="3802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Tools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72188" y="4130585"/>
            <a:ext cx="10447114" cy="1008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901" lvl="1" indent="-302450" algn="l">
              <a:lnSpc>
                <a:spcPts val="3922"/>
              </a:lnSpc>
              <a:buFont typeface="Arial"/>
              <a:buChar char="•"/>
            </a:pPr>
            <a:r>
              <a:rPr lang="en-US" sz="280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Deliver structured, confident presentations on technical topics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72188" y="6204865"/>
            <a:ext cx="10177845" cy="1008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901" lvl="1" indent="-302450" algn="l">
              <a:lnSpc>
                <a:spcPts val="3922"/>
              </a:lnSpc>
              <a:buFont typeface="Arial"/>
              <a:buChar char="•"/>
            </a:pPr>
            <a:r>
              <a:rPr lang="en-US" sz="280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Learners design and present a professional short presentation.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61361" y="8226762"/>
            <a:ext cx="10177845" cy="509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900" lvl="1" indent="-302450" algn="l">
              <a:lnSpc>
                <a:spcPts val="3922"/>
              </a:lnSpc>
              <a:buFont typeface="Arial"/>
              <a:buChar char="•"/>
            </a:pPr>
            <a:r>
              <a:rPr lang="en-US" sz="280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PowerPoint, Zoom, Grammarly, Flipgrid.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E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0949" y="500949"/>
            <a:ext cx="17286102" cy="9285102"/>
            <a:chOff x="0" y="0"/>
            <a:chExt cx="4552718" cy="24454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2718" cy="2445459"/>
            </a:xfrm>
            <a:custGeom>
              <a:avLst/>
              <a:gdLst/>
              <a:ahLst/>
              <a:cxnLst/>
              <a:rect l="l" t="t" r="r" b="b"/>
              <a:pathLst>
                <a:path w="4552718" h="2445459">
                  <a:moveTo>
                    <a:pt x="22393" y="0"/>
                  </a:moveTo>
                  <a:lnTo>
                    <a:pt x="4530325" y="0"/>
                  </a:lnTo>
                  <a:cubicBezTo>
                    <a:pt x="4536264" y="0"/>
                    <a:pt x="4541960" y="2359"/>
                    <a:pt x="4546159" y="6559"/>
                  </a:cubicBezTo>
                  <a:cubicBezTo>
                    <a:pt x="4550359" y="10758"/>
                    <a:pt x="4552718" y="16454"/>
                    <a:pt x="4552718" y="22393"/>
                  </a:cubicBezTo>
                  <a:lnTo>
                    <a:pt x="4552718" y="2423065"/>
                  </a:lnTo>
                  <a:cubicBezTo>
                    <a:pt x="4552718" y="2429004"/>
                    <a:pt x="4550359" y="2434700"/>
                    <a:pt x="4546159" y="2438900"/>
                  </a:cubicBezTo>
                  <a:cubicBezTo>
                    <a:pt x="4541960" y="2443100"/>
                    <a:pt x="4536264" y="2445459"/>
                    <a:pt x="4530325" y="2445459"/>
                  </a:cubicBezTo>
                  <a:lnTo>
                    <a:pt x="22393" y="2445459"/>
                  </a:lnTo>
                  <a:cubicBezTo>
                    <a:pt x="16454" y="2445459"/>
                    <a:pt x="10758" y="2443100"/>
                    <a:pt x="6559" y="2438900"/>
                  </a:cubicBezTo>
                  <a:cubicBezTo>
                    <a:pt x="2359" y="2434700"/>
                    <a:pt x="0" y="2429004"/>
                    <a:pt x="0" y="2423065"/>
                  </a:cubicBezTo>
                  <a:lnTo>
                    <a:pt x="0" y="22393"/>
                  </a:lnTo>
                  <a:cubicBezTo>
                    <a:pt x="0" y="16454"/>
                    <a:pt x="2359" y="10758"/>
                    <a:pt x="6559" y="6559"/>
                  </a:cubicBezTo>
                  <a:cubicBezTo>
                    <a:pt x="10758" y="2359"/>
                    <a:pt x="16454" y="0"/>
                    <a:pt x="22393" y="0"/>
                  </a:cubicBezTo>
                  <a:close/>
                </a:path>
              </a:pathLst>
            </a:custGeom>
            <a:solidFill>
              <a:srgbClr val="F5F7F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4552718" cy="2407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618703" y="645161"/>
            <a:ext cx="2952735" cy="1347722"/>
            <a:chOff x="0" y="0"/>
            <a:chExt cx="3936980" cy="17969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96963" cy="1796963"/>
            </a:xfrm>
            <a:custGeom>
              <a:avLst/>
              <a:gdLst/>
              <a:ahLst/>
              <a:cxnLst/>
              <a:rect l="l" t="t" r="r" b="b"/>
              <a:pathLst>
                <a:path w="1796963" h="1796963">
                  <a:moveTo>
                    <a:pt x="0" y="0"/>
                  </a:moveTo>
                  <a:lnTo>
                    <a:pt x="1796963" y="0"/>
                  </a:lnTo>
                  <a:lnTo>
                    <a:pt x="1796963" y="1796963"/>
                  </a:lnTo>
                  <a:lnTo>
                    <a:pt x="0" y="1796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7" name="Freeform 7"/>
            <p:cNvSpPr/>
            <p:nvPr/>
          </p:nvSpPr>
          <p:spPr>
            <a:xfrm>
              <a:off x="2014351" y="271458"/>
              <a:ext cx="1922629" cy="1090360"/>
            </a:xfrm>
            <a:custGeom>
              <a:avLst/>
              <a:gdLst/>
              <a:ahLst/>
              <a:cxnLst/>
              <a:rect l="l" t="t" r="r" b="b"/>
              <a:pathLst>
                <a:path w="1922629" h="1090360">
                  <a:moveTo>
                    <a:pt x="0" y="0"/>
                  </a:moveTo>
                  <a:lnTo>
                    <a:pt x="1922629" y="0"/>
                  </a:lnTo>
                  <a:lnTo>
                    <a:pt x="1922629" y="1090360"/>
                  </a:lnTo>
                  <a:lnTo>
                    <a:pt x="0" y="1090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cap="rnd">
              <a:noFill/>
              <a:prstDash val="solid"/>
              <a:round/>
            </a:ln>
          </p:spPr>
        </p:sp>
      </p:grpSp>
      <p:sp>
        <p:nvSpPr>
          <p:cNvPr id="8" name="Freeform 8"/>
          <p:cNvSpPr/>
          <p:nvPr/>
        </p:nvSpPr>
        <p:spPr>
          <a:xfrm>
            <a:off x="2005031" y="1802956"/>
            <a:ext cx="14598746" cy="7983095"/>
          </a:xfrm>
          <a:custGeom>
            <a:avLst/>
            <a:gdLst/>
            <a:ahLst/>
            <a:cxnLst/>
            <a:rect l="l" t="t" r="r" b="b"/>
            <a:pathLst>
              <a:path w="14598746" h="7983095">
                <a:moveTo>
                  <a:pt x="0" y="0"/>
                </a:moveTo>
                <a:lnTo>
                  <a:pt x="14598745" y="0"/>
                </a:lnTo>
                <a:lnTo>
                  <a:pt x="14598745" y="7983095"/>
                </a:lnTo>
                <a:lnTo>
                  <a:pt x="0" y="79830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"/>
            </a:blip>
            <a:stretch>
              <a:fillRect t="-40206" b="-42664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582309" y="1831531"/>
            <a:ext cx="14030219" cy="474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9"/>
              </a:lnSpc>
            </a:pPr>
            <a:r>
              <a:rPr lang="en-US" sz="3309">
                <a:solidFill>
                  <a:srgbClr val="073E88"/>
                </a:solidFill>
                <a:latin typeface="Poppins"/>
                <a:ea typeface="Poppins"/>
                <a:cs typeface="Poppins"/>
                <a:sym typeface="Poppins"/>
              </a:rPr>
              <a:t>PRESENTATION SKILLS FOR TECHNICIANS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5109851" y="645161"/>
            <a:ext cx="6975134" cy="952964"/>
            <a:chOff x="0" y="0"/>
            <a:chExt cx="1870724" cy="25555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70725" cy="255555"/>
            </a:xfrm>
            <a:custGeom>
              <a:avLst/>
              <a:gdLst/>
              <a:ahLst/>
              <a:cxnLst/>
              <a:rect l="l" t="t" r="r" b="b"/>
              <a:pathLst>
                <a:path w="1870725" h="255555">
                  <a:moveTo>
                    <a:pt x="1870725" y="87685"/>
                  </a:moveTo>
                  <a:lnTo>
                    <a:pt x="1870725" y="167870"/>
                  </a:lnTo>
                  <a:cubicBezTo>
                    <a:pt x="1870725" y="191125"/>
                    <a:pt x="1861486" y="213428"/>
                    <a:pt x="1845042" y="229872"/>
                  </a:cubicBezTo>
                  <a:cubicBezTo>
                    <a:pt x="1828598" y="246316"/>
                    <a:pt x="1806295" y="255555"/>
                    <a:pt x="1783040" y="255555"/>
                  </a:cubicBezTo>
                  <a:lnTo>
                    <a:pt x="87685" y="255555"/>
                  </a:lnTo>
                  <a:cubicBezTo>
                    <a:pt x="39258" y="255555"/>
                    <a:pt x="0" y="216297"/>
                    <a:pt x="0" y="167870"/>
                  </a:cubicBezTo>
                  <a:lnTo>
                    <a:pt x="0" y="87685"/>
                  </a:lnTo>
                  <a:cubicBezTo>
                    <a:pt x="0" y="64429"/>
                    <a:pt x="9238" y="42126"/>
                    <a:pt x="25682" y="25682"/>
                  </a:cubicBezTo>
                  <a:cubicBezTo>
                    <a:pt x="42126" y="9238"/>
                    <a:pt x="64429" y="0"/>
                    <a:pt x="87685" y="0"/>
                  </a:cubicBezTo>
                  <a:lnTo>
                    <a:pt x="1783040" y="0"/>
                  </a:lnTo>
                  <a:cubicBezTo>
                    <a:pt x="1831467" y="0"/>
                    <a:pt x="1870725" y="39258"/>
                    <a:pt x="1870725" y="8768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073E88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95250"/>
              <a:ext cx="1870724" cy="3508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7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5339413" y="807255"/>
            <a:ext cx="6516011" cy="67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85"/>
              </a:lnSpc>
            </a:pPr>
            <a:r>
              <a:rPr lang="en-US" sz="4785" b="1">
                <a:solidFill>
                  <a:srgbClr val="073E88"/>
                </a:solidFill>
                <a:latin typeface="Poppins Bold"/>
                <a:ea typeface="Poppins Bold"/>
                <a:cs typeface="Poppins Bold"/>
                <a:sym typeface="Poppins Bold"/>
              </a:rPr>
              <a:t>Program of Week IX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4F9A81F-1B01-41F7-AACB-5C335901BF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355196"/>
              </p:ext>
            </p:extLst>
          </p:nvPr>
        </p:nvGraphicFramePr>
        <p:xfrm>
          <a:off x="1143000" y="2520475"/>
          <a:ext cx="15849600" cy="65854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1101151119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1480616689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328233374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072429666"/>
                    </a:ext>
                  </a:extLst>
                </a:gridCol>
              </a:tblGrid>
              <a:tr h="10433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Session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46046" marR="460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Lesson Focus</a:t>
                      </a:r>
                      <a:endParaRPr lang="en-US" sz="2800" dirty="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46046" marR="460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Practice Activities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46046" marR="460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Theory Focus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46046" marR="46046" marT="0" marB="0"/>
                </a:tc>
                <a:extLst>
                  <a:ext uri="{0D108BD9-81ED-4DB2-BD59-A6C34878D82A}">
                    <a16:rowId xmlns:a16="http://schemas.microsoft.com/office/drawing/2014/main" val="3765319050"/>
                  </a:ext>
                </a:extLst>
              </a:tr>
              <a:tr h="23833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Session 1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46046" marR="460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Presentation design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46046" marR="460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Analyze strong presentation examples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46046" marR="460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Structure (intro-body-conclusion)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46046" marR="46046" marT="0" marB="0"/>
                </a:tc>
                <a:extLst>
                  <a:ext uri="{0D108BD9-81ED-4DB2-BD59-A6C34878D82A}">
                    <a16:rowId xmlns:a16="http://schemas.microsoft.com/office/drawing/2014/main" val="3934278298"/>
                  </a:ext>
                </a:extLst>
              </a:tr>
              <a:tr h="15793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Session 2</a:t>
                      </a:r>
                      <a:endParaRPr lang="en-US" sz="2800" dirty="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46046" marR="460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Slide &amp; speech preparation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46046" marR="460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Prepare visuals and notes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46046" marR="460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Signposting language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46046" marR="46046" marT="0" marB="0"/>
                </a:tc>
                <a:extLst>
                  <a:ext uri="{0D108BD9-81ED-4DB2-BD59-A6C34878D82A}">
                    <a16:rowId xmlns:a16="http://schemas.microsoft.com/office/drawing/2014/main" val="3719378663"/>
                  </a:ext>
                </a:extLst>
              </a:tr>
              <a:tr h="15793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Session 3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46046" marR="460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Presentation delivery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46046" marR="460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Present to peers + feedback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46046" marR="460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Pronunciation &amp; stress</a:t>
                      </a:r>
                      <a:endParaRPr lang="en-US" sz="2800" dirty="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46046" marR="46046" marT="0" marB="0"/>
                </a:tc>
                <a:extLst>
                  <a:ext uri="{0D108BD9-81ED-4DB2-BD59-A6C34878D82A}">
                    <a16:rowId xmlns:a16="http://schemas.microsoft.com/office/drawing/2014/main" val="4269188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E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0949" y="500949"/>
            <a:ext cx="17286102" cy="9285102"/>
            <a:chOff x="0" y="0"/>
            <a:chExt cx="4552718" cy="24454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2718" cy="2445459"/>
            </a:xfrm>
            <a:custGeom>
              <a:avLst/>
              <a:gdLst/>
              <a:ahLst/>
              <a:cxnLst/>
              <a:rect l="l" t="t" r="r" b="b"/>
              <a:pathLst>
                <a:path w="4552718" h="2445459">
                  <a:moveTo>
                    <a:pt x="22393" y="0"/>
                  </a:moveTo>
                  <a:lnTo>
                    <a:pt x="4530325" y="0"/>
                  </a:lnTo>
                  <a:cubicBezTo>
                    <a:pt x="4536264" y="0"/>
                    <a:pt x="4541960" y="2359"/>
                    <a:pt x="4546159" y="6559"/>
                  </a:cubicBezTo>
                  <a:cubicBezTo>
                    <a:pt x="4550359" y="10758"/>
                    <a:pt x="4552718" y="16454"/>
                    <a:pt x="4552718" y="22393"/>
                  </a:cubicBezTo>
                  <a:lnTo>
                    <a:pt x="4552718" y="2423065"/>
                  </a:lnTo>
                  <a:cubicBezTo>
                    <a:pt x="4552718" y="2429004"/>
                    <a:pt x="4550359" y="2434700"/>
                    <a:pt x="4546159" y="2438900"/>
                  </a:cubicBezTo>
                  <a:cubicBezTo>
                    <a:pt x="4541960" y="2443100"/>
                    <a:pt x="4536264" y="2445459"/>
                    <a:pt x="4530325" y="2445459"/>
                  </a:cubicBezTo>
                  <a:lnTo>
                    <a:pt x="22393" y="2445459"/>
                  </a:lnTo>
                  <a:cubicBezTo>
                    <a:pt x="16454" y="2445459"/>
                    <a:pt x="10758" y="2443100"/>
                    <a:pt x="6559" y="2438900"/>
                  </a:cubicBezTo>
                  <a:cubicBezTo>
                    <a:pt x="2359" y="2434700"/>
                    <a:pt x="0" y="2429004"/>
                    <a:pt x="0" y="2423065"/>
                  </a:cubicBezTo>
                  <a:lnTo>
                    <a:pt x="0" y="22393"/>
                  </a:lnTo>
                  <a:cubicBezTo>
                    <a:pt x="0" y="16454"/>
                    <a:pt x="2359" y="10758"/>
                    <a:pt x="6559" y="6559"/>
                  </a:cubicBezTo>
                  <a:cubicBezTo>
                    <a:pt x="10758" y="2359"/>
                    <a:pt x="16454" y="0"/>
                    <a:pt x="22393" y="0"/>
                  </a:cubicBezTo>
                  <a:close/>
                </a:path>
              </a:pathLst>
            </a:custGeom>
            <a:solidFill>
              <a:srgbClr val="F5F7F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4552718" cy="2407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153182" y="890435"/>
            <a:ext cx="1106118" cy="276529"/>
          </a:xfrm>
          <a:custGeom>
            <a:avLst/>
            <a:gdLst/>
            <a:ahLst/>
            <a:cxnLst/>
            <a:rect l="l" t="t" r="r" b="b"/>
            <a:pathLst>
              <a:path w="1106118" h="276529">
                <a:moveTo>
                  <a:pt x="0" y="0"/>
                </a:moveTo>
                <a:lnTo>
                  <a:pt x="1106118" y="0"/>
                </a:lnTo>
                <a:lnTo>
                  <a:pt x="1106118" y="276530"/>
                </a:lnTo>
                <a:lnTo>
                  <a:pt x="0" y="2765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70532" y="1289281"/>
            <a:ext cx="14039918" cy="8103037"/>
          </a:xfrm>
          <a:custGeom>
            <a:avLst/>
            <a:gdLst/>
            <a:ahLst/>
            <a:cxnLst/>
            <a:rect l="l" t="t" r="r" b="b"/>
            <a:pathLst>
              <a:path w="14039918" h="8103037">
                <a:moveTo>
                  <a:pt x="0" y="0"/>
                </a:moveTo>
                <a:lnTo>
                  <a:pt x="14039918" y="0"/>
                </a:lnTo>
                <a:lnTo>
                  <a:pt x="14039918" y="8103037"/>
                </a:lnTo>
                <a:lnTo>
                  <a:pt x="0" y="81030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"/>
            </a:blip>
            <a:stretch>
              <a:fillRect t="-35317" b="-37950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761361" y="1485837"/>
            <a:ext cx="10013663" cy="1506100"/>
            <a:chOff x="0" y="0"/>
            <a:chExt cx="2685655" cy="40388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85655" cy="403888"/>
            </a:xfrm>
            <a:custGeom>
              <a:avLst/>
              <a:gdLst/>
              <a:ahLst/>
              <a:cxnLst/>
              <a:rect l="l" t="t" r="r" b="b"/>
              <a:pathLst>
                <a:path w="2685655" h="403888">
                  <a:moveTo>
                    <a:pt x="2685655" y="16236"/>
                  </a:moveTo>
                  <a:lnTo>
                    <a:pt x="2685655" y="387652"/>
                  </a:lnTo>
                  <a:cubicBezTo>
                    <a:pt x="2685655" y="391958"/>
                    <a:pt x="2683945" y="396088"/>
                    <a:pt x="2680900" y="399133"/>
                  </a:cubicBezTo>
                  <a:cubicBezTo>
                    <a:pt x="2677855" y="402178"/>
                    <a:pt x="2673725" y="403888"/>
                    <a:pt x="2669419" y="403888"/>
                  </a:cubicBezTo>
                  <a:lnTo>
                    <a:pt x="16236" y="403888"/>
                  </a:lnTo>
                  <a:cubicBezTo>
                    <a:pt x="11930" y="403888"/>
                    <a:pt x="7800" y="402178"/>
                    <a:pt x="4755" y="399133"/>
                  </a:cubicBezTo>
                  <a:cubicBezTo>
                    <a:pt x="1711" y="396088"/>
                    <a:pt x="0" y="391958"/>
                    <a:pt x="0" y="387652"/>
                  </a:cubicBezTo>
                  <a:lnTo>
                    <a:pt x="0" y="16236"/>
                  </a:lnTo>
                  <a:cubicBezTo>
                    <a:pt x="0" y="11930"/>
                    <a:pt x="1711" y="7800"/>
                    <a:pt x="4755" y="4755"/>
                  </a:cubicBezTo>
                  <a:cubicBezTo>
                    <a:pt x="7800" y="1711"/>
                    <a:pt x="11930" y="0"/>
                    <a:pt x="16236" y="0"/>
                  </a:cubicBezTo>
                  <a:lnTo>
                    <a:pt x="2669419" y="0"/>
                  </a:lnTo>
                  <a:cubicBezTo>
                    <a:pt x="2673725" y="0"/>
                    <a:pt x="2677855" y="1711"/>
                    <a:pt x="2680900" y="4755"/>
                  </a:cubicBezTo>
                  <a:cubicBezTo>
                    <a:pt x="2683945" y="7800"/>
                    <a:pt x="2685655" y="11930"/>
                    <a:pt x="2685655" y="16236"/>
                  </a:cubicBezTo>
                  <a:close/>
                </a:path>
              </a:pathLst>
            </a:custGeom>
            <a:solidFill>
              <a:srgbClr val="073E88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95250"/>
              <a:ext cx="2685655" cy="4991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7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208475" y="1963142"/>
            <a:ext cx="6256027" cy="7429176"/>
            <a:chOff x="0" y="0"/>
            <a:chExt cx="969222" cy="115097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69222" cy="1150974"/>
            </a:xfrm>
            <a:custGeom>
              <a:avLst/>
              <a:gdLst/>
              <a:ahLst/>
              <a:cxnLst/>
              <a:rect l="l" t="t" r="r" b="b"/>
              <a:pathLst>
                <a:path w="969222" h="1150974">
                  <a:moveTo>
                    <a:pt x="28463" y="0"/>
                  </a:moveTo>
                  <a:lnTo>
                    <a:pt x="940759" y="0"/>
                  </a:lnTo>
                  <a:cubicBezTo>
                    <a:pt x="948308" y="0"/>
                    <a:pt x="955548" y="2999"/>
                    <a:pt x="960886" y="8337"/>
                  </a:cubicBezTo>
                  <a:cubicBezTo>
                    <a:pt x="966223" y="13674"/>
                    <a:pt x="969222" y="20914"/>
                    <a:pt x="969222" y="28463"/>
                  </a:cubicBezTo>
                  <a:lnTo>
                    <a:pt x="969222" y="1122511"/>
                  </a:lnTo>
                  <a:cubicBezTo>
                    <a:pt x="969222" y="1138231"/>
                    <a:pt x="956479" y="1150974"/>
                    <a:pt x="940759" y="1150974"/>
                  </a:cubicBezTo>
                  <a:lnTo>
                    <a:pt x="28463" y="1150974"/>
                  </a:lnTo>
                  <a:cubicBezTo>
                    <a:pt x="20914" y="1150974"/>
                    <a:pt x="13674" y="1147975"/>
                    <a:pt x="8337" y="1142637"/>
                  </a:cubicBezTo>
                  <a:cubicBezTo>
                    <a:pt x="2999" y="1137299"/>
                    <a:pt x="0" y="1130060"/>
                    <a:pt x="0" y="1122511"/>
                  </a:cubicBezTo>
                  <a:lnTo>
                    <a:pt x="0" y="28463"/>
                  </a:lnTo>
                  <a:cubicBezTo>
                    <a:pt x="0" y="12743"/>
                    <a:pt x="12743" y="0"/>
                    <a:pt x="28463" y="0"/>
                  </a:cubicBezTo>
                  <a:close/>
                </a:path>
              </a:pathLst>
            </a:custGeom>
            <a:blipFill>
              <a:blip r:embed="rId5"/>
              <a:stretch>
                <a:fillRect l="-39064" r="-39064"/>
              </a:stretch>
            </a:blipFill>
            <a:ln w="38100" cap="rnd">
              <a:solidFill>
                <a:srgbClr val="073E88"/>
              </a:solidFill>
              <a:prstDash val="solid"/>
              <a:round/>
            </a:ln>
          </p:spPr>
        </p:sp>
      </p:grpSp>
      <p:grpSp>
        <p:nvGrpSpPr>
          <p:cNvPr id="12" name="Group 12"/>
          <p:cNvGrpSpPr/>
          <p:nvPr/>
        </p:nvGrpSpPr>
        <p:grpSpPr>
          <a:xfrm>
            <a:off x="14336488" y="615420"/>
            <a:ext cx="2952735" cy="1347722"/>
            <a:chOff x="0" y="0"/>
            <a:chExt cx="3936980" cy="179696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96963" cy="1796963"/>
            </a:xfrm>
            <a:custGeom>
              <a:avLst/>
              <a:gdLst/>
              <a:ahLst/>
              <a:cxnLst/>
              <a:rect l="l" t="t" r="r" b="b"/>
              <a:pathLst>
                <a:path w="1796963" h="1796963">
                  <a:moveTo>
                    <a:pt x="0" y="0"/>
                  </a:moveTo>
                  <a:lnTo>
                    <a:pt x="1796963" y="0"/>
                  </a:lnTo>
                  <a:lnTo>
                    <a:pt x="1796963" y="1796963"/>
                  </a:lnTo>
                  <a:lnTo>
                    <a:pt x="0" y="1796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2014351" y="271458"/>
              <a:ext cx="1922629" cy="1090360"/>
            </a:xfrm>
            <a:custGeom>
              <a:avLst/>
              <a:gdLst/>
              <a:ahLst/>
              <a:cxnLst/>
              <a:rect l="l" t="t" r="r" b="b"/>
              <a:pathLst>
                <a:path w="1922629" h="1090360">
                  <a:moveTo>
                    <a:pt x="0" y="0"/>
                  </a:moveTo>
                  <a:lnTo>
                    <a:pt x="1922629" y="0"/>
                  </a:lnTo>
                  <a:lnTo>
                    <a:pt x="1922629" y="1090360"/>
                  </a:lnTo>
                  <a:lnTo>
                    <a:pt x="0" y="1090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1631349" y="1609713"/>
            <a:ext cx="7894183" cy="1239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30"/>
              </a:lnSpc>
            </a:pPr>
            <a:r>
              <a:rPr lang="en-US" sz="4186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NEGOTIATION AND COLLABORATION IN ENGLISH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915636" y="596370"/>
            <a:ext cx="3379077" cy="899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48"/>
              </a:lnSpc>
            </a:pPr>
            <a:r>
              <a:rPr lang="en-US" sz="5795" b="1">
                <a:solidFill>
                  <a:srgbClr val="073E88"/>
                </a:solidFill>
                <a:latin typeface="Poppins Bold"/>
                <a:ea typeface="Poppins Bold"/>
                <a:cs typeface="Poppins Bold"/>
                <a:sym typeface="Poppins Bold"/>
              </a:rPr>
              <a:t>WEEK  10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61361" y="3201487"/>
            <a:ext cx="2647101" cy="690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4"/>
              </a:lnSpc>
            </a:pPr>
            <a:r>
              <a:rPr lang="en-US" sz="3802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Objectives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61361" y="5226500"/>
            <a:ext cx="2310025" cy="690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4"/>
              </a:lnSpc>
            </a:pPr>
            <a:r>
              <a:rPr lang="en-US" sz="3802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Outcome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09600" y="7415433"/>
            <a:ext cx="1666212" cy="646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24"/>
              </a:lnSpc>
            </a:pPr>
            <a:r>
              <a:rPr lang="en-US" sz="3802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Tools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72188" y="4130585"/>
            <a:ext cx="10447114" cy="1008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901" lvl="1" indent="-302450" algn="l">
              <a:lnSpc>
                <a:spcPts val="3922"/>
              </a:lnSpc>
              <a:buFont typeface="Arial"/>
              <a:buChar char="•"/>
            </a:pPr>
            <a:r>
              <a:rPr lang="en-US" sz="280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Develop polite, effective communication for negotiation and teamwork.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72188" y="6204865"/>
            <a:ext cx="10177845" cy="1008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901" lvl="1" indent="-302450" algn="l">
              <a:lnSpc>
                <a:spcPts val="3922"/>
              </a:lnSpc>
              <a:buFont typeface="Arial"/>
              <a:buChar char="•"/>
            </a:pPr>
            <a:r>
              <a:rPr lang="en-US" sz="280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Learners handle negotiation and conflict using diplomatic English.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61361" y="8226762"/>
            <a:ext cx="10177845" cy="509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900" lvl="1" indent="-302450" algn="l">
              <a:lnSpc>
                <a:spcPts val="3922"/>
              </a:lnSpc>
              <a:buFont typeface="Arial"/>
              <a:buChar char="•"/>
            </a:pPr>
            <a:r>
              <a:rPr lang="en-US" sz="280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BBC Learning English, Zoom, ChatGPT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E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0949" y="500949"/>
            <a:ext cx="17286102" cy="9285102"/>
            <a:chOff x="0" y="0"/>
            <a:chExt cx="4552718" cy="24454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2718" cy="2445459"/>
            </a:xfrm>
            <a:custGeom>
              <a:avLst/>
              <a:gdLst/>
              <a:ahLst/>
              <a:cxnLst/>
              <a:rect l="l" t="t" r="r" b="b"/>
              <a:pathLst>
                <a:path w="4552718" h="2445459">
                  <a:moveTo>
                    <a:pt x="22393" y="0"/>
                  </a:moveTo>
                  <a:lnTo>
                    <a:pt x="4530325" y="0"/>
                  </a:lnTo>
                  <a:cubicBezTo>
                    <a:pt x="4536264" y="0"/>
                    <a:pt x="4541960" y="2359"/>
                    <a:pt x="4546159" y="6559"/>
                  </a:cubicBezTo>
                  <a:cubicBezTo>
                    <a:pt x="4550359" y="10758"/>
                    <a:pt x="4552718" y="16454"/>
                    <a:pt x="4552718" y="22393"/>
                  </a:cubicBezTo>
                  <a:lnTo>
                    <a:pt x="4552718" y="2423065"/>
                  </a:lnTo>
                  <a:cubicBezTo>
                    <a:pt x="4552718" y="2429004"/>
                    <a:pt x="4550359" y="2434700"/>
                    <a:pt x="4546159" y="2438900"/>
                  </a:cubicBezTo>
                  <a:cubicBezTo>
                    <a:pt x="4541960" y="2443100"/>
                    <a:pt x="4536264" y="2445459"/>
                    <a:pt x="4530325" y="2445459"/>
                  </a:cubicBezTo>
                  <a:lnTo>
                    <a:pt x="22393" y="2445459"/>
                  </a:lnTo>
                  <a:cubicBezTo>
                    <a:pt x="16454" y="2445459"/>
                    <a:pt x="10758" y="2443100"/>
                    <a:pt x="6559" y="2438900"/>
                  </a:cubicBezTo>
                  <a:cubicBezTo>
                    <a:pt x="2359" y="2434700"/>
                    <a:pt x="0" y="2429004"/>
                    <a:pt x="0" y="2423065"/>
                  </a:cubicBezTo>
                  <a:lnTo>
                    <a:pt x="0" y="22393"/>
                  </a:lnTo>
                  <a:cubicBezTo>
                    <a:pt x="0" y="16454"/>
                    <a:pt x="2359" y="10758"/>
                    <a:pt x="6559" y="6559"/>
                  </a:cubicBezTo>
                  <a:cubicBezTo>
                    <a:pt x="10758" y="2359"/>
                    <a:pt x="16454" y="0"/>
                    <a:pt x="22393" y="0"/>
                  </a:cubicBezTo>
                  <a:close/>
                </a:path>
              </a:pathLst>
            </a:custGeom>
            <a:solidFill>
              <a:srgbClr val="F5F7F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4552718" cy="2407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618703" y="645161"/>
            <a:ext cx="2952735" cy="1347722"/>
            <a:chOff x="0" y="0"/>
            <a:chExt cx="3936980" cy="17969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96963" cy="1796963"/>
            </a:xfrm>
            <a:custGeom>
              <a:avLst/>
              <a:gdLst/>
              <a:ahLst/>
              <a:cxnLst/>
              <a:rect l="l" t="t" r="r" b="b"/>
              <a:pathLst>
                <a:path w="1796963" h="1796963">
                  <a:moveTo>
                    <a:pt x="0" y="0"/>
                  </a:moveTo>
                  <a:lnTo>
                    <a:pt x="1796963" y="0"/>
                  </a:lnTo>
                  <a:lnTo>
                    <a:pt x="1796963" y="1796963"/>
                  </a:lnTo>
                  <a:lnTo>
                    <a:pt x="0" y="1796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7" name="Freeform 7"/>
            <p:cNvSpPr/>
            <p:nvPr/>
          </p:nvSpPr>
          <p:spPr>
            <a:xfrm>
              <a:off x="2014351" y="271458"/>
              <a:ext cx="1922629" cy="1090360"/>
            </a:xfrm>
            <a:custGeom>
              <a:avLst/>
              <a:gdLst/>
              <a:ahLst/>
              <a:cxnLst/>
              <a:rect l="l" t="t" r="r" b="b"/>
              <a:pathLst>
                <a:path w="1922629" h="1090360">
                  <a:moveTo>
                    <a:pt x="0" y="0"/>
                  </a:moveTo>
                  <a:lnTo>
                    <a:pt x="1922629" y="0"/>
                  </a:lnTo>
                  <a:lnTo>
                    <a:pt x="1922629" y="1090360"/>
                  </a:lnTo>
                  <a:lnTo>
                    <a:pt x="0" y="1090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cap="rnd">
              <a:noFill/>
              <a:prstDash val="solid"/>
              <a:round/>
            </a:ln>
          </p:spPr>
        </p:sp>
      </p:grpSp>
      <p:sp>
        <p:nvSpPr>
          <p:cNvPr id="8" name="Freeform 8"/>
          <p:cNvSpPr/>
          <p:nvPr/>
        </p:nvSpPr>
        <p:spPr>
          <a:xfrm>
            <a:off x="2005031" y="1802956"/>
            <a:ext cx="14598746" cy="7983095"/>
          </a:xfrm>
          <a:custGeom>
            <a:avLst/>
            <a:gdLst/>
            <a:ahLst/>
            <a:cxnLst/>
            <a:rect l="l" t="t" r="r" b="b"/>
            <a:pathLst>
              <a:path w="14598746" h="7983095">
                <a:moveTo>
                  <a:pt x="0" y="0"/>
                </a:moveTo>
                <a:lnTo>
                  <a:pt x="14598745" y="0"/>
                </a:lnTo>
                <a:lnTo>
                  <a:pt x="14598745" y="7983095"/>
                </a:lnTo>
                <a:lnTo>
                  <a:pt x="0" y="79830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"/>
            </a:blip>
            <a:stretch>
              <a:fillRect t="-40206" b="-42664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582309" y="1831531"/>
            <a:ext cx="14030219" cy="474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9"/>
              </a:lnSpc>
            </a:pPr>
            <a:r>
              <a:rPr lang="en-US" sz="3309">
                <a:solidFill>
                  <a:srgbClr val="073E88"/>
                </a:solidFill>
                <a:latin typeface="Poppins"/>
                <a:ea typeface="Poppins"/>
                <a:cs typeface="Poppins"/>
                <a:sym typeface="Poppins"/>
              </a:rPr>
              <a:t>NEGOTIATION AND COLLABORATION IN ENGLISH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5109851" y="645161"/>
            <a:ext cx="6975134" cy="952964"/>
            <a:chOff x="0" y="0"/>
            <a:chExt cx="1870724" cy="25555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70725" cy="255555"/>
            </a:xfrm>
            <a:custGeom>
              <a:avLst/>
              <a:gdLst/>
              <a:ahLst/>
              <a:cxnLst/>
              <a:rect l="l" t="t" r="r" b="b"/>
              <a:pathLst>
                <a:path w="1870725" h="255555">
                  <a:moveTo>
                    <a:pt x="1870725" y="87685"/>
                  </a:moveTo>
                  <a:lnTo>
                    <a:pt x="1870725" y="167870"/>
                  </a:lnTo>
                  <a:cubicBezTo>
                    <a:pt x="1870725" y="191125"/>
                    <a:pt x="1861486" y="213428"/>
                    <a:pt x="1845042" y="229872"/>
                  </a:cubicBezTo>
                  <a:cubicBezTo>
                    <a:pt x="1828598" y="246316"/>
                    <a:pt x="1806295" y="255555"/>
                    <a:pt x="1783040" y="255555"/>
                  </a:cubicBezTo>
                  <a:lnTo>
                    <a:pt x="87685" y="255555"/>
                  </a:lnTo>
                  <a:cubicBezTo>
                    <a:pt x="39258" y="255555"/>
                    <a:pt x="0" y="216297"/>
                    <a:pt x="0" y="167870"/>
                  </a:cubicBezTo>
                  <a:lnTo>
                    <a:pt x="0" y="87685"/>
                  </a:lnTo>
                  <a:cubicBezTo>
                    <a:pt x="0" y="64429"/>
                    <a:pt x="9238" y="42126"/>
                    <a:pt x="25682" y="25682"/>
                  </a:cubicBezTo>
                  <a:cubicBezTo>
                    <a:pt x="42126" y="9238"/>
                    <a:pt x="64429" y="0"/>
                    <a:pt x="87685" y="0"/>
                  </a:cubicBezTo>
                  <a:lnTo>
                    <a:pt x="1783040" y="0"/>
                  </a:lnTo>
                  <a:cubicBezTo>
                    <a:pt x="1831467" y="0"/>
                    <a:pt x="1870725" y="39258"/>
                    <a:pt x="1870725" y="8768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073E88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95250"/>
              <a:ext cx="1870724" cy="3508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7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5339413" y="807255"/>
            <a:ext cx="6516011" cy="67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85"/>
              </a:lnSpc>
            </a:pPr>
            <a:r>
              <a:rPr lang="en-US" sz="4785" b="1">
                <a:solidFill>
                  <a:srgbClr val="073E88"/>
                </a:solidFill>
                <a:latin typeface="Poppins Bold"/>
                <a:ea typeface="Poppins Bold"/>
                <a:cs typeface="Poppins Bold"/>
                <a:sym typeface="Poppins Bold"/>
              </a:rPr>
              <a:t>Program of Week X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1268AC0-CD6E-4CDC-818B-2BB05A3199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90478"/>
              </p:ext>
            </p:extLst>
          </p:nvPr>
        </p:nvGraphicFramePr>
        <p:xfrm>
          <a:off x="1224612" y="2641000"/>
          <a:ext cx="15996588" cy="64155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3588">
                  <a:extLst>
                    <a:ext uri="{9D8B030D-6E8A-4147-A177-3AD203B41FA5}">
                      <a16:colId xmlns:a16="http://schemas.microsoft.com/office/drawing/2014/main" val="2800385147"/>
                    </a:ext>
                  </a:extLst>
                </a:gridCol>
                <a:gridCol w="4574706">
                  <a:extLst>
                    <a:ext uri="{9D8B030D-6E8A-4147-A177-3AD203B41FA5}">
                      <a16:colId xmlns:a16="http://schemas.microsoft.com/office/drawing/2014/main" val="3267010854"/>
                    </a:ext>
                  </a:extLst>
                </a:gridCol>
                <a:gridCol w="3999147">
                  <a:extLst>
                    <a:ext uri="{9D8B030D-6E8A-4147-A177-3AD203B41FA5}">
                      <a16:colId xmlns:a16="http://schemas.microsoft.com/office/drawing/2014/main" val="3805556396"/>
                    </a:ext>
                  </a:extLst>
                </a:gridCol>
                <a:gridCol w="3999147">
                  <a:extLst>
                    <a:ext uri="{9D8B030D-6E8A-4147-A177-3AD203B41FA5}">
                      <a16:colId xmlns:a16="http://schemas.microsoft.com/office/drawing/2014/main" val="2283481978"/>
                    </a:ext>
                  </a:extLst>
                </a:gridCol>
              </a:tblGrid>
              <a:tr h="9642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Session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Lesson Focus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Practice Activities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Theory Focus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4099857"/>
                  </a:ext>
                </a:extLst>
              </a:tr>
              <a:tr h="20395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Session 1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Negotiation vocabulary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Listening task: construction deal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Persuasive phrases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9843454"/>
                  </a:ext>
                </a:extLst>
              </a:tr>
              <a:tr h="9642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Session 2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Role-play: negotiation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“Manager vs. Contractor” task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Polite tone and modal use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8130722"/>
                  </a:ext>
                </a:extLst>
              </a:tr>
              <a:tr h="20395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Session 3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Conflict resolution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Group activity: “Team disagreement”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Empathetic communication</a:t>
                      </a:r>
                      <a:endParaRPr lang="en-US" sz="2800" dirty="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275795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E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0949" y="596370"/>
            <a:ext cx="17286102" cy="9285102"/>
            <a:chOff x="0" y="0"/>
            <a:chExt cx="4552718" cy="24454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2718" cy="2445459"/>
            </a:xfrm>
            <a:custGeom>
              <a:avLst/>
              <a:gdLst/>
              <a:ahLst/>
              <a:cxnLst/>
              <a:rect l="l" t="t" r="r" b="b"/>
              <a:pathLst>
                <a:path w="4552718" h="2445459">
                  <a:moveTo>
                    <a:pt x="22393" y="0"/>
                  </a:moveTo>
                  <a:lnTo>
                    <a:pt x="4530325" y="0"/>
                  </a:lnTo>
                  <a:cubicBezTo>
                    <a:pt x="4536264" y="0"/>
                    <a:pt x="4541960" y="2359"/>
                    <a:pt x="4546159" y="6559"/>
                  </a:cubicBezTo>
                  <a:cubicBezTo>
                    <a:pt x="4550359" y="10758"/>
                    <a:pt x="4552718" y="16454"/>
                    <a:pt x="4552718" y="22393"/>
                  </a:cubicBezTo>
                  <a:lnTo>
                    <a:pt x="4552718" y="2423065"/>
                  </a:lnTo>
                  <a:cubicBezTo>
                    <a:pt x="4552718" y="2429004"/>
                    <a:pt x="4550359" y="2434700"/>
                    <a:pt x="4546159" y="2438900"/>
                  </a:cubicBezTo>
                  <a:cubicBezTo>
                    <a:pt x="4541960" y="2443100"/>
                    <a:pt x="4536264" y="2445459"/>
                    <a:pt x="4530325" y="2445459"/>
                  </a:cubicBezTo>
                  <a:lnTo>
                    <a:pt x="22393" y="2445459"/>
                  </a:lnTo>
                  <a:cubicBezTo>
                    <a:pt x="16454" y="2445459"/>
                    <a:pt x="10758" y="2443100"/>
                    <a:pt x="6559" y="2438900"/>
                  </a:cubicBezTo>
                  <a:cubicBezTo>
                    <a:pt x="2359" y="2434700"/>
                    <a:pt x="0" y="2429004"/>
                    <a:pt x="0" y="2423065"/>
                  </a:cubicBezTo>
                  <a:lnTo>
                    <a:pt x="0" y="22393"/>
                  </a:lnTo>
                  <a:cubicBezTo>
                    <a:pt x="0" y="16454"/>
                    <a:pt x="2359" y="10758"/>
                    <a:pt x="6559" y="6559"/>
                  </a:cubicBezTo>
                  <a:cubicBezTo>
                    <a:pt x="10758" y="2359"/>
                    <a:pt x="16454" y="0"/>
                    <a:pt x="22393" y="0"/>
                  </a:cubicBezTo>
                  <a:close/>
                </a:path>
              </a:pathLst>
            </a:custGeom>
            <a:solidFill>
              <a:srgbClr val="F5F7F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4552718" cy="2407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153182" y="890435"/>
            <a:ext cx="1106118" cy="276529"/>
          </a:xfrm>
          <a:custGeom>
            <a:avLst/>
            <a:gdLst/>
            <a:ahLst/>
            <a:cxnLst/>
            <a:rect l="l" t="t" r="r" b="b"/>
            <a:pathLst>
              <a:path w="1106118" h="276529">
                <a:moveTo>
                  <a:pt x="0" y="0"/>
                </a:moveTo>
                <a:lnTo>
                  <a:pt x="1106118" y="0"/>
                </a:lnTo>
                <a:lnTo>
                  <a:pt x="1106118" y="276530"/>
                </a:lnTo>
                <a:lnTo>
                  <a:pt x="0" y="2765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33317" y="1292581"/>
            <a:ext cx="14039918" cy="8103037"/>
          </a:xfrm>
          <a:custGeom>
            <a:avLst/>
            <a:gdLst/>
            <a:ahLst/>
            <a:cxnLst/>
            <a:rect l="l" t="t" r="r" b="b"/>
            <a:pathLst>
              <a:path w="14039918" h="8103037">
                <a:moveTo>
                  <a:pt x="0" y="0"/>
                </a:moveTo>
                <a:lnTo>
                  <a:pt x="14039918" y="0"/>
                </a:lnTo>
                <a:lnTo>
                  <a:pt x="14039918" y="8103037"/>
                </a:lnTo>
                <a:lnTo>
                  <a:pt x="0" y="81030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"/>
            </a:blip>
            <a:stretch>
              <a:fillRect t="-35317" b="-37950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761361" y="1485837"/>
            <a:ext cx="10013663" cy="1506100"/>
            <a:chOff x="0" y="0"/>
            <a:chExt cx="2685655" cy="40388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85655" cy="403888"/>
            </a:xfrm>
            <a:custGeom>
              <a:avLst/>
              <a:gdLst/>
              <a:ahLst/>
              <a:cxnLst/>
              <a:rect l="l" t="t" r="r" b="b"/>
              <a:pathLst>
                <a:path w="2685655" h="403888">
                  <a:moveTo>
                    <a:pt x="2685655" y="16236"/>
                  </a:moveTo>
                  <a:lnTo>
                    <a:pt x="2685655" y="387652"/>
                  </a:lnTo>
                  <a:cubicBezTo>
                    <a:pt x="2685655" y="391958"/>
                    <a:pt x="2683945" y="396088"/>
                    <a:pt x="2680900" y="399133"/>
                  </a:cubicBezTo>
                  <a:cubicBezTo>
                    <a:pt x="2677855" y="402178"/>
                    <a:pt x="2673725" y="403888"/>
                    <a:pt x="2669419" y="403888"/>
                  </a:cubicBezTo>
                  <a:lnTo>
                    <a:pt x="16236" y="403888"/>
                  </a:lnTo>
                  <a:cubicBezTo>
                    <a:pt x="11930" y="403888"/>
                    <a:pt x="7800" y="402178"/>
                    <a:pt x="4755" y="399133"/>
                  </a:cubicBezTo>
                  <a:cubicBezTo>
                    <a:pt x="1711" y="396088"/>
                    <a:pt x="0" y="391958"/>
                    <a:pt x="0" y="387652"/>
                  </a:cubicBezTo>
                  <a:lnTo>
                    <a:pt x="0" y="16236"/>
                  </a:lnTo>
                  <a:cubicBezTo>
                    <a:pt x="0" y="11930"/>
                    <a:pt x="1711" y="7800"/>
                    <a:pt x="4755" y="4755"/>
                  </a:cubicBezTo>
                  <a:cubicBezTo>
                    <a:pt x="7800" y="1711"/>
                    <a:pt x="11930" y="0"/>
                    <a:pt x="16236" y="0"/>
                  </a:cubicBezTo>
                  <a:lnTo>
                    <a:pt x="2669419" y="0"/>
                  </a:lnTo>
                  <a:cubicBezTo>
                    <a:pt x="2673725" y="0"/>
                    <a:pt x="2677855" y="1711"/>
                    <a:pt x="2680900" y="4755"/>
                  </a:cubicBezTo>
                  <a:cubicBezTo>
                    <a:pt x="2683945" y="7800"/>
                    <a:pt x="2685655" y="11930"/>
                    <a:pt x="2685655" y="16236"/>
                  </a:cubicBezTo>
                  <a:close/>
                </a:path>
              </a:pathLst>
            </a:custGeom>
            <a:solidFill>
              <a:srgbClr val="073E88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95250"/>
              <a:ext cx="2685655" cy="4991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7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208475" y="1963142"/>
            <a:ext cx="6256027" cy="7429176"/>
            <a:chOff x="0" y="0"/>
            <a:chExt cx="969222" cy="115097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69222" cy="1150974"/>
            </a:xfrm>
            <a:custGeom>
              <a:avLst/>
              <a:gdLst/>
              <a:ahLst/>
              <a:cxnLst/>
              <a:rect l="l" t="t" r="r" b="b"/>
              <a:pathLst>
                <a:path w="969222" h="1150974">
                  <a:moveTo>
                    <a:pt x="28463" y="0"/>
                  </a:moveTo>
                  <a:lnTo>
                    <a:pt x="940759" y="0"/>
                  </a:lnTo>
                  <a:cubicBezTo>
                    <a:pt x="948308" y="0"/>
                    <a:pt x="955548" y="2999"/>
                    <a:pt x="960886" y="8337"/>
                  </a:cubicBezTo>
                  <a:cubicBezTo>
                    <a:pt x="966223" y="13674"/>
                    <a:pt x="969222" y="20914"/>
                    <a:pt x="969222" y="28463"/>
                  </a:cubicBezTo>
                  <a:lnTo>
                    <a:pt x="969222" y="1122511"/>
                  </a:lnTo>
                  <a:cubicBezTo>
                    <a:pt x="969222" y="1138231"/>
                    <a:pt x="956479" y="1150974"/>
                    <a:pt x="940759" y="1150974"/>
                  </a:cubicBezTo>
                  <a:lnTo>
                    <a:pt x="28463" y="1150974"/>
                  </a:lnTo>
                  <a:cubicBezTo>
                    <a:pt x="20914" y="1150974"/>
                    <a:pt x="13674" y="1147975"/>
                    <a:pt x="8337" y="1142637"/>
                  </a:cubicBezTo>
                  <a:cubicBezTo>
                    <a:pt x="2999" y="1137299"/>
                    <a:pt x="0" y="1130060"/>
                    <a:pt x="0" y="1122511"/>
                  </a:cubicBezTo>
                  <a:lnTo>
                    <a:pt x="0" y="28463"/>
                  </a:lnTo>
                  <a:cubicBezTo>
                    <a:pt x="0" y="12743"/>
                    <a:pt x="12743" y="0"/>
                    <a:pt x="28463" y="0"/>
                  </a:cubicBezTo>
                  <a:close/>
                </a:path>
              </a:pathLst>
            </a:custGeom>
            <a:blipFill>
              <a:blip r:embed="rId5"/>
              <a:stretch>
                <a:fillRect l="-38983" r="-38983"/>
              </a:stretch>
            </a:blipFill>
            <a:ln w="38100" cap="rnd">
              <a:solidFill>
                <a:srgbClr val="073E88"/>
              </a:solidFill>
              <a:prstDash val="solid"/>
              <a:round/>
            </a:ln>
          </p:spPr>
        </p:sp>
      </p:grpSp>
      <p:grpSp>
        <p:nvGrpSpPr>
          <p:cNvPr id="12" name="Group 12"/>
          <p:cNvGrpSpPr/>
          <p:nvPr/>
        </p:nvGrpSpPr>
        <p:grpSpPr>
          <a:xfrm>
            <a:off x="14336488" y="615420"/>
            <a:ext cx="2952735" cy="1347722"/>
            <a:chOff x="0" y="0"/>
            <a:chExt cx="3936980" cy="179696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96963" cy="1796963"/>
            </a:xfrm>
            <a:custGeom>
              <a:avLst/>
              <a:gdLst/>
              <a:ahLst/>
              <a:cxnLst/>
              <a:rect l="l" t="t" r="r" b="b"/>
              <a:pathLst>
                <a:path w="1796963" h="1796963">
                  <a:moveTo>
                    <a:pt x="0" y="0"/>
                  </a:moveTo>
                  <a:lnTo>
                    <a:pt x="1796963" y="0"/>
                  </a:lnTo>
                  <a:lnTo>
                    <a:pt x="1796963" y="1796963"/>
                  </a:lnTo>
                  <a:lnTo>
                    <a:pt x="0" y="1796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2014351" y="271458"/>
              <a:ext cx="1922629" cy="1090360"/>
            </a:xfrm>
            <a:custGeom>
              <a:avLst/>
              <a:gdLst/>
              <a:ahLst/>
              <a:cxnLst/>
              <a:rect l="l" t="t" r="r" b="b"/>
              <a:pathLst>
                <a:path w="1922629" h="1090360">
                  <a:moveTo>
                    <a:pt x="0" y="0"/>
                  </a:moveTo>
                  <a:lnTo>
                    <a:pt x="1922629" y="0"/>
                  </a:lnTo>
                  <a:lnTo>
                    <a:pt x="1922629" y="1090360"/>
                  </a:lnTo>
                  <a:lnTo>
                    <a:pt x="0" y="1090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1631349" y="1609713"/>
            <a:ext cx="7894183" cy="1239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30"/>
              </a:lnSpc>
            </a:pPr>
            <a:r>
              <a:rPr lang="en-US" sz="4186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FIELD COMMUNICATION INTEGRATION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915636" y="596370"/>
            <a:ext cx="3379077" cy="899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48"/>
              </a:lnSpc>
            </a:pPr>
            <a:r>
              <a:rPr lang="en-US" sz="5795" b="1">
                <a:solidFill>
                  <a:srgbClr val="073E88"/>
                </a:solidFill>
                <a:latin typeface="Poppins Bold"/>
                <a:ea typeface="Poppins Bold"/>
                <a:cs typeface="Poppins Bold"/>
                <a:sym typeface="Poppins Bold"/>
              </a:rPr>
              <a:t>WEEK  11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72188" y="3464982"/>
            <a:ext cx="2647101" cy="690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4"/>
              </a:lnSpc>
            </a:pPr>
            <a:r>
              <a:rPr lang="en-US" sz="3802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Objectives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61361" y="5226500"/>
            <a:ext cx="2310025" cy="690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4"/>
              </a:lnSpc>
            </a:pPr>
            <a:r>
              <a:rPr lang="en-US" sz="3802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Outcome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09600" y="7272465"/>
            <a:ext cx="1742412" cy="646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24"/>
              </a:lnSpc>
            </a:pPr>
            <a:r>
              <a:rPr lang="en-US" sz="3802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Tools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72188" y="4317881"/>
            <a:ext cx="10447114" cy="511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901" lvl="1" indent="-302450" algn="l">
              <a:lnSpc>
                <a:spcPts val="3922"/>
              </a:lnSpc>
              <a:buFont typeface="Arial"/>
              <a:buChar char="•"/>
            </a:pPr>
            <a:r>
              <a:rPr lang="en-US" sz="280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Integrate all learned skills into real-world scenarios.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72188" y="6079127"/>
            <a:ext cx="10177845" cy="1008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901" lvl="1" indent="-302450" algn="l">
              <a:lnSpc>
                <a:spcPts val="3922"/>
              </a:lnSpc>
              <a:buFont typeface="Arial"/>
              <a:buChar char="•"/>
            </a:pPr>
            <a:r>
              <a:rPr lang="en-US" sz="280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Learners handle full professional exchanges in English.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61361" y="8226762"/>
            <a:ext cx="10177845" cy="509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900" lvl="1" indent="-302450" algn="l">
              <a:lnSpc>
                <a:spcPts val="3922"/>
              </a:lnSpc>
              <a:buFont typeface="Arial"/>
              <a:buChar char="•"/>
            </a:pPr>
            <a:r>
              <a:rPr lang="en-US" sz="280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Google Meet, Padlet, YouTube.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E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0949" y="500949"/>
            <a:ext cx="17286102" cy="9285102"/>
            <a:chOff x="0" y="0"/>
            <a:chExt cx="4552718" cy="24454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2718" cy="2445459"/>
            </a:xfrm>
            <a:custGeom>
              <a:avLst/>
              <a:gdLst/>
              <a:ahLst/>
              <a:cxnLst/>
              <a:rect l="l" t="t" r="r" b="b"/>
              <a:pathLst>
                <a:path w="4552718" h="2445459">
                  <a:moveTo>
                    <a:pt x="22393" y="0"/>
                  </a:moveTo>
                  <a:lnTo>
                    <a:pt x="4530325" y="0"/>
                  </a:lnTo>
                  <a:cubicBezTo>
                    <a:pt x="4536264" y="0"/>
                    <a:pt x="4541960" y="2359"/>
                    <a:pt x="4546159" y="6559"/>
                  </a:cubicBezTo>
                  <a:cubicBezTo>
                    <a:pt x="4550359" y="10758"/>
                    <a:pt x="4552718" y="16454"/>
                    <a:pt x="4552718" y="22393"/>
                  </a:cubicBezTo>
                  <a:lnTo>
                    <a:pt x="4552718" y="2423065"/>
                  </a:lnTo>
                  <a:cubicBezTo>
                    <a:pt x="4552718" y="2429004"/>
                    <a:pt x="4550359" y="2434700"/>
                    <a:pt x="4546159" y="2438900"/>
                  </a:cubicBezTo>
                  <a:cubicBezTo>
                    <a:pt x="4541960" y="2443100"/>
                    <a:pt x="4536264" y="2445459"/>
                    <a:pt x="4530325" y="2445459"/>
                  </a:cubicBezTo>
                  <a:lnTo>
                    <a:pt x="22393" y="2445459"/>
                  </a:lnTo>
                  <a:cubicBezTo>
                    <a:pt x="16454" y="2445459"/>
                    <a:pt x="10758" y="2443100"/>
                    <a:pt x="6559" y="2438900"/>
                  </a:cubicBezTo>
                  <a:cubicBezTo>
                    <a:pt x="2359" y="2434700"/>
                    <a:pt x="0" y="2429004"/>
                    <a:pt x="0" y="2423065"/>
                  </a:cubicBezTo>
                  <a:lnTo>
                    <a:pt x="0" y="22393"/>
                  </a:lnTo>
                  <a:cubicBezTo>
                    <a:pt x="0" y="16454"/>
                    <a:pt x="2359" y="10758"/>
                    <a:pt x="6559" y="6559"/>
                  </a:cubicBezTo>
                  <a:cubicBezTo>
                    <a:pt x="10758" y="2359"/>
                    <a:pt x="16454" y="0"/>
                    <a:pt x="22393" y="0"/>
                  </a:cubicBezTo>
                  <a:close/>
                </a:path>
              </a:pathLst>
            </a:custGeom>
            <a:solidFill>
              <a:srgbClr val="F5F7F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4552718" cy="2407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618703" y="645161"/>
            <a:ext cx="2952735" cy="1347722"/>
            <a:chOff x="0" y="0"/>
            <a:chExt cx="3936980" cy="17969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96963" cy="1796963"/>
            </a:xfrm>
            <a:custGeom>
              <a:avLst/>
              <a:gdLst/>
              <a:ahLst/>
              <a:cxnLst/>
              <a:rect l="l" t="t" r="r" b="b"/>
              <a:pathLst>
                <a:path w="1796963" h="1796963">
                  <a:moveTo>
                    <a:pt x="0" y="0"/>
                  </a:moveTo>
                  <a:lnTo>
                    <a:pt x="1796963" y="0"/>
                  </a:lnTo>
                  <a:lnTo>
                    <a:pt x="1796963" y="1796963"/>
                  </a:lnTo>
                  <a:lnTo>
                    <a:pt x="0" y="1796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7" name="Freeform 7"/>
            <p:cNvSpPr/>
            <p:nvPr/>
          </p:nvSpPr>
          <p:spPr>
            <a:xfrm>
              <a:off x="2014351" y="271458"/>
              <a:ext cx="1922629" cy="1090360"/>
            </a:xfrm>
            <a:custGeom>
              <a:avLst/>
              <a:gdLst/>
              <a:ahLst/>
              <a:cxnLst/>
              <a:rect l="l" t="t" r="r" b="b"/>
              <a:pathLst>
                <a:path w="1922629" h="1090360">
                  <a:moveTo>
                    <a:pt x="0" y="0"/>
                  </a:moveTo>
                  <a:lnTo>
                    <a:pt x="1922629" y="0"/>
                  </a:lnTo>
                  <a:lnTo>
                    <a:pt x="1922629" y="1090360"/>
                  </a:lnTo>
                  <a:lnTo>
                    <a:pt x="0" y="1090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cap="rnd">
              <a:noFill/>
              <a:prstDash val="solid"/>
              <a:round/>
            </a:ln>
          </p:spPr>
        </p:sp>
      </p:grpSp>
      <p:sp>
        <p:nvSpPr>
          <p:cNvPr id="8" name="Freeform 8"/>
          <p:cNvSpPr/>
          <p:nvPr/>
        </p:nvSpPr>
        <p:spPr>
          <a:xfrm>
            <a:off x="2005031" y="1802956"/>
            <a:ext cx="14598746" cy="7983095"/>
          </a:xfrm>
          <a:custGeom>
            <a:avLst/>
            <a:gdLst/>
            <a:ahLst/>
            <a:cxnLst/>
            <a:rect l="l" t="t" r="r" b="b"/>
            <a:pathLst>
              <a:path w="14598746" h="7983095">
                <a:moveTo>
                  <a:pt x="0" y="0"/>
                </a:moveTo>
                <a:lnTo>
                  <a:pt x="14598745" y="0"/>
                </a:lnTo>
                <a:lnTo>
                  <a:pt x="14598745" y="7983095"/>
                </a:lnTo>
                <a:lnTo>
                  <a:pt x="0" y="79830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"/>
            </a:blip>
            <a:stretch>
              <a:fillRect t="-40206" b="-42664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650885" y="1960420"/>
            <a:ext cx="14030219" cy="474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9"/>
              </a:lnSpc>
            </a:pPr>
            <a:r>
              <a:rPr lang="en-US" sz="3309" dirty="0">
                <a:solidFill>
                  <a:srgbClr val="073E88"/>
                </a:solidFill>
                <a:latin typeface="Poppins"/>
                <a:ea typeface="Poppins"/>
                <a:cs typeface="Poppins"/>
                <a:sym typeface="Poppins"/>
              </a:rPr>
              <a:t>FIELD COMMUNICATION INTEGRATION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5109851" y="645161"/>
            <a:ext cx="6975134" cy="952964"/>
            <a:chOff x="0" y="0"/>
            <a:chExt cx="1870724" cy="25555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70725" cy="255555"/>
            </a:xfrm>
            <a:custGeom>
              <a:avLst/>
              <a:gdLst/>
              <a:ahLst/>
              <a:cxnLst/>
              <a:rect l="l" t="t" r="r" b="b"/>
              <a:pathLst>
                <a:path w="1870725" h="255555">
                  <a:moveTo>
                    <a:pt x="1870725" y="87685"/>
                  </a:moveTo>
                  <a:lnTo>
                    <a:pt x="1870725" y="167870"/>
                  </a:lnTo>
                  <a:cubicBezTo>
                    <a:pt x="1870725" y="191125"/>
                    <a:pt x="1861486" y="213428"/>
                    <a:pt x="1845042" y="229872"/>
                  </a:cubicBezTo>
                  <a:cubicBezTo>
                    <a:pt x="1828598" y="246316"/>
                    <a:pt x="1806295" y="255555"/>
                    <a:pt x="1783040" y="255555"/>
                  </a:cubicBezTo>
                  <a:lnTo>
                    <a:pt x="87685" y="255555"/>
                  </a:lnTo>
                  <a:cubicBezTo>
                    <a:pt x="39258" y="255555"/>
                    <a:pt x="0" y="216297"/>
                    <a:pt x="0" y="167870"/>
                  </a:cubicBezTo>
                  <a:lnTo>
                    <a:pt x="0" y="87685"/>
                  </a:lnTo>
                  <a:cubicBezTo>
                    <a:pt x="0" y="64429"/>
                    <a:pt x="9238" y="42126"/>
                    <a:pt x="25682" y="25682"/>
                  </a:cubicBezTo>
                  <a:cubicBezTo>
                    <a:pt x="42126" y="9238"/>
                    <a:pt x="64429" y="0"/>
                    <a:pt x="87685" y="0"/>
                  </a:cubicBezTo>
                  <a:lnTo>
                    <a:pt x="1783040" y="0"/>
                  </a:lnTo>
                  <a:cubicBezTo>
                    <a:pt x="1831467" y="0"/>
                    <a:pt x="1870725" y="39258"/>
                    <a:pt x="1870725" y="8768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073E88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95250"/>
              <a:ext cx="1870724" cy="3508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7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5339413" y="807255"/>
            <a:ext cx="6516011" cy="67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85"/>
              </a:lnSpc>
            </a:pPr>
            <a:r>
              <a:rPr lang="en-US" sz="4785" b="1">
                <a:solidFill>
                  <a:srgbClr val="073E88"/>
                </a:solidFill>
                <a:latin typeface="Poppins Bold"/>
                <a:ea typeface="Poppins Bold"/>
                <a:cs typeface="Poppins Bold"/>
                <a:sym typeface="Poppins Bold"/>
              </a:rPr>
              <a:t>Program of Week XI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04D25E8-8EFA-433D-B10B-C4B7FC69E2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465112"/>
              </p:ext>
            </p:extLst>
          </p:nvPr>
        </p:nvGraphicFramePr>
        <p:xfrm>
          <a:off x="1145226" y="2669576"/>
          <a:ext cx="15997548" cy="58149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00750">
                  <a:extLst>
                    <a:ext uri="{9D8B030D-6E8A-4147-A177-3AD203B41FA5}">
                      <a16:colId xmlns:a16="http://schemas.microsoft.com/office/drawing/2014/main" val="4124237709"/>
                    </a:ext>
                  </a:extLst>
                </a:gridCol>
                <a:gridCol w="4498024">
                  <a:extLst>
                    <a:ext uri="{9D8B030D-6E8A-4147-A177-3AD203B41FA5}">
                      <a16:colId xmlns:a16="http://schemas.microsoft.com/office/drawing/2014/main" val="2590244556"/>
                    </a:ext>
                  </a:extLst>
                </a:gridCol>
                <a:gridCol w="3999387">
                  <a:extLst>
                    <a:ext uri="{9D8B030D-6E8A-4147-A177-3AD203B41FA5}">
                      <a16:colId xmlns:a16="http://schemas.microsoft.com/office/drawing/2014/main" val="1260882796"/>
                    </a:ext>
                  </a:extLst>
                </a:gridCol>
                <a:gridCol w="3999387">
                  <a:extLst>
                    <a:ext uri="{9D8B030D-6E8A-4147-A177-3AD203B41FA5}">
                      <a16:colId xmlns:a16="http://schemas.microsoft.com/office/drawing/2014/main" val="1623800101"/>
                    </a:ext>
                  </a:extLst>
                </a:gridCol>
              </a:tblGrid>
              <a:tr h="1166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Session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Lesson Focus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Practice Activities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Theory Focus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513408"/>
                  </a:ext>
                </a:extLst>
              </a:tr>
              <a:tr h="1166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Session 1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Review of key language areas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Vocabulary recap games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Review grammar tenses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1781228"/>
                  </a:ext>
                </a:extLst>
              </a:tr>
              <a:tr h="190412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Session 2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Field simulation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Simulate site inspection &amp; report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Contextual accuracy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2964619"/>
                  </a:ext>
                </a:extLst>
              </a:tr>
              <a:tr h="1166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Session 3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Oral assessment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Dialogue &amp; feedback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Pronunciation &amp; coherence</a:t>
                      </a:r>
                      <a:endParaRPr lang="en-US" sz="2800" dirty="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509587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E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0949" y="500949"/>
            <a:ext cx="17286102" cy="9285102"/>
            <a:chOff x="0" y="0"/>
            <a:chExt cx="4552718" cy="24454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2718" cy="2445459"/>
            </a:xfrm>
            <a:custGeom>
              <a:avLst/>
              <a:gdLst/>
              <a:ahLst/>
              <a:cxnLst/>
              <a:rect l="l" t="t" r="r" b="b"/>
              <a:pathLst>
                <a:path w="4552718" h="2445459">
                  <a:moveTo>
                    <a:pt x="22393" y="0"/>
                  </a:moveTo>
                  <a:lnTo>
                    <a:pt x="4530325" y="0"/>
                  </a:lnTo>
                  <a:cubicBezTo>
                    <a:pt x="4536264" y="0"/>
                    <a:pt x="4541960" y="2359"/>
                    <a:pt x="4546159" y="6559"/>
                  </a:cubicBezTo>
                  <a:cubicBezTo>
                    <a:pt x="4550359" y="10758"/>
                    <a:pt x="4552718" y="16454"/>
                    <a:pt x="4552718" y="22393"/>
                  </a:cubicBezTo>
                  <a:lnTo>
                    <a:pt x="4552718" y="2423065"/>
                  </a:lnTo>
                  <a:cubicBezTo>
                    <a:pt x="4552718" y="2429004"/>
                    <a:pt x="4550359" y="2434700"/>
                    <a:pt x="4546159" y="2438900"/>
                  </a:cubicBezTo>
                  <a:cubicBezTo>
                    <a:pt x="4541960" y="2443100"/>
                    <a:pt x="4536264" y="2445459"/>
                    <a:pt x="4530325" y="2445459"/>
                  </a:cubicBezTo>
                  <a:lnTo>
                    <a:pt x="22393" y="2445459"/>
                  </a:lnTo>
                  <a:cubicBezTo>
                    <a:pt x="16454" y="2445459"/>
                    <a:pt x="10758" y="2443100"/>
                    <a:pt x="6559" y="2438900"/>
                  </a:cubicBezTo>
                  <a:cubicBezTo>
                    <a:pt x="2359" y="2434700"/>
                    <a:pt x="0" y="2429004"/>
                    <a:pt x="0" y="2423065"/>
                  </a:cubicBezTo>
                  <a:lnTo>
                    <a:pt x="0" y="22393"/>
                  </a:lnTo>
                  <a:cubicBezTo>
                    <a:pt x="0" y="16454"/>
                    <a:pt x="2359" y="10758"/>
                    <a:pt x="6559" y="6559"/>
                  </a:cubicBezTo>
                  <a:cubicBezTo>
                    <a:pt x="10758" y="2359"/>
                    <a:pt x="16454" y="0"/>
                    <a:pt x="22393" y="0"/>
                  </a:cubicBezTo>
                  <a:close/>
                </a:path>
              </a:pathLst>
            </a:custGeom>
            <a:solidFill>
              <a:srgbClr val="F5F7F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4552718" cy="2407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153182" y="890435"/>
            <a:ext cx="1106118" cy="276529"/>
          </a:xfrm>
          <a:custGeom>
            <a:avLst/>
            <a:gdLst/>
            <a:ahLst/>
            <a:cxnLst/>
            <a:rect l="l" t="t" r="r" b="b"/>
            <a:pathLst>
              <a:path w="1106118" h="276529">
                <a:moveTo>
                  <a:pt x="0" y="0"/>
                </a:moveTo>
                <a:lnTo>
                  <a:pt x="1106118" y="0"/>
                </a:lnTo>
                <a:lnTo>
                  <a:pt x="1106118" y="276530"/>
                </a:lnTo>
                <a:lnTo>
                  <a:pt x="0" y="2765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70532" y="1289281"/>
            <a:ext cx="14039918" cy="8103037"/>
          </a:xfrm>
          <a:custGeom>
            <a:avLst/>
            <a:gdLst/>
            <a:ahLst/>
            <a:cxnLst/>
            <a:rect l="l" t="t" r="r" b="b"/>
            <a:pathLst>
              <a:path w="14039918" h="8103037">
                <a:moveTo>
                  <a:pt x="0" y="0"/>
                </a:moveTo>
                <a:lnTo>
                  <a:pt x="14039918" y="0"/>
                </a:lnTo>
                <a:lnTo>
                  <a:pt x="14039918" y="8103037"/>
                </a:lnTo>
                <a:lnTo>
                  <a:pt x="0" y="81030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"/>
            </a:blip>
            <a:stretch>
              <a:fillRect t="-35317" b="-37950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761361" y="1485837"/>
            <a:ext cx="9746323" cy="1079869"/>
            <a:chOff x="0" y="0"/>
            <a:chExt cx="2613955" cy="28958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13955" cy="289586"/>
            </a:xfrm>
            <a:custGeom>
              <a:avLst/>
              <a:gdLst/>
              <a:ahLst/>
              <a:cxnLst/>
              <a:rect l="l" t="t" r="r" b="b"/>
              <a:pathLst>
                <a:path w="2613955" h="289586">
                  <a:moveTo>
                    <a:pt x="2613955" y="16681"/>
                  </a:moveTo>
                  <a:lnTo>
                    <a:pt x="2613955" y="272905"/>
                  </a:lnTo>
                  <a:cubicBezTo>
                    <a:pt x="2613955" y="277329"/>
                    <a:pt x="2612198" y="281572"/>
                    <a:pt x="2609069" y="284701"/>
                  </a:cubicBezTo>
                  <a:cubicBezTo>
                    <a:pt x="2605941" y="287829"/>
                    <a:pt x="2601698" y="289586"/>
                    <a:pt x="2597274" y="289586"/>
                  </a:cubicBezTo>
                  <a:lnTo>
                    <a:pt x="16681" y="289586"/>
                  </a:lnTo>
                  <a:cubicBezTo>
                    <a:pt x="7468" y="289586"/>
                    <a:pt x="0" y="282118"/>
                    <a:pt x="0" y="272905"/>
                  </a:cubicBezTo>
                  <a:lnTo>
                    <a:pt x="0" y="16681"/>
                  </a:lnTo>
                  <a:cubicBezTo>
                    <a:pt x="0" y="7468"/>
                    <a:pt x="7468" y="0"/>
                    <a:pt x="16681" y="0"/>
                  </a:cubicBezTo>
                  <a:lnTo>
                    <a:pt x="2597274" y="0"/>
                  </a:lnTo>
                  <a:cubicBezTo>
                    <a:pt x="2601698" y="0"/>
                    <a:pt x="2605941" y="1757"/>
                    <a:pt x="2609069" y="4886"/>
                  </a:cubicBezTo>
                  <a:cubicBezTo>
                    <a:pt x="2612198" y="8014"/>
                    <a:pt x="2613955" y="12257"/>
                    <a:pt x="2613955" y="16681"/>
                  </a:cubicBezTo>
                  <a:close/>
                </a:path>
              </a:pathLst>
            </a:custGeom>
            <a:solidFill>
              <a:srgbClr val="073E88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95250"/>
              <a:ext cx="2613955" cy="3848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7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208475" y="1963142"/>
            <a:ext cx="6256027" cy="7429176"/>
            <a:chOff x="0" y="0"/>
            <a:chExt cx="969222" cy="115097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69222" cy="1150974"/>
            </a:xfrm>
            <a:custGeom>
              <a:avLst/>
              <a:gdLst/>
              <a:ahLst/>
              <a:cxnLst/>
              <a:rect l="l" t="t" r="r" b="b"/>
              <a:pathLst>
                <a:path w="969222" h="1150974">
                  <a:moveTo>
                    <a:pt x="28463" y="0"/>
                  </a:moveTo>
                  <a:lnTo>
                    <a:pt x="940759" y="0"/>
                  </a:lnTo>
                  <a:cubicBezTo>
                    <a:pt x="948308" y="0"/>
                    <a:pt x="955548" y="2999"/>
                    <a:pt x="960886" y="8337"/>
                  </a:cubicBezTo>
                  <a:cubicBezTo>
                    <a:pt x="966223" y="13674"/>
                    <a:pt x="969222" y="20914"/>
                    <a:pt x="969222" y="28463"/>
                  </a:cubicBezTo>
                  <a:lnTo>
                    <a:pt x="969222" y="1122511"/>
                  </a:lnTo>
                  <a:cubicBezTo>
                    <a:pt x="969222" y="1138231"/>
                    <a:pt x="956479" y="1150974"/>
                    <a:pt x="940759" y="1150974"/>
                  </a:cubicBezTo>
                  <a:lnTo>
                    <a:pt x="28463" y="1150974"/>
                  </a:lnTo>
                  <a:cubicBezTo>
                    <a:pt x="20914" y="1150974"/>
                    <a:pt x="13674" y="1147975"/>
                    <a:pt x="8337" y="1142637"/>
                  </a:cubicBezTo>
                  <a:cubicBezTo>
                    <a:pt x="2999" y="1137299"/>
                    <a:pt x="0" y="1130060"/>
                    <a:pt x="0" y="1122511"/>
                  </a:cubicBezTo>
                  <a:lnTo>
                    <a:pt x="0" y="28463"/>
                  </a:lnTo>
                  <a:cubicBezTo>
                    <a:pt x="0" y="12743"/>
                    <a:pt x="12743" y="0"/>
                    <a:pt x="28463" y="0"/>
                  </a:cubicBezTo>
                  <a:close/>
                </a:path>
              </a:pathLst>
            </a:custGeom>
            <a:blipFill>
              <a:blip r:embed="rId5"/>
              <a:stretch>
                <a:fillRect l="-39064" r="-39064"/>
              </a:stretch>
            </a:blipFill>
            <a:ln w="38100" cap="rnd">
              <a:solidFill>
                <a:srgbClr val="073E88"/>
              </a:solidFill>
              <a:prstDash val="solid"/>
              <a:round/>
            </a:ln>
          </p:spPr>
        </p:sp>
      </p:grpSp>
      <p:grpSp>
        <p:nvGrpSpPr>
          <p:cNvPr id="12" name="Group 12"/>
          <p:cNvGrpSpPr/>
          <p:nvPr/>
        </p:nvGrpSpPr>
        <p:grpSpPr>
          <a:xfrm>
            <a:off x="14336488" y="615420"/>
            <a:ext cx="2952735" cy="1347722"/>
            <a:chOff x="0" y="0"/>
            <a:chExt cx="3936980" cy="179696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96963" cy="1796963"/>
            </a:xfrm>
            <a:custGeom>
              <a:avLst/>
              <a:gdLst/>
              <a:ahLst/>
              <a:cxnLst/>
              <a:rect l="l" t="t" r="r" b="b"/>
              <a:pathLst>
                <a:path w="1796963" h="1796963">
                  <a:moveTo>
                    <a:pt x="0" y="0"/>
                  </a:moveTo>
                  <a:lnTo>
                    <a:pt x="1796963" y="0"/>
                  </a:lnTo>
                  <a:lnTo>
                    <a:pt x="1796963" y="1796963"/>
                  </a:lnTo>
                  <a:lnTo>
                    <a:pt x="0" y="1796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2014351" y="271458"/>
              <a:ext cx="1922629" cy="1090360"/>
            </a:xfrm>
            <a:custGeom>
              <a:avLst/>
              <a:gdLst/>
              <a:ahLst/>
              <a:cxnLst/>
              <a:rect l="l" t="t" r="r" b="b"/>
              <a:pathLst>
                <a:path w="1922629" h="1090360">
                  <a:moveTo>
                    <a:pt x="0" y="0"/>
                  </a:moveTo>
                  <a:lnTo>
                    <a:pt x="1922629" y="0"/>
                  </a:lnTo>
                  <a:lnTo>
                    <a:pt x="1922629" y="1090360"/>
                  </a:lnTo>
                  <a:lnTo>
                    <a:pt x="0" y="1090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795346" y="1682424"/>
            <a:ext cx="9678353" cy="677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6"/>
              </a:lnSpc>
            </a:pPr>
            <a:r>
              <a:rPr lang="en-US" sz="4386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FINAL EVALUATION &amp; SHOWCASE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915636" y="596370"/>
            <a:ext cx="3379077" cy="899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48"/>
              </a:lnSpc>
            </a:pPr>
            <a:r>
              <a:rPr lang="en-US" sz="5795" b="1">
                <a:solidFill>
                  <a:srgbClr val="073E88"/>
                </a:solidFill>
                <a:latin typeface="Poppins Bold"/>
                <a:ea typeface="Poppins Bold"/>
                <a:cs typeface="Poppins Bold"/>
                <a:sym typeface="Poppins Bold"/>
              </a:rPr>
              <a:t>WEEK  12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61361" y="3201487"/>
            <a:ext cx="2647101" cy="690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4"/>
              </a:lnSpc>
            </a:pPr>
            <a:r>
              <a:rPr lang="en-US" sz="3802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Objectives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61361" y="5226500"/>
            <a:ext cx="2310025" cy="690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4"/>
              </a:lnSpc>
            </a:pPr>
            <a:r>
              <a:rPr lang="en-US" sz="3802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Outcome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72188" y="7297664"/>
            <a:ext cx="1590012" cy="646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24"/>
              </a:lnSpc>
            </a:pPr>
            <a:r>
              <a:rPr lang="en-US" sz="3802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Tools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72188" y="4130585"/>
            <a:ext cx="10447114" cy="1008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901" lvl="1" indent="-302450" algn="l">
              <a:lnSpc>
                <a:spcPts val="3922"/>
              </a:lnSpc>
              <a:buFont typeface="Arial"/>
              <a:buChar char="•"/>
            </a:pPr>
            <a:r>
              <a:rPr lang="en-US" sz="280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Demonstrate advanced-level fluency and accuracy through presentations.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72188" y="6204865"/>
            <a:ext cx="10177845" cy="1008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901" lvl="1" indent="-302450" algn="l">
              <a:lnSpc>
                <a:spcPts val="3922"/>
              </a:lnSpc>
              <a:buFont typeface="Arial"/>
              <a:buChar char="•"/>
            </a:pPr>
            <a:r>
              <a:rPr lang="en-US" sz="280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Learners present fluently and interact confidently in English.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61361" y="8226762"/>
            <a:ext cx="10177845" cy="509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900" lvl="1" indent="-302450" algn="l">
              <a:lnSpc>
                <a:spcPts val="3922"/>
              </a:lnSpc>
              <a:buFont typeface="Arial"/>
              <a:buChar char="•"/>
            </a:pPr>
            <a:r>
              <a:rPr lang="en-US" sz="280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Zoom, Flipgrid, Google Docs, Grammarly.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E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0949" y="500949"/>
            <a:ext cx="17286102" cy="9285102"/>
            <a:chOff x="0" y="0"/>
            <a:chExt cx="4552718" cy="24454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2718" cy="2445459"/>
            </a:xfrm>
            <a:custGeom>
              <a:avLst/>
              <a:gdLst/>
              <a:ahLst/>
              <a:cxnLst/>
              <a:rect l="l" t="t" r="r" b="b"/>
              <a:pathLst>
                <a:path w="4552718" h="2445459">
                  <a:moveTo>
                    <a:pt x="22393" y="0"/>
                  </a:moveTo>
                  <a:lnTo>
                    <a:pt x="4530325" y="0"/>
                  </a:lnTo>
                  <a:cubicBezTo>
                    <a:pt x="4536264" y="0"/>
                    <a:pt x="4541960" y="2359"/>
                    <a:pt x="4546159" y="6559"/>
                  </a:cubicBezTo>
                  <a:cubicBezTo>
                    <a:pt x="4550359" y="10758"/>
                    <a:pt x="4552718" y="16454"/>
                    <a:pt x="4552718" y="22393"/>
                  </a:cubicBezTo>
                  <a:lnTo>
                    <a:pt x="4552718" y="2423065"/>
                  </a:lnTo>
                  <a:cubicBezTo>
                    <a:pt x="4552718" y="2429004"/>
                    <a:pt x="4550359" y="2434700"/>
                    <a:pt x="4546159" y="2438900"/>
                  </a:cubicBezTo>
                  <a:cubicBezTo>
                    <a:pt x="4541960" y="2443100"/>
                    <a:pt x="4536264" y="2445459"/>
                    <a:pt x="4530325" y="2445459"/>
                  </a:cubicBezTo>
                  <a:lnTo>
                    <a:pt x="22393" y="2445459"/>
                  </a:lnTo>
                  <a:cubicBezTo>
                    <a:pt x="16454" y="2445459"/>
                    <a:pt x="10758" y="2443100"/>
                    <a:pt x="6559" y="2438900"/>
                  </a:cubicBezTo>
                  <a:cubicBezTo>
                    <a:pt x="2359" y="2434700"/>
                    <a:pt x="0" y="2429004"/>
                    <a:pt x="0" y="2423065"/>
                  </a:cubicBezTo>
                  <a:lnTo>
                    <a:pt x="0" y="22393"/>
                  </a:lnTo>
                  <a:cubicBezTo>
                    <a:pt x="0" y="16454"/>
                    <a:pt x="2359" y="10758"/>
                    <a:pt x="6559" y="6559"/>
                  </a:cubicBezTo>
                  <a:cubicBezTo>
                    <a:pt x="10758" y="2359"/>
                    <a:pt x="16454" y="0"/>
                    <a:pt x="22393" y="0"/>
                  </a:cubicBezTo>
                  <a:close/>
                </a:path>
              </a:pathLst>
            </a:custGeom>
            <a:solidFill>
              <a:srgbClr val="F5F7F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4552718" cy="2407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618703" y="645161"/>
            <a:ext cx="2952735" cy="1347722"/>
            <a:chOff x="0" y="0"/>
            <a:chExt cx="3936980" cy="17969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96963" cy="1796963"/>
            </a:xfrm>
            <a:custGeom>
              <a:avLst/>
              <a:gdLst/>
              <a:ahLst/>
              <a:cxnLst/>
              <a:rect l="l" t="t" r="r" b="b"/>
              <a:pathLst>
                <a:path w="1796963" h="1796963">
                  <a:moveTo>
                    <a:pt x="0" y="0"/>
                  </a:moveTo>
                  <a:lnTo>
                    <a:pt x="1796963" y="0"/>
                  </a:lnTo>
                  <a:lnTo>
                    <a:pt x="1796963" y="1796963"/>
                  </a:lnTo>
                  <a:lnTo>
                    <a:pt x="0" y="1796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7" name="Freeform 7"/>
            <p:cNvSpPr/>
            <p:nvPr/>
          </p:nvSpPr>
          <p:spPr>
            <a:xfrm>
              <a:off x="2014351" y="271458"/>
              <a:ext cx="1922629" cy="1090360"/>
            </a:xfrm>
            <a:custGeom>
              <a:avLst/>
              <a:gdLst/>
              <a:ahLst/>
              <a:cxnLst/>
              <a:rect l="l" t="t" r="r" b="b"/>
              <a:pathLst>
                <a:path w="1922629" h="1090360">
                  <a:moveTo>
                    <a:pt x="0" y="0"/>
                  </a:moveTo>
                  <a:lnTo>
                    <a:pt x="1922629" y="0"/>
                  </a:lnTo>
                  <a:lnTo>
                    <a:pt x="1922629" y="1090360"/>
                  </a:lnTo>
                  <a:lnTo>
                    <a:pt x="0" y="1090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cap="rnd">
              <a:noFill/>
              <a:prstDash val="solid"/>
              <a:round/>
            </a:ln>
          </p:spPr>
        </p:sp>
      </p:grpSp>
      <p:sp>
        <p:nvSpPr>
          <p:cNvPr id="8" name="Freeform 8"/>
          <p:cNvSpPr/>
          <p:nvPr/>
        </p:nvSpPr>
        <p:spPr>
          <a:xfrm>
            <a:off x="2005031" y="1802956"/>
            <a:ext cx="14598746" cy="7983095"/>
          </a:xfrm>
          <a:custGeom>
            <a:avLst/>
            <a:gdLst/>
            <a:ahLst/>
            <a:cxnLst/>
            <a:rect l="l" t="t" r="r" b="b"/>
            <a:pathLst>
              <a:path w="14598746" h="7983095">
                <a:moveTo>
                  <a:pt x="0" y="0"/>
                </a:moveTo>
                <a:lnTo>
                  <a:pt x="14598745" y="0"/>
                </a:lnTo>
                <a:lnTo>
                  <a:pt x="14598745" y="7983095"/>
                </a:lnTo>
                <a:lnTo>
                  <a:pt x="0" y="79830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"/>
            </a:blip>
            <a:stretch>
              <a:fillRect t="-40206" b="-42664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684223" y="2024733"/>
            <a:ext cx="14030219" cy="54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9"/>
              </a:lnSpc>
            </a:pPr>
            <a:r>
              <a:rPr lang="en-US" sz="3709" dirty="0">
                <a:solidFill>
                  <a:srgbClr val="073E88"/>
                </a:solidFill>
                <a:latin typeface="Poppins"/>
                <a:ea typeface="Poppins"/>
                <a:cs typeface="Poppins"/>
                <a:sym typeface="Poppins"/>
              </a:rPr>
              <a:t>FINAL EVALUATION &amp; SHOWCASE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5109851" y="645161"/>
            <a:ext cx="6975134" cy="952964"/>
            <a:chOff x="0" y="0"/>
            <a:chExt cx="1870724" cy="25555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70725" cy="255555"/>
            </a:xfrm>
            <a:custGeom>
              <a:avLst/>
              <a:gdLst/>
              <a:ahLst/>
              <a:cxnLst/>
              <a:rect l="l" t="t" r="r" b="b"/>
              <a:pathLst>
                <a:path w="1870725" h="255555">
                  <a:moveTo>
                    <a:pt x="1870725" y="87685"/>
                  </a:moveTo>
                  <a:lnTo>
                    <a:pt x="1870725" y="167870"/>
                  </a:lnTo>
                  <a:cubicBezTo>
                    <a:pt x="1870725" y="191125"/>
                    <a:pt x="1861486" y="213428"/>
                    <a:pt x="1845042" y="229872"/>
                  </a:cubicBezTo>
                  <a:cubicBezTo>
                    <a:pt x="1828598" y="246316"/>
                    <a:pt x="1806295" y="255555"/>
                    <a:pt x="1783040" y="255555"/>
                  </a:cubicBezTo>
                  <a:lnTo>
                    <a:pt x="87685" y="255555"/>
                  </a:lnTo>
                  <a:cubicBezTo>
                    <a:pt x="39258" y="255555"/>
                    <a:pt x="0" y="216297"/>
                    <a:pt x="0" y="167870"/>
                  </a:cubicBezTo>
                  <a:lnTo>
                    <a:pt x="0" y="87685"/>
                  </a:lnTo>
                  <a:cubicBezTo>
                    <a:pt x="0" y="64429"/>
                    <a:pt x="9238" y="42126"/>
                    <a:pt x="25682" y="25682"/>
                  </a:cubicBezTo>
                  <a:cubicBezTo>
                    <a:pt x="42126" y="9238"/>
                    <a:pt x="64429" y="0"/>
                    <a:pt x="87685" y="0"/>
                  </a:cubicBezTo>
                  <a:lnTo>
                    <a:pt x="1783040" y="0"/>
                  </a:lnTo>
                  <a:cubicBezTo>
                    <a:pt x="1831467" y="0"/>
                    <a:pt x="1870725" y="39258"/>
                    <a:pt x="1870725" y="8768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073E88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95250"/>
              <a:ext cx="1870724" cy="3508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7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5339413" y="807255"/>
            <a:ext cx="6516011" cy="67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85"/>
              </a:lnSpc>
            </a:pPr>
            <a:r>
              <a:rPr lang="en-US" sz="4785" b="1">
                <a:solidFill>
                  <a:srgbClr val="073E88"/>
                </a:solidFill>
                <a:latin typeface="Poppins Bold"/>
                <a:ea typeface="Poppins Bold"/>
                <a:cs typeface="Poppins Bold"/>
                <a:sym typeface="Poppins Bold"/>
              </a:rPr>
              <a:t>Program of Week XII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DB4044B-8584-4CC6-BC8E-FC306A7287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612369"/>
              </p:ext>
            </p:extLst>
          </p:nvPr>
        </p:nvGraphicFramePr>
        <p:xfrm>
          <a:off x="914400" y="2755471"/>
          <a:ext cx="16459200" cy="61234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922509771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132266504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2963375638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4117113553"/>
                    </a:ext>
                  </a:extLst>
                </a:gridCol>
              </a:tblGrid>
              <a:tr h="14923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Session</a:t>
                      </a:r>
                      <a:endParaRPr lang="en-US" sz="32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Lesson Focus</a:t>
                      </a:r>
                      <a:endParaRPr lang="en-US" sz="32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Practice Activities</a:t>
                      </a:r>
                      <a:endParaRPr lang="en-US" sz="32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Theory Focus</a:t>
                      </a:r>
                      <a:endParaRPr lang="en-US" sz="32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0161532"/>
                  </a:ext>
                </a:extLst>
              </a:tr>
              <a:tr h="14923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Session 1</a:t>
                      </a:r>
                      <a:endParaRPr lang="en-US" sz="32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Final review &amp; practice</a:t>
                      </a:r>
                      <a:endParaRPr lang="en-US" sz="32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Group correction drills</a:t>
                      </a:r>
                      <a:endParaRPr lang="en-US" sz="32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Error awareness</a:t>
                      </a:r>
                      <a:endParaRPr lang="en-US" sz="32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2515968"/>
                  </a:ext>
                </a:extLst>
              </a:tr>
              <a:tr h="14923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Session 2</a:t>
                      </a:r>
                      <a:endParaRPr lang="en-US" sz="32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Final presentation rehearsal</a:t>
                      </a:r>
                      <a:endParaRPr lang="en-US" sz="32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Peer feedback</a:t>
                      </a:r>
                      <a:endParaRPr lang="en-US" sz="32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Speech organization</a:t>
                      </a:r>
                      <a:endParaRPr lang="en-US" sz="32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2625291"/>
                  </a:ext>
                </a:extLst>
              </a:tr>
              <a:tr h="14923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Session 3</a:t>
                      </a:r>
                      <a:endParaRPr lang="en-US" sz="32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Showcase &amp; evaluation</a:t>
                      </a:r>
                      <a:endParaRPr lang="en-US" sz="32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Oral presentations + Q&amp;A</a:t>
                      </a:r>
                      <a:endParaRPr lang="en-US" sz="3200" dirty="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Reflection and goal setting</a:t>
                      </a:r>
                      <a:endParaRPr lang="en-US" sz="3200" dirty="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114182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E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0949" y="500949"/>
            <a:ext cx="17286102" cy="9285102"/>
            <a:chOff x="0" y="0"/>
            <a:chExt cx="4552718" cy="24454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2718" cy="2445459"/>
            </a:xfrm>
            <a:custGeom>
              <a:avLst/>
              <a:gdLst/>
              <a:ahLst/>
              <a:cxnLst/>
              <a:rect l="l" t="t" r="r" b="b"/>
              <a:pathLst>
                <a:path w="4552718" h="2445459">
                  <a:moveTo>
                    <a:pt x="22393" y="0"/>
                  </a:moveTo>
                  <a:lnTo>
                    <a:pt x="4530325" y="0"/>
                  </a:lnTo>
                  <a:cubicBezTo>
                    <a:pt x="4536264" y="0"/>
                    <a:pt x="4541960" y="2359"/>
                    <a:pt x="4546159" y="6559"/>
                  </a:cubicBezTo>
                  <a:cubicBezTo>
                    <a:pt x="4550359" y="10758"/>
                    <a:pt x="4552718" y="16454"/>
                    <a:pt x="4552718" y="22393"/>
                  </a:cubicBezTo>
                  <a:lnTo>
                    <a:pt x="4552718" y="2423065"/>
                  </a:lnTo>
                  <a:cubicBezTo>
                    <a:pt x="4552718" y="2429004"/>
                    <a:pt x="4550359" y="2434700"/>
                    <a:pt x="4546159" y="2438900"/>
                  </a:cubicBezTo>
                  <a:cubicBezTo>
                    <a:pt x="4541960" y="2443100"/>
                    <a:pt x="4536264" y="2445459"/>
                    <a:pt x="4530325" y="2445459"/>
                  </a:cubicBezTo>
                  <a:lnTo>
                    <a:pt x="22393" y="2445459"/>
                  </a:lnTo>
                  <a:cubicBezTo>
                    <a:pt x="16454" y="2445459"/>
                    <a:pt x="10758" y="2443100"/>
                    <a:pt x="6559" y="2438900"/>
                  </a:cubicBezTo>
                  <a:cubicBezTo>
                    <a:pt x="2359" y="2434700"/>
                    <a:pt x="0" y="2429004"/>
                    <a:pt x="0" y="2423065"/>
                  </a:cubicBezTo>
                  <a:lnTo>
                    <a:pt x="0" y="22393"/>
                  </a:lnTo>
                  <a:cubicBezTo>
                    <a:pt x="0" y="16454"/>
                    <a:pt x="2359" y="10758"/>
                    <a:pt x="6559" y="6559"/>
                  </a:cubicBezTo>
                  <a:cubicBezTo>
                    <a:pt x="10758" y="2359"/>
                    <a:pt x="16454" y="0"/>
                    <a:pt x="22393" y="0"/>
                  </a:cubicBezTo>
                  <a:close/>
                </a:path>
              </a:pathLst>
            </a:custGeom>
            <a:solidFill>
              <a:srgbClr val="F5F7F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4552718" cy="2407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71499" y="5096910"/>
            <a:ext cx="1844040" cy="1844040"/>
            <a:chOff x="0" y="0"/>
            <a:chExt cx="485673" cy="48567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5673" cy="485673"/>
            </a:xfrm>
            <a:custGeom>
              <a:avLst/>
              <a:gdLst/>
              <a:ahLst/>
              <a:cxnLst/>
              <a:rect l="l" t="t" r="r" b="b"/>
              <a:pathLst>
                <a:path w="485673" h="485673">
                  <a:moveTo>
                    <a:pt x="125950" y="0"/>
                  </a:moveTo>
                  <a:lnTo>
                    <a:pt x="359723" y="0"/>
                  </a:lnTo>
                  <a:cubicBezTo>
                    <a:pt x="393127" y="0"/>
                    <a:pt x="425163" y="13270"/>
                    <a:pt x="448783" y="36890"/>
                  </a:cubicBezTo>
                  <a:cubicBezTo>
                    <a:pt x="472403" y="60510"/>
                    <a:pt x="485673" y="92546"/>
                    <a:pt x="485673" y="125950"/>
                  </a:cubicBezTo>
                  <a:lnTo>
                    <a:pt x="485673" y="359723"/>
                  </a:lnTo>
                  <a:cubicBezTo>
                    <a:pt x="485673" y="393127"/>
                    <a:pt x="472403" y="425163"/>
                    <a:pt x="448783" y="448783"/>
                  </a:cubicBezTo>
                  <a:cubicBezTo>
                    <a:pt x="425163" y="472403"/>
                    <a:pt x="393127" y="485673"/>
                    <a:pt x="359723" y="485673"/>
                  </a:cubicBezTo>
                  <a:lnTo>
                    <a:pt x="125950" y="485673"/>
                  </a:lnTo>
                  <a:cubicBezTo>
                    <a:pt x="56390" y="485673"/>
                    <a:pt x="0" y="429283"/>
                    <a:pt x="0" y="359723"/>
                  </a:cubicBezTo>
                  <a:lnTo>
                    <a:pt x="0" y="125950"/>
                  </a:lnTo>
                  <a:cubicBezTo>
                    <a:pt x="0" y="92546"/>
                    <a:pt x="13270" y="60510"/>
                    <a:pt x="36890" y="36890"/>
                  </a:cubicBezTo>
                  <a:cubicBezTo>
                    <a:pt x="60510" y="13270"/>
                    <a:pt x="92546" y="0"/>
                    <a:pt x="125950" y="0"/>
                  </a:cubicBezTo>
                  <a:close/>
                </a:path>
              </a:pathLst>
            </a:custGeom>
            <a:solidFill>
              <a:srgbClr val="073E8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85673" cy="5428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8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5400000">
            <a:off x="16125177" y="8274206"/>
            <a:ext cx="1106118" cy="276529"/>
          </a:xfrm>
          <a:custGeom>
            <a:avLst/>
            <a:gdLst/>
            <a:ahLst/>
            <a:cxnLst/>
            <a:rect l="l" t="t" r="r" b="b"/>
            <a:pathLst>
              <a:path w="1106118" h="276529">
                <a:moveTo>
                  <a:pt x="0" y="0"/>
                </a:moveTo>
                <a:lnTo>
                  <a:pt x="1106118" y="0"/>
                </a:lnTo>
                <a:lnTo>
                  <a:pt x="1106118" y="276529"/>
                </a:lnTo>
                <a:lnTo>
                  <a:pt x="0" y="2765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>
            <a:off x="2393519" y="7392632"/>
            <a:ext cx="0" cy="1569054"/>
          </a:xfrm>
          <a:prstGeom prst="line">
            <a:avLst/>
          </a:prstGeom>
          <a:ln w="28575" cap="flat">
            <a:solidFill>
              <a:srgbClr val="073E88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" name="Group 10"/>
          <p:cNvGrpSpPr/>
          <p:nvPr/>
        </p:nvGrpSpPr>
        <p:grpSpPr>
          <a:xfrm>
            <a:off x="1471499" y="809032"/>
            <a:ext cx="15345001" cy="3811628"/>
            <a:chOff x="0" y="0"/>
            <a:chExt cx="2377342" cy="59052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377342" cy="590521"/>
            </a:xfrm>
            <a:custGeom>
              <a:avLst/>
              <a:gdLst/>
              <a:ahLst/>
              <a:cxnLst/>
              <a:rect l="l" t="t" r="r" b="b"/>
              <a:pathLst>
                <a:path w="2377342" h="590521">
                  <a:moveTo>
                    <a:pt x="11604" y="0"/>
                  </a:moveTo>
                  <a:lnTo>
                    <a:pt x="2365738" y="0"/>
                  </a:lnTo>
                  <a:cubicBezTo>
                    <a:pt x="2368816" y="0"/>
                    <a:pt x="2371767" y="1223"/>
                    <a:pt x="2373943" y="3399"/>
                  </a:cubicBezTo>
                  <a:cubicBezTo>
                    <a:pt x="2376120" y="5575"/>
                    <a:pt x="2377342" y="8526"/>
                    <a:pt x="2377342" y="11604"/>
                  </a:cubicBezTo>
                  <a:lnTo>
                    <a:pt x="2377342" y="578917"/>
                  </a:lnTo>
                  <a:cubicBezTo>
                    <a:pt x="2377342" y="585326"/>
                    <a:pt x="2372147" y="590521"/>
                    <a:pt x="2365738" y="590521"/>
                  </a:cubicBezTo>
                  <a:lnTo>
                    <a:pt x="11604" y="590521"/>
                  </a:lnTo>
                  <a:cubicBezTo>
                    <a:pt x="8526" y="590521"/>
                    <a:pt x="5575" y="589298"/>
                    <a:pt x="3399" y="587122"/>
                  </a:cubicBezTo>
                  <a:cubicBezTo>
                    <a:pt x="1223" y="584946"/>
                    <a:pt x="0" y="581994"/>
                    <a:pt x="0" y="578917"/>
                  </a:cubicBezTo>
                  <a:lnTo>
                    <a:pt x="0" y="11604"/>
                  </a:lnTo>
                  <a:cubicBezTo>
                    <a:pt x="0" y="5195"/>
                    <a:pt x="5195" y="0"/>
                    <a:pt x="11604" y="0"/>
                  </a:cubicBezTo>
                  <a:close/>
                </a:path>
              </a:pathLst>
            </a:custGeom>
            <a:blipFill>
              <a:blip r:embed="rId4"/>
              <a:stretch>
                <a:fillRect t="-81388" b="-81388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3924305" y="5135010"/>
            <a:ext cx="9410695" cy="9510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7200" b="1" dirty="0">
                <a:solidFill>
                  <a:srgbClr val="101419"/>
                </a:solidFill>
                <a:latin typeface="Poppins Bold"/>
                <a:ea typeface="Poppins Bold"/>
                <a:cs typeface="Poppins Bold"/>
                <a:sym typeface="Poppins Bold"/>
              </a:rPr>
              <a:t>ADDITIONAL NOTES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315539" y="8303895"/>
            <a:ext cx="4865688" cy="711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101419"/>
                </a:solidFill>
                <a:latin typeface="Poppins"/>
                <a:ea typeface="Poppins"/>
                <a:cs typeface="Poppins"/>
                <a:sym typeface="Poppins"/>
              </a:rPr>
              <a:t>70% facilitator, 30% evaluator — always guiding communication in real contexts.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394681" y="8303895"/>
            <a:ext cx="3940320" cy="711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101419"/>
                </a:solidFill>
                <a:latin typeface="Poppins"/>
                <a:ea typeface="Poppins"/>
                <a:cs typeface="Poppins"/>
                <a:sym typeface="Poppins"/>
              </a:rPr>
              <a:t>“Professional English Fluency for Construction &amp; Engineering.”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315539" y="7794625"/>
            <a:ext cx="3057168" cy="566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  <a:spcBef>
                <a:spcPct val="0"/>
              </a:spcBef>
            </a:pPr>
            <a:r>
              <a:rPr lang="en-US" sz="3199" b="1">
                <a:solidFill>
                  <a:srgbClr val="073E88"/>
                </a:solidFill>
                <a:latin typeface="Poppins Bold"/>
                <a:ea typeface="Poppins Bold"/>
                <a:cs typeface="Poppins Bold"/>
                <a:sym typeface="Poppins Bold"/>
              </a:rPr>
              <a:t>Instructor Role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394680" y="7794625"/>
            <a:ext cx="2624376" cy="566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  <a:spcBef>
                <a:spcPct val="0"/>
              </a:spcBef>
            </a:pPr>
            <a:r>
              <a:rPr lang="en-US" sz="3199" b="1">
                <a:solidFill>
                  <a:srgbClr val="073E88"/>
                </a:solidFill>
                <a:latin typeface="Poppins Bold"/>
                <a:ea typeface="Poppins Bold"/>
                <a:cs typeface="Poppins Bold"/>
                <a:sym typeface="Poppins Bold"/>
              </a:rPr>
              <a:t>Certification</a:t>
            </a:r>
          </a:p>
        </p:txBody>
      </p:sp>
      <p:sp>
        <p:nvSpPr>
          <p:cNvPr id="17" name="Freeform 17"/>
          <p:cNvSpPr/>
          <p:nvPr/>
        </p:nvSpPr>
        <p:spPr>
          <a:xfrm flipH="1" flipV="1">
            <a:off x="1915838" y="5542045"/>
            <a:ext cx="955362" cy="953770"/>
          </a:xfrm>
          <a:custGeom>
            <a:avLst/>
            <a:gdLst/>
            <a:ahLst/>
            <a:cxnLst/>
            <a:rect l="l" t="t" r="r" b="b"/>
            <a:pathLst>
              <a:path w="955362" h="953770">
                <a:moveTo>
                  <a:pt x="955362" y="953770"/>
                </a:moveTo>
                <a:lnTo>
                  <a:pt x="0" y="953770"/>
                </a:lnTo>
                <a:lnTo>
                  <a:pt x="0" y="0"/>
                </a:lnTo>
                <a:lnTo>
                  <a:pt x="955362" y="0"/>
                </a:lnTo>
                <a:lnTo>
                  <a:pt x="955362" y="95377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8" name="TextBox 18"/>
          <p:cNvSpPr txBox="1"/>
          <p:nvPr/>
        </p:nvSpPr>
        <p:spPr>
          <a:xfrm>
            <a:off x="4872884" y="7000837"/>
            <a:ext cx="9043593" cy="391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101419"/>
                </a:solidFill>
                <a:latin typeface="Poppins"/>
                <a:ea typeface="Poppins"/>
                <a:cs typeface="Poppins"/>
                <a:sym typeface="Poppins"/>
              </a:rPr>
              <a:t>Continuous (speaking, participation, reports, final project).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512514" y="6405445"/>
            <a:ext cx="3079285" cy="566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79"/>
              </a:lnSpc>
              <a:spcBef>
                <a:spcPct val="0"/>
              </a:spcBef>
            </a:pPr>
            <a:r>
              <a:rPr lang="en-US" sz="3199" b="1" dirty="0">
                <a:solidFill>
                  <a:srgbClr val="073E88"/>
                </a:solidFill>
                <a:latin typeface="Poppins Bold"/>
                <a:ea typeface="Poppins Bold"/>
                <a:cs typeface="Poppins Bold"/>
                <a:sym typeface="Poppins Bold"/>
              </a:rPr>
              <a:t>Assessment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E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0949" y="500949"/>
            <a:ext cx="17286102" cy="9285102"/>
            <a:chOff x="0" y="0"/>
            <a:chExt cx="4552718" cy="24454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2718" cy="2445459"/>
            </a:xfrm>
            <a:custGeom>
              <a:avLst/>
              <a:gdLst/>
              <a:ahLst/>
              <a:cxnLst/>
              <a:rect l="l" t="t" r="r" b="b"/>
              <a:pathLst>
                <a:path w="4552718" h="2445459">
                  <a:moveTo>
                    <a:pt x="22393" y="0"/>
                  </a:moveTo>
                  <a:lnTo>
                    <a:pt x="4530325" y="0"/>
                  </a:lnTo>
                  <a:cubicBezTo>
                    <a:pt x="4536264" y="0"/>
                    <a:pt x="4541960" y="2359"/>
                    <a:pt x="4546159" y="6559"/>
                  </a:cubicBezTo>
                  <a:cubicBezTo>
                    <a:pt x="4550359" y="10758"/>
                    <a:pt x="4552718" y="16454"/>
                    <a:pt x="4552718" y="22393"/>
                  </a:cubicBezTo>
                  <a:lnTo>
                    <a:pt x="4552718" y="2423065"/>
                  </a:lnTo>
                  <a:cubicBezTo>
                    <a:pt x="4552718" y="2429004"/>
                    <a:pt x="4550359" y="2434700"/>
                    <a:pt x="4546159" y="2438900"/>
                  </a:cubicBezTo>
                  <a:cubicBezTo>
                    <a:pt x="4541960" y="2443100"/>
                    <a:pt x="4536264" y="2445459"/>
                    <a:pt x="4530325" y="2445459"/>
                  </a:cubicBezTo>
                  <a:lnTo>
                    <a:pt x="22393" y="2445459"/>
                  </a:lnTo>
                  <a:cubicBezTo>
                    <a:pt x="16454" y="2445459"/>
                    <a:pt x="10758" y="2443100"/>
                    <a:pt x="6559" y="2438900"/>
                  </a:cubicBezTo>
                  <a:cubicBezTo>
                    <a:pt x="2359" y="2434700"/>
                    <a:pt x="0" y="2429004"/>
                    <a:pt x="0" y="2423065"/>
                  </a:cubicBezTo>
                  <a:lnTo>
                    <a:pt x="0" y="22393"/>
                  </a:lnTo>
                  <a:cubicBezTo>
                    <a:pt x="0" y="16454"/>
                    <a:pt x="2359" y="10758"/>
                    <a:pt x="6559" y="6559"/>
                  </a:cubicBezTo>
                  <a:cubicBezTo>
                    <a:pt x="10758" y="2359"/>
                    <a:pt x="16454" y="0"/>
                    <a:pt x="22393" y="0"/>
                  </a:cubicBezTo>
                  <a:close/>
                </a:path>
              </a:pathLst>
            </a:custGeom>
            <a:solidFill>
              <a:srgbClr val="F5F7F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4552718" cy="2407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8653369" y="3500429"/>
            <a:ext cx="7840536" cy="0"/>
          </a:xfrm>
          <a:prstGeom prst="line">
            <a:avLst/>
          </a:prstGeom>
          <a:ln w="28575" cap="flat">
            <a:solidFill>
              <a:srgbClr val="073E8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15992201" y="9120035"/>
            <a:ext cx="1106118" cy="276529"/>
          </a:xfrm>
          <a:custGeom>
            <a:avLst/>
            <a:gdLst/>
            <a:ahLst/>
            <a:cxnLst/>
            <a:rect l="l" t="t" r="r" b="b"/>
            <a:pathLst>
              <a:path w="1106118" h="276529">
                <a:moveTo>
                  <a:pt x="0" y="0"/>
                </a:moveTo>
                <a:lnTo>
                  <a:pt x="1106117" y="0"/>
                </a:lnTo>
                <a:lnTo>
                  <a:pt x="1106117" y="276530"/>
                </a:lnTo>
                <a:lnTo>
                  <a:pt x="0" y="2765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742741" y="4772125"/>
            <a:ext cx="1596290" cy="1596290"/>
            <a:chOff x="0" y="0"/>
            <a:chExt cx="457316" cy="45731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57316" cy="457316"/>
            </a:xfrm>
            <a:custGeom>
              <a:avLst/>
              <a:gdLst/>
              <a:ahLst/>
              <a:cxnLst/>
              <a:rect l="l" t="t" r="r" b="b"/>
              <a:pathLst>
                <a:path w="457316" h="457316">
                  <a:moveTo>
                    <a:pt x="145498" y="0"/>
                  </a:moveTo>
                  <a:lnTo>
                    <a:pt x="311818" y="0"/>
                  </a:lnTo>
                  <a:cubicBezTo>
                    <a:pt x="392175" y="0"/>
                    <a:pt x="457316" y="65142"/>
                    <a:pt x="457316" y="145498"/>
                  </a:cubicBezTo>
                  <a:lnTo>
                    <a:pt x="457316" y="311818"/>
                  </a:lnTo>
                  <a:cubicBezTo>
                    <a:pt x="457316" y="392175"/>
                    <a:pt x="392175" y="457316"/>
                    <a:pt x="311818" y="457316"/>
                  </a:cubicBezTo>
                  <a:lnTo>
                    <a:pt x="145498" y="457316"/>
                  </a:lnTo>
                  <a:cubicBezTo>
                    <a:pt x="65142" y="457316"/>
                    <a:pt x="0" y="392175"/>
                    <a:pt x="0" y="311818"/>
                  </a:cubicBezTo>
                  <a:lnTo>
                    <a:pt x="0" y="145498"/>
                  </a:lnTo>
                  <a:cubicBezTo>
                    <a:pt x="0" y="65142"/>
                    <a:pt x="65142" y="0"/>
                    <a:pt x="145498" y="0"/>
                  </a:cubicBezTo>
                  <a:close/>
                </a:path>
              </a:pathLst>
            </a:custGeom>
            <a:solidFill>
              <a:srgbClr val="073E88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457316" cy="514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8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666889" y="4772125"/>
            <a:ext cx="1596290" cy="1596290"/>
            <a:chOff x="0" y="0"/>
            <a:chExt cx="457316" cy="45731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57316" cy="457316"/>
            </a:xfrm>
            <a:custGeom>
              <a:avLst/>
              <a:gdLst/>
              <a:ahLst/>
              <a:cxnLst/>
              <a:rect l="l" t="t" r="r" b="b"/>
              <a:pathLst>
                <a:path w="457316" h="457316">
                  <a:moveTo>
                    <a:pt x="145498" y="0"/>
                  </a:moveTo>
                  <a:lnTo>
                    <a:pt x="311818" y="0"/>
                  </a:lnTo>
                  <a:cubicBezTo>
                    <a:pt x="392175" y="0"/>
                    <a:pt x="457316" y="65142"/>
                    <a:pt x="457316" y="145498"/>
                  </a:cubicBezTo>
                  <a:lnTo>
                    <a:pt x="457316" y="311818"/>
                  </a:lnTo>
                  <a:cubicBezTo>
                    <a:pt x="457316" y="392175"/>
                    <a:pt x="392175" y="457316"/>
                    <a:pt x="311818" y="457316"/>
                  </a:cubicBezTo>
                  <a:lnTo>
                    <a:pt x="145498" y="457316"/>
                  </a:lnTo>
                  <a:cubicBezTo>
                    <a:pt x="65142" y="457316"/>
                    <a:pt x="0" y="392175"/>
                    <a:pt x="0" y="311818"/>
                  </a:cubicBezTo>
                  <a:lnTo>
                    <a:pt x="0" y="145498"/>
                  </a:lnTo>
                  <a:cubicBezTo>
                    <a:pt x="0" y="65142"/>
                    <a:pt x="65142" y="0"/>
                    <a:pt x="145498" y="0"/>
                  </a:cubicBezTo>
                  <a:close/>
                </a:path>
              </a:pathLst>
            </a:custGeom>
            <a:solidFill>
              <a:srgbClr val="073E88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457316" cy="514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8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666889" y="6807358"/>
            <a:ext cx="1596290" cy="1596290"/>
            <a:chOff x="0" y="0"/>
            <a:chExt cx="457316" cy="45731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57316" cy="457316"/>
            </a:xfrm>
            <a:custGeom>
              <a:avLst/>
              <a:gdLst/>
              <a:ahLst/>
              <a:cxnLst/>
              <a:rect l="l" t="t" r="r" b="b"/>
              <a:pathLst>
                <a:path w="457316" h="457316">
                  <a:moveTo>
                    <a:pt x="145498" y="0"/>
                  </a:moveTo>
                  <a:lnTo>
                    <a:pt x="311818" y="0"/>
                  </a:lnTo>
                  <a:cubicBezTo>
                    <a:pt x="392175" y="0"/>
                    <a:pt x="457316" y="65142"/>
                    <a:pt x="457316" y="145498"/>
                  </a:cubicBezTo>
                  <a:lnTo>
                    <a:pt x="457316" y="311818"/>
                  </a:lnTo>
                  <a:cubicBezTo>
                    <a:pt x="457316" y="392175"/>
                    <a:pt x="392175" y="457316"/>
                    <a:pt x="311818" y="457316"/>
                  </a:cubicBezTo>
                  <a:lnTo>
                    <a:pt x="145498" y="457316"/>
                  </a:lnTo>
                  <a:cubicBezTo>
                    <a:pt x="65142" y="457316"/>
                    <a:pt x="0" y="392175"/>
                    <a:pt x="0" y="311818"/>
                  </a:cubicBezTo>
                  <a:lnTo>
                    <a:pt x="0" y="145498"/>
                  </a:lnTo>
                  <a:cubicBezTo>
                    <a:pt x="0" y="65142"/>
                    <a:pt x="65142" y="0"/>
                    <a:pt x="145498" y="0"/>
                  </a:cubicBezTo>
                  <a:close/>
                </a:path>
              </a:pathLst>
            </a:custGeom>
            <a:solidFill>
              <a:srgbClr val="073E88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457316" cy="514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8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742741" y="6772860"/>
            <a:ext cx="1596290" cy="1596290"/>
            <a:chOff x="0" y="0"/>
            <a:chExt cx="457316" cy="45731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57316" cy="457316"/>
            </a:xfrm>
            <a:custGeom>
              <a:avLst/>
              <a:gdLst/>
              <a:ahLst/>
              <a:cxnLst/>
              <a:rect l="l" t="t" r="r" b="b"/>
              <a:pathLst>
                <a:path w="457316" h="457316">
                  <a:moveTo>
                    <a:pt x="145498" y="0"/>
                  </a:moveTo>
                  <a:lnTo>
                    <a:pt x="311818" y="0"/>
                  </a:lnTo>
                  <a:cubicBezTo>
                    <a:pt x="392175" y="0"/>
                    <a:pt x="457316" y="65142"/>
                    <a:pt x="457316" y="145498"/>
                  </a:cubicBezTo>
                  <a:lnTo>
                    <a:pt x="457316" y="311818"/>
                  </a:lnTo>
                  <a:cubicBezTo>
                    <a:pt x="457316" y="392175"/>
                    <a:pt x="392175" y="457316"/>
                    <a:pt x="311818" y="457316"/>
                  </a:cubicBezTo>
                  <a:lnTo>
                    <a:pt x="145498" y="457316"/>
                  </a:lnTo>
                  <a:cubicBezTo>
                    <a:pt x="65142" y="457316"/>
                    <a:pt x="0" y="392175"/>
                    <a:pt x="0" y="311818"/>
                  </a:cubicBezTo>
                  <a:lnTo>
                    <a:pt x="0" y="145498"/>
                  </a:lnTo>
                  <a:cubicBezTo>
                    <a:pt x="0" y="65142"/>
                    <a:pt x="65142" y="0"/>
                    <a:pt x="145498" y="0"/>
                  </a:cubicBezTo>
                  <a:close/>
                </a:path>
              </a:pathLst>
            </a:custGeom>
            <a:solidFill>
              <a:srgbClr val="073E88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457316" cy="514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8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9991605" y="5143500"/>
            <a:ext cx="946858" cy="946858"/>
          </a:xfrm>
          <a:custGeom>
            <a:avLst/>
            <a:gdLst/>
            <a:ahLst/>
            <a:cxnLst/>
            <a:rect l="l" t="t" r="r" b="b"/>
            <a:pathLst>
              <a:path w="946858" h="946858">
                <a:moveTo>
                  <a:pt x="0" y="0"/>
                </a:moveTo>
                <a:lnTo>
                  <a:pt x="946857" y="0"/>
                </a:lnTo>
                <a:lnTo>
                  <a:pt x="946857" y="946858"/>
                </a:lnTo>
                <a:lnTo>
                  <a:pt x="0" y="9468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999324" y="7128618"/>
            <a:ext cx="1083123" cy="1023551"/>
          </a:xfrm>
          <a:custGeom>
            <a:avLst/>
            <a:gdLst/>
            <a:ahLst/>
            <a:cxnLst/>
            <a:rect l="l" t="t" r="r" b="b"/>
            <a:pathLst>
              <a:path w="1083123" h="1023551">
                <a:moveTo>
                  <a:pt x="0" y="0"/>
                </a:moveTo>
                <a:lnTo>
                  <a:pt x="1083123" y="0"/>
                </a:lnTo>
                <a:lnTo>
                  <a:pt x="1083123" y="1023551"/>
                </a:lnTo>
                <a:lnTo>
                  <a:pt x="0" y="10235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1" name="Freeform 21"/>
          <p:cNvSpPr/>
          <p:nvPr/>
        </p:nvSpPr>
        <p:spPr>
          <a:xfrm flipH="1" flipV="1">
            <a:off x="2127084" y="5093385"/>
            <a:ext cx="955362" cy="953770"/>
          </a:xfrm>
          <a:custGeom>
            <a:avLst/>
            <a:gdLst/>
            <a:ahLst/>
            <a:cxnLst/>
            <a:rect l="l" t="t" r="r" b="b"/>
            <a:pathLst>
              <a:path w="955362" h="953770">
                <a:moveTo>
                  <a:pt x="955363" y="953770"/>
                </a:moveTo>
                <a:lnTo>
                  <a:pt x="0" y="953770"/>
                </a:lnTo>
                <a:lnTo>
                  <a:pt x="0" y="0"/>
                </a:lnTo>
                <a:lnTo>
                  <a:pt x="955363" y="0"/>
                </a:lnTo>
                <a:lnTo>
                  <a:pt x="955363" y="95377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2" name="Freeform 22"/>
          <p:cNvSpPr/>
          <p:nvPr/>
        </p:nvSpPr>
        <p:spPr>
          <a:xfrm>
            <a:off x="10035441" y="7128618"/>
            <a:ext cx="907274" cy="953770"/>
          </a:xfrm>
          <a:custGeom>
            <a:avLst/>
            <a:gdLst/>
            <a:ahLst/>
            <a:cxnLst/>
            <a:rect l="l" t="t" r="r" b="b"/>
            <a:pathLst>
              <a:path w="907274" h="953770">
                <a:moveTo>
                  <a:pt x="0" y="0"/>
                </a:moveTo>
                <a:lnTo>
                  <a:pt x="907274" y="0"/>
                </a:lnTo>
                <a:lnTo>
                  <a:pt x="907274" y="953770"/>
                </a:lnTo>
                <a:lnTo>
                  <a:pt x="0" y="95377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3" name="TextBox 23"/>
          <p:cNvSpPr txBox="1"/>
          <p:nvPr/>
        </p:nvSpPr>
        <p:spPr>
          <a:xfrm>
            <a:off x="1719850" y="1445450"/>
            <a:ext cx="6933520" cy="2602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56"/>
              </a:lnSpc>
            </a:pPr>
            <a:r>
              <a:rPr lang="en-US" sz="9656" b="1">
                <a:solidFill>
                  <a:srgbClr val="101419"/>
                </a:solidFill>
                <a:latin typeface="Poppins Bold"/>
                <a:ea typeface="Poppins Bold"/>
                <a:cs typeface="Poppins Bold"/>
                <a:sym typeface="Poppins Bold"/>
              </a:rPr>
              <a:t>ROGRAM OVERVIEW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752683" y="5139155"/>
            <a:ext cx="5506617" cy="1490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101419"/>
                </a:solidFill>
                <a:latin typeface="Poppins"/>
                <a:ea typeface="Poppins"/>
                <a:cs typeface="Poppins"/>
                <a:sym typeface="Poppins"/>
              </a:rPr>
              <a:t>Google Meet / Zoom (for live practice), Google Docs (writing tasks), BBC Learning English, Grammarly, ELSA Speak, YouGlish, Quizlet, Padlet, YouTube (TED-Ed, BBC), ChatGPT (language assistant), and Flipgrid (for oral submissions).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752683" y="7548353"/>
            <a:ext cx="5557972" cy="640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101419"/>
                </a:solidFill>
                <a:latin typeface="Poppins"/>
                <a:ea typeface="Poppins"/>
                <a:cs typeface="Poppins"/>
                <a:sym typeface="Poppins"/>
              </a:rPr>
              <a:t>Weekly oral and written tasks, final presentation and technical dialogue simulation.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776314" y="5099685"/>
            <a:ext cx="4877055" cy="1195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101419"/>
                </a:solidFill>
                <a:latin typeface="Poppins"/>
                <a:ea typeface="Poppins"/>
                <a:cs typeface="Poppins"/>
                <a:sym typeface="Poppins"/>
              </a:rPr>
              <a:t>Improve English speaking fluency, pronunciation, and grammar accuracy for professional use in construction and civil engineering contexts.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776314" y="7414745"/>
            <a:ext cx="4877055" cy="899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101419"/>
                </a:solidFill>
                <a:latin typeface="Poppins"/>
                <a:ea typeface="Poppins"/>
                <a:cs typeface="Poppins"/>
                <a:sym typeface="Poppins"/>
              </a:rPr>
              <a:t>Communicative, task-based learning with field-related vocabulary, role-plays, discussions, and presentations.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701328" y="4586936"/>
            <a:ext cx="3767272" cy="4755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073E88"/>
                </a:solidFill>
                <a:latin typeface="Poppins Bold"/>
                <a:ea typeface="Poppins Bold"/>
                <a:cs typeface="Poppins Bold"/>
                <a:sym typeface="Poppins Bold"/>
              </a:rPr>
              <a:t>Tools &amp; Platform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701328" y="6967170"/>
            <a:ext cx="2810358" cy="4755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073E88"/>
                </a:solidFill>
                <a:latin typeface="Poppins Bold"/>
                <a:ea typeface="Poppins Bold"/>
                <a:cs typeface="Poppins Bold"/>
                <a:sym typeface="Poppins Bold"/>
              </a:rPr>
              <a:t>Assessment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776313" y="4586936"/>
            <a:ext cx="2367901" cy="4755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073E88"/>
                </a:solidFill>
                <a:latin typeface="Poppins Bold"/>
                <a:ea typeface="Poppins Bold"/>
                <a:cs typeface="Poppins Bold"/>
                <a:sym typeface="Poppins Bold"/>
              </a:rPr>
              <a:t>Main Goal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776314" y="6830802"/>
            <a:ext cx="1819751" cy="50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073E88"/>
                </a:solidFill>
                <a:latin typeface="Poppins Bold"/>
                <a:ea typeface="Poppins Bold"/>
                <a:cs typeface="Poppins Bold"/>
                <a:sym typeface="Poppins Bold"/>
              </a:rPr>
              <a:t>Approach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14306565" y="614419"/>
            <a:ext cx="2952735" cy="1347722"/>
            <a:chOff x="0" y="0"/>
            <a:chExt cx="3936980" cy="1796963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796963" cy="1796963"/>
            </a:xfrm>
            <a:custGeom>
              <a:avLst/>
              <a:gdLst/>
              <a:ahLst/>
              <a:cxnLst/>
              <a:rect l="l" t="t" r="r" b="b"/>
              <a:pathLst>
                <a:path w="1796963" h="1796963">
                  <a:moveTo>
                    <a:pt x="0" y="0"/>
                  </a:moveTo>
                  <a:lnTo>
                    <a:pt x="1796963" y="0"/>
                  </a:lnTo>
                  <a:lnTo>
                    <a:pt x="1796963" y="1796963"/>
                  </a:lnTo>
                  <a:lnTo>
                    <a:pt x="0" y="1796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>
              <a:off x="2014351" y="271458"/>
              <a:ext cx="1922629" cy="1090360"/>
            </a:xfrm>
            <a:custGeom>
              <a:avLst/>
              <a:gdLst/>
              <a:ahLst/>
              <a:cxnLst/>
              <a:rect l="l" t="t" r="r" b="b"/>
              <a:pathLst>
                <a:path w="1922629" h="1090360">
                  <a:moveTo>
                    <a:pt x="0" y="0"/>
                  </a:moveTo>
                  <a:lnTo>
                    <a:pt x="1922629" y="0"/>
                  </a:lnTo>
                  <a:lnTo>
                    <a:pt x="1922629" y="1090360"/>
                  </a:lnTo>
                  <a:lnTo>
                    <a:pt x="0" y="1090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</p:grpSp>
      <p:sp>
        <p:nvSpPr>
          <p:cNvPr id="35" name="Freeform 35"/>
          <p:cNvSpPr/>
          <p:nvPr/>
        </p:nvSpPr>
        <p:spPr>
          <a:xfrm>
            <a:off x="1143000" y="1177507"/>
            <a:ext cx="15697199" cy="7831755"/>
          </a:xfrm>
          <a:custGeom>
            <a:avLst/>
            <a:gdLst/>
            <a:ahLst/>
            <a:cxnLst/>
            <a:rect l="l" t="t" r="r" b="b"/>
            <a:pathLst>
              <a:path w="14635122" h="7831755">
                <a:moveTo>
                  <a:pt x="0" y="0"/>
                </a:moveTo>
                <a:lnTo>
                  <a:pt x="14635122" y="0"/>
                </a:lnTo>
                <a:lnTo>
                  <a:pt x="14635122" y="7831754"/>
                </a:lnTo>
                <a:lnTo>
                  <a:pt x="0" y="78317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4000"/>
            </a:blip>
            <a:stretch>
              <a:fillRect t="-36315" b="-50553"/>
            </a:stretch>
          </a:blipFill>
        </p:spPr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512" b="3512"/>
            <a:stretch>
              <a:fillRect/>
            </a:stretch>
          </p:blipFill>
          <p:spPr>
            <a:xfrm>
              <a:off x="0" y="0"/>
              <a:ext cx="24384000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1028700" y="4851326"/>
            <a:ext cx="16230600" cy="4448204"/>
            <a:chOff x="0" y="0"/>
            <a:chExt cx="4274726" cy="117154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1171543"/>
            </a:xfrm>
            <a:custGeom>
              <a:avLst/>
              <a:gdLst/>
              <a:ahLst/>
              <a:cxnLst/>
              <a:rect l="l" t="t" r="r" b="b"/>
              <a:pathLst>
                <a:path w="4274726" h="1171543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147217"/>
                  </a:lnTo>
                  <a:cubicBezTo>
                    <a:pt x="4274726" y="1153669"/>
                    <a:pt x="4272163" y="1159856"/>
                    <a:pt x="4267601" y="1164418"/>
                  </a:cubicBezTo>
                  <a:cubicBezTo>
                    <a:pt x="4263039" y="1168980"/>
                    <a:pt x="4256851" y="1171543"/>
                    <a:pt x="4250399" y="1171543"/>
                  </a:cubicBezTo>
                  <a:lnTo>
                    <a:pt x="24327" y="1171543"/>
                  </a:lnTo>
                  <a:cubicBezTo>
                    <a:pt x="10891" y="1171543"/>
                    <a:pt x="0" y="1160652"/>
                    <a:pt x="0" y="114721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5F7F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38100"/>
              <a:ext cx="4274726" cy="11334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r>
                <a:rPr lang="en-US" sz="2400" b="1">
                  <a:solidFill>
                    <a:srgbClr val="FFFFFF"/>
                  </a:solidFill>
                  <a:latin typeface="Inter Bold"/>
                  <a:ea typeface="Inter Bold"/>
                  <a:cs typeface="Inter Bold"/>
                  <a:sym typeface="Inter Bold"/>
                </a:rPr>
                <a:t>ANGELE CARINE T.</a:t>
              </a:r>
            </a:p>
            <a:p>
              <a:pPr algn="ctr">
                <a:lnSpc>
                  <a:spcPts val="2400"/>
                </a:lnSpc>
              </a:pPr>
              <a:endParaRPr lang="en-US" sz="2400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endParaRPr>
            </a:p>
          </p:txBody>
        </p:sp>
      </p:grpSp>
      <p:sp>
        <p:nvSpPr>
          <p:cNvPr id="7" name="AutoShape 7"/>
          <p:cNvSpPr/>
          <p:nvPr/>
        </p:nvSpPr>
        <p:spPr>
          <a:xfrm>
            <a:off x="9213123" y="6190208"/>
            <a:ext cx="2871043" cy="0"/>
          </a:xfrm>
          <a:prstGeom prst="line">
            <a:avLst/>
          </a:prstGeom>
          <a:ln w="28575" cap="flat">
            <a:solidFill>
              <a:srgbClr val="073E8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Freeform 8"/>
          <p:cNvSpPr/>
          <p:nvPr/>
        </p:nvSpPr>
        <p:spPr>
          <a:xfrm>
            <a:off x="15760856" y="1246024"/>
            <a:ext cx="1498444" cy="374611"/>
          </a:xfrm>
          <a:custGeom>
            <a:avLst/>
            <a:gdLst/>
            <a:ahLst/>
            <a:cxnLst/>
            <a:rect l="l" t="t" r="r" b="b"/>
            <a:pathLst>
              <a:path w="1498444" h="374611">
                <a:moveTo>
                  <a:pt x="0" y="0"/>
                </a:moveTo>
                <a:lnTo>
                  <a:pt x="1498444" y="0"/>
                </a:lnTo>
                <a:lnTo>
                  <a:pt x="1498444" y="374611"/>
                </a:lnTo>
                <a:lnTo>
                  <a:pt x="0" y="3746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3819781" y="4323383"/>
            <a:ext cx="2423160" cy="2423160"/>
            <a:chOff x="0" y="0"/>
            <a:chExt cx="638199" cy="63819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8198" cy="638198"/>
            </a:xfrm>
            <a:custGeom>
              <a:avLst/>
              <a:gdLst/>
              <a:ahLst/>
              <a:cxnLst/>
              <a:rect l="l" t="t" r="r" b="b"/>
              <a:pathLst>
                <a:path w="638198" h="638198">
                  <a:moveTo>
                    <a:pt x="95849" y="0"/>
                  </a:moveTo>
                  <a:lnTo>
                    <a:pt x="542349" y="0"/>
                  </a:lnTo>
                  <a:cubicBezTo>
                    <a:pt x="567770" y="0"/>
                    <a:pt x="592150" y="10098"/>
                    <a:pt x="610125" y="28074"/>
                  </a:cubicBezTo>
                  <a:cubicBezTo>
                    <a:pt x="628100" y="46049"/>
                    <a:pt x="638198" y="70428"/>
                    <a:pt x="638198" y="95849"/>
                  </a:cubicBezTo>
                  <a:lnTo>
                    <a:pt x="638198" y="542349"/>
                  </a:lnTo>
                  <a:cubicBezTo>
                    <a:pt x="638198" y="567770"/>
                    <a:pt x="628100" y="592150"/>
                    <a:pt x="610125" y="610125"/>
                  </a:cubicBezTo>
                  <a:cubicBezTo>
                    <a:pt x="592150" y="628100"/>
                    <a:pt x="567770" y="638198"/>
                    <a:pt x="542349" y="638198"/>
                  </a:cubicBezTo>
                  <a:lnTo>
                    <a:pt x="95849" y="638198"/>
                  </a:lnTo>
                  <a:cubicBezTo>
                    <a:pt x="42913" y="638198"/>
                    <a:pt x="0" y="595285"/>
                    <a:pt x="0" y="542349"/>
                  </a:cubicBezTo>
                  <a:lnTo>
                    <a:pt x="0" y="95849"/>
                  </a:lnTo>
                  <a:cubicBezTo>
                    <a:pt x="0" y="70428"/>
                    <a:pt x="10098" y="46049"/>
                    <a:pt x="28074" y="28074"/>
                  </a:cubicBezTo>
                  <a:cubicBezTo>
                    <a:pt x="46049" y="10098"/>
                    <a:pt x="70428" y="0"/>
                    <a:pt x="95849" y="0"/>
                  </a:cubicBezTo>
                  <a:close/>
                </a:path>
              </a:pathLst>
            </a:custGeom>
            <a:solidFill>
              <a:srgbClr val="073E88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638199" cy="6953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8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225274" y="4810096"/>
            <a:ext cx="1612173" cy="1612173"/>
            <a:chOff x="0" y="0"/>
            <a:chExt cx="2149564" cy="2149564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149564" cy="2149564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58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23588" y="0"/>
              <a:ext cx="2125976" cy="2125976"/>
            </a:xfrm>
            <a:custGeom>
              <a:avLst/>
              <a:gdLst/>
              <a:ahLst/>
              <a:cxnLst/>
              <a:rect l="l" t="t" r="r" b="b"/>
              <a:pathLst>
                <a:path w="2125976" h="2125976">
                  <a:moveTo>
                    <a:pt x="0" y="0"/>
                  </a:moveTo>
                  <a:lnTo>
                    <a:pt x="2125976" y="0"/>
                  </a:lnTo>
                  <a:lnTo>
                    <a:pt x="2125976" y="2125976"/>
                  </a:lnTo>
                  <a:lnTo>
                    <a:pt x="0" y="21259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17" name="TextBox 17"/>
          <p:cNvSpPr txBox="1"/>
          <p:nvPr/>
        </p:nvSpPr>
        <p:spPr>
          <a:xfrm>
            <a:off x="2081134" y="5720957"/>
            <a:ext cx="5658548" cy="1521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668"/>
              </a:lnSpc>
            </a:pPr>
            <a:r>
              <a:rPr lang="en-US" sz="10668" b="1">
                <a:solidFill>
                  <a:srgbClr val="073E88"/>
                </a:solidFill>
                <a:latin typeface="Poppins Bold"/>
                <a:ea typeface="Poppins Bold"/>
                <a:cs typeface="Poppins Bold"/>
                <a:sym typeface="Poppins Bold"/>
              </a:rPr>
              <a:t>THANKS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318079" y="1129207"/>
            <a:ext cx="3075366" cy="636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1"/>
              </a:lnSpc>
            </a:pPr>
            <a:r>
              <a:rPr lang="en-US" sz="2381" b="1">
                <a:solidFill>
                  <a:srgbClr val="F5F7F7"/>
                </a:solidFill>
                <a:latin typeface="Poppins Bold"/>
                <a:ea typeface="Poppins Bold"/>
                <a:cs typeface="Poppins Bold"/>
                <a:sym typeface="Poppins Bold"/>
              </a:rPr>
              <a:t>NDAL COMMUNICATIONS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167485" y="7289714"/>
            <a:ext cx="5485847" cy="419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9"/>
              </a:lnSpc>
            </a:pPr>
            <a:r>
              <a:rPr lang="en-US" sz="3089" b="1">
                <a:solidFill>
                  <a:srgbClr val="101419"/>
                </a:solidFill>
                <a:latin typeface="Roboto Bold"/>
                <a:ea typeface="Roboto Bold"/>
                <a:cs typeface="Roboto Bold"/>
                <a:sym typeface="Roboto Bold"/>
              </a:rPr>
              <a:t>ENGLISH FLUENCY PROGRAM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213123" y="7781648"/>
            <a:ext cx="894159" cy="374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58"/>
              </a:lnSpc>
              <a:spcBef>
                <a:spcPct val="0"/>
              </a:spcBef>
            </a:pPr>
            <a:r>
              <a:rPr lang="en-US" sz="2113">
                <a:solidFill>
                  <a:srgbClr val="101419"/>
                </a:solidFill>
                <a:latin typeface="Poppins"/>
                <a:ea typeface="Poppins"/>
                <a:cs typeface="Poppins"/>
                <a:sym typeface="Poppins"/>
              </a:rPr>
              <a:t>Phone: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213123" y="6785427"/>
            <a:ext cx="1136898" cy="374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58"/>
              </a:lnSpc>
              <a:spcBef>
                <a:spcPct val="0"/>
              </a:spcBef>
            </a:pPr>
            <a:r>
              <a:rPr lang="en-US" sz="2113">
                <a:solidFill>
                  <a:srgbClr val="101419"/>
                </a:solidFill>
                <a:latin typeface="Poppins"/>
                <a:ea typeface="Poppins"/>
                <a:cs typeface="Poppins"/>
                <a:sym typeface="Poppins"/>
              </a:rPr>
              <a:t>Website: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034230" y="7781648"/>
            <a:ext cx="784622" cy="374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58"/>
              </a:lnSpc>
              <a:spcBef>
                <a:spcPct val="0"/>
              </a:spcBef>
            </a:pPr>
            <a:r>
              <a:rPr lang="en-US" sz="2113" dirty="0">
                <a:solidFill>
                  <a:srgbClr val="101419"/>
                </a:solidFill>
                <a:latin typeface="Poppins"/>
                <a:ea typeface="Poppins"/>
                <a:cs typeface="Poppins"/>
                <a:sym typeface="Poppins"/>
              </a:rPr>
              <a:t>Email: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213123" y="8172646"/>
            <a:ext cx="2113473" cy="341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6"/>
              </a:lnSpc>
              <a:spcBef>
                <a:spcPct val="0"/>
              </a:spcBef>
            </a:pPr>
            <a:r>
              <a:rPr lang="en-US" sz="1904" b="1">
                <a:solidFill>
                  <a:srgbClr val="073E88"/>
                </a:solidFill>
                <a:latin typeface="Poppins Bold"/>
                <a:ea typeface="Poppins Bold"/>
                <a:cs typeface="Poppins Bold"/>
                <a:sym typeface="Poppins Bold"/>
              </a:rPr>
              <a:t>+237 695 852 644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028700" y="863938"/>
            <a:ext cx="1138785" cy="1138785"/>
            <a:chOff x="0" y="0"/>
            <a:chExt cx="1518379" cy="1518379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1518379" cy="1518379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58"/>
                  </a:lnSpc>
                </a:pPr>
                <a:endParaRPr/>
              </a:p>
            </p:txBody>
          </p:sp>
        </p:grpSp>
        <p:sp>
          <p:nvSpPr>
            <p:cNvPr id="28" name="Freeform 28"/>
            <p:cNvSpPr/>
            <p:nvPr/>
          </p:nvSpPr>
          <p:spPr>
            <a:xfrm>
              <a:off x="16662" y="0"/>
              <a:ext cx="1501717" cy="1501717"/>
            </a:xfrm>
            <a:custGeom>
              <a:avLst/>
              <a:gdLst/>
              <a:ahLst/>
              <a:cxnLst/>
              <a:rect l="l" t="t" r="r" b="b"/>
              <a:pathLst>
                <a:path w="1501717" h="1501717">
                  <a:moveTo>
                    <a:pt x="0" y="0"/>
                  </a:moveTo>
                  <a:lnTo>
                    <a:pt x="1501717" y="0"/>
                  </a:lnTo>
                  <a:lnTo>
                    <a:pt x="1501717" y="1501717"/>
                  </a:lnTo>
                  <a:lnTo>
                    <a:pt x="0" y="15017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29" name="TextBox 29"/>
          <p:cNvSpPr txBox="1"/>
          <p:nvPr/>
        </p:nvSpPr>
        <p:spPr>
          <a:xfrm>
            <a:off x="2167485" y="7710273"/>
            <a:ext cx="3841564" cy="29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93"/>
              </a:lnSpc>
            </a:pPr>
            <a:r>
              <a:rPr lang="en-US" sz="2193">
                <a:solidFill>
                  <a:srgbClr val="101419"/>
                </a:solidFill>
                <a:latin typeface="Roboto"/>
                <a:ea typeface="Roboto"/>
                <a:cs typeface="Roboto"/>
                <a:sym typeface="Roboto"/>
              </a:rPr>
              <a:t>For Construction Professionals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068206" y="8172054"/>
            <a:ext cx="3859268" cy="324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6"/>
              </a:lnSpc>
              <a:spcBef>
                <a:spcPct val="0"/>
              </a:spcBef>
            </a:pPr>
            <a:r>
              <a:rPr lang="en-US" sz="1854" b="1" dirty="0" err="1">
                <a:solidFill>
                  <a:srgbClr val="073E88"/>
                </a:solidFill>
                <a:latin typeface="Poppins Bold"/>
                <a:ea typeface="Poppins Bold"/>
                <a:cs typeface="Poppins Bold"/>
                <a:sym typeface="Poppins Bold"/>
              </a:rPr>
              <a:t>info@ndalcommunications.site</a:t>
            </a:r>
            <a:endParaRPr lang="en-US" sz="1854" b="1" dirty="0">
              <a:solidFill>
                <a:srgbClr val="073E88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9213123" y="7162636"/>
            <a:ext cx="4226946" cy="363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2"/>
              </a:lnSpc>
              <a:spcBef>
                <a:spcPct val="0"/>
              </a:spcBef>
            </a:pPr>
            <a:r>
              <a:rPr lang="en-US" sz="2051" b="1">
                <a:solidFill>
                  <a:srgbClr val="073E88"/>
                </a:solidFill>
                <a:latin typeface="Poppins Bold"/>
                <a:ea typeface="Poppins Bold"/>
                <a:cs typeface="Poppins Bold"/>
                <a:sym typeface="Poppins Bold"/>
              </a:rPr>
              <a:t>www.ndalcommunications.site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213123" y="5241229"/>
            <a:ext cx="2323505" cy="374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58"/>
              </a:lnSpc>
              <a:spcBef>
                <a:spcPct val="0"/>
              </a:spcBef>
            </a:pPr>
            <a:r>
              <a:rPr lang="en-US" sz="2113">
                <a:solidFill>
                  <a:srgbClr val="101419"/>
                </a:solidFill>
                <a:latin typeface="Poppins"/>
                <a:ea typeface="Poppins"/>
                <a:cs typeface="Poppins"/>
                <a:sym typeface="Poppins"/>
              </a:rPr>
              <a:t>LEAD INSTRUCTOR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9213123" y="5543533"/>
            <a:ext cx="2871043" cy="413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6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73E88"/>
                </a:solidFill>
                <a:latin typeface="Poppins Bold"/>
                <a:ea typeface="Poppins Bold"/>
                <a:cs typeface="Poppins Bold"/>
                <a:sym typeface="Poppins Bold"/>
              </a:rPr>
              <a:t>ANGELE CARINE 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E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0949" y="700986"/>
            <a:ext cx="17286102" cy="9285102"/>
            <a:chOff x="0" y="0"/>
            <a:chExt cx="4552718" cy="24454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2718" cy="2445459"/>
            </a:xfrm>
            <a:custGeom>
              <a:avLst/>
              <a:gdLst/>
              <a:ahLst/>
              <a:cxnLst/>
              <a:rect l="l" t="t" r="r" b="b"/>
              <a:pathLst>
                <a:path w="4552718" h="2445459">
                  <a:moveTo>
                    <a:pt x="22393" y="0"/>
                  </a:moveTo>
                  <a:lnTo>
                    <a:pt x="4530325" y="0"/>
                  </a:lnTo>
                  <a:cubicBezTo>
                    <a:pt x="4536264" y="0"/>
                    <a:pt x="4541960" y="2359"/>
                    <a:pt x="4546159" y="6559"/>
                  </a:cubicBezTo>
                  <a:cubicBezTo>
                    <a:pt x="4550359" y="10758"/>
                    <a:pt x="4552718" y="16454"/>
                    <a:pt x="4552718" y="22393"/>
                  </a:cubicBezTo>
                  <a:lnTo>
                    <a:pt x="4552718" y="2423065"/>
                  </a:lnTo>
                  <a:cubicBezTo>
                    <a:pt x="4552718" y="2429004"/>
                    <a:pt x="4550359" y="2434700"/>
                    <a:pt x="4546159" y="2438900"/>
                  </a:cubicBezTo>
                  <a:cubicBezTo>
                    <a:pt x="4541960" y="2443100"/>
                    <a:pt x="4536264" y="2445459"/>
                    <a:pt x="4530325" y="2445459"/>
                  </a:cubicBezTo>
                  <a:lnTo>
                    <a:pt x="22393" y="2445459"/>
                  </a:lnTo>
                  <a:cubicBezTo>
                    <a:pt x="16454" y="2445459"/>
                    <a:pt x="10758" y="2443100"/>
                    <a:pt x="6559" y="2438900"/>
                  </a:cubicBezTo>
                  <a:cubicBezTo>
                    <a:pt x="2359" y="2434700"/>
                    <a:pt x="0" y="2429004"/>
                    <a:pt x="0" y="2423065"/>
                  </a:cubicBezTo>
                  <a:lnTo>
                    <a:pt x="0" y="22393"/>
                  </a:lnTo>
                  <a:cubicBezTo>
                    <a:pt x="0" y="16454"/>
                    <a:pt x="2359" y="10758"/>
                    <a:pt x="6559" y="6559"/>
                  </a:cubicBezTo>
                  <a:cubicBezTo>
                    <a:pt x="10758" y="2359"/>
                    <a:pt x="16454" y="0"/>
                    <a:pt x="22393" y="0"/>
                  </a:cubicBezTo>
                  <a:close/>
                </a:path>
              </a:pathLst>
            </a:custGeom>
            <a:solidFill>
              <a:srgbClr val="F5F7F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4552718" cy="2407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59511" y="1162050"/>
            <a:ext cx="1106118" cy="276529"/>
          </a:xfrm>
          <a:custGeom>
            <a:avLst/>
            <a:gdLst/>
            <a:ahLst/>
            <a:cxnLst/>
            <a:rect l="l" t="t" r="r" b="b"/>
            <a:pathLst>
              <a:path w="1106118" h="276529">
                <a:moveTo>
                  <a:pt x="0" y="0"/>
                </a:moveTo>
                <a:lnTo>
                  <a:pt x="1106118" y="0"/>
                </a:lnTo>
                <a:lnTo>
                  <a:pt x="1106118" y="276529"/>
                </a:lnTo>
                <a:lnTo>
                  <a:pt x="0" y="2765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265629" y="-308498"/>
            <a:ext cx="12994711" cy="10294586"/>
          </a:xfrm>
          <a:custGeom>
            <a:avLst/>
            <a:gdLst/>
            <a:ahLst/>
            <a:cxnLst/>
            <a:rect l="l" t="t" r="r" b="b"/>
            <a:pathLst>
              <a:path w="12994711" h="10294586">
                <a:moveTo>
                  <a:pt x="0" y="0"/>
                </a:moveTo>
                <a:lnTo>
                  <a:pt x="12994711" y="0"/>
                </a:lnTo>
                <a:lnTo>
                  <a:pt x="12994711" y="10294586"/>
                </a:lnTo>
                <a:lnTo>
                  <a:pt x="0" y="102945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"/>
            </a:blip>
            <a:stretch>
              <a:fillRect t="-13114" b="-13114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741554" y="1878267"/>
            <a:ext cx="4841462" cy="4841462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t="-14252" b="-14252"/>
              </a:stretch>
            </a:blipFill>
            <a:ln w="38100" cap="sq">
              <a:solidFill>
                <a:srgbClr val="073E88"/>
              </a:solidFill>
              <a:prstDash val="solid"/>
              <a:miter/>
            </a:ln>
          </p:spPr>
        </p:sp>
      </p:grpSp>
      <p:sp>
        <p:nvSpPr>
          <p:cNvPr id="9" name="AutoShape 9"/>
          <p:cNvSpPr/>
          <p:nvPr/>
        </p:nvSpPr>
        <p:spPr>
          <a:xfrm>
            <a:off x="2136624" y="7062455"/>
            <a:ext cx="2230963" cy="0"/>
          </a:xfrm>
          <a:prstGeom prst="line">
            <a:avLst/>
          </a:prstGeom>
          <a:ln w="28575" cap="flat">
            <a:solidFill>
              <a:srgbClr val="073E8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6889249" y="1942243"/>
            <a:ext cx="9214267" cy="946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48"/>
              </a:lnSpc>
            </a:pPr>
            <a:r>
              <a:rPr lang="en-US" sz="6648" b="1">
                <a:solidFill>
                  <a:srgbClr val="073E88"/>
                </a:solidFill>
                <a:latin typeface="Poppins Bold"/>
                <a:ea typeface="Poppins Bold"/>
                <a:cs typeface="Poppins Bold"/>
                <a:sym typeface="Poppins Bold"/>
              </a:rPr>
              <a:t>PROGRAM OVERVIEW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625526" y="7618837"/>
            <a:ext cx="3957489" cy="746760"/>
            <a:chOff x="0" y="0"/>
            <a:chExt cx="4337541" cy="995680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4337541" cy="995680"/>
              <a:chOff x="0" y="0"/>
              <a:chExt cx="856798" cy="196678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56798" cy="196678"/>
              </a:xfrm>
              <a:custGeom>
                <a:avLst/>
                <a:gdLst/>
                <a:ahLst/>
                <a:cxnLst/>
                <a:rect l="l" t="t" r="r" b="b"/>
                <a:pathLst>
                  <a:path w="856798" h="196678">
                    <a:moveTo>
                      <a:pt x="98339" y="0"/>
                    </a:moveTo>
                    <a:lnTo>
                      <a:pt x="758460" y="0"/>
                    </a:lnTo>
                    <a:cubicBezTo>
                      <a:pt x="812770" y="0"/>
                      <a:pt x="856798" y="44028"/>
                      <a:pt x="856798" y="98339"/>
                    </a:cubicBezTo>
                    <a:lnTo>
                      <a:pt x="856798" y="98339"/>
                    </a:lnTo>
                    <a:cubicBezTo>
                      <a:pt x="856798" y="124420"/>
                      <a:pt x="846438" y="149433"/>
                      <a:pt x="827995" y="167875"/>
                    </a:cubicBezTo>
                    <a:cubicBezTo>
                      <a:pt x="809553" y="186317"/>
                      <a:pt x="784541" y="196678"/>
                      <a:pt x="758460" y="196678"/>
                    </a:cubicBezTo>
                    <a:lnTo>
                      <a:pt x="98339" y="196678"/>
                    </a:lnTo>
                    <a:cubicBezTo>
                      <a:pt x="44028" y="196678"/>
                      <a:pt x="0" y="152650"/>
                      <a:pt x="0" y="98339"/>
                    </a:cubicBezTo>
                    <a:lnTo>
                      <a:pt x="0" y="98339"/>
                    </a:lnTo>
                    <a:cubicBezTo>
                      <a:pt x="0" y="44028"/>
                      <a:pt x="44028" y="0"/>
                      <a:pt x="98339" y="0"/>
                    </a:cubicBezTo>
                    <a:close/>
                  </a:path>
                </a:pathLst>
              </a:custGeom>
              <a:solidFill>
                <a:srgbClr val="073E88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57150"/>
                <a:ext cx="856798" cy="2538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58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582850" y="192732"/>
              <a:ext cx="2943225" cy="544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60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F5F7F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LETS SEE MORE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146269" y="8365597"/>
            <a:ext cx="2952735" cy="1347722"/>
            <a:chOff x="0" y="0"/>
            <a:chExt cx="3936980" cy="179696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796963" cy="1796963"/>
            </a:xfrm>
            <a:custGeom>
              <a:avLst/>
              <a:gdLst/>
              <a:ahLst/>
              <a:cxnLst/>
              <a:rect l="l" t="t" r="r" b="b"/>
              <a:pathLst>
                <a:path w="1796963" h="1796963">
                  <a:moveTo>
                    <a:pt x="0" y="0"/>
                  </a:moveTo>
                  <a:lnTo>
                    <a:pt x="1796963" y="0"/>
                  </a:lnTo>
                  <a:lnTo>
                    <a:pt x="1796963" y="1796963"/>
                  </a:lnTo>
                  <a:lnTo>
                    <a:pt x="0" y="1796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2014351" y="271458"/>
              <a:ext cx="1922629" cy="1090360"/>
            </a:xfrm>
            <a:custGeom>
              <a:avLst/>
              <a:gdLst/>
              <a:ahLst/>
              <a:cxnLst/>
              <a:rect l="l" t="t" r="r" b="b"/>
              <a:pathLst>
                <a:path w="1922629" h="1090360">
                  <a:moveTo>
                    <a:pt x="0" y="0"/>
                  </a:moveTo>
                  <a:lnTo>
                    <a:pt x="1922629" y="0"/>
                  </a:lnTo>
                  <a:lnTo>
                    <a:pt x="1922629" y="1090360"/>
                  </a:lnTo>
                  <a:lnTo>
                    <a:pt x="0" y="1090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8B7D0BC-05BF-4B17-8743-1A76757A7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731223"/>
              </p:ext>
            </p:extLst>
          </p:nvPr>
        </p:nvGraphicFramePr>
        <p:xfrm>
          <a:off x="6204068" y="3263677"/>
          <a:ext cx="11245732" cy="5187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5045">
                  <a:extLst>
                    <a:ext uri="{9D8B030D-6E8A-4147-A177-3AD203B41FA5}">
                      <a16:colId xmlns:a16="http://schemas.microsoft.com/office/drawing/2014/main" val="328388921"/>
                    </a:ext>
                  </a:extLst>
                </a:gridCol>
                <a:gridCol w="9140687">
                  <a:extLst>
                    <a:ext uri="{9D8B030D-6E8A-4147-A177-3AD203B41FA5}">
                      <a16:colId xmlns:a16="http://schemas.microsoft.com/office/drawing/2014/main" val="2058291921"/>
                    </a:ext>
                  </a:extLst>
                </a:gridCol>
              </a:tblGrid>
              <a:tr h="5117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Focus Area</a:t>
                      </a:r>
                      <a:endParaRPr lang="en-US" sz="1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Description</a:t>
                      </a:r>
                      <a:endParaRPr lang="en-US" sz="1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5664120"/>
                  </a:ext>
                </a:extLst>
              </a:tr>
              <a:tr h="10824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Main Goal</a:t>
                      </a:r>
                      <a:endParaRPr lang="en-US" sz="1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Improve English speaking fluency, pronunciation, and grammar accuracy for professional use in construction and civil engineering contexts.</a:t>
                      </a:r>
                      <a:endParaRPr lang="en-US" sz="1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995872"/>
                  </a:ext>
                </a:extLst>
              </a:tr>
              <a:tr h="10824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Approach</a:t>
                      </a:r>
                      <a:endParaRPr lang="en-US" sz="1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Communicative, task-based learning with field-related vocabulary, role-plays, discussions, and presentations.</a:t>
                      </a:r>
                      <a:endParaRPr lang="en-US" sz="1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2747781"/>
                  </a:ext>
                </a:extLst>
              </a:tr>
              <a:tr h="16530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Tools &amp; Platforms</a:t>
                      </a:r>
                      <a:endParaRPr lang="en-US" sz="1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Google Meet / Zoom (for live practice), Google Docs (writing tasks), BBC Learning English, Grammarly, ELSA Speak, YouGlish, Quizlet, Padlet, YouTube (TED-Ed, BBC), ChatGPT (language assistant), and Flipgrid (for oral submissions).</a:t>
                      </a:r>
                      <a:endParaRPr lang="en-US" sz="1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5649504"/>
                  </a:ext>
                </a:extLst>
              </a:tr>
              <a:tr h="5117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Assessment</a:t>
                      </a:r>
                      <a:endParaRPr lang="en-US" sz="1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Weekly oral and written tasks, final presentation and technical dialogue simulation.</a:t>
                      </a:r>
                      <a:endParaRPr lang="en-US" sz="1800" dirty="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877299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E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0949" y="500949"/>
            <a:ext cx="17286102" cy="9285102"/>
            <a:chOff x="0" y="0"/>
            <a:chExt cx="4552718" cy="24454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2718" cy="2445459"/>
            </a:xfrm>
            <a:custGeom>
              <a:avLst/>
              <a:gdLst/>
              <a:ahLst/>
              <a:cxnLst/>
              <a:rect l="l" t="t" r="r" b="b"/>
              <a:pathLst>
                <a:path w="4552718" h="2445459">
                  <a:moveTo>
                    <a:pt x="22393" y="0"/>
                  </a:moveTo>
                  <a:lnTo>
                    <a:pt x="4530325" y="0"/>
                  </a:lnTo>
                  <a:cubicBezTo>
                    <a:pt x="4536264" y="0"/>
                    <a:pt x="4541960" y="2359"/>
                    <a:pt x="4546159" y="6559"/>
                  </a:cubicBezTo>
                  <a:cubicBezTo>
                    <a:pt x="4550359" y="10758"/>
                    <a:pt x="4552718" y="16454"/>
                    <a:pt x="4552718" y="22393"/>
                  </a:cubicBezTo>
                  <a:lnTo>
                    <a:pt x="4552718" y="2423065"/>
                  </a:lnTo>
                  <a:cubicBezTo>
                    <a:pt x="4552718" y="2429004"/>
                    <a:pt x="4550359" y="2434700"/>
                    <a:pt x="4546159" y="2438900"/>
                  </a:cubicBezTo>
                  <a:cubicBezTo>
                    <a:pt x="4541960" y="2443100"/>
                    <a:pt x="4536264" y="2445459"/>
                    <a:pt x="4530325" y="2445459"/>
                  </a:cubicBezTo>
                  <a:lnTo>
                    <a:pt x="22393" y="2445459"/>
                  </a:lnTo>
                  <a:cubicBezTo>
                    <a:pt x="16454" y="2445459"/>
                    <a:pt x="10758" y="2443100"/>
                    <a:pt x="6559" y="2438900"/>
                  </a:cubicBezTo>
                  <a:cubicBezTo>
                    <a:pt x="2359" y="2434700"/>
                    <a:pt x="0" y="2429004"/>
                    <a:pt x="0" y="2423065"/>
                  </a:cubicBezTo>
                  <a:lnTo>
                    <a:pt x="0" y="22393"/>
                  </a:lnTo>
                  <a:cubicBezTo>
                    <a:pt x="0" y="16454"/>
                    <a:pt x="2359" y="10758"/>
                    <a:pt x="6559" y="6559"/>
                  </a:cubicBezTo>
                  <a:cubicBezTo>
                    <a:pt x="10758" y="2359"/>
                    <a:pt x="16454" y="0"/>
                    <a:pt x="22393" y="0"/>
                  </a:cubicBezTo>
                  <a:close/>
                </a:path>
              </a:pathLst>
            </a:custGeom>
            <a:solidFill>
              <a:srgbClr val="F5F7F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4552718" cy="2407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153182" y="890435"/>
            <a:ext cx="1106118" cy="276529"/>
          </a:xfrm>
          <a:custGeom>
            <a:avLst/>
            <a:gdLst/>
            <a:ahLst/>
            <a:cxnLst/>
            <a:rect l="l" t="t" r="r" b="b"/>
            <a:pathLst>
              <a:path w="1106118" h="276529">
                <a:moveTo>
                  <a:pt x="0" y="0"/>
                </a:moveTo>
                <a:lnTo>
                  <a:pt x="1106118" y="0"/>
                </a:lnTo>
                <a:lnTo>
                  <a:pt x="1106118" y="276530"/>
                </a:lnTo>
                <a:lnTo>
                  <a:pt x="0" y="2765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70532" y="1289281"/>
            <a:ext cx="14039918" cy="8103037"/>
          </a:xfrm>
          <a:custGeom>
            <a:avLst/>
            <a:gdLst/>
            <a:ahLst/>
            <a:cxnLst/>
            <a:rect l="l" t="t" r="r" b="b"/>
            <a:pathLst>
              <a:path w="14039918" h="8103037">
                <a:moveTo>
                  <a:pt x="0" y="0"/>
                </a:moveTo>
                <a:lnTo>
                  <a:pt x="14039918" y="0"/>
                </a:lnTo>
                <a:lnTo>
                  <a:pt x="14039918" y="8103037"/>
                </a:lnTo>
                <a:lnTo>
                  <a:pt x="0" y="81030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"/>
            </a:blip>
            <a:stretch>
              <a:fillRect t="-35317" b="-37950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761361" y="1485837"/>
            <a:ext cx="10013663" cy="1407440"/>
            <a:chOff x="0" y="0"/>
            <a:chExt cx="2685655" cy="37743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85655" cy="377431"/>
            </a:xfrm>
            <a:custGeom>
              <a:avLst/>
              <a:gdLst/>
              <a:ahLst/>
              <a:cxnLst/>
              <a:rect l="l" t="t" r="r" b="b"/>
              <a:pathLst>
                <a:path w="2685655" h="377431">
                  <a:moveTo>
                    <a:pt x="2685655" y="16236"/>
                  </a:moveTo>
                  <a:lnTo>
                    <a:pt x="2685655" y="361195"/>
                  </a:lnTo>
                  <a:cubicBezTo>
                    <a:pt x="2685655" y="365501"/>
                    <a:pt x="2683945" y="369631"/>
                    <a:pt x="2680900" y="372675"/>
                  </a:cubicBezTo>
                  <a:cubicBezTo>
                    <a:pt x="2677855" y="375720"/>
                    <a:pt x="2673725" y="377431"/>
                    <a:pt x="2669419" y="377431"/>
                  </a:cubicBezTo>
                  <a:lnTo>
                    <a:pt x="16236" y="377431"/>
                  </a:lnTo>
                  <a:cubicBezTo>
                    <a:pt x="11930" y="377431"/>
                    <a:pt x="7800" y="375720"/>
                    <a:pt x="4755" y="372675"/>
                  </a:cubicBezTo>
                  <a:cubicBezTo>
                    <a:pt x="1711" y="369631"/>
                    <a:pt x="0" y="365501"/>
                    <a:pt x="0" y="361195"/>
                  </a:cubicBezTo>
                  <a:lnTo>
                    <a:pt x="0" y="16236"/>
                  </a:lnTo>
                  <a:cubicBezTo>
                    <a:pt x="0" y="11930"/>
                    <a:pt x="1711" y="7800"/>
                    <a:pt x="4755" y="4755"/>
                  </a:cubicBezTo>
                  <a:cubicBezTo>
                    <a:pt x="7800" y="1711"/>
                    <a:pt x="11930" y="0"/>
                    <a:pt x="16236" y="0"/>
                  </a:cubicBezTo>
                  <a:lnTo>
                    <a:pt x="2669419" y="0"/>
                  </a:lnTo>
                  <a:cubicBezTo>
                    <a:pt x="2673725" y="0"/>
                    <a:pt x="2677855" y="1711"/>
                    <a:pt x="2680900" y="4755"/>
                  </a:cubicBezTo>
                  <a:cubicBezTo>
                    <a:pt x="2683945" y="7800"/>
                    <a:pt x="2685655" y="11930"/>
                    <a:pt x="2685655" y="16236"/>
                  </a:cubicBezTo>
                  <a:close/>
                </a:path>
              </a:pathLst>
            </a:custGeom>
            <a:solidFill>
              <a:srgbClr val="073E88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95250"/>
              <a:ext cx="2685655" cy="4726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7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1580729"/>
            <a:ext cx="9404492" cy="1208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46"/>
              </a:lnSpc>
            </a:pPr>
            <a:r>
              <a:rPr lang="en-US" sz="4112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FOUNDATIONS OF TECHNICAL ENGLISH IN CONSTRUCTION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1208475" y="1963142"/>
            <a:ext cx="6256027" cy="7429176"/>
            <a:chOff x="0" y="0"/>
            <a:chExt cx="969222" cy="115097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69222" cy="1150974"/>
            </a:xfrm>
            <a:custGeom>
              <a:avLst/>
              <a:gdLst/>
              <a:ahLst/>
              <a:cxnLst/>
              <a:rect l="l" t="t" r="r" b="b"/>
              <a:pathLst>
                <a:path w="969222" h="1150974">
                  <a:moveTo>
                    <a:pt x="28463" y="0"/>
                  </a:moveTo>
                  <a:lnTo>
                    <a:pt x="940759" y="0"/>
                  </a:lnTo>
                  <a:cubicBezTo>
                    <a:pt x="948308" y="0"/>
                    <a:pt x="955548" y="2999"/>
                    <a:pt x="960886" y="8337"/>
                  </a:cubicBezTo>
                  <a:cubicBezTo>
                    <a:pt x="966223" y="13674"/>
                    <a:pt x="969222" y="20914"/>
                    <a:pt x="969222" y="28463"/>
                  </a:cubicBezTo>
                  <a:lnTo>
                    <a:pt x="969222" y="1122511"/>
                  </a:lnTo>
                  <a:cubicBezTo>
                    <a:pt x="969222" y="1138231"/>
                    <a:pt x="956479" y="1150974"/>
                    <a:pt x="940759" y="1150974"/>
                  </a:cubicBezTo>
                  <a:lnTo>
                    <a:pt x="28463" y="1150974"/>
                  </a:lnTo>
                  <a:cubicBezTo>
                    <a:pt x="20914" y="1150974"/>
                    <a:pt x="13674" y="1147975"/>
                    <a:pt x="8337" y="1142637"/>
                  </a:cubicBezTo>
                  <a:cubicBezTo>
                    <a:pt x="2999" y="1137299"/>
                    <a:pt x="0" y="1130060"/>
                    <a:pt x="0" y="1122511"/>
                  </a:cubicBezTo>
                  <a:lnTo>
                    <a:pt x="0" y="28463"/>
                  </a:lnTo>
                  <a:cubicBezTo>
                    <a:pt x="0" y="12743"/>
                    <a:pt x="12743" y="0"/>
                    <a:pt x="28463" y="0"/>
                  </a:cubicBezTo>
                  <a:close/>
                </a:path>
              </a:pathLst>
            </a:custGeom>
            <a:blipFill>
              <a:blip r:embed="rId5"/>
              <a:stretch>
                <a:fillRect l="-40966" r="-40966"/>
              </a:stretch>
            </a:blipFill>
            <a:ln w="28575" cap="rnd">
              <a:solidFill>
                <a:srgbClr val="073E88"/>
              </a:solidFill>
              <a:prstDash val="solid"/>
              <a:round/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14511767" y="615420"/>
            <a:ext cx="2952735" cy="1347722"/>
            <a:chOff x="0" y="0"/>
            <a:chExt cx="3936980" cy="179696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796963" cy="1796963"/>
            </a:xfrm>
            <a:custGeom>
              <a:avLst/>
              <a:gdLst/>
              <a:ahLst/>
              <a:cxnLst/>
              <a:rect l="l" t="t" r="r" b="b"/>
              <a:pathLst>
                <a:path w="1796963" h="1796963">
                  <a:moveTo>
                    <a:pt x="0" y="0"/>
                  </a:moveTo>
                  <a:lnTo>
                    <a:pt x="1796963" y="0"/>
                  </a:lnTo>
                  <a:lnTo>
                    <a:pt x="1796963" y="1796963"/>
                  </a:lnTo>
                  <a:lnTo>
                    <a:pt x="0" y="1796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2014351" y="271458"/>
              <a:ext cx="1922629" cy="1090360"/>
            </a:xfrm>
            <a:custGeom>
              <a:avLst/>
              <a:gdLst/>
              <a:ahLst/>
              <a:cxnLst/>
              <a:rect l="l" t="t" r="r" b="b"/>
              <a:pathLst>
                <a:path w="1922629" h="1090360">
                  <a:moveTo>
                    <a:pt x="0" y="0"/>
                  </a:moveTo>
                  <a:lnTo>
                    <a:pt x="1922629" y="0"/>
                  </a:lnTo>
                  <a:lnTo>
                    <a:pt x="1922629" y="1090360"/>
                  </a:lnTo>
                  <a:lnTo>
                    <a:pt x="0" y="1090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sp>
        <p:nvSpPr>
          <p:cNvPr id="16" name="TextBox 16"/>
          <p:cNvSpPr txBox="1"/>
          <p:nvPr/>
        </p:nvSpPr>
        <p:spPr>
          <a:xfrm>
            <a:off x="3915636" y="596370"/>
            <a:ext cx="2817665" cy="899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48"/>
              </a:lnSpc>
            </a:pPr>
            <a:r>
              <a:rPr lang="en-US" sz="5795" b="1">
                <a:solidFill>
                  <a:srgbClr val="073E88"/>
                </a:solidFill>
                <a:latin typeface="Poppins Bold"/>
                <a:ea typeface="Poppins Bold"/>
                <a:cs typeface="Poppins Bold"/>
                <a:sym typeface="Poppins Bold"/>
              </a:rPr>
              <a:t>WEEK 1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61361" y="3201487"/>
            <a:ext cx="2647101" cy="690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4"/>
              </a:lnSpc>
            </a:pPr>
            <a:r>
              <a:rPr lang="en-US" sz="3802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Objectives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61361" y="5563430"/>
            <a:ext cx="2310025" cy="690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4"/>
              </a:lnSpc>
            </a:pPr>
            <a:r>
              <a:rPr lang="en-US" sz="3802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Outcome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72188" y="7596766"/>
            <a:ext cx="2105362" cy="646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24"/>
              </a:lnSpc>
            </a:pPr>
            <a:r>
              <a:rPr lang="en-US" sz="3802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Tools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61361" y="3901985"/>
            <a:ext cx="10177845" cy="1506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901" lvl="1" indent="-302450" algn="l">
              <a:lnSpc>
                <a:spcPts val="3922"/>
              </a:lnSpc>
              <a:buFont typeface="Arial"/>
              <a:buChar char="•"/>
            </a:pPr>
            <a:r>
              <a:rPr lang="en-US" sz="280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Build essential construction and site vocabulary.</a:t>
            </a:r>
          </a:p>
          <a:p>
            <a:pPr marL="604901" lvl="1" indent="-302450" algn="l">
              <a:lnSpc>
                <a:spcPts val="3922"/>
              </a:lnSpc>
              <a:buFont typeface="Arial"/>
              <a:buChar char="•"/>
            </a:pPr>
            <a:r>
              <a:rPr lang="en-US" sz="280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Develop confidence in introductions and everyday communication.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61361" y="6435379"/>
            <a:ext cx="10177845" cy="1008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901" lvl="1" indent="-302450" algn="l">
              <a:lnSpc>
                <a:spcPts val="3922"/>
              </a:lnSpc>
              <a:buFont typeface="Arial"/>
              <a:buChar char="•"/>
            </a:pPr>
            <a:r>
              <a:rPr lang="en-US" sz="280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Learners can introduce themselves, describe their role, and name tools/materials accurately.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61361" y="8297264"/>
            <a:ext cx="10177845" cy="1008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901" lvl="1" indent="-302450" algn="l">
              <a:lnSpc>
                <a:spcPts val="3922"/>
              </a:lnSpc>
              <a:buFont typeface="Arial"/>
              <a:buChar char="•"/>
            </a:pPr>
            <a:r>
              <a:rPr lang="en-US" sz="280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Zoom / Google Meet, Quizlet, BBC Learning English, ChatGPT, Padlet.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E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0949" y="500949"/>
            <a:ext cx="17286102" cy="9285102"/>
            <a:chOff x="0" y="0"/>
            <a:chExt cx="4552718" cy="24454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2718" cy="2445459"/>
            </a:xfrm>
            <a:custGeom>
              <a:avLst/>
              <a:gdLst/>
              <a:ahLst/>
              <a:cxnLst/>
              <a:rect l="l" t="t" r="r" b="b"/>
              <a:pathLst>
                <a:path w="4552718" h="2445459">
                  <a:moveTo>
                    <a:pt x="22393" y="0"/>
                  </a:moveTo>
                  <a:lnTo>
                    <a:pt x="4530325" y="0"/>
                  </a:lnTo>
                  <a:cubicBezTo>
                    <a:pt x="4536264" y="0"/>
                    <a:pt x="4541960" y="2359"/>
                    <a:pt x="4546159" y="6559"/>
                  </a:cubicBezTo>
                  <a:cubicBezTo>
                    <a:pt x="4550359" y="10758"/>
                    <a:pt x="4552718" y="16454"/>
                    <a:pt x="4552718" y="22393"/>
                  </a:cubicBezTo>
                  <a:lnTo>
                    <a:pt x="4552718" y="2423065"/>
                  </a:lnTo>
                  <a:cubicBezTo>
                    <a:pt x="4552718" y="2429004"/>
                    <a:pt x="4550359" y="2434700"/>
                    <a:pt x="4546159" y="2438900"/>
                  </a:cubicBezTo>
                  <a:cubicBezTo>
                    <a:pt x="4541960" y="2443100"/>
                    <a:pt x="4536264" y="2445459"/>
                    <a:pt x="4530325" y="2445459"/>
                  </a:cubicBezTo>
                  <a:lnTo>
                    <a:pt x="22393" y="2445459"/>
                  </a:lnTo>
                  <a:cubicBezTo>
                    <a:pt x="16454" y="2445459"/>
                    <a:pt x="10758" y="2443100"/>
                    <a:pt x="6559" y="2438900"/>
                  </a:cubicBezTo>
                  <a:cubicBezTo>
                    <a:pt x="2359" y="2434700"/>
                    <a:pt x="0" y="2429004"/>
                    <a:pt x="0" y="2423065"/>
                  </a:cubicBezTo>
                  <a:lnTo>
                    <a:pt x="0" y="22393"/>
                  </a:lnTo>
                  <a:cubicBezTo>
                    <a:pt x="0" y="16454"/>
                    <a:pt x="2359" y="10758"/>
                    <a:pt x="6559" y="6559"/>
                  </a:cubicBezTo>
                  <a:cubicBezTo>
                    <a:pt x="10758" y="2359"/>
                    <a:pt x="16454" y="0"/>
                    <a:pt x="22393" y="0"/>
                  </a:cubicBezTo>
                  <a:close/>
                </a:path>
              </a:pathLst>
            </a:custGeom>
            <a:solidFill>
              <a:srgbClr val="F5F7F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4552718" cy="2407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618703" y="645161"/>
            <a:ext cx="2952735" cy="1347722"/>
            <a:chOff x="0" y="0"/>
            <a:chExt cx="3936980" cy="17969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96963" cy="1796963"/>
            </a:xfrm>
            <a:custGeom>
              <a:avLst/>
              <a:gdLst/>
              <a:ahLst/>
              <a:cxnLst/>
              <a:rect l="l" t="t" r="r" b="b"/>
              <a:pathLst>
                <a:path w="1796963" h="1796963">
                  <a:moveTo>
                    <a:pt x="0" y="0"/>
                  </a:moveTo>
                  <a:lnTo>
                    <a:pt x="1796963" y="0"/>
                  </a:lnTo>
                  <a:lnTo>
                    <a:pt x="1796963" y="1796963"/>
                  </a:lnTo>
                  <a:lnTo>
                    <a:pt x="0" y="1796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7" name="Freeform 7"/>
            <p:cNvSpPr/>
            <p:nvPr/>
          </p:nvSpPr>
          <p:spPr>
            <a:xfrm>
              <a:off x="2014351" y="271458"/>
              <a:ext cx="1922629" cy="1090360"/>
            </a:xfrm>
            <a:custGeom>
              <a:avLst/>
              <a:gdLst/>
              <a:ahLst/>
              <a:cxnLst/>
              <a:rect l="l" t="t" r="r" b="b"/>
              <a:pathLst>
                <a:path w="1922629" h="1090360">
                  <a:moveTo>
                    <a:pt x="0" y="0"/>
                  </a:moveTo>
                  <a:lnTo>
                    <a:pt x="1922629" y="0"/>
                  </a:lnTo>
                  <a:lnTo>
                    <a:pt x="1922629" y="1090360"/>
                  </a:lnTo>
                  <a:lnTo>
                    <a:pt x="0" y="1090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cap="rnd">
              <a:noFill/>
              <a:prstDash val="solid"/>
              <a:round/>
            </a:ln>
          </p:spPr>
        </p:sp>
      </p:grpSp>
      <p:sp>
        <p:nvSpPr>
          <p:cNvPr id="8" name="Freeform 8"/>
          <p:cNvSpPr/>
          <p:nvPr/>
        </p:nvSpPr>
        <p:spPr>
          <a:xfrm>
            <a:off x="2005031" y="1802956"/>
            <a:ext cx="14598746" cy="7983095"/>
          </a:xfrm>
          <a:custGeom>
            <a:avLst/>
            <a:gdLst/>
            <a:ahLst/>
            <a:cxnLst/>
            <a:rect l="l" t="t" r="r" b="b"/>
            <a:pathLst>
              <a:path w="14598746" h="7983095">
                <a:moveTo>
                  <a:pt x="0" y="0"/>
                </a:moveTo>
                <a:lnTo>
                  <a:pt x="14598745" y="0"/>
                </a:lnTo>
                <a:lnTo>
                  <a:pt x="14598745" y="7983095"/>
                </a:lnTo>
                <a:lnTo>
                  <a:pt x="0" y="79830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"/>
            </a:blip>
            <a:stretch>
              <a:fillRect t="-40206" b="-42664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418721" y="1835705"/>
            <a:ext cx="10357394" cy="405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41"/>
              </a:lnSpc>
            </a:pPr>
            <a:r>
              <a:rPr lang="en-US" sz="2841">
                <a:solidFill>
                  <a:srgbClr val="073E88"/>
                </a:solidFill>
                <a:latin typeface="Poppins"/>
                <a:ea typeface="Poppins"/>
                <a:cs typeface="Poppins"/>
                <a:sym typeface="Poppins"/>
              </a:rPr>
              <a:t>FOUNDATIONS OF TECHNICAL ENGLISH IN CONSTRUCTION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5109851" y="645161"/>
            <a:ext cx="6975134" cy="952964"/>
            <a:chOff x="0" y="0"/>
            <a:chExt cx="1870724" cy="25555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70725" cy="255555"/>
            </a:xfrm>
            <a:custGeom>
              <a:avLst/>
              <a:gdLst/>
              <a:ahLst/>
              <a:cxnLst/>
              <a:rect l="l" t="t" r="r" b="b"/>
              <a:pathLst>
                <a:path w="1870725" h="255555">
                  <a:moveTo>
                    <a:pt x="1870725" y="87685"/>
                  </a:moveTo>
                  <a:lnTo>
                    <a:pt x="1870725" y="167870"/>
                  </a:lnTo>
                  <a:cubicBezTo>
                    <a:pt x="1870725" y="191125"/>
                    <a:pt x="1861486" y="213428"/>
                    <a:pt x="1845042" y="229872"/>
                  </a:cubicBezTo>
                  <a:cubicBezTo>
                    <a:pt x="1828598" y="246316"/>
                    <a:pt x="1806295" y="255555"/>
                    <a:pt x="1783040" y="255555"/>
                  </a:cubicBezTo>
                  <a:lnTo>
                    <a:pt x="87685" y="255555"/>
                  </a:lnTo>
                  <a:cubicBezTo>
                    <a:pt x="39258" y="255555"/>
                    <a:pt x="0" y="216297"/>
                    <a:pt x="0" y="167870"/>
                  </a:cubicBezTo>
                  <a:lnTo>
                    <a:pt x="0" y="87685"/>
                  </a:lnTo>
                  <a:cubicBezTo>
                    <a:pt x="0" y="64429"/>
                    <a:pt x="9238" y="42126"/>
                    <a:pt x="25682" y="25682"/>
                  </a:cubicBezTo>
                  <a:cubicBezTo>
                    <a:pt x="42126" y="9238"/>
                    <a:pt x="64429" y="0"/>
                    <a:pt x="87685" y="0"/>
                  </a:cubicBezTo>
                  <a:lnTo>
                    <a:pt x="1783040" y="0"/>
                  </a:lnTo>
                  <a:cubicBezTo>
                    <a:pt x="1831467" y="0"/>
                    <a:pt x="1870725" y="39258"/>
                    <a:pt x="1870725" y="8768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073E88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95250"/>
              <a:ext cx="1870724" cy="3508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7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666220" y="801052"/>
            <a:ext cx="9672332" cy="698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3"/>
              </a:lnSpc>
            </a:pPr>
            <a:r>
              <a:rPr lang="en-US" sz="4993" b="1">
                <a:solidFill>
                  <a:srgbClr val="073E88"/>
                </a:solidFill>
                <a:latin typeface="Poppins Bold"/>
                <a:ea typeface="Poppins Bold"/>
                <a:cs typeface="Poppins Bold"/>
                <a:sym typeface="Poppins Bold"/>
              </a:rPr>
              <a:t>Program of Week I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3FA3DF1-2361-4563-91A8-313E39468E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341720"/>
              </p:ext>
            </p:extLst>
          </p:nvPr>
        </p:nvGraphicFramePr>
        <p:xfrm>
          <a:off x="914400" y="2544838"/>
          <a:ext cx="16459200" cy="65610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672708858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2251874109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350012161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117018064"/>
                    </a:ext>
                  </a:extLst>
                </a:gridCol>
              </a:tblGrid>
              <a:tr h="7754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Session</a:t>
                      </a:r>
                      <a:endParaRPr lang="en-US" sz="24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Lesson Focus</a:t>
                      </a:r>
                      <a:endParaRPr lang="en-US" sz="24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Practice Activities</a:t>
                      </a:r>
                      <a:endParaRPr lang="en-US" sz="24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Theory Focus</a:t>
                      </a:r>
                      <a:endParaRPr lang="en-US" sz="24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8059213"/>
                  </a:ext>
                </a:extLst>
              </a:tr>
              <a:tr h="25050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Session 1</a:t>
                      </a:r>
                      <a:endParaRPr lang="en-US" sz="24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Vocabulary: Site tools, roles, and materials</a:t>
                      </a:r>
                      <a:endParaRPr lang="en-US" sz="24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Vocabulary flashcards and pair description (“What’s this tool for?”)</a:t>
                      </a:r>
                      <a:endParaRPr lang="en-US" sz="24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Word formation and collocations</a:t>
                      </a:r>
                      <a:endParaRPr lang="en-US" sz="24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2836796"/>
                  </a:ext>
                </a:extLst>
              </a:tr>
              <a:tr h="16402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Session 2</a:t>
                      </a:r>
                      <a:endParaRPr lang="en-US" sz="24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Functional English: Introducing self and others</a:t>
                      </a:r>
                      <a:endParaRPr lang="en-US" sz="24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Role-play: “Meet the site team”</a:t>
                      </a:r>
                      <a:endParaRPr lang="en-US" sz="24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Present simple vs. present continuous</a:t>
                      </a:r>
                      <a:endParaRPr lang="en-US" sz="24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8508265"/>
                  </a:ext>
                </a:extLst>
              </a:tr>
              <a:tr h="16402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Session 3</a:t>
                      </a:r>
                      <a:endParaRPr lang="en-US" sz="24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Communication on site</a:t>
                      </a:r>
                      <a:endParaRPr lang="en-US" sz="24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Simulation: “Morning briefing on site”</a:t>
                      </a:r>
                      <a:endParaRPr lang="en-US" sz="24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Polite forms for daily conversation</a:t>
                      </a:r>
                      <a:endParaRPr lang="en-US" sz="2400" dirty="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468864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E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0949" y="500949"/>
            <a:ext cx="17286102" cy="9285102"/>
            <a:chOff x="0" y="0"/>
            <a:chExt cx="4552718" cy="24454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2718" cy="2445459"/>
            </a:xfrm>
            <a:custGeom>
              <a:avLst/>
              <a:gdLst/>
              <a:ahLst/>
              <a:cxnLst/>
              <a:rect l="l" t="t" r="r" b="b"/>
              <a:pathLst>
                <a:path w="4552718" h="2445459">
                  <a:moveTo>
                    <a:pt x="22393" y="0"/>
                  </a:moveTo>
                  <a:lnTo>
                    <a:pt x="4530325" y="0"/>
                  </a:lnTo>
                  <a:cubicBezTo>
                    <a:pt x="4536264" y="0"/>
                    <a:pt x="4541960" y="2359"/>
                    <a:pt x="4546159" y="6559"/>
                  </a:cubicBezTo>
                  <a:cubicBezTo>
                    <a:pt x="4550359" y="10758"/>
                    <a:pt x="4552718" y="16454"/>
                    <a:pt x="4552718" y="22393"/>
                  </a:cubicBezTo>
                  <a:lnTo>
                    <a:pt x="4552718" y="2423065"/>
                  </a:lnTo>
                  <a:cubicBezTo>
                    <a:pt x="4552718" y="2429004"/>
                    <a:pt x="4550359" y="2434700"/>
                    <a:pt x="4546159" y="2438900"/>
                  </a:cubicBezTo>
                  <a:cubicBezTo>
                    <a:pt x="4541960" y="2443100"/>
                    <a:pt x="4536264" y="2445459"/>
                    <a:pt x="4530325" y="2445459"/>
                  </a:cubicBezTo>
                  <a:lnTo>
                    <a:pt x="22393" y="2445459"/>
                  </a:lnTo>
                  <a:cubicBezTo>
                    <a:pt x="16454" y="2445459"/>
                    <a:pt x="10758" y="2443100"/>
                    <a:pt x="6559" y="2438900"/>
                  </a:cubicBezTo>
                  <a:cubicBezTo>
                    <a:pt x="2359" y="2434700"/>
                    <a:pt x="0" y="2429004"/>
                    <a:pt x="0" y="2423065"/>
                  </a:cubicBezTo>
                  <a:lnTo>
                    <a:pt x="0" y="22393"/>
                  </a:lnTo>
                  <a:cubicBezTo>
                    <a:pt x="0" y="16454"/>
                    <a:pt x="2359" y="10758"/>
                    <a:pt x="6559" y="6559"/>
                  </a:cubicBezTo>
                  <a:cubicBezTo>
                    <a:pt x="10758" y="2359"/>
                    <a:pt x="16454" y="0"/>
                    <a:pt x="22393" y="0"/>
                  </a:cubicBezTo>
                  <a:close/>
                </a:path>
              </a:pathLst>
            </a:custGeom>
            <a:solidFill>
              <a:srgbClr val="F5F7F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4552718" cy="2407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153182" y="890435"/>
            <a:ext cx="1106118" cy="276529"/>
          </a:xfrm>
          <a:custGeom>
            <a:avLst/>
            <a:gdLst/>
            <a:ahLst/>
            <a:cxnLst/>
            <a:rect l="l" t="t" r="r" b="b"/>
            <a:pathLst>
              <a:path w="1106118" h="276529">
                <a:moveTo>
                  <a:pt x="0" y="0"/>
                </a:moveTo>
                <a:lnTo>
                  <a:pt x="1106118" y="0"/>
                </a:lnTo>
                <a:lnTo>
                  <a:pt x="1106118" y="276530"/>
                </a:lnTo>
                <a:lnTo>
                  <a:pt x="0" y="2765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70532" y="1289281"/>
            <a:ext cx="14039918" cy="8103037"/>
          </a:xfrm>
          <a:custGeom>
            <a:avLst/>
            <a:gdLst/>
            <a:ahLst/>
            <a:cxnLst/>
            <a:rect l="l" t="t" r="r" b="b"/>
            <a:pathLst>
              <a:path w="14039918" h="8103037">
                <a:moveTo>
                  <a:pt x="0" y="0"/>
                </a:moveTo>
                <a:lnTo>
                  <a:pt x="14039918" y="0"/>
                </a:lnTo>
                <a:lnTo>
                  <a:pt x="14039918" y="8103037"/>
                </a:lnTo>
                <a:lnTo>
                  <a:pt x="0" y="81030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"/>
            </a:blip>
            <a:stretch>
              <a:fillRect t="-35317" b="-37950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761361" y="1485837"/>
            <a:ext cx="10013663" cy="1407440"/>
            <a:chOff x="0" y="0"/>
            <a:chExt cx="2685655" cy="37743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85655" cy="377431"/>
            </a:xfrm>
            <a:custGeom>
              <a:avLst/>
              <a:gdLst/>
              <a:ahLst/>
              <a:cxnLst/>
              <a:rect l="l" t="t" r="r" b="b"/>
              <a:pathLst>
                <a:path w="2685655" h="377431">
                  <a:moveTo>
                    <a:pt x="2685655" y="16236"/>
                  </a:moveTo>
                  <a:lnTo>
                    <a:pt x="2685655" y="361195"/>
                  </a:lnTo>
                  <a:cubicBezTo>
                    <a:pt x="2685655" y="365501"/>
                    <a:pt x="2683945" y="369631"/>
                    <a:pt x="2680900" y="372675"/>
                  </a:cubicBezTo>
                  <a:cubicBezTo>
                    <a:pt x="2677855" y="375720"/>
                    <a:pt x="2673725" y="377431"/>
                    <a:pt x="2669419" y="377431"/>
                  </a:cubicBezTo>
                  <a:lnTo>
                    <a:pt x="16236" y="377431"/>
                  </a:lnTo>
                  <a:cubicBezTo>
                    <a:pt x="11930" y="377431"/>
                    <a:pt x="7800" y="375720"/>
                    <a:pt x="4755" y="372675"/>
                  </a:cubicBezTo>
                  <a:cubicBezTo>
                    <a:pt x="1711" y="369631"/>
                    <a:pt x="0" y="365501"/>
                    <a:pt x="0" y="361195"/>
                  </a:cubicBezTo>
                  <a:lnTo>
                    <a:pt x="0" y="16236"/>
                  </a:lnTo>
                  <a:cubicBezTo>
                    <a:pt x="0" y="11930"/>
                    <a:pt x="1711" y="7800"/>
                    <a:pt x="4755" y="4755"/>
                  </a:cubicBezTo>
                  <a:cubicBezTo>
                    <a:pt x="7800" y="1711"/>
                    <a:pt x="11930" y="0"/>
                    <a:pt x="16236" y="0"/>
                  </a:cubicBezTo>
                  <a:lnTo>
                    <a:pt x="2669419" y="0"/>
                  </a:lnTo>
                  <a:cubicBezTo>
                    <a:pt x="2673725" y="0"/>
                    <a:pt x="2677855" y="1711"/>
                    <a:pt x="2680900" y="4755"/>
                  </a:cubicBezTo>
                  <a:cubicBezTo>
                    <a:pt x="2683945" y="7800"/>
                    <a:pt x="2685655" y="11930"/>
                    <a:pt x="2685655" y="16236"/>
                  </a:cubicBezTo>
                  <a:close/>
                </a:path>
              </a:pathLst>
            </a:custGeom>
            <a:solidFill>
              <a:srgbClr val="073E88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95250"/>
              <a:ext cx="2685655" cy="4726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7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1580729"/>
            <a:ext cx="9404492" cy="1208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46"/>
              </a:lnSpc>
            </a:pPr>
            <a:r>
              <a:rPr lang="en-US" sz="4112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PRONUNCIATION AND CLARITY IN TECHNICAL COMMUNICATION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1208475" y="1963142"/>
            <a:ext cx="6256027" cy="7429176"/>
            <a:chOff x="0" y="0"/>
            <a:chExt cx="969222" cy="115097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69222" cy="1150974"/>
            </a:xfrm>
            <a:custGeom>
              <a:avLst/>
              <a:gdLst/>
              <a:ahLst/>
              <a:cxnLst/>
              <a:rect l="l" t="t" r="r" b="b"/>
              <a:pathLst>
                <a:path w="969222" h="1150974">
                  <a:moveTo>
                    <a:pt x="28463" y="0"/>
                  </a:moveTo>
                  <a:lnTo>
                    <a:pt x="940759" y="0"/>
                  </a:lnTo>
                  <a:cubicBezTo>
                    <a:pt x="948308" y="0"/>
                    <a:pt x="955548" y="2999"/>
                    <a:pt x="960886" y="8337"/>
                  </a:cubicBezTo>
                  <a:cubicBezTo>
                    <a:pt x="966223" y="13674"/>
                    <a:pt x="969222" y="20914"/>
                    <a:pt x="969222" y="28463"/>
                  </a:cubicBezTo>
                  <a:lnTo>
                    <a:pt x="969222" y="1122511"/>
                  </a:lnTo>
                  <a:cubicBezTo>
                    <a:pt x="969222" y="1138231"/>
                    <a:pt x="956479" y="1150974"/>
                    <a:pt x="940759" y="1150974"/>
                  </a:cubicBezTo>
                  <a:lnTo>
                    <a:pt x="28463" y="1150974"/>
                  </a:lnTo>
                  <a:cubicBezTo>
                    <a:pt x="20914" y="1150974"/>
                    <a:pt x="13674" y="1147975"/>
                    <a:pt x="8337" y="1142637"/>
                  </a:cubicBezTo>
                  <a:cubicBezTo>
                    <a:pt x="2999" y="1137299"/>
                    <a:pt x="0" y="1130060"/>
                    <a:pt x="0" y="1122511"/>
                  </a:cubicBezTo>
                  <a:lnTo>
                    <a:pt x="0" y="28463"/>
                  </a:lnTo>
                  <a:cubicBezTo>
                    <a:pt x="0" y="12743"/>
                    <a:pt x="12743" y="0"/>
                    <a:pt x="28463" y="0"/>
                  </a:cubicBezTo>
                  <a:close/>
                </a:path>
              </a:pathLst>
            </a:custGeom>
            <a:blipFill>
              <a:blip r:embed="rId5"/>
              <a:stretch>
                <a:fillRect l="-39226" r="-39226"/>
              </a:stretch>
            </a:blipFill>
            <a:ln w="38100" cap="rnd">
              <a:solidFill>
                <a:srgbClr val="073E88"/>
              </a:solidFill>
              <a:prstDash val="solid"/>
              <a:round/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14511767" y="615420"/>
            <a:ext cx="2952735" cy="1347722"/>
            <a:chOff x="0" y="0"/>
            <a:chExt cx="3936980" cy="179696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796963" cy="1796963"/>
            </a:xfrm>
            <a:custGeom>
              <a:avLst/>
              <a:gdLst/>
              <a:ahLst/>
              <a:cxnLst/>
              <a:rect l="l" t="t" r="r" b="b"/>
              <a:pathLst>
                <a:path w="1796963" h="1796963">
                  <a:moveTo>
                    <a:pt x="0" y="0"/>
                  </a:moveTo>
                  <a:lnTo>
                    <a:pt x="1796963" y="0"/>
                  </a:lnTo>
                  <a:lnTo>
                    <a:pt x="1796963" y="1796963"/>
                  </a:lnTo>
                  <a:lnTo>
                    <a:pt x="0" y="1796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2014351" y="271458"/>
              <a:ext cx="1922629" cy="1090360"/>
            </a:xfrm>
            <a:custGeom>
              <a:avLst/>
              <a:gdLst/>
              <a:ahLst/>
              <a:cxnLst/>
              <a:rect l="l" t="t" r="r" b="b"/>
              <a:pathLst>
                <a:path w="1922629" h="1090360">
                  <a:moveTo>
                    <a:pt x="0" y="0"/>
                  </a:moveTo>
                  <a:lnTo>
                    <a:pt x="1922629" y="0"/>
                  </a:lnTo>
                  <a:lnTo>
                    <a:pt x="1922629" y="1090360"/>
                  </a:lnTo>
                  <a:lnTo>
                    <a:pt x="0" y="1090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sp>
        <p:nvSpPr>
          <p:cNvPr id="16" name="TextBox 16"/>
          <p:cNvSpPr txBox="1"/>
          <p:nvPr/>
        </p:nvSpPr>
        <p:spPr>
          <a:xfrm>
            <a:off x="3915636" y="596370"/>
            <a:ext cx="2817665" cy="899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48"/>
              </a:lnSpc>
            </a:pPr>
            <a:r>
              <a:rPr lang="en-US" sz="5795" b="1">
                <a:solidFill>
                  <a:srgbClr val="073E88"/>
                </a:solidFill>
                <a:latin typeface="Poppins Bold"/>
                <a:ea typeface="Poppins Bold"/>
                <a:cs typeface="Poppins Bold"/>
                <a:sym typeface="Poppins Bold"/>
              </a:rPr>
              <a:t>WEEK 2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61361" y="3201487"/>
            <a:ext cx="2647101" cy="690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4"/>
              </a:lnSpc>
            </a:pPr>
            <a:r>
              <a:rPr lang="en-US" sz="3802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Objectives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61361" y="5563430"/>
            <a:ext cx="2310025" cy="690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4"/>
              </a:lnSpc>
            </a:pPr>
            <a:r>
              <a:rPr lang="en-US" sz="3802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Outcome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72188" y="7596766"/>
            <a:ext cx="1666212" cy="646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24"/>
              </a:lnSpc>
            </a:pPr>
            <a:r>
              <a:rPr lang="en-US" sz="3802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Tools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61361" y="3901985"/>
            <a:ext cx="10447114" cy="1506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901" lvl="1" indent="-302450" algn="l">
              <a:lnSpc>
                <a:spcPts val="3922"/>
              </a:lnSpc>
              <a:buFont typeface="Arial"/>
              <a:buChar char="•"/>
            </a:pPr>
            <a:r>
              <a:rPr lang="en-US" sz="280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Improve pronunciation and intonation of technical terms.</a:t>
            </a:r>
          </a:p>
          <a:p>
            <a:pPr marL="604901" lvl="1" indent="-302450" algn="l">
              <a:lnSpc>
                <a:spcPts val="3922"/>
              </a:lnSpc>
              <a:buFont typeface="Arial"/>
              <a:buChar char="•"/>
            </a:pPr>
            <a:r>
              <a:rPr lang="en-US" sz="280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Enhance clarity in oral instructions.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61361" y="6435379"/>
            <a:ext cx="10177845" cy="1008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901" lvl="1" indent="-302450" algn="l">
              <a:lnSpc>
                <a:spcPts val="3922"/>
              </a:lnSpc>
              <a:buFont typeface="Arial"/>
              <a:buChar char="•"/>
            </a:pPr>
            <a:r>
              <a:rPr lang="en-US" sz="280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Learners pronounce key construction vocabulary clearly and use natural stress patterns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61361" y="8297264"/>
            <a:ext cx="10177845" cy="1008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901" lvl="1" indent="-302450" algn="l">
              <a:lnSpc>
                <a:spcPts val="3922"/>
              </a:lnSpc>
              <a:buFont typeface="Arial"/>
              <a:buChar char="•"/>
            </a:pPr>
            <a:r>
              <a:rPr lang="en-US" sz="280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ELSA Speak, YouGlish, Flipgrid, BBC Sounds.</a:t>
            </a:r>
          </a:p>
          <a:p>
            <a:pPr algn="l">
              <a:lnSpc>
                <a:spcPts val="3922"/>
              </a:lnSpc>
            </a:pPr>
            <a:endParaRPr lang="en-US" sz="2801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E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0949" y="500949"/>
            <a:ext cx="17286102" cy="9285102"/>
            <a:chOff x="0" y="0"/>
            <a:chExt cx="4552718" cy="24454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2718" cy="2445459"/>
            </a:xfrm>
            <a:custGeom>
              <a:avLst/>
              <a:gdLst/>
              <a:ahLst/>
              <a:cxnLst/>
              <a:rect l="l" t="t" r="r" b="b"/>
              <a:pathLst>
                <a:path w="4552718" h="2445459">
                  <a:moveTo>
                    <a:pt x="22393" y="0"/>
                  </a:moveTo>
                  <a:lnTo>
                    <a:pt x="4530325" y="0"/>
                  </a:lnTo>
                  <a:cubicBezTo>
                    <a:pt x="4536264" y="0"/>
                    <a:pt x="4541960" y="2359"/>
                    <a:pt x="4546159" y="6559"/>
                  </a:cubicBezTo>
                  <a:cubicBezTo>
                    <a:pt x="4550359" y="10758"/>
                    <a:pt x="4552718" y="16454"/>
                    <a:pt x="4552718" y="22393"/>
                  </a:cubicBezTo>
                  <a:lnTo>
                    <a:pt x="4552718" y="2423065"/>
                  </a:lnTo>
                  <a:cubicBezTo>
                    <a:pt x="4552718" y="2429004"/>
                    <a:pt x="4550359" y="2434700"/>
                    <a:pt x="4546159" y="2438900"/>
                  </a:cubicBezTo>
                  <a:cubicBezTo>
                    <a:pt x="4541960" y="2443100"/>
                    <a:pt x="4536264" y="2445459"/>
                    <a:pt x="4530325" y="2445459"/>
                  </a:cubicBezTo>
                  <a:lnTo>
                    <a:pt x="22393" y="2445459"/>
                  </a:lnTo>
                  <a:cubicBezTo>
                    <a:pt x="16454" y="2445459"/>
                    <a:pt x="10758" y="2443100"/>
                    <a:pt x="6559" y="2438900"/>
                  </a:cubicBezTo>
                  <a:cubicBezTo>
                    <a:pt x="2359" y="2434700"/>
                    <a:pt x="0" y="2429004"/>
                    <a:pt x="0" y="2423065"/>
                  </a:cubicBezTo>
                  <a:lnTo>
                    <a:pt x="0" y="22393"/>
                  </a:lnTo>
                  <a:cubicBezTo>
                    <a:pt x="0" y="16454"/>
                    <a:pt x="2359" y="10758"/>
                    <a:pt x="6559" y="6559"/>
                  </a:cubicBezTo>
                  <a:cubicBezTo>
                    <a:pt x="10758" y="2359"/>
                    <a:pt x="16454" y="0"/>
                    <a:pt x="22393" y="0"/>
                  </a:cubicBezTo>
                  <a:close/>
                </a:path>
              </a:pathLst>
            </a:custGeom>
            <a:solidFill>
              <a:srgbClr val="F5F7F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4552718" cy="2407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618703" y="645161"/>
            <a:ext cx="2952735" cy="1347722"/>
            <a:chOff x="0" y="0"/>
            <a:chExt cx="3936980" cy="17969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96963" cy="1796963"/>
            </a:xfrm>
            <a:custGeom>
              <a:avLst/>
              <a:gdLst/>
              <a:ahLst/>
              <a:cxnLst/>
              <a:rect l="l" t="t" r="r" b="b"/>
              <a:pathLst>
                <a:path w="1796963" h="1796963">
                  <a:moveTo>
                    <a:pt x="0" y="0"/>
                  </a:moveTo>
                  <a:lnTo>
                    <a:pt x="1796963" y="0"/>
                  </a:lnTo>
                  <a:lnTo>
                    <a:pt x="1796963" y="1796963"/>
                  </a:lnTo>
                  <a:lnTo>
                    <a:pt x="0" y="1796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7" name="Freeform 7"/>
            <p:cNvSpPr/>
            <p:nvPr/>
          </p:nvSpPr>
          <p:spPr>
            <a:xfrm>
              <a:off x="2014351" y="271458"/>
              <a:ext cx="1922629" cy="1090360"/>
            </a:xfrm>
            <a:custGeom>
              <a:avLst/>
              <a:gdLst/>
              <a:ahLst/>
              <a:cxnLst/>
              <a:rect l="l" t="t" r="r" b="b"/>
              <a:pathLst>
                <a:path w="1922629" h="1090360">
                  <a:moveTo>
                    <a:pt x="0" y="0"/>
                  </a:moveTo>
                  <a:lnTo>
                    <a:pt x="1922629" y="0"/>
                  </a:lnTo>
                  <a:lnTo>
                    <a:pt x="1922629" y="1090360"/>
                  </a:lnTo>
                  <a:lnTo>
                    <a:pt x="0" y="1090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cap="rnd">
              <a:noFill/>
              <a:prstDash val="solid"/>
              <a:round/>
            </a:ln>
          </p:spPr>
        </p:sp>
      </p:grpSp>
      <p:sp>
        <p:nvSpPr>
          <p:cNvPr id="8" name="Freeform 8"/>
          <p:cNvSpPr/>
          <p:nvPr/>
        </p:nvSpPr>
        <p:spPr>
          <a:xfrm>
            <a:off x="2005031" y="1802956"/>
            <a:ext cx="14598746" cy="7983095"/>
          </a:xfrm>
          <a:custGeom>
            <a:avLst/>
            <a:gdLst/>
            <a:ahLst/>
            <a:cxnLst/>
            <a:rect l="l" t="t" r="r" b="b"/>
            <a:pathLst>
              <a:path w="14598746" h="7983095">
                <a:moveTo>
                  <a:pt x="0" y="0"/>
                </a:moveTo>
                <a:lnTo>
                  <a:pt x="14598745" y="0"/>
                </a:lnTo>
                <a:lnTo>
                  <a:pt x="14598745" y="7983095"/>
                </a:lnTo>
                <a:lnTo>
                  <a:pt x="0" y="79830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"/>
            </a:blip>
            <a:stretch>
              <a:fillRect t="-40206" b="-42664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458649" y="1831531"/>
            <a:ext cx="12160054" cy="417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2"/>
              </a:lnSpc>
            </a:pPr>
            <a:r>
              <a:rPr lang="en-US" sz="2932">
                <a:solidFill>
                  <a:srgbClr val="073E88"/>
                </a:solidFill>
                <a:latin typeface="Poppins"/>
                <a:ea typeface="Poppins"/>
                <a:cs typeface="Poppins"/>
                <a:sym typeface="Poppins"/>
              </a:rPr>
              <a:t>PRONUNCIATION AND CLARITY IN TECHNICAL COMMUNICATION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5109851" y="645161"/>
            <a:ext cx="6975134" cy="952964"/>
            <a:chOff x="0" y="0"/>
            <a:chExt cx="1870724" cy="25555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70725" cy="255555"/>
            </a:xfrm>
            <a:custGeom>
              <a:avLst/>
              <a:gdLst/>
              <a:ahLst/>
              <a:cxnLst/>
              <a:rect l="l" t="t" r="r" b="b"/>
              <a:pathLst>
                <a:path w="1870725" h="255555">
                  <a:moveTo>
                    <a:pt x="1870725" y="87685"/>
                  </a:moveTo>
                  <a:lnTo>
                    <a:pt x="1870725" y="167870"/>
                  </a:lnTo>
                  <a:cubicBezTo>
                    <a:pt x="1870725" y="191125"/>
                    <a:pt x="1861486" y="213428"/>
                    <a:pt x="1845042" y="229872"/>
                  </a:cubicBezTo>
                  <a:cubicBezTo>
                    <a:pt x="1828598" y="246316"/>
                    <a:pt x="1806295" y="255555"/>
                    <a:pt x="1783040" y="255555"/>
                  </a:cubicBezTo>
                  <a:lnTo>
                    <a:pt x="87685" y="255555"/>
                  </a:lnTo>
                  <a:cubicBezTo>
                    <a:pt x="39258" y="255555"/>
                    <a:pt x="0" y="216297"/>
                    <a:pt x="0" y="167870"/>
                  </a:cubicBezTo>
                  <a:lnTo>
                    <a:pt x="0" y="87685"/>
                  </a:lnTo>
                  <a:cubicBezTo>
                    <a:pt x="0" y="64429"/>
                    <a:pt x="9238" y="42126"/>
                    <a:pt x="25682" y="25682"/>
                  </a:cubicBezTo>
                  <a:cubicBezTo>
                    <a:pt x="42126" y="9238"/>
                    <a:pt x="64429" y="0"/>
                    <a:pt x="87685" y="0"/>
                  </a:cubicBezTo>
                  <a:lnTo>
                    <a:pt x="1783040" y="0"/>
                  </a:lnTo>
                  <a:cubicBezTo>
                    <a:pt x="1831467" y="0"/>
                    <a:pt x="1870725" y="39258"/>
                    <a:pt x="1870725" y="8768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073E88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95250"/>
              <a:ext cx="1870724" cy="3508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7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666220" y="801052"/>
            <a:ext cx="9672332" cy="698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3"/>
              </a:lnSpc>
            </a:pPr>
            <a:r>
              <a:rPr lang="en-US" sz="4993" b="1">
                <a:solidFill>
                  <a:srgbClr val="073E88"/>
                </a:solidFill>
                <a:latin typeface="Poppins Bold"/>
                <a:ea typeface="Poppins Bold"/>
                <a:cs typeface="Poppins Bold"/>
                <a:sym typeface="Poppins Bold"/>
              </a:rPr>
              <a:t>Program of Week II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9C77FDD-AD06-43CB-BDFD-1E5CEFA79C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849461"/>
              </p:ext>
            </p:extLst>
          </p:nvPr>
        </p:nvGraphicFramePr>
        <p:xfrm>
          <a:off x="921738" y="2453760"/>
          <a:ext cx="16611600" cy="70656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3736660984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2969417511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4012144066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1343399414"/>
                    </a:ext>
                  </a:extLst>
                </a:gridCol>
              </a:tblGrid>
              <a:tr h="108855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Session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Lesson Focus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Practice Activities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Theory Focus</a:t>
                      </a:r>
                      <a:endParaRPr lang="en-US" sz="2800" dirty="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8091499"/>
                  </a:ext>
                </a:extLst>
              </a:tr>
              <a:tr h="23024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Session 1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Pronunciation basics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ELSA drills on construction terms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Phonemes and stress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1538974"/>
                  </a:ext>
                </a:extLst>
              </a:tr>
              <a:tr h="10885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Session 2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Intonation and rhythm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Shadowing YouTube dialogues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Word and sentence stress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9819909"/>
                  </a:ext>
                </a:extLst>
              </a:tr>
              <a:tr h="23024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Session 3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Speaking for clarity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Record and review Flipgrid oral task</a:t>
                      </a:r>
                      <a:endParaRPr lang="en-US" sz="280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Poppins" panose="020B0502040204020203" pitchFamily="2" charset="0"/>
                          <a:cs typeface="Poppins" panose="020B0502040204020203" pitchFamily="2" charset="0"/>
                        </a:rPr>
                        <a:t>Linking sounds and connected speech</a:t>
                      </a:r>
                      <a:endParaRPr lang="en-US" sz="2800" dirty="0">
                        <a:effectLst/>
                        <a:latin typeface="Poppins" panose="020B0502040204020203" pitchFamily="2" charset="0"/>
                        <a:ea typeface="Calibri" panose="020F0502020204030204" pitchFamily="34" charset="0"/>
                        <a:cs typeface="Poppins" panose="020B0502040204020203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05019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E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0949" y="500949"/>
            <a:ext cx="17286102" cy="9285102"/>
            <a:chOff x="0" y="0"/>
            <a:chExt cx="4552718" cy="24454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2718" cy="2445459"/>
            </a:xfrm>
            <a:custGeom>
              <a:avLst/>
              <a:gdLst/>
              <a:ahLst/>
              <a:cxnLst/>
              <a:rect l="l" t="t" r="r" b="b"/>
              <a:pathLst>
                <a:path w="4552718" h="2445459">
                  <a:moveTo>
                    <a:pt x="22393" y="0"/>
                  </a:moveTo>
                  <a:lnTo>
                    <a:pt x="4530325" y="0"/>
                  </a:lnTo>
                  <a:cubicBezTo>
                    <a:pt x="4536264" y="0"/>
                    <a:pt x="4541960" y="2359"/>
                    <a:pt x="4546159" y="6559"/>
                  </a:cubicBezTo>
                  <a:cubicBezTo>
                    <a:pt x="4550359" y="10758"/>
                    <a:pt x="4552718" y="16454"/>
                    <a:pt x="4552718" y="22393"/>
                  </a:cubicBezTo>
                  <a:lnTo>
                    <a:pt x="4552718" y="2423065"/>
                  </a:lnTo>
                  <a:cubicBezTo>
                    <a:pt x="4552718" y="2429004"/>
                    <a:pt x="4550359" y="2434700"/>
                    <a:pt x="4546159" y="2438900"/>
                  </a:cubicBezTo>
                  <a:cubicBezTo>
                    <a:pt x="4541960" y="2443100"/>
                    <a:pt x="4536264" y="2445459"/>
                    <a:pt x="4530325" y="2445459"/>
                  </a:cubicBezTo>
                  <a:lnTo>
                    <a:pt x="22393" y="2445459"/>
                  </a:lnTo>
                  <a:cubicBezTo>
                    <a:pt x="16454" y="2445459"/>
                    <a:pt x="10758" y="2443100"/>
                    <a:pt x="6559" y="2438900"/>
                  </a:cubicBezTo>
                  <a:cubicBezTo>
                    <a:pt x="2359" y="2434700"/>
                    <a:pt x="0" y="2429004"/>
                    <a:pt x="0" y="2423065"/>
                  </a:cubicBezTo>
                  <a:lnTo>
                    <a:pt x="0" y="22393"/>
                  </a:lnTo>
                  <a:cubicBezTo>
                    <a:pt x="0" y="16454"/>
                    <a:pt x="2359" y="10758"/>
                    <a:pt x="6559" y="6559"/>
                  </a:cubicBezTo>
                  <a:cubicBezTo>
                    <a:pt x="10758" y="2359"/>
                    <a:pt x="16454" y="0"/>
                    <a:pt x="22393" y="0"/>
                  </a:cubicBezTo>
                  <a:close/>
                </a:path>
              </a:pathLst>
            </a:custGeom>
            <a:solidFill>
              <a:srgbClr val="F5F7F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4552718" cy="2407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153182" y="890435"/>
            <a:ext cx="1106118" cy="276529"/>
          </a:xfrm>
          <a:custGeom>
            <a:avLst/>
            <a:gdLst/>
            <a:ahLst/>
            <a:cxnLst/>
            <a:rect l="l" t="t" r="r" b="b"/>
            <a:pathLst>
              <a:path w="1106118" h="276529">
                <a:moveTo>
                  <a:pt x="0" y="0"/>
                </a:moveTo>
                <a:lnTo>
                  <a:pt x="1106118" y="0"/>
                </a:lnTo>
                <a:lnTo>
                  <a:pt x="1106118" y="276530"/>
                </a:lnTo>
                <a:lnTo>
                  <a:pt x="0" y="2765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70532" y="1289281"/>
            <a:ext cx="14039918" cy="8103037"/>
          </a:xfrm>
          <a:custGeom>
            <a:avLst/>
            <a:gdLst/>
            <a:ahLst/>
            <a:cxnLst/>
            <a:rect l="l" t="t" r="r" b="b"/>
            <a:pathLst>
              <a:path w="14039918" h="8103037">
                <a:moveTo>
                  <a:pt x="0" y="0"/>
                </a:moveTo>
                <a:lnTo>
                  <a:pt x="14039918" y="0"/>
                </a:lnTo>
                <a:lnTo>
                  <a:pt x="14039918" y="8103037"/>
                </a:lnTo>
                <a:lnTo>
                  <a:pt x="0" y="81030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"/>
            </a:blip>
            <a:stretch>
              <a:fillRect t="-35317" b="-37950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761361" y="1485837"/>
            <a:ext cx="10013663" cy="1193569"/>
            <a:chOff x="0" y="0"/>
            <a:chExt cx="2685655" cy="32007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85655" cy="320077"/>
            </a:xfrm>
            <a:custGeom>
              <a:avLst/>
              <a:gdLst/>
              <a:ahLst/>
              <a:cxnLst/>
              <a:rect l="l" t="t" r="r" b="b"/>
              <a:pathLst>
                <a:path w="2685655" h="320077">
                  <a:moveTo>
                    <a:pt x="2685655" y="16236"/>
                  </a:moveTo>
                  <a:lnTo>
                    <a:pt x="2685655" y="303841"/>
                  </a:lnTo>
                  <a:cubicBezTo>
                    <a:pt x="2685655" y="308147"/>
                    <a:pt x="2683945" y="312277"/>
                    <a:pt x="2680900" y="315322"/>
                  </a:cubicBezTo>
                  <a:cubicBezTo>
                    <a:pt x="2677855" y="318367"/>
                    <a:pt x="2673725" y="320077"/>
                    <a:pt x="2669419" y="320077"/>
                  </a:cubicBezTo>
                  <a:lnTo>
                    <a:pt x="16236" y="320077"/>
                  </a:lnTo>
                  <a:cubicBezTo>
                    <a:pt x="11930" y="320077"/>
                    <a:pt x="7800" y="318367"/>
                    <a:pt x="4755" y="315322"/>
                  </a:cubicBezTo>
                  <a:cubicBezTo>
                    <a:pt x="1711" y="312277"/>
                    <a:pt x="0" y="308147"/>
                    <a:pt x="0" y="303841"/>
                  </a:cubicBezTo>
                  <a:lnTo>
                    <a:pt x="0" y="16236"/>
                  </a:lnTo>
                  <a:cubicBezTo>
                    <a:pt x="0" y="11930"/>
                    <a:pt x="1711" y="7800"/>
                    <a:pt x="4755" y="4755"/>
                  </a:cubicBezTo>
                  <a:cubicBezTo>
                    <a:pt x="7800" y="1711"/>
                    <a:pt x="11930" y="0"/>
                    <a:pt x="16236" y="0"/>
                  </a:cubicBezTo>
                  <a:lnTo>
                    <a:pt x="2669419" y="0"/>
                  </a:lnTo>
                  <a:cubicBezTo>
                    <a:pt x="2673725" y="0"/>
                    <a:pt x="2677855" y="1711"/>
                    <a:pt x="2680900" y="4755"/>
                  </a:cubicBezTo>
                  <a:cubicBezTo>
                    <a:pt x="2683945" y="7800"/>
                    <a:pt x="2685655" y="11930"/>
                    <a:pt x="2685655" y="16236"/>
                  </a:cubicBezTo>
                  <a:close/>
                </a:path>
              </a:pathLst>
            </a:custGeom>
            <a:solidFill>
              <a:srgbClr val="073E88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95250"/>
              <a:ext cx="2685655" cy="4153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7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208475" y="1963142"/>
            <a:ext cx="6256027" cy="7429176"/>
            <a:chOff x="0" y="0"/>
            <a:chExt cx="969222" cy="115097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69222" cy="1150974"/>
            </a:xfrm>
            <a:custGeom>
              <a:avLst/>
              <a:gdLst/>
              <a:ahLst/>
              <a:cxnLst/>
              <a:rect l="l" t="t" r="r" b="b"/>
              <a:pathLst>
                <a:path w="969222" h="1150974">
                  <a:moveTo>
                    <a:pt x="28463" y="0"/>
                  </a:moveTo>
                  <a:lnTo>
                    <a:pt x="940759" y="0"/>
                  </a:lnTo>
                  <a:cubicBezTo>
                    <a:pt x="948308" y="0"/>
                    <a:pt x="955548" y="2999"/>
                    <a:pt x="960886" y="8337"/>
                  </a:cubicBezTo>
                  <a:cubicBezTo>
                    <a:pt x="966223" y="13674"/>
                    <a:pt x="969222" y="20914"/>
                    <a:pt x="969222" y="28463"/>
                  </a:cubicBezTo>
                  <a:lnTo>
                    <a:pt x="969222" y="1122511"/>
                  </a:lnTo>
                  <a:cubicBezTo>
                    <a:pt x="969222" y="1138231"/>
                    <a:pt x="956479" y="1150974"/>
                    <a:pt x="940759" y="1150974"/>
                  </a:cubicBezTo>
                  <a:lnTo>
                    <a:pt x="28463" y="1150974"/>
                  </a:lnTo>
                  <a:cubicBezTo>
                    <a:pt x="20914" y="1150974"/>
                    <a:pt x="13674" y="1147975"/>
                    <a:pt x="8337" y="1142637"/>
                  </a:cubicBezTo>
                  <a:cubicBezTo>
                    <a:pt x="2999" y="1137299"/>
                    <a:pt x="0" y="1130060"/>
                    <a:pt x="0" y="1122511"/>
                  </a:cubicBezTo>
                  <a:lnTo>
                    <a:pt x="0" y="28463"/>
                  </a:lnTo>
                  <a:cubicBezTo>
                    <a:pt x="0" y="12743"/>
                    <a:pt x="12743" y="0"/>
                    <a:pt x="28463" y="0"/>
                  </a:cubicBezTo>
                  <a:close/>
                </a:path>
              </a:pathLst>
            </a:custGeom>
            <a:blipFill>
              <a:blip r:embed="rId5"/>
              <a:stretch>
                <a:fillRect l="-68345" r="-27021"/>
              </a:stretch>
            </a:blipFill>
            <a:ln w="38100" cap="rnd">
              <a:solidFill>
                <a:srgbClr val="073E88"/>
              </a:solidFill>
              <a:prstDash val="solid"/>
              <a:round/>
            </a:ln>
          </p:spPr>
        </p:sp>
      </p:grpSp>
      <p:grpSp>
        <p:nvGrpSpPr>
          <p:cNvPr id="12" name="Group 12"/>
          <p:cNvGrpSpPr/>
          <p:nvPr/>
        </p:nvGrpSpPr>
        <p:grpSpPr>
          <a:xfrm>
            <a:off x="14336488" y="615420"/>
            <a:ext cx="2952735" cy="1347722"/>
            <a:chOff x="0" y="0"/>
            <a:chExt cx="3936980" cy="179696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96963" cy="1796963"/>
            </a:xfrm>
            <a:custGeom>
              <a:avLst/>
              <a:gdLst/>
              <a:ahLst/>
              <a:cxnLst/>
              <a:rect l="l" t="t" r="r" b="b"/>
              <a:pathLst>
                <a:path w="1796963" h="1796963">
                  <a:moveTo>
                    <a:pt x="0" y="0"/>
                  </a:moveTo>
                  <a:lnTo>
                    <a:pt x="1796963" y="0"/>
                  </a:lnTo>
                  <a:lnTo>
                    <a:pt x="1796963" y="1796963"/>
                  </a:lnTo>
                  <a:lnTo>
                    <a:pt x="0" y="1796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2014351" y="271458"/>
              <a:ext cx="1922629" cy="1090360"/>
            </a:xfrm>
            <a:custGeom>
              <a:avLst/>
              <a:gdLst/>
              <a:ahLst/>
              <a:cxnLst/>
              <a:rect l="l" t="t" r="r" b="b"/>
              <a:pathLst>
                <a:path w="1922629" h="1090360">
                  <a:moveTo>
                    <a:pt x="0" y="0"/>
                  </a:moveTo>
                  <a:lnTo>
                    <a:pt x="1922629" y="0"/>
                  </a:lnTo>
                  <a:lnTo>
                    <a:pt x="1922629" y="1090360"/>
                  </a:lnTo>
                  <a:lnTo>
                    <a:pt x="0" y="1090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1028700" y="1712310"/>
            <a:ext cx="9574296" cy="647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30"/>
              </a:lnSpc>
            </a:pPr>
            <a:r>
              <a:rPr lang="en-US" sz="4186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ENGLISH FOR SITE COMMUNICATION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915636" y="596370"/>
            <a:ext cx="2817665" cy="899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48"/>
              </a:lnSpc>
            </a:pPr>
            <a:r>
              <a:rPr lang="en-US" sz="5795" b="1">
                <a:solidFill>
                  <a:srgbClr val="073E88"/>
                </a:solidFill>
                <a:latin typeface="Poppins Bold"/>
                <a:ea typeface="Poppins Bold"/>
                <a:cs typeface="Poppins Bold"/>
                <a:sym typeface="Poppins Bold"/>
              </a:rPr>
              <a:t>WEEK 3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61361" y="3201487"/>
            <a:ext cx="2647101" cy="690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4"/>
              </a:lnSpc>
            </a:pPr>
            <a:r>
              <a:rPr lang="en-US" sz="3802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Objectives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72188" y="5332917"/>
            <a:ext cx="2310025" cy="690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4"/>
              </a:lnSpc>
            </a:pPr>
            <a:r>
              <a:rPr lang="en-US" sz="3802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Outcome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72188" y="7596766"/>
            <a:ext cx="1437612" cy="646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24"/>
              </a:lnSpc>
            </a:pPr>
            <a:r>
              <a:rPr lang="en-US" sz="3802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Tools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61361" y="3901985"/>
            <a:ext cx="10447114" cy="1008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901" lvl="1" indent="-302450" algn="l">
              <a:lnSpc>
                <a:spcPts val="3922"/>
              </a:lnSpc>
              <a:buFont typeface="Arial"/>
              <a:buChar char="•"/>
            </a:pPr>
            <a:r>
              <a:rPr lang="en-US" sz="280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Use English to give clear instructions and safety briefings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72188" y="6204865"/>
            <a:ext cx="10177845" cy="1008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901" lvl="1" indent="-302450" algn="l">
              <a:lnSpc>
                <a:spcPts val="3922"/>
              </a:lnSpc>
              <a:buFont typeface="Arial"/>
              <a:buChar char="•"/>
            </a:pPr>
            <a:r>
              <a:rPr lang="en-US" sz="280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Learners issue, understand, and respond to instructions appropriately.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61361" y="8297264"/>
            <a:ext cx="10177845" cy="509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900" lvl="1" indent="-302450" algn="l">
              <a:lnSpc>
                <a:spcPts val="3922"/>
              </a:lnSpc>
              <a:buFont typeface="Arial"/>
              <a:buChar char="•"/>
            </a:pPr>
            <a:r>
              <a:rPr lang="en-US" sz="280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YouTube (safety videos), Padlet, Google Meet.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1556</Words>
  <Application>Microsoft Office PowerPoint</Application>
  <PresentationFormat>Custom</PresentationFormat>
  <Paragraphs>369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Roboto Bold</vt:lpstr>
      <vt:lpstr>Inter Bold</vt:lpstr>
      <vt:lpstr>Poppins Bold</vt:lpstr>
      <vt:lpstr>Calibri</vt:lpstr>
      <vt:lpstr>Roboto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Fluency Program for Construction Professionals</dc:title>
  <dc:creator>Administrator</dc:creator>
  <cp:lastModifiedBy>Lineker TANG</cp:lastModifiedBy>
  <cp:revision>6</cp:revision>
  <dcterms:created xsi:type="dcterms:W3CDTF">2006-08-16T00:00:00Z</dcterms:created>
  <dcterms:modified xsi:type="dcterms:W3CDTF">2025-10-29T03:34:19Z</dcterms:modified>
  <dc:identifier>DAG3H4YIysU</dc:identifier>
</cp:coreProperties>
</file>