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Default Extension="jpg" ContentType="image/jp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</p:sldIdLst>
  <p:sldSz cx="10058400" cy="7772400"/>
  <p:notesSz cx="10058400" cy="7772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40" Type="http://schemas.openxmlformats.org/officeDocument/2006/relationships/slide" Target="slides/slide35.xml"/><Relationship Id="rId41" Type="http://schemas.openxmlformats.org/officeDocument/2006/relationships/slide" Target="slides/slide36.xml"/><Relationship Id="rId42" Type="http://schemas.openxmlformats.org/officeDocument/2006/relationships/slide" Target="slides/slide37.xml"/><Relationship Id="rId43" Type="http://schemas.openxmlformats.org/officeDocument/2006/relationships/slide" Target="slides/slide38.xml"/><Relationship Id="rId44" Type="http://schemas.openxmlformats.org/officeDocument/2006/relationships/slide" Target="slides/slide39.xml"/><Relationship Id="rId45" Type="http://schemas.openxmlformats.org/officeDocument/2006/relationships/slide" Target="slides/slide40.xml"/><Relationship Id="rId46" Type="http://schemas.openxmlformats.org/officeDocument/2006/relationships/slide" Target="slides/slide41.xml"/><Relationship Id="rId47" Type="http://schemas.openxmlformats.org/officeDocument/2006/relationships/slide" Target="slides/slide42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851405" y="839165"/>
            <a:ext cx="6807834" cy="11233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0" i="0">
                <a:solidFill>
                  <a:srgbClr val="FF81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218996" y="5076825"/>
            <a:ext cx="7619365" cy="16262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2065"/>
              </a:lnSpc>
            </a:pPr>
            <a:r>
              <a:rPr dirty="0" sz="1300"/>
              <a:t>Created</a:t>
            </a:r>
            <a:r>
              <a:rPr dirty="0" sz="1300" spc="-25"/>
              <a:t> </a:t>
            </a:r>
            <a:r>
              <a:rPr dirty="0" sz="1300"/>
              <a:t>by</a:t>
            </a:r>
            <a:r>
              <a:rPr dirty="0" sz="1300" spc="-35"/>
              <a:t> </a:t>
            </a:r>
            <a:r>
              <a:rPr dirty="0" sz="1500">
                <a:solidFill>
                  <a:srgbClr val="E96D1F"/>
                </a:solidFill>
              </a:rPr>
              <a:t>Akash</a:t>
            </a:r>
            <a:r>
              <a:rPr dirty="0" sz="1500">
                <a:solidFill>
                  <a:srgbClr val="375F91"/>
                </a:solidFill>
              </a:rPr>
              <a:t>Karia</a:t>
            </a:r>
            <a:r>
              <a:rPr dirty="0" sz="1500" spc="45">
                <a:solidFill>
                  <a:srgbClr val="375F91"/>
                </a:solidFill>
              </a:rPr>
              <a:t> </a:t>
            </a:r>
            <a:r>
              <a:rPr dirty="0"/>
              <a:t>|</a:t>
            </a:r>
            <a:r>
              <a:rPr dirty="0" spc="-40"/>
              <a:t> </a:t>
            </a:r>
            <a:r>
              <a:rPr dirty="0"/>
              <a:t>Learn</a:t>
            </a:r>
            <a:r>
              <a:rPr dirty="0" spc="-20"/>
              <a:t> </a:t>
            </a:r>
            <a:r>
              <a:rPr dirty="0"/>
              <a:t>more</a:t>
            </a:r>
            <a:r>
              <a:rPr dirty="0" spc="-35"/>
              <a:t> </a:t>
            </a:r>
            <a:r>
              <a:rPr dirty="0"/>
              <a:t>at</a:t>
            </a:r>
            <a:r>
              <a:rPr dirty="0" spc="-10"/>
              <a:t> 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CommunicationSkillsTips.com</a:t>
            </a:r>
            <a:endParaRPr sz="150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600" b="1" i="0">
                <a:solidFill>
                  <a:srgbClr val="4F81BC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839"/>
              </a:lnSpc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rgbClr val="FF81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2065"/>
              </a:lnSpc>
            </a:pPr>
            <a:r>
              <a:rPr dirty="0" sz="1300"/>
              <a:t>Created</a:t>
            </a:r>
            <a:r>
              <a:rPr dirty="0" sz="1300" spc="-25"/>
              <a:t> </a:t>
            </a:r>
            <a:r>
              <a:rPr dirty="0" sz="1300"/>
              <a:t>by</a:t>
            </a:r>
            <a:r>
              <a:rPr dirty="0" sz="1300" spc="-35"/>
              <a:t> </a:t>
            </a:r>
            <a:r>
              <a:rPr dirty="0" sz="1500">
                <a:solidFill>
                  <a:srgbClr val="E96D1F"/>
                </a:solidFill>
              </a:rPr>
              <a:t>Akash</a:t>
            </a:r>
            <a:r>
              <a:rPr dirty="0" sz="1500">
                <a:solidFill>
                  <a:srgbClr val="375F91"/>
                </a:solidFill>
              </a:rPr>
              <a:t>Karia</a:t>
            </a:r>
            <a:r>
              <a:rPr dirty="0" sz="1500" spc="45">
                <a:solidFill>
                  <a:srgbClr val="375F91"/>
                </a:solidFill>
              </a:rPr>
              <a:t> </a:t>
            </a:r>
            <a:r>
              <a:rPr dirty="0"/>
              <a:t>|</a:t>
            </a:r>
            <a:r>
              <a:rPr dirty="0" spc="-40"/>
              <a:t> </a:t>
            </a:r>
            <a:r>
              <a:rPr dirty="0"/>
              <a:t>Learn</a:t>
            </a:r>
            <a:r>
              <a:rPr dirty="0" spc="-20"/>
              <a:t> </a:t>
            </a:r>
            <a:r>
              <a:rPr dirty="0"/>
              <a:t>more</a:t>
            </a:r>
            <a:r>
              <a:rPr dirty="0" spc="-35"/>
              <a:t> </a:t>
            </a:r>
            <a:r>
              <a:rPr dirty="0"/>
              <a:t>at</a:t>
            </a:r>
            <a:r>
              <a:rPr dirty="0" spc="-10"/>
              <a:t> 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CommunicationSkillsTips.com</a:t>
            </a:r>
            <a:endParaRPr sz="150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600" b="1" i="0">
                <a:solidFill>
                  <a:srgbClr val="4F81BC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839"/>
              </a:lnSpc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rgbClr val="FF81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2065"/>
              </a:lnSpc>
            </a:pPr>
            <a:r>
              <a:rPr dirty="0" sz="1300"/>
              <a:t>Created</a:t>
            </a:r>
            <a:r>
              <a:rPr dirty="0" sz="1300" spc="-25"/>
              <a:t> </a:t>
            </a:r>
            <a:r>
              <a:rPr dirty="0" sz="1300"/>
              <a:t>by</a:t>
            </a:r>
            <a:r>
              <a:rPr dirty="0" sz="1300" spc="-35"/>
              <a:t> </a:t>
            </a:r>
            <a:r>
              <a:rPr dirty="0" sz="1500">
                <a:solidFill>
                  <a:srgbClr val="E96D1F"/>
                </a:solidFill>
              </a:rPr>
              <a:t>Akash</a:t>
            </a:r>
            <a:r>
              <a:rPr dirty="0" sz="1500">
                <a:solidFill>
                  <a:srgbClr val="375F91"/>
                </a:solidFill>
              </a:rPr>
              <a:t>Karia</a:t>
            </a:r>
            <a:r>
              <a:rPr dirty="0" sz="1500" spc="45">
                <a:solidFill>
                  <a:srgbClr val="375F91"/>
                </a:solidFill>
              </a:rPr>
              <a:t> </a:t>
            </a:r>
            <a:r>
              <a:rPr dirty="0"/>
              <a:t>|</a:t>
            </a:r>
            <a:r>
              <a:rPr dirty="0" spc="-40"/>
              <a:t> </a:t>
            </a:r>
            <a:r>
              <a:rPr dirty="0"/>
              <a:t>Learn</a:t>
            </a:r>
            <a:r>
              <a:rPr dirty="0" spc="-20"/>
              <a:t> </a:t>
            </a:r>
            <a:r>
              <a:rPr dirty="0"/>
              <a:t>more</a:t>
            </a:r>
            <a:r>
              <a:rPr dirty="0" spc="-35"/>
              <a:t> </a:t>
            </a:r>
            <a:r>
              <a:rPr dirty="0"/>
              <a:t>at</a:t>
            </a:r>
            <a:r>
              <a:rPr dirty="0" spc="-10"/>
              <a:t> 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CommunicationSkillsTips.com</a:t>
            </a:r>
            <a:endParaRPr sz="1500"/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600" b="1" i="0">
                <a:solidFill>
                  <a:srgbClr val="4F81BC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839"/>
              </a:lnSpc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rgbClr val="FF81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2065"/>
              </a:lnSpc>
            </a:pPr>
            <a:r>
              <a:rPr dirty="0" sz="1300"/>
              <a:t>Created</a:t>
            </a:r>
            <a:r>
              <a:rPr dirty="0" sz="1300" spc="-25"/>
              <a:t> </a:t>
            </a:r>
            <a:r>
              <a:rPr dirty="0" sz="1300"/>
              <a:t>by</a:t>
            </a:r>
            <a:r>
              <a:rPr dirty="0" sz="1300" spc="-35"/>
              <a:t> </a:t>
            </a:r>
            <a:r>
              <a:rPr dirty="0" sz="1500">
                <a:solidFill>
                  <a:srgbClr val="E96D1F"/>
                </a:solidFill>
              </a:rPr>
              <a:t>Akash</a:t>
            </a:r>
            <a:r>
              <a:rPr dirty="0" sz="1500">
                <a:solidFill>
                  <a:srgbClr val="375F91"/>
                </a:solidFill>
              </a:rPr>
              <a:t>Karia</a:t>
            </a:r>
            <a:r>
              <a:rPr dirty="0" sz="1500" spc="45">
                <a:solidFill>
                  <a:srgbClr val="375F91"/>
                </a:solidFill>
              </a:rPr>
              <a:t> </a:t>
            </a:r>
            <a:r>
              <a:rPr dirty="0"/>
              <a:t>|</a:t>
            </a:r>
            <a:r>
              <a:rPr dirty="0" spc="-40"/>
              <a:t> </a:t>
            </a:r>
            <a:r>
              <a:rPr dirty="0"/>
              <a:t>Learn</a:t>
            </a:r>
            <a:r>
              <a:rPr dirty="0" spc="-20"/>
              <a:t> </a:t>
            </a:r>
            <a:r>
              <a:rPr dirty="0"/>
              <a:t>more</a:t>
            </a:r>
            <a:r>
              <a:rPr dirty="0" spc="-35"/>
              <a:t> </a:t>
            </a:r>
            <a:r>
              <a:rPr dirty="0"/>
              <a:t>at</a:t>
            </a:r>
            <a:r>
              <a:rPr dirty="0" spc="-10"/>
              <a:t> 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CommunicationSkillsTips.com</a:t>
            </a:r>
            <a:endParaRPr sz="1500"/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600" b="1" i="0">
                <a:solidFill>
                  <a:srgbClr val="4F81BC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839"/>
              </a:lnSpc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2065"/>
              </a:lnSpc>
            </a:pPr>
            <a:r>
              <a:rPr dirty="0" sz="1300"/>
              <a:t>Created</a:t>
            </a:r>
            <a:r>
              <a:rPr dirty="0" sz="1300" spc="-25"/>
              <a:t> </a:t>
            </a:r>
            <a:r>
              <a:rPr dirty="0" sz="1300"/>
              <a:t>by</a:t>
            </a:r>
            <a:r>
              <a:rPr dirty="0" sz="1300" spc="-35"/>
              <a:t> </a:t>
            </a:r>
            <a:r>
              <a:rPr dirty="0" sz="1500">
                <a:solidFill>
                  <a:srgbClr val="E96D1F"/>
                </a:solidFill>
              </a:rPr>
              <a:t>Akash</a:t>
            </a:r>
            <a:r>
              <a:rPr dirty="0" sz="1500">
                <a:solidFill>
                  <a:srgbClr val="375F91"/>
                </a:solidFill>
              </a:rPr>
              <a:t>Karia</a:t>
            </a:r>
            <a:r>
              <a:rPr dirty="0" sz="1500" spc="45">
                <a:solidFill>
                  <a:srgbClr val="375F91"/>
                </a:solidFill>
              </a:rPr>
              <a:t> </a:t>
            </a:r>
            <a:r>
              <a:rPr dirty="0"/>
              <a:t>|</a:t>
            </a:r>
            <a:r>
              <a:rPr dirty="0" spc="-40"/>
              <a:t> </a:t>
            </a:r>
            <a:r>
              <a:rPr dirty="0"/>
              <a:t>Learn</a:t>
            </a:r>
            <a:r>
              <a:rPr dirty="0" spc="-20"/>
              <a:t> </a:t>
            </a:r>
            <a:r>
              <a:rPr dirty="0"/>
              <a:t>more</a:t>
            </a:r>
            <a:r>
              <a:rPr dirty="0" spc="-35"/>
              <a:t> </a:t>
            </a:r>
            <a:r>
              <a:rPr dirty="0"/>
              <a:t>at</a:t>
            </a:r>
            <a:r>
              <a:rPr dirty="0" spc="-10"/>
              <a:t> 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CommunicationSkillsTips.com</a:t>
            </a:r>
            <a:endParaRPr sz="1500"/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600" b="1" i="0">
                <a:solidFill>
                  <a:srgbClr val="4F81BC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839"/>
              </a:lnSpc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845820" y="6850074"/>
            <a:ext cx="8368030" cy="291465"/>
          </a:xfrm>
          <a:custGeom>
            <a:avLst/>
            <a:gdLst/>
            <a:ahLst/>
            <a:cxnLst/>
            <a:rect l="l" t="t" r="r" b="b"/>
            <a:pathLst>
              <a:path w="8368030" h="291465">
                <a:moveTo>
                  <a:pt x="8367903" y="0"/>
                </a:moveTo>
                <a:lnTo>
                  <a:pt x="881126" y="0"/>
                </a:lnTo>
                <a:lnTo>
                  <a:pt x="853744" y="0"/>
                </a:lnTo>
                <a:lnTo>
                  <a:pt x="0" y="0"/>
                </a:lnTo>
                <a:lnTo>
                  <a:pt x="0" y="27432"/>
                </a:lnTo>
                <a:lnTo>
                  <a:pt x="853694" y="27432"/>
                </a:lnTo>
                <a:lnTo>
                  <a:pt x="853694" y="28956"/>
                </a:lnTo>
                <a:lnTo>
                  <a:pt x="853694" y="291084"/>
                </a:lnTo>
                <a:lnTo>
                  <a:pt x="881126" y="291084"/>
                </a:lnTo>
                <a:lnTo>
                  <a:pt x="881126" y="28956"/>
                </a:lnTo>
                <a:lnTo>
                  <a:pt x="881126" y="27432"/>
                </a:lnTo>
                <a:lnTo>
                  <a:pt x="8367903" y="27432"/>
                </a:lnTo>
                <a:lnTo>
                  <a:pt x="8367903" y="0"/>
                </a:lnTo>
                <a:close/>
              </a:path>
            </a:pathLst>
          </a:custGeom>
          <a:solidFill>
            <a:srgbClr val="8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01700" y="817829"/>
            <a:ext cx="8084820" cy="22593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0" i="0">
                <a:solidFill>
                  <a:srgbClr val="FF81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01700" y="1866645"/>
            <a:ext cx="8100695" cy="47155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1769110" y="6869886"/>
            <a:ext cx="6038850" cy="2787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2065"/>
              </a:lnSpc>
            </a:pPr>
            <a:r>
              <a:rPr dirty="0" sz="1300"/>
              <a:t>Created</a:t>
            </a:r>
            <a:r>
              <a:rPr dirty="0" sz="1300" spc="-25"/>
              <a:t> </a:t>
            </a:r>
            <a:r>
              <a:rPr dirty="0" sz="1300"/>
              <a:t>by</a:t>
            </a:r>
            <a:r>
              <a:rPr dirty="0" sz="1300" spc="-35"/>
              <a:t> </a:t>
            </a:r>
            <a:r>
              <a:rPr dirty="0" sz="1500">
                <a:solidFill>
                  <a:srgbClr val="E96D1F"/>
                </a:solidFill>
              </a:rPr>
              <a:t>Akash</a:t>
            </a:r>
            <a:r>
              <a:rPr dirty="0" sz="1500">
                <a:solidFill>
                  <a:srgbClr val="375F91"/>
                </a:solidFill>
              </a:rPr>
              <a:t>Karia</a:t>
            </a:r>
            <a:r>
              <a:rPr dirty="0" sz="1500" spc="45">
                <a:solidFill>
                  <a:srgbClr val="375F91"/>
                </a:solidFill>
              </a:rPr>
              <a:t> </a:t>
            </a:r>
            <a:r>
              <a:rPr dirty="0"/>
              <a:t>|</a:t>
            </a:r>
            <a:r>
              <a:rPr dirty="0" spc="-40"/>
              <a:t> </a:t>
            </a:r>
            <a:r>
              <a:rPr dirty="0"/>
              <a:t>Learn</a:t>
            </a:r>
            <a:r>
              <a:rPr dirty="0" spc="-20"/>
              <a:t> </a:t>
            </a:r>
            <a:r>
              <a:rPr dirty="0"/>
              <a:t>more</a:t>
            </a:r>
            <a:r>
              <a:rPr dirty="0" spc="-35"/>
              <a:t> </a:t>
            </a:r>
            <a:r>
              <a:rPr dirty="0"/>
              <a:t>at</a:t>
            </a:r>
            <a:r>
              <a:rPr dirty="0" spc="-10"/>
              <a:t> 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CommunicationSkillsTips.com</a:t>
            </a:r>
            <a:endParaRPr sz="150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429258" y="6874685"/>
            <a:ext cx="267969" cy="2501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1" i="0">
                <a:solidFill>
                  <a:srgbClr val="4F81BC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839"/>
              </a:lnSpc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outube.com/watch?v=JwP1ol-v8zM" TargetMode="External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ommunicationskillstips.com/" TargetMode="External"/><Relationship Id="rId3" Type="http://schemas.openxmlformats.org/officeDocument/2006/relationships/hyperlink" Target="mailto:akash.speaker@gmail.com" TargetMode="External"/><Relationship Id="rId4" Type="http://schemas.openxmlformats.org/officeDocument/2006/relationships/image" Target="../media/image1.png"/><Relationship Id="rId5" Type="http://schemas.openxmlformats.org/officeDocument/2006/relationships/image" Target="../media/image2.jpg"/><Relationship Id="rId6" Type="http://schemas.openxmlformats.org/officeDocument/2006/relationships/image" Target="../media/image3.jpg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outube.com/watch?v=vMCdAO96K8s&amp;feature=plcp" TargetMode="External"/></Relationships>
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ommunicationskillstips.com/" TargetMode="External"/><Relationship Id="rId3" Type="http://schemas.openxmlformats.org/officeDocument/2006/relationships/hyperlink" Target="http://www.amazon.com/The-Definitive-Book-Body-Language/dp/0553804723/ref%3Dsr_1_1?ie=UTF8&amp;qid=1344698557&amp;sr=8-1&amp;keywords=definitive%2Bguide%2Bto%2Bbody%2Blanguage" TargetMode="External"/><Relationship Id="rId4" Type="http://schemas.openxmlformats.org/officeDocument/2006/relationships/hyperlink" Target="http://www.amazon.com/Influence-Psychology-Persuasion-Business-Essentials/dp/006124189X/ref%3Dsr_1_1?s=books&amp;ie=UTF8&amp;qid=1344698609&amp;sr=1-1&amp;keywords=influence%2Bcialdini" TargetMode="External"/><Relationship Id="rId5" Type="http://schemas.openxmlformats.org/officeDocument/2006/relationships/hyperlink" Target="http://www.amazon.com/Speak-Like-Churchill-Stand-Lincoln/dp/0761563512/ref%3Dsr_1_1?s=books&amp;ie=UTF8&amp;qid=1344698637&amp;sr=1-1&amp;keywords=stand%2Blike%2Blincoln%2Bspeak%2Blike%2Bchurchill" TargetMode="External"/><Relationship Id="rId6" Type="http://schemas.openxmlformats.org/officeDocument/2006/relationships/hyperlink" Target="mailto:akash.speaker@gmail.com" TargetMode="Externa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ommunicationskillstips.com/" TargetMode="External"/><Relationship Id="rId3" Type="http://schemas.openxmlformats.org/officeDocument/2006/relationships/hyperlink" Target="mailto:akash.speaker@gmail.com" TargetMode="External"/></Relationships>
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ommunicationskillstips.com/" TargetMode="External"/><Relationship Id="rId3" Type="http://schemas.openxmlformats.org/officeDocument/2006/relationships/hyperlink" Target="mailto:akash.speaker@gmail.com" TargetMode="External"/><Relationship Id="rId4" Type="http://schemas.openxmlformats.org/officeDocument/2006/relationships/image" Target="../media/image1.png"/><Relationship Id="rId5" Type="http://schemas.openxmlformats.org/officeDocument/2006/relationships/image" Target="../media/image2.jpg"/><Relationship Id="rId6" Type="http://schemas.openxmlformats.org/officeDocument/2006/relationships/image" Target="../media/image3.jpg"/></Relationships>
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ommunicationskillstips.com/" TargetMode="External"/><Relationship Id="rId3" Type="http://schemas.openxmlformats.org/officeDocument/2006/relationships/hyperlink" Target="http://www.slideshare.net/publicspeakingcoachasia" TargetMode="External"/><Relationship Id="rId4" Type="http://schemas.openxmlformats.org/officeDocument/2006/relationships/hyperlink" Target="https://twitter.com/Speaking_Coach" TargetMode="External"/><Relationship Id="rId5" Type="http://schemas.openxmlformats.org/officeDocument/2006/relationships/hyperlink" Target="http://pinterest.com/akashspeaker/" TargetMode="External"/><Relationship Id="rId6" Type="http://schemas.openxmlformats.org/officeDocument/2006/relationships/hyperlink" Target="http://www.facebook.com/PublicSpeakingCoach" TargetMode="External"/><Relationship Id="rId7" Type="http://schemas.openxmlformats.org/officeDocument/2006/relationships/image" Target="../media/image4.jpg"/><Relationship Id="rId8" Type="http://schemas.openxmlformats.org/officeDocument/2006/relationships/image" Target="../media/image5.jpg"/><Relationship Id="rId9" Type="http://schemas.openxmlformats.org/officeDocument/2006/relationships/image" Target="../media/image6.jpg"/><Relationship Id="rId10" Type="http://schemas.openxmlformats.org/officeDocument/2006/relationships/image" Target="../media/image7.jpg"/><Relationship Id="rId11" Type="http://schemas.openxmlformats.org/officeDocument/2006/relationships/image" Target="../media/image8.jp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ommunicationskillstips.com/" TargetMode="Externa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200">
                <a:solidFill>
                  <a:srgbClr val="375F91"/>
                </a:solidFill>
              </a:rPr>
              <a:t>“Public</a:t>
            </a:r>
            <a:r>
              <a:rPr dirty="0" sz="7200" spc="-40">
                <a:solidFill>
                  <a:srgbClr val="375F91"/>
                </a:solidFill>
              </a:rPr>
              <a:t> </a:t>
            </a:r>
            <a:r>
              <a:rPr dirty="0" sz="7200" spc="-10">
                <a:solidFill>
                  <a:srgbClr val="375F91"/>
                </a:solidFill>
              </a:rPr>
              <a:t>Speaking”</a:t>
            </a:r>
            <a:endParaRPr sz="7200"/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839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300"/>
              <a:t>Created</a:t>
            </a:r>
            <a:r>
              <a:rPr dirty="0" sz="1300" spc="-25"/>
              <a:t> </a:t>
            </a:r>
            <a:r>
              <a:rPr dirty="0" sz="1300"/>
              <a:t>by</a:t>
            </a:r>
            <a:r>
              <a:rPr dirty="0" sz="1300" spc="-35"/>
              <a:t> </a:t>
            </a:r>
            <a:r>
              <a:rPr dirty="0" sz="1500">
                <a:solidFill>
                  <a:srgbClr val="E96D1F"/>
                </a:solidFill>
              </a:rPr>
              <a:t>Akash</a:t>
            </a:r>
            <a:r>
              <a:rPr dirty="0" sz="1500">
                <a:solidFill>
                  <a:srgbClr val="375F91"/>
                </a:solidFill>
              </a:rPr>
              <a:t>Karia</a:t>
            </a:r>
            <a:r>
              <a:rPr dirty="0" sz="1500" spc="45">
                <a:solidFill>
                  <a:srgbClr val="375F91"/>
                </a:solidFill>
              </a:rPr>
              <a:t> </a:t>
            </a:r>
            <a:r>
              <a:rPr dirty="0"/>
              <a:t>|</a:t>
            </a:r>
            <a:r>
              <a:rPr dirty="0" spc="-40"/>
              <a:t> </a:t>
            </a:r>
            <a:r>
              <a:rPr dirty="0"/>
              <a:t>Learn</a:t>
            </a:r>
            <a:r>
              <a:rPr dirty="0" spc="-20"/>
              <a:t> </a:t>
            </a:r>
            <a:r>
              <a:rPr dirty="0"/>
              <a:t>more</a:t>
            </a:r>
            <a:r>
              <a:rPr dirty="0" spc="-35"/>
              <a:t> </a:t>
            </a:r>
            <a:r>
              <a:rPr dirty="0"/>
              <a:t>at</a:t>
            </a:r>
            <a:r>
              <a:rPr dirty="0" spc="-10"/>
              <a:t> 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CommunicationSkillsTips.com</a:t>
            </a:r>
            <a:endParaRPr sz="1500"/>
          </a:p>
        </p:txBody>
      </p:sp>
      <p:sp>
        <p:nvSpPr>
          <p:cNvPr id="3" name="object 3" descr=""/>
          <p:cNvSpPr txBox="1"/>
          <p:nvPr/>
        </p:nvSpPr>
        <p:spPr>
          <a:xfrm>
            <a:off x="1470405" y="2909443"/>
            <a:ext cx="7569834" cy="133858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903605" marR="5080" indent="-891540">
              <a:lnSpc>
                <a:spcPts val="5050"/>
              </a:lnSpc>
              <a:spcBef>
                <a:spcPts val="434"/>
              </a:spcBef>
            </a:pPr>
            <a:r>
              <a:rPr dirty="0" sz="4400">
                <a:solidFill>
                  <a:srgbClr val="FF8100"/>
                </a:solidFill>
                <a:latin typeface="Times New Roman"/>
                <a:cs typeface="Times New Roman"/>
              </a:rPr>
              <a:t>35</a:t>
            </a:r>
            <a:r>
              <a:rPr dirty="0" sz="4400" spc="-114">
                <a:solidFill>
                  <a:srgbClr val="FF8100"/>
                </a:solidFill>
                <a:latin typeface="Times New Roman"/>
                <a:cs typeface="Times New Roman"/>
              </a:rPr>
              <a:t> </a:t>
            </a:r>
            <a:r>
              <a:rPr dirty="0" sz="4400" spc="-60">
                <a:solidFill>
                  <a:srgbClr val="FF8100"/>
                </a:solidFill>
                <a:latin typeface="Times New Roman"/>
                <a:cs typeface="Times New Roman"/>
              </a:rPr>
              <a:t>Tools</a:t>
            </a:r>
            <a:r>
              <a:rPr dirty="0" sz="4400" spc="-195">
                <a:solidFill>
                  <a:srgbClr val="FF8100"/>
                </a:solidFill>
                <a:latin typeface="Times New Roman"/>
                <a:cs typeface="Times New Roman"/>
              </a:rPr>
              <a:t> </a:t>
            </a:r>
            <a:r>
              <a:rPr dirty="0" sz="4400" spc="-85">
                <a:solidFill>
                  <a:srgbClr val="FF8100"/>
                </a:solidFill>
                <a:latin typeface="Times New Roman"/>
                <a:cs typeface="Times New Roman"/>
              </a:rPr>
              <a:t>You</a:t>
            </a:r>
            <a:r>
              <a:rPr dirty="0" sz="4400" spc="-45">
                <a:solidFill>
                  <a:srgbClr val="FF8100"/>
                </a:solidFill>
                <a:latin typeface="Times New Roman"/>
                <a:cs typeface="Times New Roman"/>
              </a:rPr>
              <a:t> </a:t>
            </a:r>
            <a:r>
              <a:rPr dirty="0" sz="4400">
                <a:solidFill>
                  <a:srgbClr val="FF8100"/>
                </a:solidFill>
                <a:latin typeface="Times New Roman"/>
                <a:cs typeface="Times New Roman"/>
              </a:rPr>
              <a:t>Can</a:t>
            </a:r>
            <a:r>
              <a:rPr dirty="0" sz="4400" spc="-40">
                <a:solidFill>
                  <a:srgbClr val="FF8100"/>
                </a:solidFill>
                <a:latin typeface="Times New Roman"/>
                <a:cs typeface="Times New Roman"/>
              </a:rPr>
              <a:t> </a:t>
            </a:r>
            <a:r>
              <a:rPr dirty="0" sz="4400">
                <a:solidFill>
                  <a:srgbClr val="FF8100"/>
                </a:solidFill>
                <a:latin typeface="Times New Roman"/>
                <a:cs typeface="Times New Roman"/>
              </a:rPr>
              <a:t>Use</a:t>
            </a:r>
            <a:r>
              <a:rPr dirty="0" sz="4400" spc="-40">
                <a:solidFill>
                  <a:srgbClr val="FF8100"/>
                </a:solidFill>
                <a:latin typeface="Times New Roman"/>
                <a:cs typeface="Times New Roman"/>
              </a:rPr>
              <a:t> </a:t>
            </a:r>
            <a:r>
              <a:rPr dirty="0" sz="4400">
                <a:solidFill>
                  <a:srgbClr val="FF8100"/>
                </a:solidFill>
                <a:latin typeface="Times New Roman"/>
                <a:cs typeface="Times New Roman"/>
              </a:rPr>
              <a:t>to</a:t>
            </a:r>
            <a:r>
              <a:rPr dirty="0" sz="4400" spc="-40">
                <a:solidFill>
                  <a:srgbClr val="FF8100"/>
                </a:solidFill>
                <a:latin typeface="Times New Roman"/>
                <a:cs typeface="Times New Roman"/>
              </a:rPr>
              <a:t> </a:t>
            </a:r>
            <a:r>
              <a:rPr dirty="0" sz="4400" spc="-10">
                <a:solidFill>
                  <a:srgbClr val="FF8100"/>
                </a:solidFill>
                <a:latin typeface="Times New Roman"/>
                <a:cs typeface="Times New Roman"/>
              </a:rPr>
              <a:t>Become </a:t>
            </a:r>
            <a:r>
              <a:rPr dirty="0" sz="4400">
                <a:solidFill>
                  <a:srgbClr val="FF8100"/>
                </a:solidFill>
                <a:latin typeface="Times New Roman"/>
                <a:cs typeface="Times New Roman"/>
              </a:rPr>
              <a:t>a</a:t>
            </a:r>
            <a:r>
              <a:rPr dirty="0" sz="4400" spc="-40">
                <a:solidFill>
                  <a:srgbClr val="FF8100"/>
                </a:solidFill>
                <a:latin typeface="Times New Roman"/>
                <a:cs typeface="Times New Roman"/>
              </a:rPr>
              <a:t> </a:t>
            </a:r>
            <a:r>
              <a:rPr dirty="0" sz="4400">
                <a:solidFill>
                  <a:srgbClr val="FF8100"/>
                </a:solidFill>
                <a:latin typeface="Times New Roman"/>
                <a:cs typeface="Times New Roman"/>
              </a:rPr>
              <a:t>Brilliant</a:t>
            </a:r>
            <a:r>
              <a:rPr dirty="0" sz="4400" spc="-35">
                <a:solidFill>
                  <a:srgbClr val="FF8100"/>
                </a:solidFill>
                <a:latin typeface="Times New Roman"/>
                <a:cs typeface="Times New Roman"/>
              </a:rPr>
              <a:t> </a:t>
            </a:r>
            <a:r>
              <a:rPr dirty="0" sz="4400">
                <a:solidFill>
                  <a:srgbClr val="FF8100"/>
                </a:solidFill>
                <a:latin typeface="Times New Roman"/>
                <a:cs typeface="Times New Roman"/>
              </a:rPr>
              <a:t>Public</a:t>
            </a:r>
            <a:r>
              <a:rPr dirty="0" sz="4400" spc="-45">
                <a:solidFill>
                  <a:srgbClr val="FF8100"/>
                </a:solidFill>
                <a:latin typeface="Times New Roman"/>
                <a:cs typeface="Times New Roman"/>
              </a:rPr>
              <a:t> </a:t>
            </a:r>
            <a:r>
              <a:rPr dirty="0" sz="4400" spc="-10">
                <a:solidFill>
                  <a:srgbClr val="FF8100"/>
                </a:solidFill>
                <a:latin typeface="Times New Roman"/>
                <a:cs typeface="Times New Roman"/>
              </a:rPr>
              <a:t>Speaker</a:t>
            </a:r>
            <a:endParaRPr sz="4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1700" y="817829"/>
            <a:ext cx="7774940" cy="2259330"/>
          </a:xfrm>
          <a:prstGeom prst="rect"/>
        </p:spPr>
        <p:txBody>
          <a:bodyPr wrap="square" lIns="0" tIns="50165" rIns="0" bIns="0" rtlCol="0" vert="horz">
            <a:spAutoFit/>
          </a:bodyPr>
          <a:lstStyle/>
          <a:p>
            <a:pPr marL="12700" marR="5080">
              <a:lnSpc>
                <a:spcPct val="97500"/>
              </a:lnSpc>
              <a:spcBef>
                <a:spcPts val="395"/>
              </a:spcBef>
              <a:tabLst>
                <a:tab pos="3748404" algn="l"/>
                <a:tab pos="6677659" algn="l"/>
              </a:tabLst>
            </a:pPr>
            <a:r>
              <a:rPr dirty="0" sz="10000">
                <a:solidFill>
                  <a:srgbClr val="375F91"/>
                </a:solidFill>
              </a:rPr>
              <a:t>8</a:t>
            </a:r>
            <a:r>
              <a:rPr dirty="0"/>
              <a:t>Soften</a:t>
            </a:r>
            <a:r>
              <a:rPr dirty="0" spc="-85"/>
              <a:t> </a:t>
            </a:r>
            <a:r>
              <a:rPr dirty="0" spc="-20"/>
              <a:t>Your</a:t>
            </a:r>
            <a:r>
              <a:rPr dirty="0"/>
              <a:t>	</a:t>
            </a:r>
            <a:r>
              <a:rPr dirty="0" spc="-10"/>
              <a:t>Commands</a:t>
            </a:r>
            <a:r>
              <a:rPr dirty="0"/>
              <a:t>	</a:t>
            </a:r>
            <a:r>
              <a:rPr dirty="0" spc="-20"/>
              <a:t>with </a:t>
            </a:r>
            <a:r>
              <a:rPr dirty="0" spc="-10"/>
              <a:t>“Let’s”</a:t>
            </a:r>
            <a:endParaRPr sz="10000"/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839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300"/>
              <a:t>Created</a:t>
            </a:r>
            <a:r>
              <a:rPr dirty="0" sz="1300" spc="-25"/>
              <a:t> </a:t>
            </a:r>
            <a:r>
              <a:rPr dirty="0" sz="1300"/>
              <a:t>by</a:t>
            </a:r>
            <a:r>
              <a:rPr dirty="0" sz="1300" spc="-35"/>
              <a:t> </a:t>
            </a:r>
            <a:r>
              <a:rPr dirty="0" sz="1500">
                <a:solidFill>
                  <a:srgbClr val="E96D1F"/>
                </a:solidFill>
              </a:rPr>
              <a:t>Akash</a:t>
            </a:r>
            <a:r>
              <a:rPr dirty="0" sz="1500">
                <a:solidFill>
                  <a:srgbClr val="375F91"/>
                </a:solidFill>
              </a:rPr>
              <a:t>Karia</a:t>
            </a:r>
            <a:r>
              <a:rPr dirty="0" sz="1500" spc="45">
                <a:solidFill>
                  <a:srgbClr val="375F91"/>
                </a:solidFill>
              </a:rPr>
              <a:t> </a:t>
            </a:r>
            <a:r>
              <a:rPr dirty="0"/>
              <a:t>|</a:t>
            </a:r>
            <a:r>
              <a:rPr dirty="0" spc="-40"/>
              <a:t> </a:t>
            </a:r>
            <a:r>
              <a:rPr dirty="0"/>
              <a:t>Learn</a:t>
            </a:r>
            <a:r>
              <a:rPr dirty="0" spc="-20"/>
              <a:t> </a:t>
            </a:r>
            <a:r>
              <a:rPr dirty="0"/>
              <a:t>more</a:t>
            </a:r>
            <a:r>
              <a:rPr dirty="0" spc="-35"/>
              <a:t> </a:t>
            </a:r>
            <a:r>
              <a:rPr dirty="0"/>
              <a:t>at</a:t>
            </a:r>
            <a:r>
              <a:rPr dirty="0" spc="-10"/>
              <a:t> 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CommunicationSkillsTips.com</a:t>
            </a:r>
            <a:endParaRPr sz="1500"/>
          </a:p>
        </p:txBody>
      </p:sp>
      <p:sp>
        <p:nvSpPr>
          <p:cNvPr id="3" name="object 3" descr=""/>
          <p:cNvSpPr txBox="1"/>
          <p:nvPr/>
        </p:nvSpPr>
        <p:spPr>
          <a:xfrm>
            <a:off x="901700" y="3465703"/>
            <a:ext cx="7963534" cy="1089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Times New Roman"/>
                <a:cs typeface="Times New Roman"/>
              </a:rPr>
              <a:t>Use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word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“Let’s”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soften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commands.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800">
              <a:latin typeface="Times New Roman"/>
              <a:cs typeface="Times New Roman"/>
            </a:endParaRPr>
          </a:p>
          <a:p>
            <a:pPr marL="12700" marR="5080">
              <a:lnSpc>
                <a:spcPts val="2080"/>
              </a:lnSpc>
            </a:pPr>
            <a:r>
              <a:rPr dirty="0" sz="1800">
                <a:latin typeface="Times New Roman"/>
                <a:cs typeface="Times New Roman"/>
              </a:rPr>
              <a:t>For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example,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instead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of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saying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“Keep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quiet”,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say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“Let’s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keep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quiet”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or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“Let’s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focus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 spc="-25">
                <a:latin typeface="Times New Roman"/>
                <a:cs typeface="Times New Roman"/>
              </a:rPr>
              <a:t>on </a:t>
            </a:r>
            <a:r>
              <a:rPr dirty="0" sz="1800">
                <a:latin typeface="Times New Roman"/>
                <a:cs typeface="Times New Roman"/>
              </a:rPr>
              <a:t>this</a:t>
            </a:r>
            <a:r>
              <a:rPr dirty="0" sz="1800" spc="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please.”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1700" y="817829"/>
            <a:ext cx="7063105" cy="2259330"/>
          </a:xfrm>
          <a:prstGeom prst="rect"/>
        </p:spPr>
        <p:txBody>
          <a:bodyPr wrap="square" lIns="0" tIns="50165" rIns="0" bIns="0" rtlCol="0" vert="horz">
            <a:spAutoFit/>
          </a:bodyPr>
          <a:lstStyle/>
          <a:p>
            <a:pPr marL="12700" marR="5080">
              <a:lnSpc>
                <a:spcPct val="97500"/>
              </a:lnSpc>
              <a:spcBef>
                <a:spcPts val="395"/>
              </a:spcBef>
              <a:tabLst>
                <a:tab pos="2257425" algn="l"/>
                <a:tab pos="3075305" algn="l"/>
                <a:tab pos="3933825" algn="l"/>
                <a:tab pos="5594350" algn="l"/>
                <a:tab pos="6542405" algn="l"/>
              </a:tabLst>
            </a:pPr>
            <a:r>
              <a:rPr dirty="0" sz="10000" spc="-10">
                <a:solidFill>
                  <a:srgbClr val="375F91"/>
                </a:solidFill>
              </a:rPr>
              <a:t>9</a:t>
            </a:r>
            <a:r>
              <a:rPr dirty="0" spc="-10"/>
              <a:t>Don’t</a:t>
            </a:r>
            <a:r>
              <a:rPr dirty="0"/>
              <a:t>	</a:t>
            </a:r>
            <a:r>
              <a:rPr dirty="0" spc="-10"/>
              <a:t>Dilute</a:t>
            </a:r>
            <a:r>
              <a:rPr dirty="0"/>
              <a:t>	the</a:t>
            </a:r>
            <a:r>
              <a:rPr dirty="0" spc="5"/>
              <a:t> </a:t>
            </a:r>
            <a:r>
              <a:rPr dirty="0" spc="-10"/>
              <a:t>Power</a:t>
            </a:r>
            <a:r>
              <a:rPr dirty="0"/>
              <a:t>	</a:t>
            </a:r>
            <a:r>
              <a:rPr dirty="0" spc="-35"/>
              <a:t>of </a:t>
            </a:r>
            <a:r>
              <a:rPr dirty="0" spc="-105"/>
              <a:t>Your</a:t>
            </a:r>
            <a:r>
              <a:rPr dirty="0" spc="-200"/>
              <a:t> </a:t>
            </a:r>
            <a:r>
              <a:rPr dirty="0" spc="-10"/>
              <a:t>Words</a:t>
            </a:r>
            <a:r>
              <a:rPr dirty="0"/>
              <a:t>	with</a:t>
            </a:r>
            <a:r>
              <a:rPr dirty="0" spc="-85"/>
              <a:t> </a:t>
            </a:r>
            <a:r>
              <a:rPr dirty="0" spc="-20"/>
              <a:t>“Try</a:t>
            </a:r>
            <a:r>
              <a:rPr dirty="0"/>
              <a:t>	</a:t>
            </a:r>
            <a:r>
              <a:rPr dirty="0" spc="-20"/>
              <a:t>to…”</a:t>
            </a:r>
            <a:endParaRPr sz="10000"/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839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300"/>
              <a:t>Created</a:t>
            </a:r>
            <a:r>
              <a:rPr dirty="0" sz="1300" spc="-25"/>
              <a:t> </a:t>
            </a:r>
            <a:r>
              <a:rPr dirty="0" sz="1300"/>
              <a:t>by</a:t>
            </a:r>
            <a:r>
              <a:rPr dirty="0" sz="1300" spc="-35"/>
              <a:t> </a:t>
            </a:r>
            <a:r>
              <a:rPr dirty="0" sz="1500">
                <a:solidFill>
                  <a:srgbClr val="E96D1F"/>
                </a:solidFill>
              </a:rPr>
              <a:t>Akash</a:t>
            </a:r>
            <a:r>
              <a:rPr dirty="0" sz="1500">
                <a:solidFill>
                  <a:srgbClr val="375F91"/>
                </a:solidFill>
              </a:rPr>
              <a:t>Karia</a:t>
            </a:r>
            <a:r>
              <a:rPr dirty="0" sz="1500" spc="45">
                <a:solidFill>
                  <a:srgbClr val="375F91"/>
                </a:solidFill>
              </a:rPr>
              <a:t> </a:t>
            </a:r>
            <a:r>
              <a:rPr dirty="0"/>
              <a:t>|</a:t>
            </a:r>
            <a:r>
              <a:rPr dirty="0" spc="-40"/>
              <a:t> </a:t>
            </a:r>
            <a:r>
              <a:rPr dirty="0"/>
              <a:t>Learn</a:t>
            </a:r>
            <a:r>
              <a:rPr dirty="0" spc="-20"/>
              <a:t> </a:t>
            </a:r>
            <a:r>
              <a:rPr dirty="0"/>
              <a:t>more</a:t>
            </a:r>
            <a:r>
              <a:rPr dirty="0" spc="-35"/>
              <a:t> </a:t>
            </a:r>
            <a:r>
              <a:rPr dirty="0"/>
              <a:t>at</a:t>
            </a:r>
            <a:r>
              <a:rPr dirty="0" spc="-10"/>
              <a:t> 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CommunicationSkillsTips.com</a:t>
            </a:r>
            <a:endParaRPr sz="1500"/>
          </a:p>
        </p:txBody>
      </p:sp>
      <p:sp>
        <p:nvSpPr>
          <p:cNvPr id="3" name="object 3" descr=""/>
          <p:cNvSpPr txBox="1"/>
          <p:nvPr/>
        </p:nvSpPr>
        <p:spPr>
          <a:xfrm>
            <a:off x="901700" y="3465703"/>
            <a:ext cx="6754495" cy="8261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Times New Roman"/>
                <a:cs typeface="Times New Roman"/>
              </a:rPr>
              <a:t>Don’t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say: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“Try</a:t>
            </a:r>
            <a:r>
              <a:rPr dirty="0" sz="1800" spc="-5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imagine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yourself…”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Instead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say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“Imagine</a:t>
            </a:r>
            <a:r>
              <a:rPr dirty="0" sz="1800" spc="-6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yourself…”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80"/>
              </a:spcBef>
            </a:pPr>
            <a:r>
              <a:rPr dirty="0" sz="1800">
                <a:latin typeface="Times New Roman"/>
                <a:cs typeface="Times New Roman"/>
              </a:rPr>
              <a:t>Don’t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say: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“Try</a:t>
            </a:r>
            <a:r>
              <a:rPr dirty="0" sz="1800" spc="-5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feel…”</a:t>
            </a:r>
            <a:r>
              <a:rPr dirty="0" sz="1800" spc="-5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Instead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say,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“Feel…”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1700" y="817829"/>
            <a:ext cx="8102600" cy="2259330"/>
          </a:xfrm>
          <a:prstGeom prst="rect"/>
        </p:spPr>
        <p:txBody>
          <a:bodyPr wrap="square" lIns="0" tIns="50165" rIns="0" bIns="0" rtlCol="0" vert="horz">
            <a:spAutoFit/>
          </a:bodyPr>
          <a:lstStyle/>
          <a:p>
            <a:pPr marL="12700" marR="5080">
              <a:lnSpc>
                <a:spcPct val="97500"/>
              </a:lnSpc>
              <a:spcBef>
                <a:spcPts val="395"/>
              </a:spcBef>
              <a:tabLst>
                <a:tab pos="2417445" algn="l"/>
                <a:tab pos="4736465" algn="l"/>
                <a:tab pos="6447155" algn="l"/>
              </a:tabLst>
            </a:pPr>
            <a:r>
              <a:rPr dirty="0" sz="10000" spc="-10">
                <a:solidFill>
                  <a:srgbClr val="375F91"/>
                </a:solidFill>
              </a:rPr>
              <a:t>10</a:t>
            </a:r>
            <a:r>
              <a:rPr dirty="0" spc="-10"/>
              <a:t>The</a:t>
            </a:r>
            <a:r>
              <a:rPr dirty="0"/>
              <a:t>	</a:t>
            </a:r>
            <a:r>
              <a:rPr dirty="0" spc="-10"/>
              <a:t>Sweetest</a:t>
            </a:r>
            <a:r>
              <a:rPr dirty="0"/>
              <a:t>	</a:t>
            </a:r>
            <a:r>
              <a:rPr dirty="0" spc="-10"/>
              <a:t>Sound</a:t>
            </a:r>
            <a:r>
              <a:rPr dirty="0"/>
              <a:t>	</a:t>
            </a:r>
            <a:r>
              <a:rPr dirty="0" spc="-10"/>
              <a:t>in</a:t>
            </a:r>
            <a:r>
              <a:rPr dirty="0" spc="-290"/>
              <a:t> </a:t>
            </a:r>
            <a:r>
              <a:rPr dirty="0" spc="-25"/>
              <a:t>Any </a:t>
            </a:r>
            <a:r>
              <a:rPr dirty="0" spc="-10"/>
              <a:t>Language</a:t>
            </a:r>
            <a:endParaRPr sz="10000"/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839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300"/>
              <a:t>Created</a:t>
            </a:r>
            <a:r>
              <a:rPr dirty="0" sz="1300" spc="-25"/>
              <a:t> </a:t>
            </a:r>
            <a:r>
              <a:rPr dirty="0" sz="1300"/>
              <a:t>by</a:t>
            </a:r>
            <a:r>
              <a:rPr dirty="0" sz="1300" spc="-35"/>
              <a:t> </a:t>
            </a:r>
            <a:r>
              <a:rPr dirty="0" sz="1500">
                <a:solidFill>
                  <a:srgbClr val="E96D1F"/>
                </a:solidFill>
              </a:rPr>
              <a:t>Akash</a:t>
            </a:r>
            <a:r>
              <a:rPr dirty="0" sz="1500">
                <a:solidFill>
                  <a:srgbClr val="375F91"/>
                </a:solidFill>
              </a:rPr>
              <a:t>Karia</a:t>
            </a:r>
            <a:r>
              <a:rPr dirty="0" sz="1500" spc="45">
                <a:solidFill>
                  <a:srgbClr val="375F91"/>
                </a:solidFill>
              </a:rPr>
              <a:t> </a:t>
            </a:r>
            <a:r>
              <a:rPr dirty="0"/>
              <a:t>|</a:t>
            </a:r>
            <a:r>
              <a:rPr dirty="0" spc="-40"/>
              <a:t> </a:t>
            </a:r>
            <a:r>
              <a:rPr dirty="0"/>
              <a:t>Learn</a:t>
            </a:r>
            <a:r>
              <a:rPr dirty="0" spc="-20"/>
              <a:t> </a:t>
            </a:r>
            <a:r>
              <a:rPr dirty="0"/>
              <a:t>more</a:t>
            </a:r>
            <a:r>
              <a:rPr dirty="0" spc="-35"/>
              <a:t> </a:t>
            </a:r>
            <a:r>
              <a:rPr dirty="0"/>
              <a:t>at</a:t>
            </a:r>
            <a:r>
              <a:rPr dirty="0" spc="-10"/>
              <a:t> 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CommunicationSkillsTips.com</a:t>
            </a:r>
            <a:endParaRPr sz="1500"/>
          </a:p>
        </p:txBody>
      </p:sp>
      <p:sp>
        <p:nvSpPr>
          <p:cNvPr id="3" name="object 3" descr=""/>
          <p:cNvSpPr txBox="1"/>
          <p:nvPr/>
        </p:nvSpPr>
        <p:spPr>
          <a:xfrm>
            <a:off x="901700" y="3465703"/>
            <a:ext cx="8182609" cy="24034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sweetest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sound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in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any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language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is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person’s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name.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80"/>
              </a:spcBef>
            </a:pPr>
            <a:r>
              <a:rPr dirty="0" sz="1800">
                <a:latin typeface="Times New Roman"/>
                <a:cs typeface="Times New Roman"/>
              </a:rPr>
              <a:t>Try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and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meet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some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of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audience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members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before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speech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or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presentation.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800">
              <a:latin typeface="Times New Roman"/>
              <a:cs typeface="Times New Roman"/>
            </a:endParaRPr>
          </a:p>
          <a:p>
            <a:pPr marL="12700" marR="482600">
              <a:lnSpc>
                <a:spcPts val="2080"/>
              </a:lnSpc>
            </a:pPr>
            <a:r>
              <a:rPr dirty="0" sz="1800">
                <a:latin typeface="Times New Roman"/>
                <a:cs typeface="Times New Roman"/>
              </a:rPr>
              <a:t>Use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audience’s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names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during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presentation.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For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example,</a:t>
            </a:r>
            <a:r>
              <a:rPr dirty="0" sz="1800" spc="-5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can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say,</a:t>
            </a:r>
            <a:r>
              <a:rPr dirty="0" sz="1800" spc="-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“I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 spc="-25">
                <a:latin typeface="Times New Roman"/>
                <a:cs typeface="Times New Roman"/>
              </a:rPr>
              <a:t>was </a:t>
            </a:r>
            <a:r>
              <a:rPr dirty="0" sz="1800">
                <a:latin typeface="Times New Roman"/>
                <a:cs typeface="Times New Roman"/>
              </a:rPr>
              <a:t>talking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70">
                <a:latin typeface="Times New Roman"/>
                <a:cs typeface="Times New Roman"/>
              </a:rPr>
              <a:t> </a:t>
            </a:r>
            <a:r>
              <a:rPr dirty="0" sz="1800" spc="-20">
                <a:latin typeface="Times New Roman"/>
                <a:cs typeface="Times New Roman"/>
              </a:rPr>
              <a:t>Ted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before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presentation,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and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he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told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that…”</a:t>
            </a:r>
            <a:endParaRPr sz="1800">
              <a:latin typeface="Times New Roman"/>
              <a:cs typeface="Times New Roman"/>
            </a:endParaRPr>
          </a:p>
          <a:p>
            <a:pPr marL="12700" marR="5080">
              <a:lnSpc>
                <a:spcPts val="2070"/>
              </a:lnSpc>
              <a:spcBef>
                <a:spcPts val="2065"/>
              </a:spcBef>
            </a:pPr>
            <a:r>
              <a:rPr dirty="0" sz="1800">
                <a:latin typeface="Times New Roman"/>
                <a:cs typeface="Times New Roman"/>
              </a:rPr>
              <a:t>Incorporate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what</a:t>
            </a:r>
            <a:r>
              <a:rPr dirty="0" sz="1800" spc="-65">
                <a:latin typeface="Times New Roman"/>
                <a:cs typeface="Times New Roman"/>
              </a:rPr>
              <a:t> </a:t>
            </a:r>
            <a:r>
              <a:rPr dirty="0" sz="1800" spc="-20">
                <a:latin typeface="Times New Roman"/>
                <a:cs typeface="Times New Roman"/>
              </a:rPr>
              <a:t>Ted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(or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another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audience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member)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told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into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presentation.</a:t>
            </a:r>
            <a:r>
              <a:rPr dirty="0" sz="1800" spc="-65">
                <a:latin typeface="Times New Roman"/>
                <a:cs typeface="Times New Roman"/>
              </a:rPr>
              <a:t> </a:t>
            </a:r>
            <a:r>
              <a:rPr dirty="0" sz="1800" spc="-20">
                <a:latin typeface="Times New Roman"/>
                <a:cs typeface="Times New Roman"/>
              </a:rPr>
              <a:t>This </a:t>
            </a:r>
            <a:r>
              <a:rPr dirty="0" sz="1800">
                <a:latin typeface="Times New Roman"/>
                <a:cs typeface="Times New Roman"/>
              </a:rPr>
              <a:t>will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make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audience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feel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that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you’ve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customized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this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speech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specifically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for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them.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1700" y="1079957"/>
            <a:ext cx="6736080" cy="2260600"/>
          </a:xfrm>
          <a:prstGeom prst="rect"/>
        </p:spPr>
        <p:txBody>
          <a:bodyPr wrap="square" lIns="0" tIns="48895" rIns="0" bIns="0" rtlCol="0" vert="horz">
            <a:spAutoFit/>
          </a:bodyPr>
          <a:lstStyle/>
          <a:p>
            <a:pPr marL="12700" marR="5080">
              <a:lnSpc>
                <a:spcPct val="97600"/>
              </a:lnSpc>
              <a:spcBef>
                <a:spcPts val="385"/>
              </a:spcBef>
              <a:tabLst>
                <a:tab pos="2370455" algn="l"/>
                <a:tab pos="4553585" algn="l"/>
              </a:tabLst>
            </a:pPr>
            <a:r>
              <a:rPr dirty="0" sz="10000" spc="-365">
                <a:solidFill>
                  <a:srgbClr val="375F91"/>
                </a:solidFill>
              </a:rPr>
              <a:t>1</a:t>
            </a:r>
            <a:r>
              <a:rPr dirty="0" sz="10000" spc="275">
                <a:solidFill>
                  <a:srgbClr val="375F91"/>
                </a:solidFill>
              </a:rPr>
              <a:t>1</a:t>
            </a:r>
            <a:r>
              <a:rPr dirty="0" spc="10"/>
              <a:t>Use</a:t>
            </a:r>
            <a:r>
              <a:rPr dirty="0"/>
              <a:t>	</a:t>
            </a:r>
            <a:r>
              <a:rPr dirty="0" spc="-10"/>
              <a:t>Imagery</a:t>
            </a:r>
            <a:r>
              <a:rPr dirty="0"/>
              <a:t>	&amp;</a:t>
            </a:r>
            <a:r>
              <a:rPr dirty="0" spc="-140"/>
              <a:t> </a:t>
            </a:r>
            <a:r>
              <a:rPr dirty="0" spc="-55"/>
              <a:t>Visual </a:t>
            </a:r>
            <a:r>
              <a:rPr dirty="0" spc="-10"/>
              <a:t>Language</a:t>
            </a:r>
            <a:endParaRPr sz="10000"/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839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300"/>
              <a:t>Created</a:t>
            </a:r>
            <a:r>
              <a:rPr dirty="0" sz="1300" spc="-25"/>
              <a:t> </a:t>
            </a:r>
            <a:r>
              <a:rPr dirty="0" sz="1300"/>
              <a:t>by</a:t>
            </a:r>
            <a:r>
              <a:rPr dirty="0" sz="1300" spc="-35"/>
              <a:t> </a:t>
            </a:r>
            <a:r>
              <a:rPr dirty="0" sz="1500">
                <a:solidFill>
                  <a:srgbClr val="E96D1F"/>
                </a:solidFill>
              </a:rPr>
              <a:t>Akash</a:t>
            </a:r>
            <a:r>
              <a:rPr dirty="0" sz="1500">
                <a:solidFill>
                  <a:srgbClr val="375F91"/>
                </a:solidFill>
              </a:rPr>
              <a:t>Karia</a:t>
            </a:r>
            <a:r>
              <a:rPr dirty="0" sz="1500" spc="45">
                <a:solidFill>
                  <a:srgbClr val="375F91"/>
                </a:solidFill>
              </a:rPr>
              <a:t> </a:t>
            </a:r>
            <a:r>
              <a:rPr dirty="0"/>
              <a:t>|</a:t>
            </a:r>
            <a:r>
              <a:rPr dirty="0" spc="-40"/>
              <a:t> </a:t>
            </a:r>
            <a:r>
              <a:rPr dirty="0"/>
              <a:t>Learn</a:t>
            </a:r>
            <a:r>
              <a:rPr dirty="0" spc="-20"/>
              <a:t> </a:t>
            </a:r>
            <a:r>
              <a:rPr dirty="0"/>
              <a:t>more</a:t>
            </a:r>
            <a:r>
              <a:rPr dirty="0" spc="-35"/>
              <a:t> </a:t>
            </a:r>
            <a:r>
              <a:rPr dirty="0"/>
              <a:t>at</a:t>
            </a:r>
            <a:r>
              <a:rPr dirty="0" spc="-10"/>
              <a:t> 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CommunicationSkillsTips.com</a:t>
            </a:r>
            <a:endParaRPr sz="1500"/>
          </a:p>
        </p:txBody>
      </p:sp>
      <p:sp>
        <p:nvSpPr>
          <p:cNvPr id="3" name="object 3" descr=""/>
          <p:cNvSpPr txBox="1"/>
          <p:nvPr/>
        </p:nvSpPr>
        <p:spPr>
          <a:xfrm>
            <a:off x="901700" y="3729354"/>
            <a:ext cx="8222615" cy="2139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Times New Roman"/>
                <a:cs typeface="Times New Roman"/>
              </a:rPr>
              <a:t>Use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visual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words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paint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pictures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in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audience’s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mind.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80"/>
              </a:spcBef>
            </a:pPr>
            <a:r>
              <a:rPr dirty="0" sz="1800">
                <a:latin typeface="Times New Roman"/>
                <a:cs typeface="Times New Roman"/>
              </a:rPr>
              <a:t>For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example,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don’t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say: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 spc="-50">
                <a:latin typeface="Times New Roman"/>
                <a:cs typeface="Times New Roman"/>
              </a:rPr>
              <a:t>“You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will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learn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three</a:t>
            </a:r>
            <a:r>
              <a:rPr dirty="0" sz="1800" spc="-5">
                <a:latin typeface="Times New Roman"/>
                <a:cs typeface="Times New Roman"/>
              </a:rPr>
              <a:t> </a:t>
            </a:r>
            <a:r>
              <a:rPr dirty="0" sz="1800" spc="-10" i="1">
                <a:latin typeface="Times New Roman"/>
                <a:cs typeface="Times New Roman"/>
              </a:rPr>
              <a:t>strategies</a:t>
            </a:r>
            <a:r>
              <a:rPr dirty="0" sz="1800" spc="-10">
                <a:latin typeface="Times New Roman"/>
                <a:cs typeface="Times New Roman"/>
              </a:rPr>
              <a:t>”.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80"/>
              </a:spcBef>
            </a:pPr>
            <a:r>
              <a:rPr dirty="0" sz="1800">
                <a:latin typeface="Times New Roman"/>
                <a:cs typeface="Times New Roman"/>
              </a:rPr>
              <a:t>Instead,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say</a:t>
            </a:r>
            <a:r>
              <a:rPr dirty="0" sz="1800" spc="-5">
                <a:latin typeface="Times New Roman"/>
                <a:cs typeface="Times New Roman"/>
              </a:rPr>
              <a:t> </a:t>
            </a:r>
            <a:r>
              <a:rPr dirty="0" sz="1800" spc="-50">
                <a:latin typeface="Times New Roman"/>
                <a:cs typeface="Times New Roman"/>
              </a:rPr>
              <a:t>“You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will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 i="1">
                <a:latin typeface="Times New Roman"/>
                <a:cs typeface="Times New Roman"/>
              </a:rPr>
              <a:t>pick</a:t>
            </a:r>
            <a:r>
              <a:rPr dirty="0" sz="1800" spc="-15" i="1">
                <a:latin typeface="Times New Roman"/>
                <a:cs typeface="Times New Roman"/>
              </a:rPr>
              <a:t> </a:t>
            </a:r>
            <a:r>
              <a:rPr dirty="0" sz="1800" i="1">
                <a:latin typeface="Times New Roman"/>
                <a:cs typeface="Times New Roman"/>
              </a:rPr>
              <a:t>up</a:t>
            </a:r>
            <a:r>
              <a:rPr dirty="0" sz="1800" spc="-25" i="1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three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 i="1">
                <a:latin typeface="Times New Roman"/>
                <a:cs typeface="Times New Roman"/>
              </a:rPr>
              <a:t>tools</a:t>
            </a:r>
            <a:r>
              <a:rPr dirty="0" sz="1800">
                <a:latin typeface="Times New Roman"/>
                <a:cs typeface="Times New Roman"/>
              </a:rPr>
              <a:t>”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or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 spc="-50">
                <a:latin typeface="Times New Roman"/>
                <a:cs typeface="Times New Roman"/>
              </a:rPr>
              <a:t>“You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will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 i="1">
                <a:latin typeface="Times New Roman"/>
                <a:cs typeface="Times New Roman"/>
              </a:rPr>
              <a:t>pick</a:t>
            </a:r>
            <a:r>
              <a:rPr dirty="0" sz="1800" spc="-15" i="1">
                <a:latin typeface="Times New Roman"/>
                <a:cs typeface="Times New Roman"/>
              </a:rPr>
              <a:t> </a:t>
            </a:r>
            <a:r>
              <a:rPr dirty="0" sz="1800" i="1">
                <a:latin typeface="Times New Roman"/>
                <a:cs typeface="Times New Roman"/>
              </a:rPr>
              <a:t>up</a:t>
            </a:r>
            <a:r>
              <a:rPr dirty="0" sz="1800" spc="-25" i="1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three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 spc="-10" i="1">
                <a:latin typeface="Times New Roman"/>
                <a:cs typeface="Times New Roman"/>
              </a:rPr>
              <a:t>keys”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800">
              <a:latin typeface="Times New Roman"/>
              <a:cs typeface="Times New Roman"/>
            </a:endParaRPr>
          </a:p>
          <a:p>
            <a:pPr marL="12700" marR="5080">
              <a:lnSpc>
                <a:spcPts val="2070"/>
              </a:lnSpc>
            </a:pPr>
            <a:r>
              <a:rPr dirty="0" sz="1800" spc="-10">
                <a:latin typeface="Times New Roman"/>
                <a:cs typeface="Times New Roman"/>
              </a:rPr>
              <a:t>Visual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words</a:t>
            </a:r>
            <a:r>
              <a:rPr dirty="0" sz="1800" spc="-5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and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imagery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make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6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message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memorable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because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audience</a:t>
            </a:r>
            <a:r>
              <a:rPr dirty="0" sz="1800" spc="-6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doesn’t </a:t>
            </a:r>
            <a:r>
              <a:rPr dirty="0" sz="1800">
                <a:latin typeface="Times New Roman"/>
                <a:cs typeface="Times New Roman"/>
              </a:rPr>
              <a:t>just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hear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message,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they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also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see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it in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their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mind’s</a:t>
            </a:r>
            <a:r>
              <a:rPr dirty="0" sz="1800" spc="-20">
                <a:latin typeface="Times New Roman"/>
                <a:cs typeface="Times New Roman"/>
              </a:rPr>
              <a:t> eye.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1700" y="817829"/>
            <a:ext cx="6257925" cy="2259330"/>
          </a:xfrm>
          <a:prstGeom prst="rect"/>
        </p:spPr>
        <p:txBody>
          <a:bodyPr wrap="square" lIns="0" tIns="50165" rIns="0" bIns="0" rtlCol="0" vert="horz">
            <a:spAutoFit/>
          </a:bodyPr>
          <a:lstStyle/>
          <a:p>
            <a:pPr marL="12700" marR="5080">
              <a:lnSpc>
                <a:spcPct val="97500"/>
              </a:lnSpc>
              <a:spcBef>
                <a:spcPts val="395"/>
              </a:spcBef>
              <a:tabLst>
                <a:tab pos="3704590" algn="l"/>
                <a:tab pos="4264025" algn="l"/>
                <a:tab pos="5161280" algn="l"/>
              </a:tabLst>
            </a:pPr>
            <a:r>
              <a:rPr dirty="0" sz="10000" spc="-60">
                <a:solidFill>
                  <a:srgbClr val="375F91"/>
                </a:solidFill>
              </a:rPr>
              <a:t>1</a:t>
            </a:r>
            <a:r>
              <a:rPr dirty="0" sz="10000" spc="475">
                <a:solidFill>
                  <a:srgbClr val="375F91"/>
                </a:solidFill>
              </a:rPr>
              <a:t>2</a:t>
            </a:r>
            <a:r>
              <a:rPr dirty="0" spc="-65"/>
              <a:t>Laughter</a:t>
            </a:r>
            <a:r>
              <a:rPr dirty="0"/>
              <a:t>	</a:t>
            </a:r>
            <a:r>
              <a:rPr dirty="0" spc="-25"/>
              <a:t>is</a:t>
            </a:r>
            <a:r>
              <a:rPr dirty="0"/>
              <a:t>	</a:t>
            </a:r>
            <a:r>
              <a:rPr dirty="0" spc="-25"/>
              <a:t>the</a:t>
            </a:r>
            <a:r>
              <a:rPr dirty="0"/>
              <a:t>	</a:t>
            </a:r>
            <a:r>
              <a:rPr dirty="0" spc="-20"/>
              <a:t>Best </a:t>
            </a:r>
            <a:r>
              <a:rPr dirty="0" spc="-10"/>
              <a:t>Medicine</a:t>
            </a:r>
            <a:endParaRPr sz="10000"/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839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300"/>
              <a:t>Created</a:t>
            </a:r>
            <a:r>
              <a:rPr dirty="0" sz="1300" spc="-25"/>
              <a:t> </a:t>
            </a:r>
            <a:r>
              <a:rPr dirty="0" sz="1300"/>
              <a:t>by</a:t>
            </a:r>
            <a:r>
              <a:rPr dirty="0" sz="1300" spc="-35"/>
              <a:t> </a:t>
            </a:r>
            <a:r>
              <a:rPr dirty="0" sz="1500">
                <a:solidFill>
                  <a:srgbClr val="E96D1F"/>
                </a:solidFill>
              </a:rPr>
              <a:t>Akash</a:t>
            </a:r>
            <a:r>
              <a:rPr dirty="0" sz="1500">
                <a:solidFill>
                  <a:srgbClr val="375F91"/>
                </a:solidFill>
              </a:rPr>
              <a:t>Karia</a:t>
            </a:r>
            <a:r>
              <a:rPr dirty="0" sz="1500" spc="45">
                <a:solidFill>
                  <a:srgbClr val="375F91"/>
                </a:solidFill>
              </a:rPr>
              <a:t> </a:t>
            </a:r>
            <a:r>
              <a:rPr dirty="0"/>
              <a:t>|</a:t>
            </a:r>
            <a:r>
              <a:rPr dirty="0" spc="-40"/>
              <a:t> </a:t>
            </a:r>
            <a:r>
              <a:rPr dirty="0"/>
              <a:t>Learn</a:t>
            </a:r>
            <a:r>
              <a:rPr dirty="0" spc="-20"/>
              <a:t> </a:t>
            </a:r>
            <a:r>
              <a:rPr dirty="0"/>
              <a:t>more</a:t>
            </a:r>
            <a:r>
              <a:rPr dirty="0" spc="-35"/>
              <a:t> </a:t>
            </a:r>
            <a:r>
              <a:rPr dirty="0"/>
              <a:t>at</a:t>
            </a:r>
            <a:r>
              <a:rPr dirty="0" spc="-10"/>
              <a:t> 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CommunicationSkillsTips.com</a:t>
            </a:r>
            <a:endParaRPr sz="1500"/>
          </a:p>
        </p:txBody>
      </p:sp>
      <p:sp>
        <p:nvSpPr>
          <p:cNvPr id="3" name="object 3" descr=""/>
          <p:cNvSpPr txBox="1"/>
          <p:nvPr/>
        </p:nvSpPr>
        <p:spPr>
          <a:xfrm>
            <a:off x="901700" y="3203575"/>
            <a:ext cx="8202295" cy="30562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Times New Roman"/>
                <a:cs typeface="Times New Roman"/>
              </a:rPr>
              <a:t>Incorporate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humor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into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sessions</a:t>
            </a:r>
            <a:endParaRPr sz="1800">
              <a:latin typeface="Times New Roman"/>
              <a:cs typeface="Times New Roman"/>
            </a:endParaRPr>
          </a:p>
          <a:p>
            <a:pPr marL="1141730" marR="5080" indent="-228600">
              <a:lnSpc>
                <a:spcPts val="2080"/>
              </a:lnSpc>
              <a:spcBef>
                <a:spcPts val="1645"/>
              </a:spcBef>
              <a:buSzPct val="77777"/>
              <a:buFont typeface="Symbol"/>
              <a:buChar char=""/>
              <a:tabLst>
                <a:tab pos="1141730" algn="l"/>
              </a:tabLst>
            </a:pPr>
            <a:r>
              <a:rPr dirty="0" sz="1800">
                <a:latin typeface="Times New Roman"/>
                <a:cs typeface="Times New Roman"/>
              </a:rPr>
              <a:t>“For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those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of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who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do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know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me, my</a:t>
            </a:r>
            <a:r>
              <a:rPr dirty="0" sz="1800" spc="-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name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is</a:t>
            </a:r>
            <a:r>
              <a:rPr dirty="0" sz="1800" spc="-12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Akash.</a:t>
            </a:r>
            <a:r>
              <a:rPr dirty="0" sz="1800" spc="-10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And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for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those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of</a:t>
            </a:r>
            <a:r>
              <a:rPr dirty="0" sz="1800" spc="-25">
                <a:latin typeface="Times New Roman"/>
                <a:cs typeface="Times New Roman"/>
              </a:rPr>
              <a:t> you </a:t>
            </a:r>
            <a:r>
              <a:rPr dirty="0" sz="1800">
                <a:latin typeface="Times New Roman"/>
                <a:cs typeface="Times New Roman"/>
              </a:rPr>
              <a:t>who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do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not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know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me,</a:t>
            </a:r>
            <a:r>
              <a:rPr dirty="0" sz="1800" spc="-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my</a:t>
            </a:r>
            <a:r>
              <a:rPr dirty="0" sz="1800" spc="-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name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is </a:t>
            </a:r>
            <a:r>
              <a:rPr dirty="0" sz="1800" i="1">
                <a:latin typeface="Times New Roman"/>
                <a:cs typeface="Times New Roman"/>
              </a:rPr>
              <a:t>still</a:t>
            </a:r>
            <a:r>
              <a:rPr dirty="0" sz="1800" spc="-20" i="1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Akash”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(laughter)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55"/>
              </a:spcBef>
            </a:pPr>
            <a:r>
              <a:rPr dirty="0" sz="1800">
                <a:latin typeface="Times New Roman"/>
                <a:cs typeface="Times New Roman"/>
              </a:rPr>
              <a:t>Use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self-</a:t>
            </a:r>
            <a:r>
              <a:rPr dirty="0" sz="1800">
                <a:latin typeface="Times New Roman"/>
                <a:cs typeface="Times New Roman"/>
              </a:rPr>
              <a:t>deprecating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humor: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800">
              <a:latin typeface="Times New Roman"/>
              <a:cs typeface="Times New Roman"/>
            </a:endParaRPr>
          </a:p>
          <a:p>
            <a:pPr marL="1141730" marR="278765" indent="-228600">
              <a:lnSpc>
                <a:spcPts val="2080"/>
              </a:lnSpc>
              <a:buSzPct val="77777"/>
              <a:buFont typeface="Symbol"/>
              <a:buChar char=""/>
              <a:tabLst>
                <a:tab pos="1141730" algn="l"/>
              </a:tabLst>
            </a:pPr>
            <a:r>
              <a:rPr dirty="0" sz="1800">
                <a:latin typeface="Times New Roman"/>
                <a:cs typeface="Times New Roman"/>
              </a:rPr>
              <a:t>“I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know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were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expecting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handsome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man…I’m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so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sorry to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disappoint </a:t>
            </a:r>
            <a:r>
              <a:rPr dirty="0" sz="1800">
                <a:latin typeface="Times New Roman"/>
                <a:cs typeface="Times New Roman"/>
              </a:rPr>
              <a:t>you!”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(laughter)</a:t>
            </a:r>
            <a:endParaRPr sz="1800">
              <a:latin typeface="Times New Roman"/>
              <a:cs typeface="Times New Roman"/>
            </a:endParaRPr>
          </a:p>
          <a:p>
            <a:pPr marL="12700" marR="394970">
              <a:lnSpc>
                <a:spcPct val="110600"/>
              </a:lnSpc>
              <a:spcBef>
                <a:spcPts val="1230"/>
              </a:spcBef>
            </a:pPr>
            <a:r>
              <a:rPr dirty="0" sz="1800">
                <a:latin typeface="Times New Roman"/>
                <a:cs typeface="Times New Roman"/>
              </a:rPr>
              <a:t>Exaggerated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facial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expressions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also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make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people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laugh,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so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make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sure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that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facial </a:t>
            </a:r>
            <a:r>
              <a:rPr dirty="0" sz="1800">
                <a:latin typeface="Times New Roman"/>
                <a:cs typeface="Times New Roman"/>
              </a:rPr>
              <a:t>expressions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match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humor.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1700" y="817829"/>
            <a:ext cx="6467475" cy="2259330"/>
          </a:xfrm>
          <a:prstGeom prst="rect"/>
        </p:spPr>
        <p:txBody>
          <a:bodyPr wrap="square" lIns="0" tIns="50165" rIns="0" bIns="0" rtlCol="0" vert="horz">
            <a:spAutoFit/>
          </a:bodyPr>
          <a:lstStyle/>
          <a:p>
            <a:pPr marL="12700" marR="5080">
              <a:lnSpc>
                <a:spcPct val="97500"/>
              </a:lnSpc>
              <a:spcBef>
                <a:spcPts val="395"/>
              </a:spcBef>
              <a:tabLst>
                <a:tab pos="2846705" algn="l"/>
                <a:tab pos="5404485" algn="l"/>
              </a:tabLst>
            </a:pPr>
            <a:r>
              <a:rPr dirty="0" sz="10000" spc="-10">
                <a:solidFill>
                  <a:srgbClr val="375F91"/>
                </a:solidFill>
              </a:rPr>
              <a:t>13</a:t>
            </a:r>
            <a:r>
              <a:rPr dirty="0" spc="-10"/>
              <a:t>Stand</a:t>
            </a:r>
            <a:r>
              <a:rPr dirty="0"/>
              <a:t>	with</a:t>
            </a:r>
            <a:r>
              <a:rPr dirty="0" spc="-270"/>
              <a:t> </a:t>
            </a:r>
            <a:r>
              <a:rPr dirty="0" spc="-20"/>
              <a:t>Your</a:t>
            </a:r>
            <a:r>
              <a:rPr dirty="0"/>
              <a:t>	</a:t>
            </a:r>
            <a:r>
              <a:rPr dirty="0" spc="-20"/>
              <a:t>Feet </a:t>
            </a:r>
            <a:r>
              <a:rPr dirty="0" spc="-40"/>
              <a:t>Shoulder-</a:t>
            </a:r>
            <a:r>
              <a:rPr dirty="0" spc="-20"/>
              <a:t>width</a:t>
            </a:r>
            <a:r>
              <a:rPr dirty="0" spc="-200"/>
              <a:t> </a:t>
            </a:r>
            <a:r>
              <a:rPr dirty="0" spc="-10"/>
              <a:t>Apart</a:t>
            </a:r>
            <a:endParaRPr sz="10000"/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839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300"/>
              <a:t>Created</a:t>
            </a:r>
            <a:r>
              <a:rPr dirty="0" sz="1300" spc="-25"/>
              <a:t> </a:t>
            </a:r>
            <a:r>
              <a:rPr dirty="0" sz="1300"/>
              <a:t>by</a:t>
            </a:r>
            <a:r>
              <a:rPr dirty="0" sz="1300" spc="-35"/>
              <a:t> </a:t>
            </a:r>
            <a:r>
              <a:rPr dirty="0" sz="1500">
                <a:solidFill>
                  <a:srgbClr val="E96D1F"/>
                </a:solidFill>
              </a:rPr>
              <a:t>Akash</a:t>
            </a:r>
            <a:r>
              <a:rPr dirty="0" sz="1500">
                <a:solidFill>
                  <a:srgbClr val="375F91"/>
                </a:solidFill>
              </a:rPr>
              <a:t>Karia</a:t>
            </a:r>
            <a:r>
              <a:rPr dirty="0" sz="1500" spc="45">
                <a:solidFill>
                  <a:srgbClr val="375F91"/>
                </a:solidFill>
              </a:rPr>
              <a:t> </a:t>
            </a:r>
            <a:r>
              <a:rPr dirty="0"/>
              <a:t>|</a:t>
            </a:r>
            <a:r>
              <a:rPr dirty="0" spc="-40"/>
              <a:t> </a:t>
            </a:r>
            <a:r>
              <a:rPr dirty="0"/>
              <a:t>Learn</a:t>
            </a:r>
            <a:r>
              <a:rPr dirty="0" spc="-20"/>
              <a:t> </a:t>
            </a:r>
            <a:r>
              <a:rPr dirty="0"/>
              <a:t>more</a:t>
            </a:r>
            <a:r>
              <a:rPr dirty="0" spc="-35"/>
              <a:t> </a:t>
            </a:r>
            <a:r>
              <a:rPr dirty="0"/>
              <a:t>at</a:t>
            </a:r>
            <a:r>
              <a:rPr dirty="0" spc="-10"/>
              <a:t> 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CommunicationSkillsTips.com</a:t>
            </a:r>
            <a:endParaRPr sz="1500"/>
          </a:p>
        </p:txBody>
      </p:sp>
      <p:sp>
        <p:nvSpPr>
          <p:cNvPr id="3" name="object 3" descr=""/>
          <p:cNvSpPr txBox="1"/>
          <p:nvPr/>
        </p:nvSpPr>
        <p:spPr>
          <a:xfrm>
            <a:off x="901700" y="3465703"/>
            <a:ext cx="8167370" cy="2141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Times New Roman"/>
                <a:cs typeface="Times New Roman"/>
              </a:rPr>
              <a:t>When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you’re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standing,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stand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with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feet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shoulder-</a:t>
            </a:r>
            <a:r>
              <a:rPr dirty="0" sz="1800">
                <a:latin typeface="Times New Roman"/>
                <a:cs typeface="Times New Roman"/>
              </a:rPr>
              <a:t>width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apart…it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conveys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confidence</a:t>
            </a:r>
            <a:endParaRPr sz="1800">
              <a:latin typeface="Times New Roman"/>
              <a:cs typeface="Times New Roman"/>
            </a:endParaRPr>
          </a:p>
          <a:p>
            <a:pPr marL="12700" marR="817244">
              <a:lnSpc>
                <a:spcPct val="191700"/>
              </a:lnSpc>
            </a:pPr>
            <a:r>
              <a:rPr dirty="0" sz="1800">
                <a:latin typeface="Times New Roman"/>
                <a:cs typeface="Times New Roman"/>
              </a:rPr>
              <a:t>Don’t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stand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with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feet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too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close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together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because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it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conveys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lack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of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security </a:t>
            </a:r>
            <a:r>
              <a:rPr dirty="0" sz="1800">
                <a:latin typeface="Times New Roman"/>
                <a:cs typeface="Times New Roman"/>
              </a:rPr>
              <a:t>Having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feet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too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far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apart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conveys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aggressiveness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800">
              <a:latin typeface="Times New Roman"/>
              <a:cs typeface="Times New Roman"/>
            </a:endParaRPr>
          </a:p>
          <a:p>
            <a:pPr marL="12700" marR="716280">
              <a:lnSpc>
                <a:spcPts val="2080"/>
              </a:lnSpc>
            </a:pPr>
            <a:r>
              <a:rPr dirty="0" sz="1800">
                <a:latin typeface="Times New Roman"/>
                <a:cs typeface="Times New Roman"/>
              </a:rPr>
              <a:t>Swaying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back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and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forth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gives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 audience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impression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that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you’re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unsure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 spc="-25">
                <a:latin typeface="Times New Roman"/>
                <a:cs typeface="Times New Roman"/>
              </a:rPr>
              <a:t>of </a:t>
            </a:r>
            <a:r>
              <a:rPr dirty="0" sz="1800">
                <a:latin typeface="Times New Roman"/>
                <a:cs typeface="Times New Roman"/>
              </a:rPr>
              <a:t>yourself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and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as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result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they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won’t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buy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into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message.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1700" y="817829"/>
            <a:ext cx="8112125" cy="2259330"/>
          </a:xfrm>
          <a:prstGeom prst="rect"/>
        </p:spPr>
        <p:txBody>
          <a:bodyPr wrap="square" lIns="0" tIns="50165" rIns="0" bIns="0" rtlCol="0" vert="horz">
            <a:spAutoFit/>
          </a:bodyPr>
          <a:lstStyle/>
          <a:p>
            <a:pPr marL="12700" marR="5080">
              <a:lnSpc>
                <a:spcPct val="97500"/>
              </a:lnSpc>
              <a:spcBef>
                <a:spcPts val="395"/>
              </a:spcBef>
              <a:tabLst>
                <a:tab pos="2027555" algn="l"/>
                <a:tab pos="2450465" algn="l"/>
                <a:tab pos="4340225" algn="l"/>
                <a:tab pos="5745480" algn="l"/>
                <a:tab pos="6777990" algn="l"/>
              </a:tabLst>
            </a:pPr>
            <a:r>
              <a:rPr dirty="0" sz="10000" spc="-15">
                <a:solidFill>
                  <a:srgbClr val="375F91"/>
                </a:solidFill>
              </a:rPr>
              <a:t>1</a:t>
            </a:r>
            <a:r>
              <a:rPr dirty="0" sz="10000" spc="520">
                <a:solidFill>
                  <a:srgbClr val="375F91"/>
                </a:solidFill>
              </a:rPr>
              <a:t>4</a:t>
            </a:r>
            <a:r>
              <a:rPr dirty="0" spc="-20"/>
              <a:t>Don’t</a:t>
            </a:r>
            <a:r>
              <a:rPr dirty="0" spc="-80"/>
              <a:t> </a:t>
            </a:r>
            <a:r>
              <a:rPr dirty="0" spc="-20"/>
              <a:t>Walk</a:t>
            </a:r>
            <a:r>
              <a:rPr dirty="0"/>
              <a:t>	</a:t>
            </a:r>
            <a:r>
              <a:rPr dirty="0" spc="-20"/>
              <a:t>Back</a:t>
            </a:r>
            <a:r>
              <a:rPr dirty="0"/>
              <a:t>	</a:t>
            </a:r>
            <a:r>
              <a:rPr dirty="0" spc="-25"/>
              <a:t>and</a:t>
            </a:r>
            <a:r>
              <a:rPr dirty="0"/>
              <a:t>	</a:t>
            </a:r>
            <a:r>
              <a:rPr dirty="0" spc="-10"/>
              <a:t>Forth without</a:t>
            </a:r>
            <a:r>
              <a:rPr dirty="0"/>
              <a:t>	</a:t>
            </a:r>
            <a:r>
              <a:rPr dirty="0" spc="-50"/>
              <a:t>a</a:t>
            </a:r>
            <a:r>
              <a:rPr dirty="0"/>
              <a:t>	</a:t>
            </a:r>
            <a:r>
              <a:rPr dirty="0" spc="-10"/>
              <a:t>Purpose</a:t>
            </a:r>
            <a:endParaRPr sz="10000"/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839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300"/>
              <a:t>Created</a:t>
            </a:r>
            <a:r>
              <a:rPr dirty="0" sz="1300" spc="-25"/>
              <a:t> </a:t>
            </a:r>
            <a:r>
              <a:rPr dirty="0" sz="1300"/>
              <a:t>by</a:t>
            </a:r>
            <a:r>
              <a:rPr dirty="0" sz="1300" spc="-35"/>
              <a:t> </a:t>
            </a:r>
            <a:r>
              <a:rPr dirty="0" sz="1500">
                <a:solidFill>
                  <a:srgbClr val="E96D1F"/>
                </a:solidFill>
              </a:rPr>
              <a:t>Akash</a:t>
            </a:r>
            <a:r>
              <a:rPr dirty="0" sz="1500">
                <a:solidFill>
                  <a:srgbClr val="375F91"/>
                </a:solidFill>
              </a:rPr>
              <a:t>Karia</a:t>
            </a:r>
            <a:r>
              <a:rPr dirty="0" sz="1500" spc="45">
                <a:solidFill>
                  <a:srgbClr val="375F91"/>
                </a:solidFill>
              </a:rPr>
              <a:t> </a:t>
            </a:r>
            <a:r>
              <a:rPr dirty="0"/>
              <a:t>|</a:t>
            </a:r>
            <a:r>
              <a:rPr dirty="0" spc="-40"/>
              <a:t> </a:t>
            </a:r>
            <a:r>
              <a:rPr dirty="0"/>
              <a:t>Learn</a:t>
            </a:r>
            <a:r>
              <a:rPr dirty="0" spc="-20"/>
              <a:t> </a:t>
            </a:r>
            <a:r>
              <a:rPr dirty="0"/>
              <a:t>more</a:t>
            </a:r>
            <a:r>
              <a:rPr dirty="0" spc="-35"/>
              <a:t> </a:t>
            </a:r>
            <a:r>
              <a:rPr dirty="0"/>
              <a:t>at</a:t>
            </a:r>
            <a:r>
              <a:rPr dirty="0" spc="-10"/>
              <a:t> 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CommunicationSkillsTips.com</a:t>
            </a:r>
            <a:endParaRPr sz="1500"/>
          </a:p>
        </p:txBody>
      </p:sp>
      <p:sp>
        <p:nvSpPr>
          <p:cNvPr id="3" name="object 3" descr=""/>
          <p:cNvSpPr txBox="1"/>
          <p:nvPr/>
        </p:nvSpPr>
        <p:spPr>
          <a:xfrm>
            <a:off x="901700" y="3465703"/>
            <a:ext cx="7994650" cy="2665730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12700" marR="525145">
              <a:lnSpc>
                <a:spcPts val="2080"/>
              </a:lnSpc>
              <a:spcBef>
                <a:spcPts val="235"/>
              </a:spcBef>
            </a:pPr>
            <a:r>
              <a:rPr dirty="0" sz="1800">
                <a:latin typeface="Times New Roman"/>
                <a:cs typeface="Times New Roman"/>
              </a:rPr>
              <a:t>When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take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step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forward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towards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audience,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it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creates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intimacy...so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 spc="-20">
                <a:latin typeface="Times New Roman"/>
                <a:cs typeface="Times New Roman"/>
              </a:rPr>
              <a:t>step </a:t>
            </a:r>
            <a:r>
              <a:rPr dirty="0" sz="1800">
                <a:latin typeface="Times New Roman"/>
                <a:cs typeface="Times New Roman"/>
              </a:rPr>
              <a:t>forward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when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have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important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point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make.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800">
              <a:latin typeface="Times New Roman"/>
              <a:cs typeface="Times New Roman"/>
            </a:endParaRPr>
          </a:p>
          <a:p>
            <a:pPr marL="12700" marR="35560">
              <a:lnSpc>
                <a:spcPts val="2060"/>
              </a:lnSpc>
            </a:pPr>
            <a:r>
              <a:rPr dirty="0" sz="1800" spc="-10">
                <a:latin typeface="Times New Roman"/>
                <a:cs typeface="Times New Roman"/>
              </a:rPr>
              <a:t>Taking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step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backwards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creates</a:t>
            </a:r>
            <a:r>
              <a:rPr dirty="0" sz="1800" spc="-5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negative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feeling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in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5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audience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members…almost </a:t>
            </a:r>
            <a:r>
              <a:rPr dirty="0" sz="1800">
                <a:latin typeface="Times New Roman"/>
                <a:cs typeface="Times New Roman"/>
              </a:rPr>
              <a:t>like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you’re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lying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or</a:t>
            </a:r>
            <a:r>
              <a:rPr dirty="0" sz="1800" spc="-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trying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hide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something.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30"/>
              </a:spcBef>
            </a:pPr>
            <a:r>
              <a:rPr dirty="0" sz="1800" spc="-10">
                <a:latin typeface="Times New Roman"/>
                <a:cs typeface="Times New Roman"/>
              </a:rPr>
              <a:t>Avoid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rocking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back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and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forth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on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feet…it’s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distracting.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800">
              <a:latin typeface="Times New Roman"/>
              <a:cs typeface="Times New Roman"/>
            </a:endParaRPr>
          </a:p>
          <a:p>
            <a:pPr marL="12700" marR="5080">
              <a:lnSpc>
                <a:spcPts val="2060"/>
              </a:lnSpc>
            </a:pPr>
            <a:r>
              <a:rPr dirty="0" u="sng" sz="18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2"/>
              </a:rPr>
              <a:t>Check</a:t>
            </a:r>
            <a:r>
              <a:rPr dirty="0" u="sng" sz="1800" spc="-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dirty="0" u="sng" sz="18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2"/>
              </a:rPr>
              <a:t>out</a:t>
            </a:r>
            <a:r>
              <a:rPr dirty="0" u="sng" sz="1800" spc="-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dirty="0" u="sng" sz="18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2"/>
              </a:rPr>
              <a:t>this</a:t>
            </a:r>
            <a:r>
              <a:rPr dirty="0" u="sng" sz="1800" spc="-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dirty="0" u="sng" sz="18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2"/>
              </a:rPr>
              <a:t>video</a:t>
            </a:r>
            <a:r>
              <a:rPr dirty="0" u="none" sz="1800" spc="-20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for</a:t>
            </a:r>
            <a:r>
              <a:rPr dirty="0" u="none" sz="1800" spc="-30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more</a:t>
            </a:r>
            <a:r>
              <a:rPr dirty="0" u="none" sz="1800" spc="-40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information</a:t>
            </a:r>
            <a:r>
              <a:rPr dirty="0" u="none" sz="1800" spc="-35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on</a:t>
            </a:r>
            <a:r>
              <a:rPr dirty="0" u="none" sz="1800" spc="-35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walking</a:t>
            </a:r>
            <a:r>
              <a:rPr dirty="0" u="none" sz="1800" spc="-30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backwards</a:t>
            </a:r>
            <a:r>
              <a:rPr dirty="0" u="none" sz="1800" spc="-50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and</a:t>
            </a:r>
            <a:r>
              <a:rPr dirty="0" u="none" sz="1800" spc="-30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forwards</a:t>
            </a:r>
            <a:r>
              <a:rPr dirty="0" u="none" sz="1800" spc="-20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and</a:t>
            </a:r>
            <a:r>
              <a:rPr dirty="0" u="none" sz="1800" spc="-35">
                <a:latin typeface="Times New Roman"/>
                <a:cs typeface="Times New Roman"/>
              </a:rPr>
              <a:t> </a:t>
            </a:r>
            <a:r>
              <a:rPr dirty="0" u="none" sz="1800" spc="-25">
                <a:latin typeface="Times New Roman"/>
                <a:cs typeface="Times New Roman"/>
              </a:rPr>
              <a:t>the </a:t>
            </a:r>
            <a:r>
              <a:rPr dirty="0" u="none" sz="1800">
                <a:latin typeface="Times New Roman"/>
                <a:cs typeface="Times New Roman"/>
              </a:rPr>
              <a:t>psychological</a:t>
            </a:r>
            <a:r>
              <a:rPr dirty="0" u="none" sz="1800" spc="-30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impact</a:t>
            </a:r>
            <a:r>
              <a:rPr dirty="0" u="none" sz="1800" spc="-25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it</a:t>
            </a:r>
            <a:r>
              <a:rPr dirty="0" u="none" sz="1800" spc="-20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has</a:t>
            </a:r>
            <a:r>
              <a:rPr dirty="0" u="none" sz="1800" spc="-25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on</a:t>
            </a:r>
            <a:r>
              <a:rPr dirty="0" u="none" sz="1800" spc="-35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your</a:t>
            </a:r>
            <a:r>
              <a:rPr dirty="0" u="none" sz="1800" spc="-40">
                <a:latin typeface="Times New Roman"/>
                <a:cs typeface="Times New Roman"/>
              </a:rPr>
              <a:t> </a:t>
            </a:r>
            <a:r>
              <a:rPr dirty="0" u="none" sz="1800" spc="-10">
                <a:latin typeface="Times New Roman"/>
                <a:cs typeface="Times New Roman"/>
              </a:rPr>
              <a:t>audience.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1700" y="817829"/>
            <a:ext cx="8249284" cy="2259330"/>
          </a:xfrm>
          <a:prstGeom prst="rect"/>
        </p:spPr>
        <p:txBody>
          <a:bodyPr wrap="square" lIns="0" tIns="50165" rIns="0" bIns="0" rtlCol="0" vert="horz">
            <a:spAutoFit/>
          </a:bodyPr>
          <a:lstStyle/>
          <a:p>
            <a:pPr marL="12700" marR="5080">
              <a:lnSpc>
                <a:spcPct val="97500"/>
              </a:lnSpc>
              <a:spcBef>
                <a:spcPts val="395"/>
              </a:spcBef>
              <a:tabLst>
                <a:tab pos="1282065" algn="l"/>
                <a:tab pos="1704975" algn="l"/>
                <a:tab pos="3173730" algn="l"/>
                <a:tab pos="4477385" algn="l"/>
                <a:tab pos="5882005" algn="l"/>
                <a:tab pos="6914515" algn="l"/>
              </a:tabLst>
            </a:pPr>
            <a:r>
              <a:rPr dirty="0" sz="10000">
                <a:solidFill>
                  <a:srgbClr val="375F91"/>
                </a:solidFill>
              </a:rPr>
              <a:t>15</a:t>
            </a:r>
            <a:r>
              <a:rPr dirty="0" sz="10000" spc="-110">
                <a:solidFill>
                  <a:srgbClr val="375F91"/>
                </a:solidFill>
              </a:rPr>
              <a:t> </a:t>
            </a:r>
            <a:r>
              <a:rPr dirty="0" spc="-10"/>
              <a:t>Don’t</a:t>
            </a:r>
            <a:r>
              <a:rPr dirty="0"/>
              <a:t>	</a:t>
            </a:r>
            <a:r>
              <a:rPr dirty="0" spc="-20"/>
              <a:t>Pace</a:t>
            </a:r>
            <a:r>
              <a:rPr dirty="0"/>
              <a:t>	</a:t>
            </a:r>
            <a:r>
              <a:rPr dirty="0" spc="-20"/>
              <a:t>Back</a:t>
            </a:r>
            <a:r>
              <a:rPr dirty="0"/>
              <a:t>	</a:t>
            </a:r>
            <a:r>
              <a:rPr dirty="0" spc="-25"/>
              <a:t>and</a:t>
            </a:r>
            <a:r>
              <a:rPr dirty="0"/>
              <a:t>	</a:t>
            </a:r>
            <a:r>
              <a:rPr dirty="0" spc="-10"/>
              <a:t>Forth </a:t>
            </a:r>
            <a:r>
              <a:rPr dirty="0" spc="-20"/>
              <a:t>Like</a:t>
            </a:r>
            <a:r>
              <a:rPr dirty="0"/>
              <a:t>	</a:t>
            </a:r>
            <a:r>
              <a:rPr dirty="0" spc="-50"/>
              <a:t>a</a:t>
            </a:r>
            <a:r>
              <a:rPr dirty="0"/>
              <a:t>	Caged</a:t>
            </a:r>
            <a:r>
              <a:rPr dirty="0" spc="-95"/>
              <a:t> </a:t>
            </a:r>
            <a:r>
              <a:rPr dirty="0" spc="-10"/>
              <a:t>Tiger</a:t>
            </a:r>
            <a:endParaRPr sz="10000"/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839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300"/>
              <a:t>Created</a:t>
            </a:r>
            <a:r>
              <a:rPr dirty="0" sz="1300" spc="-25"/>
              <a:t> </a:t>
            </a:r>
            <a:r>
              <a:rPr dirty="0" sz="1300"/>
              <a:t>by</a:t>
            </a:r>
            <a:r>
              <a:rPr dirty="0" sz="1300" spc="-35"/>
              <a:t> </a:t>
            </a:r>
            <a:r>
              <a:rPr dirty="0" sz="1500">
                <a:solidFill>
                  <a:srgbClr val="E96D1F"/>
                </a:solidFill>
              </a:rPr>
              <a:t>Akash</a:t>
            </a:r>
            <a:r>
              <a:rPr dirty="0" sz="1500">
                <a:solidFill>
                  <a:srgbClr val="375F91"/>
                </a:solidFill>
              </a:rPr>
              <a:t>Karia</a:t>
            </a:r>
            <a:r>
              <a:rPr dirty="0" sz="1500" spc="45">
                <a:solidFill>
                  <a:srgbClr val="375F91"/>
                </a:solidFill>
              </a:rPr>
              <a:t> </a:t>
            </a:r>
            <a:r>
              <a:rPr dirty="0"/>
              <a:t>|</a:t>
            </a:r>
            <a:r>
              <a:rPr dirty="0" spc="-40"/>
              <a:t> </a:t>
            </a:r>
            <a:r>
              <a:rPr dirty="0"/>
              <a:t>Learn</a:t>
            </a:r>
            <a:r>
              <a:rPr dirty="0" spc="-20"/>
              <a:t> </a:t>
            </a:r>
            <a:r>
              <a:rPr dirty="0"/>
              <a:t>more</a:t>
            </a:r>
            <a:r>
              <a:rPr dirty="0" spc="-35"/>
              <a:t> </a:t>
            </a:r>
            <a:r>
              <a:rPr dirty="0"/>
              <a:t>at</a:t>
            </a:r>
            <a:r>
              <a:rPr dirty="0" spc="-10"/>
              <a:t> 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CommunicationSkillsTips.com</a:t>
            </a:r>
            <a:endParaRPr sz="1500"/>
          </a:p>
        </p:txBody>
      </p:sp>
      <p:sp>
        <p:nvSpPr>
          <p:cNvPr id="3" name="object 3" descr=""/>
          <p:cNvSpPr txBox="1"/>
          <p:nvPr/>
        </p:nvSpPr>
        <p:spPr>
          <a:xfrm>
            <a:off x="901700" y="3465703"/>
            <a:ext cx="8206105" cy="2141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Times New Roman"/>
                <a:cs typeface="Times New Roman"/>
              </a:rPr>
              <a:t>Don’t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pace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back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and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forth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like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caged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tiger.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80"/>
              </a:spcBef>
            </a:pPr>
            <a:r>
              <a:rPr dirty="0" sz="1800">
                <a:latin typeface="Times New Roman"/>
                <a:cs typeface="Times New Roman"/>
              </a:rPr>
              <a:t>It’s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distracting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because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it’s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movement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without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purpose.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80"/>
              </a:spcBef>
            </a:pPr>
            <a:r>
              <a:rPr dirty="0" sz="1800">
                <a:latin typeface="Times New Roman"/>
                <a:cs typeface="Times New Roman"/>
              </a:rPr>
              <a:t>Feel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free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move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on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stage,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but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only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as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long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as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movement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serves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purpose.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800">
              <a:latin typeface="Times New Roman"/>
              <a:cs typeface="Times New Roman"/>
            </a:endParaRPr>
          </a:p>
          <a:p>
            <a:pPr marL="12700" marR="5080">
              <a:lnSpc>
                <a:spcPts val="2080"/>
              </a:lnSpc>
            </a:pPr>
            <a:r>
              <a:rPr dirty="0" sz="1800">
                <a:latin typeface="Times New Roman"/>
                <a:cs typeface="Times New Roman"/>
              </a:rPr>
              <a:t>For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example,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can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use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stage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as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timeline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so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that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left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side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of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stage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indicates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past,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center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=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present,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right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side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=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future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1700" y="817829"/>
            <a:ext cx="7479665" cy="2259330"/>
          </a:xfrm>
          <a:prstGeom prst="rect"/>
        </p:spPr>
        <p:txBody>
          <a:bodyPr wrap="square" lIns="0" tIns="50165" rIns="0" bIns="0" rtlCol="0" vert="horz">
            <a:spAutoFit/>
          </a:bodyPr>
          <a:lstStyle/>
          <a:p>
            <a:pPr marL="12700" marR="5080">
              <a:lnSpc>
                <a:spcPct val="97500"/>
              </a:lnSpc>
              <a:spcBef>
                <a:spcPts val="395"/>
              </a:spcBef>
              <a:tabLst>
                <a:tab pos="875665" algn="l"/>
                <a:tab pos="1975485" algn="l"/>
                <a:tab pos="2654300" algn="l"/>
                <a:tab pos="3686810" algn="l"/>
              </a:tabLst>
            </a:pPr>
            <a:r>
              <a:rPr dirty="0" sz="10000" spc="-10">
                <a:solidFill>
                  <a:srgbClr val="375F91"/>
                </a:solidFill>
              </a:rPr>
              <a:t>16</a:t>
            </a:r>
            <a:r>
              <a:rPr dirty="0" spc="-10"/>
              <a:t>Scan</a:t>
            </a:r>
            <a:r>
              <a:rPr dirty="0"/>
              <a:t>	</a:t>
            </a:r>
            <a:r>
              <a:rPr dirty="0" spc="-25"/>
              <a:t>and</a:t>
            </a:r>
            <a:r>
              <a:rPr dirty="0"/>
              <a:t>	Stop</a:t>
            </a:r>
            <a:r>
              <a:rPr dirty="0" spc="-260"/>
              <a:t> </a:t>
            </a:r>
            <a:r>
              <a:rPr dirty="0" spc="-40"/>
              <a:t>Technique </a:t>
            </a:r>
            <a:r>
              <a:rPr dirty="0" spc="-25"/>
              <a:t>for</a:t>
            </a:r>
            <a:r>
              <a:rPr dirty="0"/>
              <a:t>	</a:t>
            </a:r>
            <a:r>
              <a:rPr dirty="0" spc="-25"/>
              <a:t>Eye</a:t>
            </a:r>
            <a:r>
              <a:rPr dirty="0"/>
              <a:t>	</a:t>
            </a:r>
            <a:r>
              <a:rPr dirty="0" spc="-10"/>
              <a:t>Contact</a:t>
            </a:r>
            <a:endParaRPr sz="10000"/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839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300"/>
              <a:t>Created</a:t>
            </a:r>
            <a:r>
              <a:rPr dirty="0" sz="1300" spc="-25"/>
              <a:t> </a:t>
            </a:r>
            <a:r>
              <a:rPr dirty="0" sz="1300"/>
              <a:t>by</a:t>
            </a:r>
            <a:r>
              <a:rPr dirty="0" sz="1300" spc="-35"/>
              <a:t> </a:t>
            </a:r>
            <a:r>
              <a:rPr dirty="0" sz="1500">
                <a:solidFill>
                  <a:srgbClr val="E96D1F"/>
                </a:solidFill>
              </a:rPr>
              <a:t>Akash</a:t>
            </a:r>
            <a:r>
              <a:rPr dirty="0" sz="1500">
                <a:solidFill>
                  <a:srgbClr val="375F91"/>
                </a:solidFill>
              </a:rPr>
              <a:t>Karia</a:t>
            </a:r>
            <a:r>
              <a:rPr dirty="0" sz="1500" spc="45">
                <a:solidFill>
                  <a:srgbClr val="375F91"/>
                </a:solidFill>
              </a:rPr>
              <a:t> </a:t>
            </a:r>
            <a:r>
              <a:rPr dirty="0"/>
              <a:t>|</a:t>
            </a:r>
            <a:r>
              <a:rPr dirty="0" spc="-40"/>
              <a:t> </a:t>
            </a:r>
            <a:r>
              <a:rPr dirty="0"/>
              <a:t>Learn</a:t>
            </a:r>
            <a:r>
              <a:rPr dirty="0" spc="-20"/>
              <a:t> </a:t>
            </a:r>
            <a:r>
              <a:rPr dirty="0"/>
              <a:t>more</a:t>
            </a:r>
            <a:r>
              <a:rPr dirty="0" spc="-35"/>
              <a:t> </a:t>
            </a:r>
            <a:r>
              <a:rPr dirty="0"/>
              <a:t>at</a:t>
            </a:r>
            <a:r>
              <a:rPr dirty="0" spc="-10"/>
              <a:t> 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CommunicationSkillsTips.com</a:t>
            </a:r>
            <a:endParaRPr sz="1500"/>
          </a:p>
        </p:txBody>
      </p:sp>
      <p:sp>
        <p:nvSpPr>
          <p:cNvPr id="3" name="object 3" descr=""/>
          <p:cNvSpPr txBox="1"/>
          <p:nvPr/>
        </p:nvSpPr>
        <p:spPr>
          <a:xfrm>
            <a:off x="901700" y="3465703"/>
            <a:ext cx="7988934" cy="24034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Times New Roman"/>
                <a:cs typeface="Times New Roman"/>
              </a:rPr>
              <a:t>Make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eye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contact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with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all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sides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of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 spc="-20">
                <a:latin typeface="Times New Roman"/>
                <a:cs typeface="Times New Roman"/>
              </a:rPr>
              <a:t>room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80"/>
              </a:spcBef>
            </a:pPr>
            <a:r>
              <a:rPr dirty="0" sz="1800">
                <a:latin typeface="Times New Roman"/>
                <a:cs typeface="Times New Roman"/>
              </a:rPr>
              <a:t>Be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sure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not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isolate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any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side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of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room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by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not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making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eye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contact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with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that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section.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800">
              <a:latin typeface="Times New Roman"/>
              <a:cs typeface="Times New Roman"/>
            </a:endParaRPr>
          </a:p>
          <a:p>
            <a:pPr marL="12700" marR="328930">
              <a:lnSpc>
                <a:spcPts val="2080"/>
              </a:lnSpc>
            </a:pPr>
            <a:r>
              <a:rPr dirty="0" sz="1800">
                <a:latin typeface="Times New Roman"/>
                <a:cs typeface="Times New Roman"/>
              </a:rPr>
              <a:t>Use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“Scan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and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Stop”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technique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for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eye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contact.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Scan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room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when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speak, </a:t>
            </a:r>
            <a:r>
              <a:rPr dirty="0" sz="1800">
                <a:latin typeface="Times New Roman"/>
                <a:cs typeface="Times New Roman"/>
              </a:rPr>
              <a:t>making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eye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contact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with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students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for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about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second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or</a:t>
            </a:r>
            <a:r>
              <a:rPr dirty="0" sz="1800" spc="-25">
                <a:latin typeface="Times New Roman"/>
                <a:cs typeface="Times New Roman"/>
              </a:rPr>
              <a:t> so.</a:t>
            </a:r>
            <a:endParaRPr sz="1800">
              <a:latin typeface="Times New Roman"/>
              <a:cs typeface="Times New Roman"/>
            </a:endParaRPr>
          </a:p>
          <a:p>
            <a:pPr marL="12700" marR="48260">
              <a:lnSpc>
                <a:spcPts val="2070"/>
              </a:lnSpc>
              <a:spcBef>
                <a:spcPts val="2065"/>
              </a:spcBef>
            </a:pPr>
            <a:r>
              <a:rPr dirty="0" sz="1800">
                <a:latin typeface="Times New Roman"/>
                <a:cs typeface="Times New Roman"/>
              </a:rPr>
              <a:t>When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come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very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important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or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poignant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point,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stop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and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make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eye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contact</a:t>
            </a:r>
            <a:r>
              <a:rPr dirty="0" sz="1800" spc="-20">
                <a:latin typeface="Times New Roman"/>
                <a:cs typeface="Times New Roman"/>
              </a:rPr>
              <a:t> with </a:t>
            </a:r>
            <a:r>
              <a:rPr dirty="0" sz="1800">
                <a:latin typeface="Times New Roman"/>
                <a:cs typeface="Times New Roman"/>
              </a:rPr>
              <a:t>one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person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and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deliver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line</a:t>
            </a:r>
            <a:r>
              <a:rPr dirty="0" sz="1800" spc="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that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person.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1700" y="1079957"/>
            <a:ext cx="7452359" cy="2260600"/>
          </a:xfrm>
          <a:prstGeom prst="rect"/>
        </p:spPr>
        <p:txBody>
          <a:bodyPr wrap="square" lIns="0" tIns="48895" rIns="0" bIns="0" rtlCol="0" vert="horz">
            <a:spAutoFit/>
          </a:bodyPr>
          <a:lstStyle/>
          <a:p>
            <a:pPr marL="12700" marR="5080">
              <a:lnSpc>
                <a:spcPct val="97600"/>
              </a:lnSpc>
              <a:spcBef>
                <a:spcPts val="385"/>
              </a:spcBef>
              <a:tabLst>
                <a:tab pos="1436370" algn="l"/>
                <a:tab pos="3274695" algn="l"/>
              </a:tabLst>
            </a:pPr>
            <a:r>
              <a:rPr dirty="0" sz="10000">
                <a:solidFill>
                  <a:srgbClr val="375F91"/>
                </a:solidFill>
              </a:rPr>
              <a:t>17</a:t>
            </a:r>
            <a:r>
              <a:rPr dirty="0" sz="10000" spc="-105">
                <a:solidFill>
                  <a:srgbClr val="375F91"/>
                </a:solidFill>
              </a:rPr>
              <a:t> </a:t>
            </a:r>
            <a:r>
              <a:rPr dirty="0"/>
              <a:t>If</a:t>
            </a:r>
            <a:r>
              <a:rPr dirty="0" spc="-229"/>
              <a:t> </a:t>
            </a:r>
            <a:r>
              <a:rPr dirty="0" spc="-25"/>
              <a:t>You</a:t>
            </a:r>
            <a:r>
              <a:rPr dirty="0"/>
              <a:t>	Forget</a:t>
            </a:r>
            <a:r>
              <a:rPr dirty="0" spc="-160"/>
              <a:t> </a:t>
            </a:r>
            <a:r>
              <a:rPr dirty="0"/>
              <a:t>What</a:t>
            </a:r>
            <a:r>
              <a:rPr dirty="0" spc="-250"/>
              <a:t> </a:t>
            </a:r>
            <a:r>
              <a:rPr dirty="0" spc="-150"/>
              <a:t>You </a:t>
            </a:r>
            <a:r>
              <a:rPr dirty="0" spc="-20"/>
              <a:t>Were</a:t>
            </a:r>
            <a:r>
              <a:rPr dirty="0"/>
              <a:t>	</a:t>
            </a:r>
            <a:r>
              <a:rPr dirty="0" spc="-10"/>
              <a:t>Saying…</a:t>
            </a:r>
            <a:endParaRPr sz="10000"/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839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300"/>
              <a:t>Created</a:t>
            </a:r>
            <a:r>
              <a:rPr dirty="0" sz="1300" spc="-25"/>
              <a:t> </a:t>
            </a:r>
            <a:r>
              <a:rPr dirty="0" sz="1300"/>
              <a:t>by</a:t>
            </a:r>
            <a:r>
              <a:rPr dirty="0" sz="1300" spc="-35"/>
              <a:t> </a:t>
            </a:r>
            <a:r>
              <a:rPr dirty="0" sz="1500">
                <a:solidFill>
                  <a:srgbClr val="E96D1F"/>
                </a:solidFill>
              </a:rPr>
              <a:t>Akash</a:t>
            </a:r>
            <a:r>
              <a:rPr dirty="0" sz="1500">
                <a:solidFill>
                  <a:srgbClr val="375F91"/>
                </a:solidFill>
              </a:rPr>
              <a:t>Karia</a:t>
            </a:r>
            <a:r>
              <a:rPr dirty="0" sz="1500" spc="45">
                <a:solidFill>
                  <a:srgbClr val="375F91"/>
                </a:solidFill>
              </a:rPr>
              <a:t> </a:t>
            </a:r>
            <a:r>
              <a:rPr dirty="0"/>
              <a:t>|</a:t>
            </a:r>
            <a:r>
              <a:rPr dirty="0" spc="-40"/>
              <a:t> </a:t>
            </a:r>
            <a:r>
              <a:rPr dirty="0"/>
              <a:t>Learn</a:t>
            </a:r>
            <a:r>
              <a:rPr dirty="0" spc="-20"/>
              <a:t> </a:t>
            </a:r>
            <a:r>
              <a:rPr dirty="0"/>
              <a:t>more</a:t>
            </a:r>
            <a:r>
              <a:rPr dirty="0" spc="-35"/>
              <a:t> </a:t>
            </a:r>
            <a:r>
              <a:rPr dirty="0"/>
              <a:t>at</a:t>
            </a:r>
            <a:r>
              <a:rPr dirty="0" spc="-10"/>
              <a:t> 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CommunicationSkillsTips.com</a:t>
            </a:r>
            <a:endParaRPr sz="1500"/>
          </a:p>
        </p:txBody>
      </p:sp>
      <p:sp>
        <p:nvSpPr>
          <p:cNvPr id="3" name="object 3" descr=""/>
          <p:cNvSpPr txBox="1"/>
          <p:nvPr/>
        </p:nvSpPr>
        <p:spPr>
          <a:xfrm>
            <a:off x="901700" y="3729354"/>
            <a:ext cx="8096884" cy="2139950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12700" marR="5080">
              <a:lnSpc>
                <a:spcPts val="2070"/>
              </a:lnSpc>
              <a:spcBef>
                <a:spcPts val="240"/>
              </a:spcBef>
            </a:pPr>
            <a:r>
              <a:rPr dirty="0" sz="1800">
                <a:latin typeface="Times New Roman"/>
                <a:cs typeface="Times New Roman"/>
              </a:rPr>
              <a:t>If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forget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what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were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saying,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simply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ask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students: “Where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was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I?”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or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“What </a:t>
            </a:r>
            <a:r>
              <a:rPr dirty="0" sz="1800">
                <a:latin typeface="Times New Roman"/>
                <a:cs typeface="Times New Roman"/>
              </a:rPr>
              <a:t>was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</a:t>
            </a:r>
            <a:r>
              <a:rPr dirty="0" sz="1800" spc="-10">
                <a:latin typeface="Times New Roman"/>
                <a:cs typeface="Times New Roman"/>
              </a:rPr>
              <a:t> saying?”</a:t>
            </a:r>
            <a:endParaRPr sz="1800">
              <a:latin typeface="Times New Roman"/>
              <a:cs typeface="Times New Roman"/>
            </a:endParaRPr>
          </a:p>
          <a:p>
            <a:pPr marL="12700" marR="2017395">
              <a:lnSpc>
                <a:spcPts val="4140"/>
              </a:lnSpc>
              <a:spcBef>
                <a:spcPts val="414"/>
              </a:spcBef>
            </a:pPr>
            <a:r>
              <a:rPr dirty="0" sz="1800" spc="-35">
                <a:latin typeface="Times New Roman"/>
                <a:cs typeface="Times New Roman"/>
              </a:rPr>
              <a:t>Your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students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(audience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members)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do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NOT</a:t>
            </a:r>
            <a:r>
              <a:rPr dirty="0" sz="1800" spc="-6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want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see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fail… </a:t>
            </a:r>
            <a:r>
              <a:rPr dirty="0" sz="1800">
                <a:latin typeface="Times New Roman"/>
                <a:cs typeface="Times New Roman"/>
              </a:rPr>
              <a:t>If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forget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where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were,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don’t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worry…it’s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no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big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deal…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510"/>
              </a:spcBef>
            </a:pPr>
            <a:r>
              <a:rPr dirty="0" sz="1800" spc="-55">
                <a:latin typeface="Times New Roman"/>
                <a:cs typeface="Times New Roman"/>
              </a:rPr>
              <a:t>You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can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recover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simply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by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asking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students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where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were.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1700" y="859282"/>
            <a:ext cx="4766310" cy="7569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399154" algn="l"/>
              </a:tabLst>
            </a:pPr>
            <a:r>
              <a:rPr dirty="0"/>
              <a:t>About 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/>
              </a:rPr>
              <a:t>Akash</a:t>
            </a:r>
            <a:r>
              <a:rPr dirty="0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/>
              </a:rPr>
              <a:t>	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/>
              </a:rPr>
              <a:t>Karia</a:t>
            </a:r>
          </a:p>
        </p:txBody>
      </p:sp>
      <p:sp>
        <p:nvSpPr>
          <p:cNvPr id="3" name="object 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8255" rIns="0" bIns="0" rtlCol="0" vert="horz">
            <a:spAutoFit/>
          </a:bodyPr>
          <a:lstStyle/>
          <a:p>
            <a:pPr marL="2917825" marR="127635">
              <a:lnSpc>
                <a:spcPct val="101499"/>
              </a:lnSpc>
              <a:spcBef>
                <a:spcPts val="65"/>
              </a:spcBef>
            </a:pPr>
            <a:r>
              <a:rPr dirty="0"/>
              <a:t>Akash</a:t>
            </a:r>
            <a:r>
              <a:rPr dirty="0" spc="-45"/>
              <a:t> </a:t>
            </a:r>
            <a:r>
              <a:rPr dirty="0"/>
              <a:t>Karia</a:t>
            </a:r>
            <a:r>
              <a:rPr dirty="0" spc="-40"/>
              <a:t> </a:t>
            </a:r>
            <a:r>
              <a:rPr dirty="0"/>
              <a:t>is</a:t>
            </a:r>
            <a:r>
              <a:rPr dirty="0" spc="-35"/>
              <a:t> </a:t>
            </a:r>
            <a:r>
              <a:rPr dirty="0"/>
              <a:t>an</a:t>
            </a:r>
            <a:r>
              <a:rPr dirty="0" spc="-40"/>
              <a:t> </a:t>
            </a:r>
            <a:r>
              <a:rPr dirty="0" spc="-10"/>
              <a:t>award-</a:t>
            </a:r>
            <a:r>
              <a:rPr dirty="0"/>
              <a:t>winning</a:t>
            </a:r>
            <a:r>
              <a:rPr dirty="0" spc="-45"/>
              <a:t> </a:t>
            </a:r>
            <a:r>
              <a:rPr dirty="0"/>
              <a:t>speaker,</a:t>
            </a:r>
            <a:r>
              <a:rPr dirty="0" spc="-45"/>
              <a:t> </a:t>
            </a:r>
            <a:r>
              <a:rPr dirty="0" spc="-10"/>
              <a:t>trainer </a:t>
            </a:r>
            <a:r>
              <a:rPr dirty="0"/>
              <a:t>and</a:t>
            </a:r>
            <a:r>
              <a:rPr dirty="0" spc="-50"/>
              <a:t> </a:t>
            </a:r>
            <a:r>
              <a:rPr dirty="0"/>
              <a:t>presentation</a:t>
            </a:r>
            <a:r>
              <a:rPr dirty="0" spc="-45"/>
              <a:t> </a:t>
            </a:r>
            <a:r>
              <a:rPr dirty="0"/>
              <a:t>skills</a:t>
            </a:r>
            <a:r>
              <a:rPr dirty="0" spc="-45"/>
              <a:t> </a:t>
            </a:r>
            <a:r>
              <a:rPr dirty="0"/>
              <a:t>coach.</a:t>
            </a:r>
            <a:r>
              <a:rPr dirty="0" spc="-40"/>
              <a:t> </a:t>
            </a:r>
            <a:r>
              <a:rPr dirty="0"/>
              <a:t>He</a:t>
            </a:r>
            <a:r>
              <a:rPr dirty="0" spc="-45"/>
              <a:t> </a:t>
            </a:r>
            <a:r>
              <a:rPr dirty="0"/>
              <a:t>has</a:t>
            </a:r>
            <a:r>
              <a:rPr dirty="0" spc="-35"/>
              <a:t> </a:t>
            </a:r>
            <a:r>
              <a:rPr dirty="0" spc="-10"/>
              <a:t>conducted </a:t>
            </a:r>
            <a:r>
              <a:rPr dirty="0"/>
              <a:t>presentation</a:t>
            </a:r>
            <a:r>
              <a:rPr dirty="0" spc="-55"/>
              <a:t> </a:t>
            </a:r>
            <a:r>
              <a:rPr dirty="0"/>
              <a:t>skills</a:t>
            </a:r>
            <a:r>
              <a:rPr dirty="0" spc="-50"/>
              <a:t> </a:t>
            </a:r>
            <a:r>
              <a:rPr dirty="0"/>
              <a:t>courses</a:t>
            </a:r>
            <a:r>
              <a:rPr dirty="0" spc="-55"/>
              <a:t> </a:t>
            </a:r>
            <a:r>
              <a:rPr dirty="0"/>
              <a:t>for</a:t>
            </a:r>
            <a:r>
              <a:rPr dirty="0" spc="-55"/>
              <a:t> </a:t>
            </a:r>
            <a:r>
              <a:rPr dirty="0"/>
              <a:t>employees</a:t>
            </a:r>
            <a:r>
              <a:rPr dirty="0" spc="-55"/>
              <a:t> </a:t>
            </a:r>
            <a:r>
              <a:rPr dirty="0" spc="-25"/>
              <a:t>and </a:t>
            </a:r>
            <a:r>
              <a:rPr dirty="0"/>
              <a:t>members</a:t>
            </a:r>
            <a:r>
              <a:rPr dirty="0" spc="-70"/>
              <a:t> </a:t>
            </a:r>
            <a:r>
              <a:rPr dirty="0"/>
              <a:t>of</a:t>
            </a:r>
            <a:r>
              <a:rPr dirty="0" spc="-60"/>
              <a:t> </a:t>
            </a:r>
            <a:r>
              <a:rPr dirty="0"/>
              <a:t>organizations</a:t>
            </a:r>
            <a:r>
              <a:rPr dirty="0" spc="-60"/>
              <a:t> </a:t>
            </a:r>
            <a:r>
              <a:rPr dirty="0" spc="-20"/>
              <a:t>such</a:t>
            </a:r>
          </a:p>
          <a:p>
            <a:pPr marL="2917825" marR="5080">
              <a:lnSpc>
                <a:spcPct val="101299"/>
              </a:lnSpc>
            </a:pPr>
            <a:r>
              <a:rPr dirty="0"/>
              <a:t>as</a:t>
            </a:r>
            <a:r>
              <a:rPr dirty="0" spc="-60"/>
              <a:t> </a:t>
            </a:r>
            <a:r>
              <a:rPr dirty="0"/>
              <a:t>HSBC,</a:t>
            </a:r>
            <a:r>
              <a:rPr dirty="0" spc="-55"/>
              <a:t> </a:t>
            </a:r>
            <a:r>
              <a:rPr dirty="0"/>
              <a:t>Polytechnic</a:t>
            </a:r>
            <a:r>
              <a:rPr dirty="0" spc="-60"/>
              <a:t> </a:t>
            </a:r>
            <a:r>
              <a:rPr dirty="0"/>
              <a:t>University,</a:t>
            </a:r>
            <a:r>
              <a:rPr dirty="0" spc="-50"/>
              <a:t> </a:t>
            </a:r>
            <a:r>
              <a:rPr dirty="0"/>
              <a:t>Life</a:t>
            </a:r>
            <a:r>
              <a:rPr dirty="0" spc="-60"/>
              <a:t> </a:t>
            </a:r>
            <a:r>
              <a:rPr dirty="0" spc="-10"/>
              <a:t>Underwriters </a:t>
            </a:r>
            <a:r>
              <a:rPr dirty="0"/>
              <a:t>Association</a:t>
            </a:r>
            <a:r>
              <a:rPr dirty="0" spc="-50"/>
              <a:t> </a:t>
            </a:r>
            <a:r>
              <a:rPr dirty="0"/>
              <a:t>of</a:t>
            </a:r>
            <a:r>
              <a:rPr dirty="0" spc="-45"/>
              <a:t> </a:t>
            </a:r>
            <a:r>
              <a:rPr dirty="0"/>
              <a:t>Hong</a:t>
            </a:r>
            <a:r>
              <a:rPr dirty="0" spc="-45"/>
              <a:t> </a:t>
            </a:r>
            <a:r>
              <a:rPr dirty="0"/>
              <a:t>Kong</a:t>
            </a:r>
            <a:r>
              <a:rPr dirty="0" spc="-50"/>
              <a:t> </a:t>
            </a:r>
            <a:r>
              <a:rPr dirty="0"/>
              <a:t>and</a:t>
            </a:r>
            <a:r>
              <a:rPr dirty="0" spc="-45"/>
              <a:t> </a:t>
            </a:r>
            <a:r>
              <a:rPr dirty="0"/>
              <a:t>many,</a:t>
            </a:r>
            <a:r>
              <a:rPr dirty="0" spc="-55"/>
              <a:t> </a:t>
            </a:r>
            <a:r>
              <a:rPr dirty="0"/>
              <a:t>many</a:t>
            </a:r>
            <a:r>
              <a:rPr dirty="0" spc="-45"/>
              <a:t> </a:t>
            </a:r>
            <a:r>
              <a:rPr dirty="0" spc="-10"/>
              <a:t>more…</a:t>
            </a:r>
          </a:p>
          <a:p>
            <a:pPr marL="12700" marR="2601595" indent="2905125">
              <a:lnSpc>
                <a:spcPct val="101299"/>
              </a:lnSpc>
              <a:spcBef>
                <a:spcPts val="1945"/>
              </a:spcBef>
            </a:pPr>
            <a:r>
              <a:rPr dirty="0"/>
              <a:t>Akash</a:t>
            </a:r>
            <a:r>
              <a:rPr dirty="0" spc="-35"/>
              <a:t> </a:t>
            </a:r>
            <a:r>
              <a:rPr dirty="0"/>
              <a:t>is</a:t>
            </a:r>
            <a:r>
              <a:rPr dirty="0" spc="-35"/>
              <a:t> </a:t>
            </a:r>
            <a:r>
              <a:rPr dirty="0"/>
              <a:t>also</a:t>
            </a:r>
            <a:r>
              <a:rPr dirty="0" spc="-35"/>
              <a:t> </a:t>
            </a:r>
            <a:r>
              <a:rPr dirty="0" spc="-10"/>
              <a:t>champion </a:t>
            </a:r>
            <a:r>
              <a:rPr dirty="0"/>
              <a:t>speaker</a:t>
            </a:r>
            <a:r>
              <a:rPr dirty="0" spc="-35"/>
              <a:t> </a:t>
            </a:r>
            <a:r>
              <a:rPr dirty="0"/>
              <a:t>and</a:t>
            </a:r>
            <a:r>
              <a:rPr dirty="0" spc="-35"/>
              <a:t> </a:t>
            </a:r>
            <a:r>
              <a:rPr dirty="0"/>
              <a:t>has</a:t>
            </a:r>
            <a:r>
              <a:rPr dirty="0" spc="-35"/>
              <a:t> </a:t>
            </a:r>
            <a:r>
              <a:rPr dirty="0"/>
              <a:t>won</a:t>
            </a:r>
            <a:r>
              <a:rPr dirty="0" spc="-25"/>
              <a:t> </a:t>
            </a:r>
            <a:r>
              <a:rPr dirty="0"/>
              <a:t>over</a:t>
            </a:r>
            <a:r>
              <a:rPr dirty="0" spc="-25"/>
              <a:t> </a:t>
            </a:r>
            <a:r>
              <a:rPr dirty="0"/>
              <a:t>40</a:t>
            </a:r>
            <a:r>
              <a:rPr dirty="0" spc="-30"/>
              <a:t> </a:t>
            </a:r>
            <a:r>
              <a:rPr dirty="0"/>
              <a:t>public</a:t>
            </a:r>
            <a:r>
              <a:rPr dirty="0" spc="-35"/>
              <a:t> </a:t>
            </a:r>
            <a:r>
              <a:rPr dirty="0" spc="-10"/>
              <a:t>speaking </a:t>
            </a:r>
            <a:r>
              <a:rPr dirty="0"/>
              <a:t>championships,</a:t>
            </a:r>
            <a:r>
              <a:rPr dirty="0" spc="-70"/>
              <a:t> </a:t>
            </a:r>
            <a:r>
              <a:rPr dirty="0"/>
              <a:t>including</a:t>
            </a:r>
            <a:r>
              <a:rPr dirty="0" spc="-70"/>
              <a:t> </a:t>
            </a:r>
            <a:r>
              <a:rPr dirty="0"/>
              <a:t>the</a:t>
            </a:r>
            <a:r>
              <a:rPr dirty="0" spc="-60"/>
              <a:t> </a:t>
            </a:r>
            <a:r>
              <a:rPr dirty="0"/>
              <a:t>prestigious</a:t>
            </a:r>
            <a:r>
              <a:rPr dirty="0" spc="-60"/>
              <a:t> </a:t>
            </a:r>
            <a:r>
              <a:rPr dirty="0"/>
              <a:t>titles</a:t>
            </a:r>
            <a:r>
              <a:rPr dirty="0" spc="-75"/>
              <a:t> </a:t>
            </a:r>
            <a:r>
              <a:rPr dirty="0"/>
              <a:t>of:</a:t>
            </a:r>
            <a:r>
              <a:rPr dirty="0" spc="-35"/>
              <a:t> </a:t>
            </a:r>
            <a:r>
              <a:rPr dirty="0" spc="-25"/>
              <a:t>JCI </a:t>
            </a:r>
            <a:r>
              <a:rPr dirty="0" b="1">
                <a:latin typeface="Verdana"/>
                <a:cs typeface="Verdana"/>
              </a:rPr>
              <a:t>2012</a:t>
            </a:r>
            <a:r>
              <a:rPr dirty="0" spc="-55" b="1">
                <a:latin typeface="Verdana"/>
                <a:cs typeface="Verdana"/>
              </a:rPr>
              <a:t> </a:t>
            </a:r>
            <a:r>
              <a:rPr dirty="0" b="1">
                <a:latin typeface="Verdana"/>
                <a:cs typeface="Verdana"/>
              </a:rPr>
              <a:t>Hong</a:t>
            </a:r>
            <a:r>
              <a:rPr dirty="0" spc="-45" b="1">
                <a:latin typeface="Verdana"/>
                <a:cs typeface="Verdana"/>
              </a:rPr>
              <a:t> </a:t>
            </a:r>
            <a:r>
              <a:rPr dirty="0" b="1">
                <a:latin typeface="Verdana"/>
                <a:cs typeface="Verdana"/>
              </a:rPr>
              <a:t>Kong</a:t>
            </a:r>
            <a:r>
              <a:rPr dirty="0" spc="-55" b="1">
                <a:latin typeface="Verdana"/>
                <a:cs typeface="Verdana"/>
              </a:rPr>
              <a:t> </a:t>
            </a:r>
            <a:r>
              <a:rPr dirty="0" b="1">
                <a:latin typeface="Verdana"/>
                <a:cs typeface="Verdana"/>
              </a:rPr>
              <a:t>Champion</a:t>
            </a:r>
            <a:r>
              <a:rPr dirty="0" spc="-55" b="1">
                <a:latin typeface="Verdana"/>
                <a:cs typeface="Verdana"/>
              </a:rPr>
              <a:t> </a:t>
            </a:r>
            <a:r>
              <a:rPr dirty="0" b="1">
                <a:latin typeface="Verdana"/>
                <a:cs typeface="Verdana"/>
              </a:rPr>
              <a:t>of</a:t>
            </a:r>
            <a:r>
              <a:rPr dirty="0" spc="-45" b="1">
                <a:latin typeface="Verdana"/>
                <a:cs typeface="Verdana"/>
              </a:rPr>
              <a:t> </a:t>
            </a:r>
            <a:r>
              <a:rPr dirty="0" spc="-10" b="1">
                <a:latin typeface="Verdana"/>
                <a:cs typeface="Verdana"/>
              </a:rPr>
              <a:t>Public</a:t>
            </a: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b="1">
                <a:latin typeface="Verdana"/>
                <a:cs typeface="Verdana"/>
              </a:rPr>
              <a:t>Speaking,</a:t>
            </a:r>
            <a:r>
              <a:rPr dirty="0" spc="-90" b="1">
                <a:latin typeface="Verdana"/>
                <a:cs typeface="Verdana"/>
              </a:rPr>
              <a:t> </a:t>
            </a:r>
            <a:r>
              <a:rPr dirty="0"/>
              <a:t>Toastmasters</a:t>
            </a:r>
            <a:r>
              <a:rPr dirty="0" spc="-100"/>
              <a:t> </a:t>
            </a:r>
            <a:r>
              <a:rPr dirty="0"/>
              <a:t>International</a:t>
            </a:r>
            <a:r>
              <a:rPr dirty="0" spc="-90"/>
              <a:t> </a:t>
            </a:r>
            <a:r>
              <a:rPr dirty="0" spc="-10"/>
              <a:t>Division</a:t>
            </a:r>
          </a:p>
          <a:p>
            <a:pPr marL="12700" marR="2794000">
              <a:lnSpc>
                <a:spcPct val="101299"/>
              </a:lnSpc>
            </a:pPr>
            <a:r>
              <a:rPr dirty="0"/>
              <a:t>K</a:t>
            </a:r>
            <a:r>
              <a:rPr dirty="0" spc="-65"/>
              <a:t> </a:t>
            </a:r>
            <a:r>
              <a:rPr dirty="0" b="1">
                <a:latin typeface="Verdana"/>
                <a:cs typeface="Verdana"/>
              </a:rPr>
              <a:t>Impromptu</a:t>
            </a:r>
            <a:r>
              <a:rPr dirty="0" spc="-65" b="1">
                <a:latin typeface="Verdana"/>
                <a:cs typeface="Verdana"/>
              </a:rPr>
              <a:t> </a:t>
            </a:r>
            <a:r>
              <a:rPr dirty="0" b="1">
                <a:latin typeface="Verdana"/>
                <a:cs typeface="Verdana"/>
              </a:rPr>
              <a:t>Speaking</a:t>
            </a:r>
            <a:r>
              <a:rPr dirty="0" spc="-45" b="1">
                <a:latin typeface="Verdana"/>
                <a:cs typeface="Verdana"/>
              </a:rPr>
              <a:t> </a:t>
            </a:r>
            <a:r>
              <a:rPr dirty="0" b="1">
                <a:latin typeface="Verdana"/>
                <a:cs typeface="Verdana"/>
              </a:rPr>
              <a:t>Champion</a:t>
            </a:r>
            <a:r>
              <a:rPr dirty="0" spc="-30" b="1">
                <a:latin typeface="Verdana"/>
                <a:cs typeface="Verdana"/>
              </a:rPr>
              <a:t> </a:t>
            </a:r>
            <a:r>
              <a:rPr dirty="0"/>
              <a:t>and</a:t>
            </a:r>
            <a:r>
              <a:rPr dirty="0" spc="-65"/>
              <a:t> </a:t>
            </a:r>
            <a:r>
              <a:rPr dirty="0"/>
              <a:t>has</a:t>
            </a:r>
            <a:r>
              <a:rPr dirty="0" spc="-65"/>
              <a:t> </a:t>
            </a:r>
            <a:r>
              <a:rPr dirty="0" spc="-20"/>
              <a:t>been </a:t>
            </a:r>
            <a:r>
              <a:rPr dirty="0"/>
              <a:t>ranked</a:t>
            </a:r>
            <a:r>
              <a:rPr dirty="0" spc="-35"/>
              <a:t> </a:t>
            </a:r>
            <a:r>
              <a:rPr dirty="0"/>
              <a:t>as</a:t>
            </a:r>
            <a:r>
              <a:rPr dirty="0" spc="-35"/>
              <a:t> </a:t>
            </a:r>
            <a:r>
              <a:rPr dirty="0"/>
              <a:t>one</a:t>
            </a:r>
            <a:r>
              <a:rPr dirty="0" spc="-30"/>
              <a:t> </a:t>
            </a:r>
            <a:r>
              <a:rPr dirty="0"/>
              <a:t>of</a:t>
            </a:r>
            <a:r>
              <a:rPr dirty="0" spc="-30"/>
              <a:t> </a:t>
            </a:r>
            <a:r>
              <a:rPr dirty="0"/>
              <a:t>the</a:t>
            </a:r>
            <a:r>
              <a:rPr dirty="0" spc="-30"/>
              <a:t> </a:t>
            </a:r>
            <a:r>
              <a:rPr dirty="0" b="1">
                <a:latin typeface="Verdana"/>
                <a:cs typeface="Verdana"/>
              </a:rPr>
              <a:t>Top</a:t>
            </a:r>
            <a:r>
              <a:rPr dirty="0" spc="-40" b="1">
                <a:latin typeface="Verdana"/>
                <a:cs typeface="Verdana"/>
              </a:rPr>
              <a:t> </a:t>
            </a:r>
            <a:r>
              <a:rPr dirty="0" b="1">
                <a:latin typeface="Verdana"/>
                <a:cs typeface="Verdana"/>
              </a:rPr>
              <a:t>10</a:t>
            </a:r>
            <a:r>
              <a:rPr dirty="0" spc="-30" b="1">
                <a:latin typeface="Verdana"/>
                <a:cs typeface="Verdana"/>
              </a:rPr>
              <a:t> </a:t>
            </a:r>
            <a:r>
              <a:rPr dirty="0" b="1">
                <a:latin typeface="Verdana"/>
                <a:cs typeface="Verdana"/>
              </a:rPr>
              <a:t>Speakers</a:t>
            </a:r>
            <a:r>
              <a:rPr dirty="0" spc="-30" b="1">
                <a:latin typeface="Verdana"/>
                <a:cs typeface="Verdana"/>
              </a:rPr>
              <a:t> </a:t>
            </a:r>
            <a:r>
              <a:rPr dirty="0" b="1">
                <a:latin typeface="Verdana"/>
                <a:cs typeface="Verdana"/>
              </a:rPr>
              <a:t>in</a:t>
            </a:r>
            <a:r>
              <a:rPr dirty="0" spc="-15" b="1">
                <a:latin typeface="Verdana"/>
                <a:cs typeface="Verdana"/>
              </a:rPr>
              <a:t> </a:t>
            </a:r>
            <a:r>
              <a:rPr dirty="0" spc="-20" b="1">
                <a:latin typeface="Verdana"/>
                <a:cs typeface="Verdana"/>
              </a:rPr>
              <a:t>Asia </a:t>
            </a:r>
            <a:r>
              <a:rPr dirty="0" spc="-10" b="1">
                <a:latin typeface="Verdana"/>
                <a:cs typeface="Verdana"/>
              </a:rPr>
              <a:t>Pacific.</a:t>
            </a:r>
          </a:p>
          <a:p>
            <a:pPr>
              <a:lnSpc>
                <a:spcPct val="100000"/>
              </a:lnSpc>
              <a:spcBef>
                <a:spcPts val="5"/>
              </a:spcBef>
            </a:pPr>
          </a:p>
          <a:p>
            <a:pPr marL="12700" marR="489584">
              <a:lnSpc>
                <a:spcPct val="101200"/>
              </a:lnSpc>
            </a:pPr>
            <a:r>
              <a:rPr dirty="0"/>
              <a:t>He</a:t>
            </a:r>
            <a:r>
              <a:rPr dirty="0" spc="-50"/>
              <a:t> </a:t>
            </a:r>
            <a:r>
              <a:rPr dirty="0"/>
              <a:t>is</a:t>
            </a:r>
            <a:r>
              <a:rPr dirty="0" spc="-45"/>
              <a:t> </a:t>
            </a:r>
            <a:r>
              <a:rPr dirty="0"/>
              <a:t>available</a:t>
            </a:r>
            <a:r>
              <a:rPr dirty="0" spc="-35"/>
              <a:t> </a:t>
            </a:r>
            <a:r>
              <a:rPr dirty="0"/>
              <a:t>to</a:t>
            </a:r>
            <a:r>
              <a:rPr dirty="0" spc="-45"/>
              <a:t> </a:t>
            </a:r>
            <a:r>
              <a:rPr dirty="0"/>
              <a:t>conduct</a:t>
            </a:r>
            <a:r>
              <a:rPr dirty="0" spc="-50"/>
              <a:t> </a:t>
            </a:r>
            <a:r>
              <a:rPr dirty="0"/>
              <a:t>public</a:t>
            </a:r>
            <a:r>
              <a:rPr dirty="0" spc="-45"/>
              <a:t> </a:t>
            </a:r>
            <a:r>
              <a:rPr dirty="0"/>
              <a:t>speaking</a:t>
            </a:r>
            <a:r>
              <a:rPr dirty="0" spc="-45"/>
              <a:t> </a:t>
            </a:r>
            <a:r>
              <a:rPr dirty="0"/>
              <a:t>and</a:t>
            </a:r>
            <a:r>
              <a:rPr dirty="0" spc="-50"/>
              <a:t> </a:t>
            </a:r>
            <a:r>
              <a:rPr dirty="0"/>
              <a:t>persuasion</a:t>
            </a:r>
            <a:r>
              <a:rPr dirty="0" spc="-45"/>
              <a:t> </a:t>
            </a:r>
            <a:r>
              <a:rPr dirty="0"/>
              <a:t>skills</a:t>
            </a:r>
            <a:r>
              <a:rPr dirty="0" spc="-35"/>
              <a:t> </a:t>
            </a:r>
            <a:r>
              <a:rPr dirty="0" spc="-10"/>
              <a:t>training. </a:t>
            </a:r>
            <a:r>
              <a:rPr dirty="0"/>
              <a:t>Contact</a:t>
            </a:r>
            <a:r>
              <a:rPr dirty="0" spc="-40"/>
              <a:t> </a:t>
            </a:r>
            <a:r>
              <a:rPr dirty="0"/>
              <a:t>him</a:t>
            </a:r>
            <a:r>
              <a:rPr dirty="0" spc="-30"/>
              <a:t> </a:t>
            </a:r>
            <a:r>
              <a:rPr dirty="0"/>
              <a:t>on</a:t>
            </a:r>
            <a:r>
              <a:rPr dirty="0" spc="-10"/>
              <a:t> </a:t>
            </a:r>
            <a:r>
              <a:rPr dirty="0" u="sng" spc="-10" b="1">
                <a:uFill>
                  <a:solidFill>
                    <a:srgbClr val="000000"/>
                  </a:solidFill>
                </a:uFill>
                <a:latin typeface="Verdana"/>
                <a:cs typeface="Verdana"/>
                <a:hlinkClick r:id="rId3"/>
              </a:rPr>
              <a:t>akash.speaker@gmail.com</a:t>
            </a:r>
            <a:r>
              <a:rPr dirty="0" u="none" spc="5" b="1">
                <a:latin typeface="Verdana"/>
                <a:cs typeface="Verdana"/>
              </a:rPr>
              <a:t> </a:t>
            </a:r>
            <a:r>
              <a:rPr dirty="0" u="none"/>
              <a:t>or</a:t>
            </a:r>
            <a:r>
              <a:rPr dirty="0" u="none" spc="-30"/>
              <a:t> </a:t>
            </a:r>
            <a:r>
              <a:rPr dirty="0" u="none"/>
              <a:t>visit</a:t>
            </a:r>
            <a:r>
              <a:rPr dirty="0" u="none" spc="-30"/>
              <a:t> </a:t>
            </a:r>
            <a:r>
              <a:rPr dirty="0" u="none"/>
              <a:t>his</a:t>
            </a:r>
            <a:r>
              <a:rPr dirty="0" u="none" spc="-20"/>
              <a:t> </a:t>
            </a:r>
            <a:r>
              <a:rPr dirty="0" u="none"/>
              <a:t>website</a:t>
            </a:r>
            <a:r>
              <a:rPr dirty="0" u="none" spc="-35"/>
              <a:t> </a:t>
            </a:r>
            <a:r>
              <a:rPr dirty="0" u="none"/>
              <a:t>for</a:t>
            </a:r>
            <a:r>
              <a:rPr dirty="0" u="none" spc="-25"/>
              <a:t> </a:t>
            </a:r>
            <a:r>
              <a:rPr dirty="0" u="none" spc="-20"/>
              <a:t>more </a:t>
            </a:r>
            <a:r>
              <a:rPr dirty="0" u="none"/>
              <a:t>details:</a:t>
            </a:r>
            <a:r>
              <a:rPr dirty="0" u="none" spc="-70"/>
              <a:t> </a:t>
            </a:r>
            <a:r>
              <a:rPr dirty="0" u="sng" spc="-10" b="1">
                <a:uFill>
                  <a:solidFill>
                    <a:srgbClr val="000000"/>
                  </a:solidFill>
                </a:uFill>
                <a:latin typeface="Verdana"/>
                <a:cs typeface="Verdana"/>
                <a:hlinkClick r:id="rId2"/>
              </a:rPr>
              <a:t>www.CommunicationSkillsTips.com</a:t>
            </a:r>
          </a:p>
        </p:txBody>
      </p:sp>
      <p:grpSp>
        <p:nvGrpSpPr>
          <p:cNvPr id="4" name="object 4" descr=""/>
          <p:cNvGrpSpPr/>
          <p:nvPr/>
        </p:nvGrpSpPr>
        <p:grpSpPr>
          <a:xfrm>
            <a:off x="838200" y="1880870"/>
            <a:ext cx="2867025" cy="1933575"/>
            <a:chOff x="838200" y="1880870"/>
            <a:chExt cx="2867025" cy="1933575"/>
          </a:xfrm>
        </p:grpSpPr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38200" y="1957070"/>
              <a:ext cx="2790825" cy="1857375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14400" y="1880870"/>
              <a:ext cx="2790825" cy="1857375"/>
            </a:xfrm>
            <a:prstGeom prst="rect">
              <a:avLst/>
            </a:prstGeom>
          </p:spPr>
        </p:pic>
      </p:grpSp>
      <p:pic>
        <p:nvPicPr>
          <p:cNvPr id="7" name="object 7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543675" y="3417570"/>
            <a:ext cx="2174652" cy="2257424"/>
          </a:xfrm>
          <a:prstGeom prst="rect">
            <a:avLst/>
          </a:prstGeom>
        </p:spPr>
      </p:pic>
      <p:sp>
        <p:nvSpPr>
          <p:cNvPr id="8" name="object 8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839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9" name="object 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300"/>
              <a:t>Created</a:t>
            </a:r>
            <a:r>
              <a:rPr dirty="0" sz="1300" spc="-25"/>
              <a:t> </a:t>
            </a:r>
            <a:r>
              <a:rPr dirty="0" sz="1300"/>
              <a:t>by</a:t>
            </a:r>
            <a:r>
              <a:rPr dirty="0" sz="1300" spc="-35"/>
              <a:t> </a:t>
            </a:r>
            <a:r>
              <a:rPr dirty="0" sz="1500">
                <a:solidFill>
                  <a:srgbClr val="E96D1F"/>
                </a:solidFill>
              </a:rPr>
              <a:t>Akash</a:t>
            </a:r>
            <a:r>
              <a:rPr dirty="0" sz="1500">
                <a:solidFill>
                  <a:srgbClr val="375F91"/>
                </a:solidFill>
              </a:rPr>
              <a:t>Karia</a:t>
            </a:r>
            <a:r>
              <a:rPr dirty="0" sz="1500" spc="45">
                <a:solidFill>
                  <a:srgbClr val="375F91"/>
                </a:solidFill>
              </a:rPr>
              <a:t> </a:t>
            </a:r>
            <a:r>
              <a:rPr dirty="0"/>
              <a:t>|</a:t>
            </a:r>
            <a:r>
              <a:rPr dirty="0" spc="-40"/>
              <a:t> </a:t>
            </a:r>
            <a:r>
              <a:rPr dirty="0"/>
              <a:t>Learn</a:t>
            </a:r>
            <a:r>
              <a:rPr dirty="0" spc="-20"/>
              <a:t> </a:t>
            </a:r>
            <a:r>
              <a:rPr dirty="0"/>
              <a:t>more</a:t>
            </a:r>
            <a:r>
              <a:rPr dirty="0" spc="-35"/>
              <a:t> </a:t>
            </a:r>
            <a:r>
              <a:rPr dirty="0"/>
              <a:t>at</a:t>
            </a:r>
            <a:r>
              <a:rPr dirty="0" spc="-10"/>
              <a:t> 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CommunicationSkillsTips.com</a:t>
            </a:r>
            <a:endParaRPr sz="15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1700" y="817829"/>
            <a:ext cx="6985634" cy="15494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790825" algn="l"/>
                <a:tab pos="3281679" algn="l"/>
              </a:tabLst>
            </a:pPr>
            <a:r>
              <a:rPr dirty="0" sz="10000" spc="-25">
                <a:solidFill>
                  <a:srgbClr val="375F91"/>
                </a:solidFill>
              </a:rPr>
              <a:t>1</a:t>
            </a:r>
            <a:r>
              <a:rPr dirty="0" sz="10000" spc="520">
                <a:solidFill>
                  <a:srgbClr val="375F91"/>
                </a:solidFill>
              </a:rPr>
              <a:t>8</a:t>
            </a:r>
            <a:r>
              <a:rPr dirty="0" spc="-25"/>
              <a:t>Keep</a:t>
            </a:r>
            <a:r>
              <a:rPr dirty="0"/>
              <a:t>	</a:t>
            </a:r>
            <a:r>
              <a:rPr dirty="0" spc="-25"/>
              <a:t>it</a:t>
            </a:r>
            <a:r>
              <a:rPr dirty="0"/>
              <a:t>	</a:t>
            </a:r>
            <a:r>
              <a:rPr dirty="0" spc="-10"/>
              <a:t>Conversational</a:t>
            </a:r>
            <a:endParaRPr sz="10000"/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839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300"/>
              <a:t>Created</a:t>
            </a:r>
            <a:r>
              <a:rPr dirty="0" sz="1300" spc="-25"/>
              <a:t> </a:t>
            </a:r>
            <a:r>
              <a:rPr dirty="0" sz="1300"/>
              <a:t>by</a:t>
            </a:r>
            <a:r>
              <a:rPr dirty="0" sz="1300" spc="-35"/>
              <a:t> </a:t>
            </a:r>
            <a:r>
              <a:rPr dirty="0" sz="1500">
                <a:solidFill>
                  <a:srgbClr val="E96D1F"/>
                </a:solidFill>
              </a:rPr>
              <a:t>Akash</a:t>
            </a:r>
            <a:r>
              <a:rPr dirty="0" sz="1500">
                <a:solidFill>
                  <a:srgbClr val="375F91"/>
                </a:solidFill>
              </a:rPr>
              <a:t>Karia</a:t>
            </a:r>
            <a:r>
              <a:rPr dirty="0" sz="1500" spc="45">
                <a:solidFill>
                  <a:srgbClr val="375F91"/>
                </a:solidFill>
              </a:rPr>
              <a:t> </a:t>
            </a:r>
            <a:r>
              <a:rPr dirty="0"/>
              <a:t>|</a:t>
            </a:r>
            <a:r>
              <a:rPr dirty="0" spc="-40"/>
              <a:t> </a:t>
            </a:r>
            <a:r>
              <a:rPr dirty="0"/>
              <a:t>Learn</a:t>
            </a:r>
            <a:r>
              <a:rPr dirty="0" spc="-20"/>
              <a:t> </a:t>
            </a:r>
            <a:r>
              <a:rPr dirty="0"/>
              <a:t>more</a:t>
            </a:r>
            <a:r>
              <a:rPr dirty="0" spc="-35"/>
              <a:t> </a:t>
            </a:r>
            <a:r>
              <a:rPr dirty="0"/>
              <a:t>at</a:t>
            </a:r>
            <a:r>
              <a:rPr dirty="0" spc="-10"/>
              <a:t> 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CommunicationSkillsTips.com</a:t>
            </a:r>
            <a:endParaRPr sz="1500"/>
          </a:p>
        </p:txBody>
      </p:sp>
      <p:sp>
        <p:nvSpPr>
          <p:cNvPr id="3" name="object 3" descr=""/>
          <p:cNvSpPr txBox="1"/>
          <p:nvPr/>
        </p:nvSpPr>
        <p:spPr>
          <a:xfrm>
            <a:off x="901700" y="2764663"/>
            <a:ext cx="7778750" cy="1877695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12700" marR="180975">
              <a:lnSpc>
                <a:spcPts val="2080"/>
              </a:lnSpc>
              <a:spcBef>
                <a:spcPts val="235"/>
              </a:spcBef>
            </a:pPr>
            <a:r>
              <a:rPr dirty="0" sz="1800">
                <a:latin typeface="Times New Roman"/>
                <a:cs typeface="Times New Roman"/>
              </a:rPr>
              <a:t>“Public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speaking”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is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simply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having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conversation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with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one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person…with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99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other </a:t>
            </a:r>
            <a:r>
              <a:rPr dirty="0" sz="1800">
                <a:latin typeface="Times New Roman"/>
                <a:cs typeface="Times New Roman"/>
              </a:rPr>
              <a:t>people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listening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 spc="-25">
                <a:latin typeface="Times New Roman"/>
                <a:cs typeface="Times New Roman"/>
              </a:rPr>
              <a:t>in.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20"/>
              </a:spcBef>
            </a:pPr>
            <a:r>
              <a:rPr dirty="0" sz="1800">
                <a:latin typeface="Times New Roman"/>
                <a:cs typeface="Times New Roman"/>
              </a:rPr>
              <a:t>Focus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on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having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conversation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with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audience…one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person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at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time…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800">
              <a:latin typeface="Times New Roman"/>
              <a:cs typeface="Times New Roman"/>
            </a:endParaRPr>
          </a:p>
          <a:p>
            <a:pPr marL="12700" marR="5080">
              <a:lnSpc>
                <a:spcPts val="2060"/>
              </a:lnSpc>
            </a:pPr>
            <a:r>
              <a:rPr dirty="0" sz="1800">
                <a:latin typeface="Times New Roman"/>
                <a:cs typeface="Times New Roman"/>
              </a:rPr>
              <a:t>Once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realize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that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public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speaking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is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simply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enlarged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conversation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with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 spc="-20">
                <a:latin typeface="Times New Roman"/>
                <a:cs typeface="Times New Roman"/>
              </a:rPr>
              <a:t>many </a:t>
            </a:r>
            <a:r>
              <a:rPr dirty="0" sz="1800">
                <a:latin typeface="Times New Roman"/>
                <a:cs typeface="Times New Roman"/>
              </a:rPr>
              <a:t>people,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you’ll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become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much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more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relaxed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during</a:t>
            </a:r>
            <a:r>
              <a:rPr dirty="0" sz="1800" spc="-5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next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“public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speaking”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event.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1700" y="817829"/>
            <a:ext cx="8192770" cy="2259330"/>
          </a:xfrm>
          <a:prstGeom prst="rect"/>
        </p:spPr>
        <p:txBody>
          <a:bodyPr wrap="square" lIns="0" tIns="50165" rIns="0" bIns="0" rtlCol="0" vert="horz">
            <a:spAutoFit/>
          </a:bodyPr>
          <a:lstStyle/>
          <a:p>
            <a:pPr marL="12700" marR="5080">
              <a:lnSpc>
                <a:spcPct val="97500"/>
              </a:lnSpc>
              <a:spcBef>
                <a:spcPts val="395"/>
              </a:spcBef>
              <a:tabLst>
                <a:tab pos="6350635" algn="l"/>
              </a:tabLst>
            </a:pPr>
            <a:r>
              <a:rPr dirty="0" sz="10000">
                <a:solidFill>
                  <a:srgbClr val="375F91"/>
                </a:solidFill>
              </a:rPr>
              <a:t>19</a:t>
            </a:r>
            <a:r>
              <a:rPr dirty="0"/>
              <a:t>Shorter</a:t>
            </a:r>
            <a:r>
              <a:rPr dirty="0" spc="15"/>
              <a:t> </a:t>
            </a:r>
            <a:r>
              <a:rPr dirty="0"/>
              <a:t>Sentences</a:t>
            </a:r>
            <a:r>
              <a:rPr dirty="0" spc="10"/>
              <a:t> </a:t>
            </a:r>
            <a:r>
              <a:rPr dirty="0" spc="-50"/>
              <a:t>=</a:t>
            </a:r>
            <a:r>
              <a:rPr dirty="0"/>
              <a:t>	</a:t>
            </a:r>
            <a:r>
              <a:rPr dirty="0" spc="-10"/>
              <a:t>Greater Clarity</a:t>
            </a:r>
            <a:endParaRPr sz="10000"/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839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300"/>
              <a:t>Created</a:t>
            </a:r>
            <a:r>
              <a:rPr dirty="0" sz="1300" spc="-25"/>
              <a:t> </a:t>
            </a:r>
            <a:r>
              <a:rPr dirty="0" sz="1300"/>
              <a:t>by</a:t>
            </a:r>
            <a:r>
              <a:rPr dirty="0" sz="1300" spc="-35"/>
              <a:t> </a:t>
            </a:r>
            <a:r>
              <a:rPr dirty="0" sz="1500">
                <a:solidFill>
                  <a:srgbClr val="E96D1F"/>
                </a:solidFill>
              </a:rPr>
              <a:t>Akash</a:t>
            </a:r>
            <a:r>
              <a:rPr dirty="0" sz="1500">
                <a:solidFill>
                  <a:srgbClr val="375F91"/>
                </a:solidFill>
              </a:rPr>
              <a:t>Karia</a:t>
            </a:r>
            <a:r>
              <a:rPr dirty="0" sz="1500" spc="45">
                <a:solidFill>
                  <a:srgbClr val="375F91"/>
                </a:solidFill>
              </a:rPr>
              <a:t> </a:t>
            </a:r>
            <a:r>
              <a:rPr dirty="0"/>
              <a:t>|</a:t>
            </a:r>
            <a:r>
              <a:rPr dirty="0" spc="-40"/>
              <a:t> </a:t>
            </a:r>
            <a:r>
              <a:rPr dirty="0"/>
              <a:t>Learn</a:t>
            </a:r>
            <a:r>
              <a:rPr dirty="0" spc="-20"/>
              <a:t> </a:t>
            </a:r>
            <a:r>
              <a:rPr dirty="0"/>
              <a:t>more</a:t>
            </a:r>
            <a:r>
              <a:rPr dirty="0" spc="-35"/>
              <a:t> </a:t>
            </a:r>
            <a:r>
              <a:rPr dirty="0"/>
              <a:t>at</a:t>
            </a:r>
            <a:r>
              <a:rPr dirty="0" spc="-10"/>
              <a:t> 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CommunicationSkillsTips.com</a:t>
            </a:r>
            <a:endParaRPr sz="1500"/>
          </a:p>
        </p:txBody>
      </p:sp>
      <p:sp>
        <p:nvSpPr>
          <p:cNvPr id="3" name="object 3" descr=""/>
          <p:cNvSpPr txBox="1"/>
          <p:nvPr/>
        </p:nvSpPr>
        <p:spPr>
          <a:xfrm>
            <a:off x="901700" y="3465703"/>
            <a:ext cx="8249920" cy="26657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Times New Roman"/>
                <a:cs typeface="Times New Roman"/>
              </a:rPr>
              <a:t>Keep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sentences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short,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simple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and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conversational</a:t>
            </a:r>
            <a:endParaRPr sz="1800">
              <a:latin typeface="Times New Roman"/>
              <a:cs typeface="Times New Roman"/>
            </a:endParaRPr>
          </a:p>
          <a:p>
            <a:pPr marL="12700" marR="1355090">
              <a:lnSpc>
                <a:spcPct val="191700"/>
              </a:lnSpc>
            </a:pPr>
            <a:r>
              <a:rPr dirty="0" sz="1800" spc="-10">
                <a:latin typeface="Times New Roman"/>
                <a:cs typeface="Times New Roman"/>
              </a:rPr>
              <a:t>Avoid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using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multiple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conjunctions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in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one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sentence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(i.e.</a:t>
            </a:r>
            <a:r>
              <a:rPr dirty="0" sz="1800" spc="-10">
                <a:latin typeface="Times New Roman"/>
                <a:cs typeface="Times New Roman"/>
              </a:rPr>
              <a:t> “and….and…and”) </a:t>
            </a:r>
            <a:r>
              <a:rPr dirty="0" sz="1800">
                <a:latin typeface="Times New Roman"/>
                <a:cs typeface="Times New Roman"/>
              </a:rPr>
              <a:t>Shorter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sentences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aid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comprehension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 marL="12700" marR="5080">
              <a:lnSpc>
                <a:spcPct val="95800"/>
              </a:lnSpc>
            </a:pPr>
            <a:r>
              <a:rPr dirty="0" sz="1800">
                <a:latin typeface="Times New Roman"/>
                <a:cs typeface="Times New Roman"/>
              </a:rPr>
              <a:t>Also,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remember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pause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between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sentences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–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this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sounds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like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such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obvious</a:t>
            </a:r>
            <a:r>
              <a:rPr dirty="0" sz="1800" spc="-10">
                <a:latin typeface="Times New Roman"/>
                <a:cs typeface="Times New Roman"/>
              </a:rPr>
              <a:t> thing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 spc="-20">
                <a:latin typeface="Times New Roman"/>
                <a:cs typeface="Times New Roman"/>
              </a:rPr>
              <a:t>say,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but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as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speakers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we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sometimes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forget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this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simple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rule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and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speak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too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quickly</a:t>
            </a:r>
            <a:r>
              <a:rPr dirty="0" sz="1800" spc="50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because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we’re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nervous.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Pause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and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allow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audience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members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digest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 spc="-25">
                <a:latin typeface="Times New Roman"/>
                <a:cs typeface="Times New Roman"/>
              </a:rPr>
              <a:t>the</a:t>
            </a:r>
            <a:r>
              <a:rPr dirty="0" sz="1800" spc="500">
                <a:latin typeface="Times New Roman"/>
                <a:cs typeface="Times New Roman"/>
              </a:rPr>
              <a:t>  </a:t>
            </a:r>
            <a:r>
              <a:rPr dirty="0" sz="1800">
                <a:latin typeface="Times New Roman"/>
                <a:cs typeface="Times New Roman"/>
              </a:rPr>
              <a:t>information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you’ve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just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given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them.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1700" y="817829"/>
            <a:ext cx="6800850" cy="2259330"/>
          </a:xfrm>
          <a:prstGeom prst="rect"/>
        </p:spPr>
        <p:txBody>
          <a:bodyPr wrap="square" lIns="0" tIns="50165" rIns="0" bIns="0" rtlCol="0" vert="horz">
            <a:spAutoFit/>
          </a:bodyPr>
          <a:lstStyle/>
          <a:p>
            <a:pPr marL="12700" marR="5080">
              <a:lnSpc>
                <a:spcPct val="97500"/>
              </a:lnSpc>
              <a:spcBef>
                <a:spcPts val="395"/>
              </a:spcBef>
              <a:tabLst>
                <a:tab pos="6516370" algn="l"/>
              </a:tabLst>
            </a:pPr>
            <a:r>
              <a:rPr dirty="0" sz="10000">
                <a:solidFill>
                  <a:srgbClr val="375F91"/>
                </a:solidFill>
              </a:rPr>
              <a:t>20</a:t>
            </a:r>
            <a:r>
              <a:rPr dirty="0"/>
              <a:t>Pause</a:t>
            </a:r>
            <a:r>
              <a:rPr dirty="0" spc="-210"/>
              <a:t> </a:t>
            </a:r>
            <a:r>
              <a:rPr dirty="0"/>
              <a:t>After</a:t>
            </a:r>
            <a:r>
              <a:rPr dirty="0" spc="-120"/>
              <a:t> </a:t>
            </a:r>
            <a:r>
              <a:rPr dirty="0" spc="-160"/>
              <a:t>You</a:t>
            </a:r>
            <a:r>
              <a:rPr dirty="0" spc="-210"/>
              <a:t> </a:t>
            </a:r>
            <a:r>
              <a:rPr dirty="0" spc="-25"/>
              <a:t>Ask</a:t>
            </a:r>
            <a:r>
              <a:rPr dirty="0"/>
              <a:t>	</a:t>
            </a:r>
            <a:r>
              <a:rPr dirty="0" spc="-50"/>
              <a:t>a </a:t>
            </a:r>
            <a:r>
              <a:rPr dirty="0" spc="-10"/>
              <a:t>Question</a:t>
            </a:r>
            <a:endParaRPr sz="10000"/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839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300"/>
              <a:t>Created</a:t>
            </a:r>
            <a:r>
              <a:rPr dirty="0" sz="1300" spc="-25"/>
              <a:t> </a:t>
            </a:r>
            <a:r>
              <a:rPr dirty="0" sz="1300"/>
              <a:t>by</a:t>
            </a:r>
            <a:r>
              <a:rPr dirty="0" sz="1300" spc="-35"/>
              <a:t> </a:t>
            </a:r>
            <a:r>
              <a:rPr dirty="0" sz="1500">
                <a:solidFill>
                  <a:srgbClr val="E96D1F"/>
                </a:solidFill>
              </a:rPr>
              <a:t>Akash</a:t>
            </a:r>
            <a:r>
              <a:rPr dirty="0" sz="1500">
                <a:solidFill>
                  <a:srgbClr val="375F91"/>
                </a:solidFill>
              </a:rPr>
              <a:t>Karia</a:t>
            </a:r>
            <a:r>
              <a:rPr dirty="0" sz="1500" spc="45">
                <a:solidFill>
                  <a:srgbClr val="375F91"/>
                </a:solidFill>
              </a:rPr>
              <a:t> </a:t>
            </a:r>
            <a:r>
              <a:rPr dirty="0"/>
              <a:t>|</a:t>
            </a:r>
            <a:r>
              <a:rPr dirty="0" spc="-40"/>
              <a:t> </a:t>
            </a:r>
            <a:r>
              <a:rPr dirty="0"/>
              <a:t>Learn</a:t>
            </a:r>
            <a:r>
              <a:rPr dirty="0" spc="-20"/>
              <a:t> </a:t>
            </a:r>
            <a:r>
              <a:rPr dirty="0"/>
              <a:t>more</a:t>
            </a:r>
            <a:r>
              <a:rPr dirty="0" spc="-35"/>
              <a:t> </a:t>
            </a:r>
            <a:r>
              <a:rPr dirty="0"/>
              <a:t>at</a:t>
            </a:r>
            <a:r>
              <a:rPr dirty="0" spc="-10"/>
              <a:t> 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CommunicationSkillsTips.com</a:t>
            </a:r>
            <a:endParaRPr sz="1500"/>
          </a:p>
        </p:txBody>
      </p:sp>
      <p:sp>
        <p:nvSpPr>
          <p:cNvPr id="3" name="object 3" descr=""/>
          <p:cNvSpPr txBox="1"/>
          <p:nvPr/>
        </p:nvSpPr>
        <p:spPr>
          <a:xfrm>
            <a:off x="901700" y="3465703"/>
            <a:ext cx="8146415" cy="2929255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12700" marR="446405">
              <a:lnSpc>
                <a:spcPts val="2080"/>
              </a:lnSpc>
              <a:spcBef>
                <a:spcPts val="235"/>
              </a:spcBef>
            </a:pPr>
            <a:r>
              <a:rPr dirty="0" sz="1800">
                <a:latin typeface="Times New Roman"/>
                <a:cs typeface="Times New Roman"/>
              </a:rPr>
              <a:t>During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my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workshops,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find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that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too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many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speakers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forget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pause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after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they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ask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 spc="-50">
                <a:latin typeface="Times New Roman"/>
                <a:cs typeface="Times New Roman"/>
              </a:rPr>
              <a:t>a </a:t>
            </a:r>
            <a:r>
              <a:rPr dirty="0" sz="1800" spc="-10">
                <a:latin typeface="Times New Roman"/>
                <a:cs typeface="Times New Roman"/>
              </a:rPr>
              <a:t>question.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800">
              <a:latin typeface="Times New Roman"/>
              <a:cs typeface="Times New Roman"/>
            </a:endParaRPr>
          </a:p>
          <a:p>
            <a:pPr marL="12700" marR="5080">
              <a:lnSpc>
                <a:spcPts val="2060"/>
              </a:lnSpc>
            </a:pPr>
            <a:r>
              <a:rPr dirty="0" sz="1800">
                <a:latin typeface="Times New Roman"/>
                <a:cs typeface="Times New Roman"/>
              </a:rPr>
              <a:t>After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ask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question,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pause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give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audience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members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time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respond…or,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if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you’re </a:t>
            </a:r>
            <a:r>
              <a:rPr dirty="0" sz="1800">
                <a:latin typeface="Times New Roman"/>
                <a:cs typeface="Times New Roman"/>
              </a:rPr>
              <a:t>not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expecting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response,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pause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and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give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them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time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think!</a:t>
            </a:r>
            <a:endParaRPr sz="1800">
              <a:latin typeface="Times New Roman"/>
              <a:cs typeface="Times New Roman"/>
            </a:endParaRPr>
          </a:p>
          <a:p>
            <a:pPr marL="1146810" marR="274955" indent="-227329">
              <a:lnSpc>
                <a:spcPts val="2080"/>
              </a:lnSpc>
              <a:spcBef>
                <a:spcPts val="2065"/>
              </a:spcBef>
              <a:buFont typeface="Courier New"/>
              <a:buChar char="o"/>
              <a:tabLst>
                <a:tab pos="1148080" algn="l"/>
              </a:tabLst>
            </a:pPr>
            <a:r>
              <a:rPr dirty="0" sz="1800">
                <a:latin typeface="Times New Roman"/>
                <a:cs typeface="Times New Roman"/>
              </a:rPr>
              <a:t>“What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do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think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is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number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one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mistake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most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speakers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make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 spc="-20">
                <a:latin typeface="Times New Roman"/>
                <a:cs typeface="Times New Roman"/>
              </a:rPr>
              <a:t>when </a:t>
            </a:r>
            <a:r>
              <a:rPr dirty="0" sz="1800" spc="-20">
                <a:latin typeface="Times New Roman"/>
                <a:cs typeface="Times New Roman"/>
              </a:rPr>
              <a:t>	</a:t>
            </a:r>
            <a:r>
              <a:rPr dirty="0" sz="1800">
                <a:latin typeface="Times New Roman"/>
                <a:cs typeface="Times New Roman"/>
              </a:rPr>
              <a:t>giving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presentations?”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(Pause,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make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eye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contact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and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wait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for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response)</a:t>
            </a:r>
            <a:endParaRPr sz="1800">
              <a:latin typeface="Times New Roman"/>
              <a:cs typeface="Times New Roman"/>
            </a:endParaRPr>
          </a:p>
          <a:p>
            <a:pPr marL="1146810" marR="221615" indent="-227329">
              <a:lnSpc>
                <a:spcPts val="2080"/>
              </a:lnSpc>
              <a:spcBef>
                <a:spcPts val="2050"/>
              </a:spcBef>
              <a:buFont typeface="Courier New"/>
              <a:buChar char="o"/>
              <a:tabLst>
                <a:tab pos="1148080" algn="l"/>
              </a:tabLst>
            </a:pPr>
            <a:r>
              <a:rPr dirty="0" sz="1800">
                <a:latin typeface="Times New Roman"/>
                <a:cs typeface="Times New Roman"/>
              </a:rPr>
              <a:t>“What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questions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do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have?”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(Pause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and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wait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for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students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think </a:t>
            </a:r>
            <a:r>
              <a:rPr dirty="0" sz="1800" spc="-10">
                <a:latin typeface="Times New Roman"/>
                <a:cs typeface="Times New Roman"/>
              </a:rPr>
              <a:t>	</a:t>
            </a:r>
            <a:r>
              <a:rPr dirty="0" sz="1800">
                <a:latin typeface="Times New Roman"/>
                <a:cs typeface="Times New Roman"/>
              </a:rPr>
              <a:t>about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what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questions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they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have)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1700" y="817829"/>
            <a:ext cx="7478395" cy="2259330"/>
          </a:xfrm>
          <a:prstGeom prst="rect"/>
        </p:spPr>
        <p:txBody>
          <a:bodyPr wrap="square" lIns="0" tIns="50165" rIns="0" bIns="0" rtlCol="0" vert="horz">
            <a:spAutoFit/>
          </a:bodyPr>
          <a:lstStyle/>
          <a:p>
            <a:pPr marL="12700" marR="5080">
              <a:lnSpc>
                <a:spcPct val="97500"/>
              </a:lnSpc>
              <a:spcBef>
                <a:spcPts val="395"/>
              </a:spcBef>
              <a:tabLst>
                <a:tab pos="3279775" algn="l"/>
                <a:tab pos="3739515" algn="l"/>
                <a:tab pos="5449570" algn="l"/>
                <a:tab pos="6075680" algn="l"/>
              </a:tabLst>
            </a:pPr>
            <a:r>
              <a:rPr dirty="0" sz="10000">
                <a:solidFill>
                  <a:srgbClr val="375F91"/>
                </a:solidFill>
              </a:rPr>
              <a:t>21</a:t>
            </a:r>
            <a:r>
              <a:rPr dirty="0"/>
              <a:t>Use </a:t>
            </a:r>
            <a:r>
              <a:rPr dirty="0" spc="-20"/>
              <a:t>Your</a:t>
            </a:r>
            <a:r>
              <a:rPr dirty="0"/>
              <a:t>	</a:t>
            </a:r>
            <a:r>
              <a:rPr dirty="0" spc="-10"/>
              <a:t>Hands</a:t>
            </a:r>
            <a:r>
              <a:rPr dirty="0"/>
              <a:t>	</a:t>
            </a:r>
            <a:r>
              <a:rPr dirty="0" spc="-25"/>
              <a:t>to</a:t>
            </a:r>
            <a:r>
              <a:rPr dirty="0"/>
              <a:t>	</a:t>
            </a:r>
            <a:r>
              <a:rPr dirty="0" spc="-20"/>
              <a:t>Show </a:t>
            </a:r>
            <a:r>
              <a:rPr dirty="0"/>
              <a:t>What</a:t>
            </a:r>
            <a:r>
              <a:rPr dirty="0" spc="-185"/>
              <a:t> </a:t>
            </a:r>
            <a:r>
              <a:rPr dirty="0" spc="-10"/>
              <a:t>You’re</a:t>
            </a:r>
            <a:r>
              <a:rPr dirty="0"/>
              <a:t>	</a:t>
            </a:r>
            <a:r>
              <a:rPr dirty="0" spc="-10"/>
              <a:t>Saying</a:t>
            </a:r>
            <a:endParaRPr sz="10000"/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839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300"/>
              <a:t>Created</a:t>
            </a:r>
            <a:r>
              <a:rPr dirty="0" sz="1300" spc="-25"/>
              <a:t> </a:t>
            </a:r>
            <a:r>
              <a:rPr dirty="0" sz="1300"/>
              <a:t>by</a:t>
            </a:r>
            <a:r>
              <a:rPr dirty="0" sz="1300" spc="-35"/>
              <a:t> </a:t>
            </a:r>
            <a:r>
              <a:rPr dirty="0" sz="1500">
                <a:solidFill>
                  <a:srgbClr val="E96D1F"/>
                </a:solidFill>
              </a:rPr>
              <a:t>Akash</a:t>
            </a:r>
            <a:r>
              <a:rPr dirty="0" sz="1500">
                <a:solidFill>
                  <a:srgbClr val="375F91"/>
                </a:solidFill>
              </a:rPr>
              <a:t>Karia</a:t>
            </a:r>
            <a:r>
              <a:rPr dirty="0" sz="1500" spc="45">
                <a:solidFill>
                  <a:srgbClr val="375F91"/>
                </a:solidFill>
              </a:rPr>
              <a:t> </a:t>
            </a:r>
            <a:r>
              <a:rPr dirty="0"/>
              <a:t>|</a:t>
            </a:r>
            <a:r>
              <a:rPr dirty="0" spc="-40"/>
              <a:t> </a:t>
            </a:r>
            <a:r>
              <a:rPr dirty="0"/>
              <a:t>Learn</a:t>
            </a:r>
            <a:r>
              <a:rPr dirty="0" spc="-20"/>
              <a:t> </a:t>
            </a:r>
            <a:r>
              <a:rPr dirty="0"/>
              <a:t>more</a:t>
            </a:r>
            <a:r>
              <a:rPr dirty="0" spc="-35"/>
              <a:t> </a:t>
            </a:r>
            <a:r>
              <a:rPr dirty="0"/>
              <a:t>at</a:t>
            </a:r>
            <a:r>
              <a:rPr dirty="0" spc="-10"/>
              <a:t> 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CommunicationSkillsTips.com</a:t>
            </a:r>
            <a:endParaRPr sz="1500"/>
          </a:p>
        </p:txBody>
      </p:sp>
      <p:sp>
        <p:nvSpPr>
          <p:cNvPr id="3" name="object 3" descr=""/>
          <p:cNvSpPr txBox="1"/>
          <p:nvPr/>
        </p:nvSpPr>
        <p:spPr>
          <a:xfrm>
            <a:off x="901700" y="3465703"/>
            <a:ext cx="7825740" cy="18776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Times New Roman"/>
                <a:cs typeface="Times New Roman"/>
              </a:rPr>
              <a:t>Don’t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keep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hands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glued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sides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or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behind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10">
                <a:latin typeface="Times New Roman"/>
                <a:cs typeface="Times New Roman"/>
              </a:rPr>
              <a:t> back.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80"/>
              </a:spcBef>
            </a:pPr>
            <a:r>
              <a:rPr dirty="0" sz="1800">
                <a:latin typeface="Times New Roman"/>
                <a:cs typeface="Times New Roman"/>
              </a:rPr>
              <a:t>Use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hands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naturally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show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what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you’re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saying.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 marL="12700" marR="5080">
              <a:lnSpc>
                <a:spcPct val="95800"/>
              </a:lnSpc>
            </a:pPr>
            <a:r>
              <a:rPr dirty="0" sz="1800" spc="-55">
                <a:latin typeface="Times New Roman"/>
                <a:cs typeface="Times New Roman"/>
              </a:rPr>
              <a:t>You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can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start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off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speaking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with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hands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mid-way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up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(not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down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by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sides)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 spc="-25">
                <a:latin typeface="Times New Roman"/>
                <a:cs typeface="Times New Roman"/>
              </a:rPr>
              <a:t>and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hands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will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automatically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move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naturally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once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as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gain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confidence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during</a:t>
            </a:r>
            <a:r>
              <a:rPr dirty="0" sz="1800" spc="-55">
                <a:latin typeface="Times New Roman"/>
                <a:cs typeface="Times New Roman"/>
              </a:rPr>
              <a:t> </a:t>
            </a:r>
            <a:r>
              <a:rPr dirty="0" sz="1800" spc="-20">
                <a:latin typeface="Times New Roman"/>
                <a:cs typeface="Times New Roman"/>
              </a:rPr>
              <a:t>your </a:t>
            </a:r>
            <a:r>
              <a:rPr dirty="0" sz="1800" spc="-10">
                <a:latin typeface="Times New Roman"/>
                <a:cs typeface="Times New Roman"/>
              </a:rPr>
              <a:t>presentation.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1700" y="817829"/>
            <a:ext cx="5834380" cy="15494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0" spc="-20">
                <a:solidFill>
                  <a:srgbClr val="375F91"/>
                </a:solidFill>
              </a:rPr>
              <a:t>2</a:t>
            </a:r>
            <a:r>
              <a:rPr dirty="0" sz="10000" spc="525">
                <a:solidFill>
                  <a:srgbClr val="375F91"/>
                </a:solidFill>
              </a:rPr>
              <a:t>2</a:t>
            </a:r>
            <a:r>
              <a:rPr dirty="0" spc="-20"/>
              <a:t>The</a:t>
            </a:r>
            <a:r>
              <a:rPr dirty="0" spc="-30"/>
              <a:t> </a:t>
            </a:r>
            <a:r>
              <a:rPr dirty="0"/>
              <a:t>“Err…”</a:t>
            </a:r>
            <a:r>
              <a:rPr dirty="0" spc="-40"/>
              <a:t> </a:t>
            </a:r>
            <a:r>
              <a:rPr dirty="0" spc="-10"/>
              <a:t>Error</a:t>
            </a:r>
            <a:endParaRPr sz="10000"/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839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300"/>
              <a:t>Created</a:t>
            </a:r>
            <a:r>
              <a:rPr dirty="0" sz="1300" spc="-25"/>
              <a:t> </a:t>
            </a:r>
            <a:r>
              <a:rPr dirty="0" sz="1300"/>
              <a:t>by</a:t>
            </a:r>
            <a:r>
              <a:rPr dirty="0" sz="1300" spc="-35"/>
              <a:t> </a:t>
            </a:r>
            <a:r>
              <a:rPr dirty="0" sz="1500">
                <a:solidFill>
                  <a:srgbClr val="E96D1F"/>
                </a:solidFill>
              </a:rPr>
              <a:t>Akash</a:t>
            </a:r>
            <a:r>
              <a:rPr dirty="0" sz="1500">
                <a:solidFill>
                  <a:srgbClr val="375F91"/>
                </a:solidFill>
              </a:rPr>
              <a:t>Karia</a:t>
            </a:r>
            <a:r>
              <a:rPr dirty="0" sz="1500" spc="45">
                <a:solidFill>
                  <a:srgbClr val="375F91"/>
                </a:solidFill>
              </a:rPr>
              <a:t> </a:t>
            </a:r>
            <a:r>
              <a:rPr dirty="0"/>
              <a:t>|</a:t>
            </a:r>
            <a:r>
              <a:rPr dirty="0" spc="-40"/>
              <a:t> </a:t>
            </a:r>
            <a:r>
              <a:rPr dirty="0"/>
              <a:t>Learn</a:t>
            </a:r>
            <a:r>
              <a:rPr dirty="0" spc="-20"/>
              <a:t> </a:t>
            </a:r>
            <a:r>
              <a:rPr dirty="0"/>
              <a:t>more</a:t>
            </a:r>
            <a:r>
              <a:rPr dirty="0" spc="-35"/>
              <a:t> </a:t>
            </a:r>
            <a:r>
              <a:rPr dirty="0"/>
              <a:t>at</a:t>
            </a:r>
            <a:r>
              <a:rPr dirty="0" spc="-10"/>
              <a:t> 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CommunicationSkillsTips.com</a:t>
            </a:r>
            <a:endParaRPr sz="1500"/>
          </a:p>
        </p:txBody>
      </p:sp>
      <p:sp>
        <p:nvSpPr>
          <p:cNvPr id="3" name="object 3" descr=""/>
          <p:cNvSpPr txBox="1"/>
          <p:nvPr/>
        </p:nvSpPr>
        <p:spPr>
          <a:xfrm>
            <a:off x="901700" y="2764663"/>
            <a:ext cx="7270750" cy="29292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25">
                <a:latin typeface="Times New Roman"/>
                <a:cs typeface="Times New Roman"/>
              </a:rPr>
              <a:t>Work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on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decreasing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um’s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and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errs…</a:t>
            </a:r>
            <a:endParaRPr sz="1800">
              <a:latin typeface="Times New Roman"/>
              <a:cs typeface="Times New Roman"/>
            </a:endParaRPr>
          </a:p>
          <a:p>
            <a:pPr marL="12700" marR="1865630">
              <a:lnSpc>
                <a:spcPct val="191700"/>
              </a:lnSpc>
            </a:pPr>
            <a:r>
              <a:rPr dirty="0" sz="1800">
                <a:latin typeface="Times New Roman"/>
                <a:cs typeface="Times New Roman"/>
              </a:rPr>
              <a:t>Slow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down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speaking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rate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and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don’t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be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afraid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10">
                <a:latin typeface="Times New Roman"/>
                <a:cs typeface="Times New Roman"/>
              </a:rPr>
              <a:t> pause </a:t>
            </a:r>
            <a:r>
              <a:rPr dirty="0" sz="1800">
                <a:latin typeface="Times New Roman"/>
                <a:cs typeface="Times New Roman"/>
              </a:rPr>
              <a:t>Instead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of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erring,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PAUSE!</a:t>
            </a:r>
            <a:endParaRPr sz="1800">
              <a:latin typeface="Times New Roman"/>
              <a:cs typeface="Times New Roman"/>
            </a:endParaRPr>
          </a:p>
          <a:p>
            <a:pPr marL="12700" marR="3035300">
              <a:lnSpc>
                <a:spcPct val="191700"/>
              </a:lnSpc>
            </a:pPr>
            <a:r>
              <a:rPr dirty="0" sz="1800">
                <a:latin typeface="Times New Roman"/>
                <a:cs typeface="Times New Roman"/>
              </a:rPr>
              <a:t>This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technique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will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take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lot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of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practice… </a:t>
            </a:r>
            <a:r>
              <a:rPr dirty="0" sz="1800" spc="-20">
                <a:latin typeface="Times New Roman"/>
                <a:cs typeface="Times New Roman"/>
              </a:rPr>
              <a:t>You’ll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have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overcome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power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of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habit…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80"/>
              </a:spcBef>
            </a:pPr>
            <a:r>
              <a:rPr dirty="0" sz="1800">
                <a:latin typeface="Times New Roman"/>
                <a:cs typeface="Times New Roman"/>
              </a:rPr>
              <a:t>But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if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keep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reminding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yourself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pause,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will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eventually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be</a:t>
            </a:r>
            <a:r>
              <a:rPr dirty="0" sz="1800" spc="2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“um”-free!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1700" y="817829"/>
            <a:ext cx="7754620" cy="15494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178935" algn="l"/>
                <a:tab pos="6431280" algn="l"/>
              </a:tabLst>
            </a:pPr>
            <a:r>
              <a:rPr dirty="0" sz="10000">
                <a:solidFill>
                  <a:srgbClr val="375F91"/>
                </a:solidFill>
              </a:rPr>
              <a:t>23</a:t>
            </a:r>
            <a:r>
              <a:rPr dirty="0"/>
              <a:t>Share</a:t>
            </a:r>
            <a:r>
              <a:rPr dirty="0" spc="-10"/>
              <a:t> </a:t>
            </a:r>
            <a:r>
              <a:rPr dirty="0" spc="-20"/>
              <a:t>Your</a:t>
            </a:r>
            <a:r>
              <a:rPr dirty="0"/>
              <a:t>	</a:t>
            </a:r>
            <a:r>
              <a:rPr dirty="0" spc="-10"/>
              <a:t>Personal</a:t>
            </a:r>
            <a:r>
              <a:rPr dirty="0"/>
              <a:t>	</a:t>
            </a:r>
            <a:r>
              <a:rPr dirty="0" spc="-20"/>
              <a:t>Story</a:t>
            </a:r>
            <a:endParaRPr sz="10000"/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839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300"/>
              <a:t>Created</a:t>
            </a:r>
            <a:r>
              <a:rPr dirty="0" sz="1300" spc="-25"/>
              <a:t> </a:t>
            </a:r>
            <a:r>
              <a:rPr dirty="0" sz="1300"/>
              <a:t>by</a:t>
            </a:r>
            <a:r>
              <a:rPr dirty="0" sz="1300" spc="-35"/>
              <a:t> </a:t>
            </a:r>
            <a:r>
              <a:rPr dirty="0" sz="1500">
                <a:solidFill>
                  <a:srgbClr val="E96D1F"/>
                </a:solidFill>
              </a:rPr>
              <a:t>Akash</a:t>
            </a:r>
            <a:r>
              <a:rPr dirty="0" sz="1500">
                <a:solidFill>
                  <a:srgbClr val="375F91"/>
                </a:solidFill>
              </a:rPr>
              <a:t>Karia</a:t>
            </a:r>
            <a:r>
              <a:rPr dirty="0" sz="1500" spc="45">
                <a:solidFill>
                  <a:srgbClr val="375F91"/>
                </a:solidFill>
              </a:rPr>
              <a:t> </a:t>
            </a:r>
            <a:r>
              <a:rPr dirty="0"/>
              <a:t>|</a:t>
            </a:r>
            <a:r>
              <a:rPr dirty="0" spc="-40"/>
              <a:t> </a:t>
            </a:r>
            <a:r>
              <a:rPr dirty="0"/>
              <a:t>Learn</a:t>
            </a:r>
            <a:r>
              <a:rPr dirty="0" spc="-20"/>
              <a:t> </a:t>
            </a:r>
            <a:r>
              <a:rPr dirty="0"/>
              <a:t>more</a:t>
            </a:r>
            <a:r>
              <a:rPr dirty="0" spc="-35"/>
              <a:t> </a:t>
            </a:r>
            <a:r>
              <a:rPr dirty="0"/>
              <a:t>at</a:t>
            </a:r>
            <a:r>
              <a:rPr dirty="0" spc="-10"/>
              <a:t> 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CommunicationSkillsTips.com</a:t>
            </a:r>
            <a:endParaRPr sz="1500"/>
          </a:p>
        </p:txBody>
      </p:sp>
      <p:sp>
        <p:nvSpPr>
          <p:cNvPr id="3" name="object 3" descr=""/>
          <p:cNvSpPr txBox="1"/>
          <p:nvPr/>
        </p:nvSpPr>
        <p:spPr>
          <a:xfrm>
            <a:off x="901700" y="2764663"/>
            <a:ext cx="6903720" cy="16154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Times New Roman"/>
                <a:cs typeface="Times New Roman"/>
              </a:rPr>
              <a:t>Stories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are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POWERFUL!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80"/>
              </a:spcBef>
            </a:pP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essence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of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public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speaking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is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“tell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story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and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make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point”.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800">
              <a:latin typeface="Times New Roman"/>
              <a:cs typeface="Times New Roman"/>
            </a:endParaRPr>
          </a:p>
          <a:p>
            <a:pPr marL="12700" marR="5080">
              <a:lnSpc>
                <a:spcPts val="2080"/>
              </a:lnSpc>
            </a:pPr>
            <a:r>
              <a:rPr dirty="0" sz="1800">
                <a:latin typeface="Times New Roman"/>
                <a:cs typeface="Times New Roman"/>
              </a:rPr>
              <a:t>“People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can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resist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sales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message…but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 i="1">
                <a:latin typeface="Times New Roman"/>
                <a:cs typeface="Times New Roman"/>
              </a:rPr>
              <a:t>no</a:t>
            </a:r>
            <a:r>
              <a:rPr dirty="0" sz="1800" spc="-30" i="1">
                <a:latin typeface="Times New Roman"/>
                <a:cs typeface="Times New Roman"/>
              </a:rPr>
              <a:t> </a:t>
            </a:r>
            <a:r>
              <a:rPr dirty="0" sz="1800" i="1">
                <a:latin typeface="Times New Roman"/>
                <a:cs typeface="Times New Roman"/>
              </a:rPr>
              <a:t>one</a:t>
            </a:r>
            <a:r>
              <a:rPr dirty="0" sz="1800" spc="-25" i="1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can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resist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well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told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story” </a:t>
            </a:r>
            <a:r>
              <a:rPr dirty="0" sz="1800">
                <a:latin typeface="Times New Roman"/>
                <a:cs typeface="Times New Roman"/>
              </a:rPr>
              <a:t>–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Patricia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Fripp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1700" y="817829"/>
            <a:ext cx="8194040" cy="15494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653280" algn="l"/>
                <a:tab pos="5313045" algn="l"/>
              </a:tabLst>
            </a:pPr>
            <a:r>
              <a:rPr dirty="0" sz="10000">
                <a:solidFill>
                  <a:srgbClr val="375F91"/>
                </a:solidFill>
              </a:rPr>
              <a:t>24</a:t>
            </a:r>
            <a:r>
              <a:rPr dirty="0"/>
              <a:t>The</a:t>
            </a:r>
            <a:r>
              <a:rPr dirty="0" spc="40"/>
              <a:t> </a:t>
            </a:r>
            <a:r>
              <a:rPr dirty="0"/>
              <a:t>Five</a:t>
            </a:r>
            <a:r>
              <a:rPr dirty="0" spc="40"/>
              <a:t> </a:t>
            </a:r>
            <a:r>
              <a:rPr dirty="0" spc="-25"/>
              <a:t>C’s</a:t>
            </a:r>
            <a:r>
              <a:rPr dirty="0"/>
              <a:t>	</a:t>
            </a:r>
            <a:r>
              <a:rPr dirty="0" spc="-25"/>
              <a:t>of</a:t>
            </a:r>
            <a:r>
              <a:rPr dirty="0"/>
              <a:t>	</a:t>
            </a:r>
            <a:r>
              <a:rPr dirty="0" spc="-10"/>
              <a:t>Storytelling</a:t>
            </a:r>
            <a:endParaRPr sz="10000"/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839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300"/>
              <a:t>Created</a:t>
            </a:r>
            <a:r>
              <a:rPr dirty="0" sz="1300" spc="-25"/>
              <a:t> </a:t>
            </a:r>
            <a:r>
              <a:rPr dirty="0" sz="1300"/>
              <a:t>by</a:t>
            </a:r>
            <a:r>
              <a:rPr dirty="0" sz="1300" spc="-35"/>
              <a:t> </a:t>
            </a:r>
            <a:r>
              <a:rPr dirty="0" sz="1500">
                <a:solidFill>
                  <a:srgbClr val="E96D1F"/>
                </a:solidFill>
              </a:rPr>
              <a:t>Akash</a:t>
            </a:r>
            <a:r>
              <a:rPr dirty="0" sz="1500">
                <a:solidFill>
                  <a:srgbClr val="375F91"/>
                </a:solidFill>
              </a:rPr>
              <a:t>Karia</a:t>
            </a:r>
            <a:r>
              <a:rPr dirty="0" sz="1500" spc="45">
                <a:solidFill>
                  <a:srgbClr val="375F91"/>
                </a:solidFill>
              </a:rPr>
              <a:t> </a:t>
            </a:r>
            <a:r>
              <a:rPr dirty="0"/>
              <a:t>|</a:t>
            </a:r>
            <a:r>
              <a:rPr dirty="0" spc="-40"/>
              <a:t> </a:t>
            </a:r>
            <a:r>
              <a:rPr dirty="0"/>
              <a:t>Learn</a:t>
            </a:r>
            <a:r>
              <a:rPr dirty="0" spc="-20"/>
              <a:t> </a:t>
            </a:r>
            <a:r>
              <a:rPr dirty="0"/>
              <a:t>more</a:t>
            </a:r>
            <a:r>
              <a:rPr dirty="0" spc="-35"/>
              <a:t> </a:t>
            </a:r>
            <a:r>
              <a:rPr dirty="0"/>
              <a:t>at</a:t>
            </a:r>
            <a:r>
              <a:rPr dirty="0" spc="-10"/>
              <a:t> 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CommunicationSkillsTips.com</a:t>
            </a:r>
            <a:endParaRPr sz="1500"/>
          </a:p>
        </p:txBody>
      </p:sp>
      <p:sp>
        <p:nvSpPr>
          <p:cNvPr id="3" name="object 3" descr=""/>
          <p:cNvSpPr txBox="1"/>
          <p:nvPr/>
        </p:nvSpPr>
        <p:spPr>
          <a:xfrm>
            <a:off x="901700" y="2519298"/>
            <a:ext cx="6708140" cy="19418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90245" indent="-227965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690245" algn="l"/>
              </a:tabLst>
            </a:pPr>
            <a:r>
              <a:rPr dirty="0" sz="1800" spc="-10">
                <a:latin typeface="Times New Roman"/>
                <a:cs typeface="Times New Roman"/>
              </a:rPr>
              <a:t>Characters</a:t>
            </a:r>
            <a:endParaRPr sz="1800">
              <a:latin typeface="Times New Roman"/>
              <a:cs typeface="Times New Roman"/>
            </a:endParaRPr>
          </a:p>
          <a:p>
            <a:pPr marL="690245" indent="-227965">
              <a:lnSpc>
                <a:spcPct val="100000"/>
              </a:lnSpc>
              <a:spcBef>
                <a:spcPts val="35"/>
              </a:spcBef>
              <a:buFont typeface="Symbol"/>
              <a:buChar char=""/>
              <a:tabLst>
                <a:tab pos="690245" algn="l"/>
              </a:tabLst>
            </a:pPr>
            <a:r>
              <a:rPr dirty="0" sz="1800" spc="-10">
                <a:latin typeface="Times New Roman"/>
                <a:cs typeface="Times New Roman"/>
              </a:rPr>
              <a:t>Conflict</a:t>
            </a:r>
            <a:endParaRPr sz="1800">
              <a:latin typeface="Times New Roman"/>
              <a:cs typeface="Times New Roman"/>
            </a:endParaRPr>
          </a:p>
          <a:p>
            <a:pPr marL="690245" indent="-227965">
              <a:lnSpc>
                <a:spcPct val="100000"/>
              </a:lnSpc>
              <a:spcBef>
                <a:spcPts val="35"/>
              </a:spcBef>
              <a:buFont typeface="Symbol"/>
              <a:buChar char=""/>
              <a:tabLst>
                <a:tab pos="690245" algn="l"/>
              </a:tabLst>
            </a:pPr>
            <a:r>
              <a:rPr dirty="0" sz="1800" spc="-20">
                <a:latin typeface="Times New Roman"/>
                <a:cs typeface="Times New Roman"/>
              </a:rPr>
              <a:t>Cure</a:t>
            </a:r>
            <a:endParaRPr sz="1800">
              <a:latin typeface="Times New Roman"/>
              <a:cs typeface="Times New Roman"/>
            </a:endParaRPr>
          </a:p>
          <a:p>
            <a:pPr marL="690245" indent="-227965">
              <a:lnSpc>
                <a:spcPct val="100000"/>
              </a:lnSpc>
              <a:spcBef>
                <a:spcPts val="35"/>
              </a:spcBef>
              <a:buFont typeface="Symbol"/>
              <a:buChar char=""/>
              <a:tabLst>
                <a:tab pos="690245" algn="l"/>
              </a:tabLst>
            </a:pPr>
            <a:r>
              <a:rPr dirty="0" sz="1800" spc="-10">
                <a:latin typeface="Times New Roman"/>
                <a:cs typeface="Times New Roman"/>
              </a:rPr>
              <a:t>Change</a:t>
            </a:r>
            <a:endParaRPr sz="1800">
              <a:latin typeface="Times New Roman"/>
              <a:cs typeface="Times New Roman"/>
            </a:endParaRPr>
          </a:p>
          <a:p>
            <a:pPr marL="690245" indent="-227965">
              <a:lnSpc>
                <a:spcPct val="100000"/>
              </a:lnSpc>
              <a:spcBef>
                <a:spcPts val="50"/>
              </a:spcBef>
              <a:buFont typeface="Symbol"/>
              <a:buChar char=""/>
              <a:tabLst>
                <a:tab pos="690245" algn="l"/>
              </a:tabLst>
            </a:pPr>
            <a:r>
              <a:rPr dirty="0" sz="1800">
                <a:latin typeface="Times New Roman"/>
                <a:cs typeface="Times New Roman"/>
              </a:rPr>
              <a:t>Carryout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Message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70"/>
              </a:spcBef>
            </a:pPr>
            <a:r>
              <a:rPr dirty="0" sz="1800">
                <a:latin typeface="Times New Roman"/>
                <a:cs typeface="Times New Roman"/>
              </a:rPr>
              <a:t>Check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out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u="sng" sz="1800" b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2"/>
              </a:rPr>
              <a:t>this</a:t>
            </a:r>
            <a:r>
              <a:rPr dirty="0" u="sng" sz="1800" spc="-20" b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dirty="0" u="sng" sz="1800" b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2"/>
              </a:rPr>
              <a:t>video</a:t>
            </a:r>
            <a:r>
              <a:rPr dirty="0" u="none" sz="1800" spc="-15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for</a:t>
            </a:r>
            <a:r>
              <a:rPr dirty="0" u="none" sz="1800" spc="-15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more</a:t>
            </a:r>
            <a:r>
              <a:rPr dirty="0" u="none" sz="1800" spc="-30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information</a:t>
            </a:r>
            <a:r>
              <a:rPr dirty="0" u="none" sz="1800" spc="-15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about</a:t>
            </a:r>
            <a:r>
              <a:rPr dirty="0" u="none" sz="1800" spc="-25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the</a:t>
            </a:r>
            <a:r>
              <a:rPr dirty="0" u="none" sz="1800" spc="-15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5C’s</a:t>
            </a:r>
            <a:r>
              <a:rPr dirty="0" u="none" sz="1800" spc="-25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of</a:t>
            </a:r>
            <a:r>
              <a:rPr dirty="0" u="none" sz="1800" spc="-30">
                <a:latin typeface="Times New Roman"/>
                <a:cs typeface="Times New Roman"/>
              </a:rPr>
              <a:t> </a:t>
            </a:r>
            <a:r>
              <a:rPr dirty="0" u="none" sz="1800" spc="-10">
                <a:latin typeface="Times New Roman"/>
                <a:cs typeface="Times New Roman"/>
              </a:rPr>
              <a:t>Storytelling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35811" y="1395729"/>
            <a:ext cx="7987030" cy="37223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635">
              <a:lnSpc>
                <a:spcPts val="4110"/>
              </a:lnSpc>
              <a:spcBef>
                <a:spcPts val="100"/>
              </a:spcBef>
            </a:pPr>
            <a:r>
              <a:rPr dirty="0" sz="3600">
                <a:solidFill>
                  <a:srgbClr val="FF8100"/>
                </a:solidFill>
                <a:latin typeface="Times New Roman"/>
                <a:cs typeface="Times New Roman"/>
              </a:rPr>
              <a:t>Part</a:t>
            </a:r>
            <a:r>
              <a:rPr dirty="0" sz="3600" spc="-60">
                <a:solidFill>
                  <a:srgbClr val="FF8100"/>
                </a:solidFill>
                <a:latin typeface="Times New Roman"/>
                <a:cs typeface="Times New Roman"/>
              </a:rPr>
              <a:t> </a:t>
            </a:r>
            <a:r>
              <a:rPr dirty="0" sz="3600" spc="-25">
                <a:solidFill>
                  <a:srgbClr val="FF8100"/>
                </a:solidFill>
                <a:latin typeface="Times New Roman"/>
                <a:cs typeface="Times New Roman"/>
              </a:rPr>
              <a:t>2:</a:t>
            </a:r>
            <a:endParaRPr sz="3600">
              <a:latin typeface="Times New Roman"/>
              <a:cs typeface="Times New Roman"/>
            </a:endParaRPr>
          </a:p>
          <a:p>
            <a:pPr algn="ctr" marL="12065" marR="5080" indent="-635">
              <a:lnSpc>
                <a:spcPts val="8280"/>
              </a:lnSpc>
              <a:spcBef>
                <a:spcPts val="250"/>
              </a:spcBef>
            </a:pPr>
            <a:r>
              <a:rPr dirty="0" sz="7200">
                <a:solidFill>
                  <a:srgbClr val="375F91"/>
                </a:solidFill>
                <a:latin typeface="Times New Roman"/>
                <a:cs typeface="Times New Roman"/>
              </a:rPr>
              <a:t>How to </a:t>
            </a:r>
            <a:r>
              <a:rPr dirty="0" sz="7200" spc="-10">
                <a:solidFill>
                  <a:srgbClr val="375F91"/>
                </a:solidFill>
                <a:latin typeface="Times New Roman"/>
                <a:cs typeface="Times New Roman"/>
              </a:rPr>
              <a:t>Handle </a:t>
            </a:r>
            <a:r>
              <a:rPr dirty="0" sz="7200">
                <a:solidFill>
                  <a:srgbClr val="375F91"/>
                </a:solidFill>
                <a:latin typeface="Times New Roman"/>
                <a:cs typeface="Times New Roman"/>
              </a:rPr>
              <a:t>Difficult</a:t>
            </a:r>
            <a:r>
              <a:rPr dirty="0" sz="7200" spc="-90">
                <a:solidFill>
                  <a:srgbClr val="375F91"/>
                </a:solidFill>
                <a:latin typeface="Times New Roman"/>
                <a:cs typeface="Times New Roman"/>
              </a:rPr>
              <a:t> </a:t>
            </a:r>
            <a:r>
              <a:rPr dirty="0" sz="7200">
                <a:solidFill>
                  <a:srgbClr val="375F91"/>
                </a:solidFill>
                <a:latin typeface="Times New Roman"/>
                <a:cs typeface="Times New Roman"/>
              </a:rPr>
              <a:t>Situations</a:t>
            </a:r>
            <a:r>
              <a:rPr dirty="0" sz="7200" spc="-90">
                <a:solidFill>
                  <a:srgbClr val="375F91"/>
                </a:solidFill>
                <a:latin typeface="Times New Roman"/>
                <a:cs typeface="Times New Roman"/>
              </a:rPr>
              <a:t> </a:t>
            </a:r>
            <a:r>
              <a:rPr dirty="0" sz="7200" spc="-50">
                <a:solidFill>
                  <a:srgbClr val="375F91"/>
                </a:solidFill>
                <a:latin typeface="Times New Roman"/>
                <a:cs typeface="Times New Roman"/>
              </a:rPr>
              <a:t>&amp; </a:t>
            </a:r>
            <a:r>
              <a:rPr dirty="0" sz="7200">
                <a:solidFill>
                  <a:srgbClr val="375F91"/>
                </a:solidFill>
                <a:latin typeface="Times New Roman"/>
                <a:cs typeface="Times New Roman"/>
              </a:rPr>
              <a:t>Audience</a:t>
            </a:r>
            <a:r>
              <a:rPr dirty="0" sz="7200" spc="-305">
                <a:solidFill>
                  <a:srgbClr val="375F91"/>
                </a:solidFill>
                <a:latin typeface="Times New Roman"/>
                <a:cs typeface="Times New Roman"/>
              </a:rPr>
              <a:t> </a:t>
            </a:r>
            <a:r>
              <a:rPr dirty="0" sz="7200" spc="-10">
                <a:solidFill>
                  <a:srgbClr val="375F91"/>
                </a:solidFill>
                <a:latin typeface="Times New Roman"/>
                <a:cs typeface="Times New Roman"/>
              </a:rPr>
              <a:t>Members</a:t>
            </a:r>
            <a:endParaRPr sz="7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839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300"/>
              <a:t>Created</a:t>
            </a:r>
            <a:r>
              <a:rPr dirty="0" sz="1300" spc="-25"/>
              <a:t> </a:t>
            </a:r>
            <a:r>
              <a:rPr dirty="0" sz="1300"/>
              <a:t>by</a:t>
            </a:r>
            <a:r>
              <a:rPr dirty="0" sz="1300" spc="-35"/>
              <a:t> </a:t>
            </a:r>
            <a:r>
              <a:rPr dirty="0" sz="1500">
                <a:solidFill>
                  <a:srgbClr val="E96D1F"/>
                </a:solidFill>
              </a:rPr>
              <a:t>Akash</a:t>
            </a:r>
            <a:r>
              <a:rPr dirty="0" sz="1500">
                <a:solidFill>
                  <a:srgbClr val="375F91"/>
                </a:solidFill>
              </a:rPr>
              <a:t>Karia</a:t>
            </a:r>
            <a:r>
              <a:rPr dirty="0" sz="1500" spc="45">
                <a:solidFill>
                  <a:srgbClr val="375F91"/>
                </a:solidFill>
              </a:rPr>
              <a:t> </a:t>
            </a:r>
            <a:r>
              <a:rPr dirty="0"/>
              <a:t>|</a:t>
            </a:r>
            <a:r>
              <a:rPr dirty="0" spc="-40"/>
              <a:t> </a:t>
            </a:r>
            <a:r>
              <a:rPr dirty="0"/>
              <a:t>Learn</a:t>
            </a:r>
            <a:r>
              <a:rPr dirty="0" spc="-20"/>
              <a:t> </a:t>
            </a:r>
            <a:r>
              <a:rPr dirty="0"/>
              <a:t>more</a:t>
            </a:r>
            <a:r>
              <a:rPr dirty="0" spc="-35"/>
              <a:t> </a:t>
            </a:r>
            <a:r>
              <a:rPr dirty="0"/>
              <a:t>at</a:t>
            </a:r>
            <a:r>
              <a:rPr dirty="0" spc="-10"/>
              <a:t> 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CommunicationSkillsTips.com</a:t>
            </a:r>
            <a:endParaRPr sz="1500"/>
          </a:p>
        </p:txBody>
      </p:sp>
      <p:sp>
        <p:nvSpPr>
          <p:cNvPr id="3" name="object 3" descr=""/>
          <p:cNvSpPr txBox="1"/>
          <p:nvPr/>
        </p:nvSpPr>
        <p:spPr>
          <a:xfrm>
            <a:off x="1218996" y="5076825"/>
            <a:ext cx="7619365" cy="1626235"/>
          </a:xfrm>
          <a:prstGeom prst="rect">
            <a:avLst/>
          </a:prstGeom>
        </p:spPr>
        <p:txBody>
          <a:bodyPr wrap="square" lIns="0" tIns="34925" rIns="0" bIns="0" rtlCol="0" vert="horz">
            <a:spAutoFit/>
          </a:bodyPr>
          <a:lstStyle/>
          <a:p>
            <a:pPr algn="ctr" marL="12700" marR="5080" indent="106045">
              <a:lnSpc>
                <a:spcPct val="95900"/>
              </a:lnSpc>
              <a:spcBef>
                <a:spcPts val="275"/>
              </a:spcBef>
            </a:pPr>
            <a:r>
              <a:rPr dirty="0" sz="3600" spc="-20">
                <a:solidFill>
                  <a:srgbClr val="FF8100"/>
                </a:solidFill>
                <a:latin typeface="Times New Roman"/>
                <a:cs typeface="Times New Roman"/>
              </a:rPr>
              <a:t>Tools</a:t>
            </a:r>
            <a:r>
              <a:rPr dirty="0" sz="3600" spc="-90">
                <a:solidFill>
                  <a:srgbClr val="FF8100"/>
                </a:solidFill>
                <a:latin typeface="Times New Roman"/>
                <a:cs typeface="Times New Roman"/>
              </a:rPr>
              <a:t> </a:t>
            </a:r>
            <a:r>
              <a:rPr dirty="0" sz="3600">
                <a:solidFill>
                  <a:srgbClr val="FF8100"/>
                </a:solidFill>
                <a:latin typeface="Times New Roman"/>
                <a:cs typeface="Times New Roman"/>
              </a:rPr>
              <a:t>to</a:t>
            </a:r>
            <a:r>
              <a:rPr dirty="0" sz="3600" spc="-70">
                <a:solidFill>
                  <a:srgbClr val="FF8100"/>
                </a:solidFill>
                <a:latin typeface="Times New Roman"/>
                <a:cs typeface="Times New Roman"/>
              </a:rPr>
              <a:t> </a:t>
            </a:r>
            <a:r>
              <a:rPr dirty="0" sz="3600">
                <a:solidFill>
                  <a:srgbClr val="FF8100"/>
                </a:solidFill>
                <a:latin typeface="Times New Roman"/>
                <a:cs typeface="Times New Roman"/>
              </a:rPr>
              <a:t>Help</a:t>
            </a:r>
            <a:r>
              <a:rPr dirty="0" sz="3600" spc="-200">
                <a:solidFill>
                  <a:srgbClr val="FF8100"/>
                </a:solidFill>
                <a:latin typeface="Times New Roman"/>
                <a:cs typeface="Times New Roman"/>
              </a:rPr>
              <a:t> </a:t>
            </a:r>
            <a:r>
              <a:rPr dirty="0" sz="3600" spc="-105">
                <a:solidFill>
                  <a:srgbClr val="FF8100"/>
                </a:solidFill>
                <a:latin typeface="Times New Roman"/>
                <a:cs typeface="Times New Roman"/>
              </a:rPr>
              <a:t>You</a:t>
            </a:r>
            <a:r>
              <a:rPr dirty="0" sz="3600" spc="-120">
                <a:solidFill>
                  <a:srgbClr val="FF8100"/>
                </a:solidFill>
                <a:latin typeface="Times New Roman"/>
                <a:cs typeface="Times New Roman"/>
              </a:rPr>
              <a:t> </a:t>
            </a:r>
            <a:r>
              <a:rPr dirty="0" sz="3600" spc="-45">
                <a:solidFill>
                  <a:srgbClr val="FF8100"/>
                </a:solidFill>
                <a:latin typeface="Times New Roman"/>
                <a:cs typeface="Times New Roman"/>
              </a:rPr>
              <a:t>Take</a:t>
            </a:r>
            <a:r>
              <a:rPr dirty="0" sz="3600" spc="-70">
                <a:solidFill>
                  <a:srgbClr val="FF8100"/>
                </a:solidFill>
                <a:latin typeface="Times New Roman"/>
                <a:cs typeface="Times New Roman"/>
              </a:rPr>
              <a:t> </a:t>
            </a:r>
            <a:r>
              <a:rPr dirty="0" sz="3600">
                <a:solidFill>
                  <a:srgbClr val="FF8100"/>
                </a:solidFill>
                <a:latin typeface="Times New Roman"/>
                <a:cs typeface="Times New Roman"/>
              </a:rPr>
              <a:t>Control</a:t>
            </a:r>
            <a:r>
              <a:rPr dirty="0" sz="3600" spc="-75">
                <a:solidFill>
                  <a:srgbClr val="FF8100"/>
                </a:solidFill>
                <a:latin typeface="Times New Roman"/>
                <a:cs typeface="Times New Roman"/>
              </a:rPr>
              <a:t> </a:t>
            </a:r>
            <a:r>
              <a:rPr dirty="0" sz="3600">
                <a:solidFill>
                  <a:srgbClr val="FF8100"/>
                </a:solidFill>
                <a:latin typeface="Times New Roman"/>
                <a:cs typeface="Times New Roman"/>
              </a:rPr>
              <a:t>of</a:t>
            </a:r>
            <a:r>
              <a:rPr dirty="0" sz="3600" spc="-200">
                <a:solidFill>
                  <a:srgbClr val="FF8100"/>
                </a:solidFill>
                <a:latin typeface="Times New Roman"/>
                <a:cs typeface="Times New Roman"/>
              </a:rPr>
              <a:t> </a:t>
            </a:r>
            <a:r>
              <a:rPr dirty="0" sz="3600" spc="-20">
                <a:solidFill>
                  <a:srgbClr val="FF8100"/>
                </a:solidFill>
                <a:latin typeface="Times New Roman"/>
                <a:cs typeface="Times New Roman"/>
              </a:rPr>
              <a:t>Your </a:t>
            </a:r>
            <a:r>
              <a:rPr dirty="0" sz="3600">
                <a:solidFill>
                  <a:srgbClr val="FF8100"/>
                </a:solidFill>
                <a:latin typeface="Times New Roman"/>
                <a:cs typeface="Times New Roman"/>
              </a:rPr>
              <a:t>Audience</a:t>
            </a:r>
            <a:r>
              <a:rPr dirty="0" sz="3600" spc="-145">
                <a:solidFill>
                  <a:srgbClr val="FF8100"/>
                </a:solidFill>
                <a:latin typeface="Times New Roman"/>
                <a:cs typeface="Times New Roman"/>
              </a:rPr>
              <a:t> </a:t>
            </a:r>
            <a:r>
              <a:rPr dirty="0" sz="3600">
                <a:solidFill>
                  <a:srgbClr val="FF8100"/>
                </a:solidFill>
                <a:latin typeface="Times New Roman"/>
                <a:cs typeface="Times New Roman"/>
              </a:rPr>
              <a:t>when</a:t>
            </a:r>
            <a:r>
              <a:rPr dirty="0" sz="3600" spc="-195">
                <a:solidFill>
                  <a:srgbClr val="FF8100"/>
                </a:solidFill>
                <a:latin typeface="Times New Roman"/>
                <a:cs typeface="Times New Roman"/>
              </a:rPr>
              <a:t> </a:t>
            </a:r>
            <a:r>
              <a:rPr dirty="0" sz="3600" spc="-100">
                <a:solidFill>
                  <a:srgbClr val="FF8100"/>
                </a:solidFill>
                <a:latin typeface="Times New Roman"/>
                <a:cs typeface="Times New Roman"/>
              </a:rPr>
              <a:t>Your</a:t>
            </a:r>
            <a:r>
              <a:rPr dirty="0" sz="3600" spc="-200">
                <a:solidFill>
                  <a:srgbClr val="FF8100"/>
                </a:solidFill>
                <a:latin typeface="Times New Roman"/>
                <a:cs typeface="Times New Roman"/>
              </a:rPr>
              <a:t> </a:t>
            </a:r>
            <a:r>
              <a:rPr dirty="0" sz="3600">
                <a:solidFill>
                  <a:srgbClr val="FF8100"/>
                </a:solidFill>
                <a:latin typeface="Times New Roman"/>
                <a:cs typeface="Times New Roman"/>
              </a:rPr>
              <a:t>Audience</a:t>
            </a:r>
            <a:r>
              <a:rPr dirty="0" sz="3600" spc="-70">
                <a:solidFill>
                  <a:srgbClr val="FF8100"/>
                </a:solidFill>
                <a:latin typeface="Times New Roman"/>
                <a:cs typeface="Times New Roman"/>
              </a:rPr>
              <a:t> </a:t>
            </a:r>
            <a:r>
              <a:rPr dirty="0" sz="3600">
                <a:solidFill>
                  <a:srgbClr val="FF8100"/>
                </a:solidFill>
                <a:latin typeface="Times New Roman"/>
                <a:cs typeface="Times New Roman"/>
              </a:rPr>
              <a:t>is</a:t>
            </a:r>
            <a:r>
              <a:rPr dirty="0" sz="3600" spc="-75">
                <a:solidFill>
                  <a:srgbClr val="FF8100"/>
                </a:solidFill>
                <a:latin typeface="Times New Roman"/>
                <a:cs typeface="Times New Roman"/>
              </a:rPr>
              <a:t> </a:t>
            </a:r>
            <a:r>
              <a:rPr dirty="0" sz="3600" spc="-10">
                <a:solidFill>
                  <a:srgbClr val="FF8100"/>
                </a:solidFill>
                <a:latin typeface="Times New Roman"/>
                <a:cs typeface="Times New Roman"/>
              </a:rPr>
              <a:t>Getting </a:t>
            </a:r>
            <a:r>
              <a:rPr dirty="0" sz="3600">
                <a:solidFill>
                  <a:srgbClr val="FF8100"/>
                </a:solidFill>
                <a:latin typeface="Times New Roman"/>
                <a:cs typeface="Times New Roman"/>
              </a:rPr>
              <a:t>Out</a:t>
            </a:r>
            <a:r>
              <a:rPr dirty="0" sz="3600" spc="-15">
                <a:solidFill>
                  <a:srgbClr val="FF8100"/>
                </a:solidFill>
                <a:latin typeface="Times New Roman"/>
                <a:cs typeface="Times New Roman"/>
              </a:rPr>
              <a:t> </a:t>
            </a:r>
            <a:r>
              <a:rPr dirty="0" sz="3600">
                <a:solidFill>
                  <a:srgbClr val="FF8100"/>
                </a:solidFill>
                <a:latin typeface="Times New Roman"/>
                <a:cs typeface="Times New Roman"/>
              </a:rPr>
              <a:t>of</a:t>
            </a:r>
            <a:r>
              <a:rPr dirty="0" sz="3600" spc="-15">
                <a:solidFill>
                  <a:srgbClr val="FF8100"/>
                </a:solidFill>
                <a:latin typeface="Times New Roman"/>
                <a:cs typeface="Times New Roman"/>
              </a:rPr>
              <a:t> </a:t>
            </a:r>
            <a:r>
              <a:rPr dirty="0" sz="3600" spc="-10">
                <a:solidFill>
                  <a:srgbClr val="FF8100"/>
                </a:solidFill>
                <a:latin typeface="Times New Roman"/>
                <a:cs typeface="Times New Roman"/>
              </a:rPr>
              <a:t>Control</a:t>
            </a:r>
            <a:endParaRPr sz="3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51533" y="817829"/>
            <a:ext cx="7409815" cy="2259330"/>
          </a:xfrm>
          <a:prstGeom prst="rect"/>
        </p:spPr>
        <p:txBody>
          <a:bodyPr wrap="square" lIns="0" tIns="50165" rIns="0" bIns="0" rtlCol="0" vert="horz">
            <a:spAutoFit/>
          </a:bodyPr>
          <a:lstStyle/>
          <a:p>
            <a:pPr marL="12700" marR="5080">
              <a:lnSpc>
                <a:spcPct val="97500"/>
              </a:lnSpc>
              <a:spcBef>
                <a:spcPts val="395"/>
              </a:spcBef>
              <a:tabLst>
                <a:tab pos="1282065" algn="l"/>
                <a:tab pos="3839210" algn="l"/>
              </a:tabLst>
            </a:pPr>
            <a:r>
              <a:rPr dirty="0" sz="10000">
                <a:solidFill>
                  <a:srgbClr val="375F91"/>
                </a:solidFill>
              </a:rPr>
              <a:t>25</a:t>
            </a:r>
            <a:r>
              <a:rPr dirty="0" sz="10000" spc="-114">
                <a:solidFill>
                  <a:srgbClr val="375F91"/>
                </a:solidFill>
              </a:rPr>
              <a:t> </a:t>
            </a:r>
            <a:r>
              <a:rPr dirty="0" spc="-10"/>
              <a:t>Difficult</a:t>
            </a:r>
            <a:r>
              <a:rPr dirty="0"/>
              <a:t>	</a:t>
            </a:r>
            <a:r>
              <a:rPr dirty="0" spc="-10"/>
              <a:t>Situations</a:t>
            </a:r>
            <a:r>
              <a:rPr dirty="0" spc="-275"/>
              <a:t> </a:t>
            </a:r>
            <a:r>
              <a:rPr dirty="0" spc="-114"/>
              <a:t>You </a:t>
            </a:r>
            <a:r>
              <a:rPr dirty="0" spc="-25"/>
              <a:t>May</a:t>
            </a:r>
            <a:r>
              <a:rPr dirty="0"/>
              <a:t>	</a:t>
            </a:r>
            <a:r>
              <a:rPr dirty="0" spc="-10"/>
              <a:t>Face:</a:t>
            </a:r>
            <a:endParaRPr sz="10000"/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839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300"/>
              <a:t>Created</a:t>
            </a:r>
            <a:r>
              <a:rPr dirty="0" sz="1300" spc="-25"/>
              <a:t> </a:t>
            </a:r>
            <a:r>
              <a:rPr dirty="0" sz="1300"/>
              <a:t>by</a:t>
            </a:r>
            <a:r>
              <a:rPr dirty="0" sz="1300" spc="-35"/>
              <a:t> </a:t>
            </a:r>
            <a:r>
              <a:rPr dirty="0" sz="1500">
                <a:solidFill>
                  <a:srgbClr val="E96D1F"/>
                </a:solidFill>
              </a:rPr>
              <a:t>Akash</a:t>
            </a:r>
            <a:r>
              <a:rPr dirty="0" sz="1500">
                <a:solidFill>
                  <a:srgbClr val="375F91"/>
                </a:solidFill>
              </a:rPr>
              <a:t>Karia</a:t>
            </a:r>
            <a:r>
              <a:rPr dirty="0" sz="1500" spc="45">
                <a:solidFill>
                  <a:srgbClr val="375F91"/>
                </a:solidFill>
              </a:rPr>
              <a:t> </a:t>
            </a:r>
            <a:r>
              <a:rPr dirty="0"/>
              <a:t>|</a:t>
            </a:r>
            <a:r>
              <a:rPr dirty="0" spc="-40"/>
              <a:t> </a:t>
            </a:r>
            <a:r>
              <a:rPr dirty="0"/>
              <a:t>Learn</a:t>
            </a:r>
            <a:r>
              <a:rPr dirty="0" spc="-20"/>
              <a:t> </a:t>
            </a:r>
            <a:r>
              <a:rPr dirty="0"/>
              <a:t>more</a:t>
            </a:r>
            <a:r>
              <a:rPr dirty="0" spc="-35"/>
              <a:t> </a:t>
            </a:r>
            <a:r>
              <a:rPr dirty="0"/>
              <a:t>at</a:t>
            </a:r>
            <a:r>
              <a:rPr dirty="0" spc="-10"/>
              <a:t> 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CommunicationSkillsTips.com</a:t>
            </a:r>
            <a:endParaRPr sz="1500"/>
          </a:p>
        </p:txBody>
      </p:sp>
      <p:sp>
        <p:nvSpPr>
          <p:cNvPr id="3" name="object 3" descr=""/>
          <p:cNvSpPr txBox="1"/>
          <p:nvPr/>
        </p:nvSpPr>
        <p:spPr>
          <a:xfrm>
            <a:off x="1351533" y="3451986"/>
            <a:ext cx="6710680" cy="8242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0665" indent="-227965">
              <a:lnSpc>
                <a:spcPts val="2110"/>
              </a:lnSpc>
              <a:spcBef>
                <a:spcPts val="100"/>
              </a:spcBef>
              <a:buSzPct val="77777"/>
              <a:buFont typeface="Symbol"/>
              <a:buChar char=""/>
              <a:tabLst>
                <a:tab pos="240665" algn="l"/>
              </a:tabLst>
            </a:pPr>
            <a:r>
              <a:rPr dirty="0" sz="1800">
                <a:latin typeface="Times New Roman"/>
                <a:cs typeface="Times New Roman"/>
              </a:rPr>
              <a:t>Audience</a:t>
            </a:r>
            <a:r>
              <a:rPr dirty="0" sz="1800" spc="-5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members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leaving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during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speech/presentation/workshop</a:t>
            </a:r>
            <a:endParaRPr sz="1800">
              <a:latin typeface="Times New Roman"/>
              <a:cs typeface="Times New Roman"/>
            </a:endParaRPr>
          </a:p>
          <a:p>
            <a:pPr marL="240665" indent="-227965">
              <a:lnSpc>
                <a:spcPts val="2065"/>
              </a:lnSpc>
              <a:buSzPct val="77777"/>
              <a:buFont typeface="Symbol"/>
              <a:buChar char=""/>
              <a:tabLst>
                <a:tab pos="240665" algn="l"/>
              </a:tabLst>
            </a:pPr>
            <a:r>
              <a:rPr dirty="0" sz="1800">
                <a:latin typeface="Times New Roman"/>
                <a:cs typeface="Times New Roman"/>
              </a:rPr>
              <a:t>Audience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members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chatting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while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you’re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speaking</a:t>
            </a:r>
            <a:endParaRPr sz="1800">
              <a:latin typeface="Times New Roman"/>
              <a:cs typeface="Times New Roman"/>
            </a:endParaRPr>
          </a:p>
          <a:p>
            <a:pPr marL="240665" indent="-227965">
              <a:lnSpc>
                <a:spcPts val="2115"/>
              </a:lnSpc>
              <a:buSzPct val="77777"/>
              <a:buFont typeface="Symbol"/>
              <a:buChar char=""/>
              <a:tabLst>
                <a:tab pos="240665" algn="l"/>
              </a:tabLst>
            </a:pPr>
            <a:r>
              <a:rPr dirty="0" sz="1800">
                <a:latin typeface="Times New Roman"/>
                <a:cs typeface="Times New Roman"/>
              </a:rPr>
              <a:t>Mobile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phones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ringing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during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speech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1700" y="817829"/>
            <a:ext cx="7181850" cy="2259330"/>
          </a:xfrm>
          <a:prstGeom prst="rect"/>
        </p:spPr>
        <p:txBody>
          <a:bodyPr wrap="square" lIns="0" tIns="50165" rIns="0" bIns="0" rtlCol="0" vert="horz">
            <a:spAutoFit/>
          </a:bodyPr>
          <a:lstStyle/>
          <a:p>
            <a:pPr marL="12700" marR="5080">
              <a:lnSpc>
                <a:spcPct val="97500"/>
              </a:lnSpc>
              <a:spcBef>
                <a:spcPts val="395"/>
              </a:spcBef>
              <a:tabLst>
                <a:tab pos="2530475" algn="l"/>
                <a:tab pos="2705735" algn="l"/>
                <a:tab pos="5831205" algn="l"/>
                <a:tab pos="6423660" algn="l"/>
              </a:tabLst>
            </a:pPr>
            <a:r>
              <a:rPr dirty="0" sz="10000">
                <a:solidFill>
                  <a:srgbClr val="375F91"/>
                </a:solidFill>
              </a:rPr>
              <a:t>26</a:t>
            </a:r>
            <a:r>
              <a:rPr dirty="0" sz="10000" spc="-110">
                <a:solidFill>
                  <a:srgbClr val="375F91"/>
                </a:solidFill>
              </a:rPr>
              <a:t> </a:t>
            </a:r>
            <a:r>
              <a:rPr dirty="0" spc="-25"/>
              <a:t>Set</a:t>
            </a:r>
            <a:r>
              <a:rPr dirty="0"/>
              <a:t>	</a:t>
            </a:r>
            <a:r>
              <a:rPr dirty="0" spc="-10"/>
              <a:t>Expectations</a:t>
            </a:r>
            <a:r>
              <a:rPr dirty="0"/>
              <a:t>	</a:t>
            </a:r>
            <a:r>
              <a:rPr dirty="0" spc="-25"/>
              <a:t>at</a:t>
            </a:r>
            <a:r>
              <a:rPr dirty="0"/>
              <a:t>	</a:t>
            </a:r>
            <a:r>
              <a:rPr dirty="0" spc="-25"/>
              <a:t>the </a:t>
            </a:r>
            <a:r>
              <a:rPr dirty="0" spc="-10"/>
              <a:t>Beginning</a:t>
            </a:r>
            <a:r>
              <a:rPr dirty="0"/>
              <a:t>	of</a:t>
            </a:r>
            <a:r>
              <a:rPr dirty="0" spc="-254"/>
              <a:t> </a:t>
            </a:r>
            <a:r>
              <a:rPr dirty="0" spc="-105"/>
              <a:t>Your</a:t>
            </a:r>
            <a:r>
              <a:rPr dirty="0" spc="-160"/>
              <a:t> </a:t>
            </a:r>
            <a:r>
              <a:rPr dirty="0" spc="-45"/>
              <a:t>Workshop</a:t>
            </a:r>
            <a:endParaRPr sz="10000"/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839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300"/>
              <a:t>Created</a:t>
            </a:r>
            <a:r>
              <a:rPr dirty="0" sz="1300" spc="-25"/>
              <a:t> </a:t>
            </a:r>
            <a:r>
              <a:rPr dirty="0" sz="1300"/>
              <a:t>by</a:t>
            </a:r>
            <a:r>
              <a:rPr dirty="0" sz="1300" spc="-35"/>
              <a:t> </a:t>
            </a:r>
            <a:r>
              <a:rPr dirty="0" sz="1500">
                <a:solidFill>
                  <a:srgbClr val="E96D1F"/>
                </a:solidFill>
              </a:rPr>
              <a:t>Akash</a:t>
            </a:r>
            <a:r>
              <a:rPr dirty="0" sz="1500">
                <a:solidFill>
                  <a:srgbClr val="375F91"/>
                </a:solidFill>
              </a:rPr>
              <a:t>Karia</a:t>
            </a:r>
            <a:r>
              <a:rPr dirty="0" sz="1500" spc="45">
                <a:solidFill>
                  <a:srgbClr val="375F91"/>
                </a:solidFill>
              </a:rPr>
              <a:t> </a:t>
            </a:r>
            <a:r>
              <a:rPr dirty="0"/>
              <a:t>|</a:t>
            </a:r>
            <a:r>
              <a:rPr dirty="0" spc="-40"/>
              <a:t> </a:t>
            </a:r>
            <a:r>
              <a:rPr dirty="0"/>
              <a:t>Learn</a:t>
            </a:r>
            <a:r>
              <a:rPr dirty="0" spc="-20"/>
              <a:t> </a:t>
            </a:r>
            <a:r>
              <a:rPr dirty="0"/>
              <a:t>more</a:t>
            </a:r>
            <a:r>
              <a:rPr dirty="0" spc="-35"/>
              <a:t> </a:t>
            </a:r>
            <a:r>
              <a:rPr dirty="0"/>
              <a:t>at</a:t>
            </a:r>
            <a:r>
              <a:rPr dirty="0" spc="-10"/>
              <a:t> 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CommunicationSkillsTips.com</a:t>
            </a:r>
            <a:endParaRPr sz="1500"/>
          </a:p>
        </p:txBody>
      </p:sp>
      <p:sp>
        <p:nvSpPr>
          <p:cNvPr id="3" name="object 3" descr=""/>
          <p:cNvSpPr txBox="1"/>
          <p:nvPr/>
        </p:nvSpPr>
        <p:spPr>
          <a:xfrm>
            <a:off x="901700" y="3451986"/>
            <a:ext cx="8225155" cy="16141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Times New Roman"/>
                <a:cs typeface="Times New Roman"/>
              </a:rPr>
              <a:t>At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beginning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of </a:t>
            </a:r>
            <a:r>
              <a:rPr dirty="0" sz="1800" spc="-10">
                <a:latin typeface="Times New Roman"/>
                <a:cs typeface="Times New Roman"/>
              </a:rPr>
              <a:t>presentation/speech/workshop,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set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expectations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(if</a:t>
            </a:r>
            <a:r>
              <a:rPr dirty="0" sz="1800" spc="2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appropriate).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70"/>
              </a:spcBef>
            </a:pPr>
            <a:r>
              <a:rPr dirty="0" sz="1800">
                <a:latin typeface="Times New Roman"/>
                <a:cs typeface="Times New Roman"/>
              </a:rPr>
              <a:t>For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example,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could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 spc="-20">
                <a:latin typeface="Times New Roman"/>
                <a:cs typeface="Times New Roman"/>
              </a:rPr>
              <a:t>say: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800">
              <a:latin typeface="Times New Roman"/>
              <a:cs typeface="Times New Roman"/>
            </a:endParaRPr>
          </a:p>
          <a:p>
            <a:pPr marL="12700" marR="5080">
              <a:lnSpc>
                <a:spcPts val="2080"/>
              </a:lnSpc>
            </a:pPr>
            <a:r>
              <a:rPr dirty="0" sz="1800">
                <a:latin typeface="Times New Roman"/>
                <a:cs typeface="Times New Roman"/>
              </a:rPr>
              <a:t>“If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need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leave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presentation,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please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do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so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quietly…To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avoid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any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disturbance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during </a:t>
            </a:r>
            <a:r>
              <a:rPr dirty="0" sz="1800">
                <a:latin typeface="Times New Roman"/>
                <a:cs typeface="Times New Roman"/>
              </a:rPr>
              <a:t>workshop,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please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let’s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turn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of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our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mobile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phones”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1700" y="817829"/>
            <a:ext cx="7519670" cy="15494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155825" algn="l"/>
                <a:tab pos="4695190" algn="l"/>
              </a:tabLst>
            </a:pPr>
            <a:r>
              <a:rPr dirty="0" sz="10000" spc="-10">
                <a:solidFill>
                  <a:srgbClr val="375F91"/>
                </a:solidFill>
              </a:rPr>
              <a:t>1</a:t>
            </a:r>
            <a:r>
              <a:rPr dirty="0" spc="-10"/>
              <a:t>What</a:t>
            </a:r>
            <a:r>
              <a:rPr dirty="0"/>
              <a:t>	is </a:t>
            </a:r>
            <a:r>
              <a:rPr dirty="0" spc="-10"/>
              <a:t>“Public</a:t>
            </a:r>
            <a:r>
              <a:rPr dirty="0"/>
              <a:t>	</a:t>
            </a:r>
            <a:r>
              <a:rPr dirty="0" spc="-10"/>
              <a:t>Speaking?”</a:t>
            </a:r>
            <a:endParaRPr sz="10000"/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839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300"/>
              <a:t>Created</a:t>
            </a:r>
            <a:r>
              <a:rPr dirty="0" sz="1300" spc="-25"/>
              <a:t> </a:t>
            </a:r>
            <a:r>
              <a:rPr dirty="0" sz="1300"/>
              <a:t>by</a:t>
            </a:r>
            <a:r>
              <a:rPr dirty="0" sz="1300" spc="-35"/>
              <a:t> </a:t>
            </a:r>
            <a:r>
              <a:rPr dirty="0" sz="1500">
                <a:solidFill>
                  <a:srgbClr val="E96D1F"/>
                </a:solidFill>
              </a:rPr>
              <a:t>Akash</a:t>
            </a:r>
            <a:r>
              <a:rPr dirty="0" sz="1500">
                <a:solidFill>
                  <a:srgbClr val="375F91"/>
                </a:solidFill>
              </a:rPr>
              <a:t>Karia</a:t>
            </a:r>
            <a:r>
              <a:rPr dirty="0" sz="1500" spc="45">
                <a:solidFill>
                  <a:srgbClr val="375F91"/>
                </a:solidFill>
              </a:rPr>
              <a:t> </a:t>
            </a:r>
            <a:r>
              <a:rPr dirty="0"/>
              <a:t>|</a:t>
            </a:r>
            <a:r>
              <a:rPr dirty="0" spc="-40"/>
              <a:t> </a:t>
            </a:r>
            <a:r>
              <a:rPr dirty="0"/>
              <a:t>Learn</a:t>
            </a:r>
            <a:r>
              <a:rPr dirty="0" spc="-20"/>
              <a:t> </a:t>
            </a:r>
            <a:r>
              <a:rPr dirty="0"/>
              <a:t>more</a:t>
            </a:r>
            <a:r>
              <a:rPr dirty="0" spc="-35"/>
              <a:t> </a:t>
            </a:r>
            <a:r>
              <a:rPr dirty="0"/>
              <a:t>at</a:t>
            </a:r>
            <a:r>
              <a:rPr dirty="0" spc="-10"/>
              <a:t> 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CommunicationSkillsTips.com</a:t>
            </a:r>
            <a:endParaRPr sz="1500"/>
          </a:p>
        </p:txBody>
      </p:sp>
      <p:sp>
        <p:nvSpPr>
          <p:cNvPr id="3" name="object 3" descr=""/>
          <p:cNvSpPr txBox="1"/>
          <p:nvPr/>
        </p:nvSpPr>
        <p:spPr>
          <a:xfrm>
            <a:off x="901700" y="2545207"/>
            <a:ext cx="8239759" cy="2403475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12700" marR="5080">
              <a:lnSpc>
                <a:spcPts val="2080"/>
              </a:lnSpc>
              <a:spcBef>
                <a:spcPts val="235"/>
              </a:spcBef>
            </a:pPr>
            <a:r>
              <a:rPr dirty="0" sz="1800">
                <a:latin typeface="Times New Roman"/>
                <a:cs typeface="Times New Roman"/>
              </a:rPr>
              <a:t>I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use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term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“public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speaking”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broadly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refer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any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situation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where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have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speak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group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of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2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or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more</a:t>
            </a:r>
            <a:r>
              <a:rPr dirty="0" sz="1800" spc="-10">
                <a:latin typeface="Times New Roman"/>
                <a:cs typeface="Times New Roman"/>
              </a:rPr>
              <a:t> people.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ts val="2110"/>
              </a:lnSpc>
              <a:spcBef>
                <a:spcPts val="1920"/>
              </a:spcBef>
            </a:pPr>
            <a:r>
              <a:rPr dirty="0" sz="1800">
                <a:latin typeface="Times New Roman"/>
                <a:cs typeface="Times New Roman"/>
              </a:rPr>
              <a:t>Many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of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techniques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will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pick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up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in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this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public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speaking</a:t>
            </a:r>
            <a:r>
              <a:rPr dirty="0" sz="1800" spc="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guide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can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be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used</a:t>
            </a:r>
            <a:r>
              <a:rPr dirty="0" sz="1800" spc="-25">
                <a:latin typeface="Times New Roman"/>
                <a:cs typeface="Times New Roman"/>
              </a:rPr>
              <a:t> in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ts val="2110"/>
              </a:lnSpc>
            </a:pPr>
            <a:r>
              <a:rPr dirty="0" sz="1800" b="1">
                <a:latin typeface="Times New Roman"/>
                <a:cs typeface="Times New Roman"/>
              </a:rPr>
              <a:t>meetings,</a:t>
            </a:r>
            <a:r>
              <a:rPr dirty="0" sz="1800" spc="-35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interviews</a:t>
            </a:r>
            <a:r>
              <a:rPr dirty="0" sz="1800" spc="-40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and</a:t>
            </a:r>
            <a:r>
              <a:rPr dirty="0" sz="1800" spc="-35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even</a:t>
            </a:r>
            <a:r>
              <a:rPr dirty="0" sz="1800" spc="-40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social</a:t>
            </a:r>
            <a:r>
              <a:rPr dirty="0" sz="1800" spc="-20" b="1">
                <a:latin typeface="Times New Roman"/>
                <a:cs typeface="Times New Roman"/>
              </a:rPr>
              <a:t> </a:t>
            </a:r>
            <a:r>
              <a:rPr dirty="0" sz="1800" spc="-10" b="1">
                <a:latin typeface="Times New Roman"/>
                <a:cs typeface="Times New Roman"/>
              </a:rPr>
              <a:t>situations</a:t>
            </a:r>
            <a:r>
              <a:rPr dirty="0" sz="1800" spc="-1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 marL="12700" marR="8890">
              <a:lnSpc>
                <a:spcPct val="95800"/>
              </a:lnSpc>
            </a:pPr>
            <a:r>
              <a:rPr dirty="0" u="sng" sz="1800" spc="-2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WARNING:</a:t>
            </a:r>
            <a:r>
              <a:rPr dirty="0" u="none" sz="1800" spc="-50" b="1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This</a:t>
            </a:r>
            <a:r>
              <a:rPr dirty="0" u="none" sz="1800" spc="-20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is</a:t>
            </a:r>
            <a:r>
              <a:rPr dirty="0" u="none" sz="1800" spc="-15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not</a:t>
            </a:r>
            <a:r>
              <a:rPr dirty="0" u="none" sz="1800" spc="-35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a</a:t>
            </a:r>
            <a:r>
              <a:rPr dirty="0" u="none" sz="1800" spc="-15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“magical</a:t>
            </a:r>
            <a:r>
              <a:rPr dirty="0" u="none" sz="1800" spc="-30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guide”</a:t>
            </a:r>
            <a:r>
              <a:rPr dirty="0" u="none" sz="1800" spc="-15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which</a:t>
            </a:r>
            <a:r>
              <a:rPr dirty="0" u="none" sz="1800" spc="-25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will</a:t>
            </a:r>
            <a:r>
              <a:rPr dirty="0" u="none" sz="1800" spc="-25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transform</a:t>
            </a:r>
            <a:r>
              <a:rPr dirty="0" u="none" sz="1800" spc="-40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you</a:t>
            </a:r>
            <a:r>
              <a:rPr dirty="0" u="none" sz="1800" spc="-20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into</a:t>
            </a:r>
            <a:r>
              <a:rPr dirty="0" u="none" sz="1800" spc="-30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a</a:t>
            </a:r>
            <a:r>
              <a:rPr dirty="0" u="none" sz="1800" spc="-30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better</a:t>
            </a:r>
            <a:r>
              <a:rPr dirty="0" u="none" sz="1800" spc="-25">
                <a:latin typeface="Times New Roman"/>
                <a:cs typeface="Times New Roman"/>
              </a:rPr>
              <a:t> </a:t>
            </a:r>
            <a:r>
              <a:rPr dirty="0" u="none" sz="1800" spc="-10">
                <a:latin typeface="Times New Roman"/>
                <a:cs typeface="Times New Roman"/>
              </a:rPr>
              <a:t>speaker </a:t>
            </a:r>
            <a:r>
              <a:rPr dirty="0" u="none" sz="1800">
                <a:latin typeface="Times New Roman"/>
                <a:cs typeface="Times New Roman"/>
              </a:rPr>
              <a:t>overnight.</a:t>
            </a:r>
            <a:r>
              <a:rPr dirty="0" u="none" sz="1800" spc="-25">
                <a:latin typeface="Times New Roman"/>
                <a:cs typeface="Times New Roman"/>
              </a:rPr>
              <a:t> </a:t>
            </a:r>
            <a:r>
              <a:rPr dirty="0" u="none" sz="1800" spc="-10">
                <a:latin typeface="Times New Roman"/>
                <a:cs typeface="Times New Roman"/>
              </a:rPr>
              <a:t>However,</a:t>
            </a:r>
            <a:r>
              <a:rPr dirty="0" u="none" sz="1800" spc="-30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the</a:t>
            </a:r>
            <a:r>
              <a:rPr dirty="0" u="none" sz="1800" spc="-15">
                <a:latin typeface="Times New Roman"/>
                <a:cs typeface="Times New Roman"/>
              </a:rPr>
              <a:t> </a:t>
            </a:r>
            <a:r>
              <a:rPr dirty="0" u="sng" sz="18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application</a:t>
            </a:r>
            <a:r>
              <a:rPr dirty="0" u="sng" sz="1800" spc="-3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</a:t>
            </a:r>
            <a:r>
              <a:rPr dirty="0" u="sng" sz="1800" spc="-2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these</a:t>
            </a:r>
            <a:r>
              <a:rPr dirty="0" u="sng" sz="1800" spc="-2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techniques</a:t>
            </a:r>
            <a:r>
              <a:rPr dirty="0" u="none" sz="1800" spc="-15" b="1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will</a:t>
            </a:r>
            <a:r>
              <a:rPr dirty="0" u="none" sz="1800" spc="-20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make</a:t>
            </a:r>
            <a:r>
              <a:rPr dirty="0" u="none" sz="1800" spc="-25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you</a:t>
            </a:r>
            <a:r>
              <a:rPr dirty="0" u="none" sz="1800" spc="-40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two</a:t>
            </a:r>
            <a:r>
              <a:rPr dirty="0" u="none" sz="1800" spc="-25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times</a:t>
            </a:r>
            <a:r>
              <a:rPr dirty="0" u="none" sz="1800" spc="-25">
                <a:latin typeface="Times New Roman"/>
                <a:cs typeface="Times New Roman"/>
              </a:rPr>
              <a:t> the </a:t>
            </a:r>
            <a:r>
              <a:rPr dirty="0" u="none" sz="1800">
                <a:latin typeface="Times New Roman"/>
                <a:cs typeface="Times New Roman"/>
              </a:rPr>
              <a:t>speaker</a:t>
            </a:r>
            <a:r>
              <a:rPr dirty="0" u="none" sz="1800" spc="-30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that</a:t>
            </a:r>
            <a:r>
              <a:rPr dirty="0" u="none" sz="1800" spc="-35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you</a:t>
            </a:r>
            <a:r>
              <a:rPr dirty="0" u="none" sz="1800" spc="-30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are</a:t>
            </a:r>
            <a:r>
              <a:rPr dirty="0" u="none" sz="1800" spc="-20">
                <a:latin typeface="Times New Roman"/>
                <a:cs typeface="Times New Roman"/>
              </a:rPr>
              <a:t> </a:t>
            </a:r>
            <a:r>
              <a:rPr dirty="0" u="none" sz="1800" spc="-10">
                <a:latin typeface="Times New Roman"/>
                <a:cs typeface="Times New Roman"/>
              </a:rPr>
              <a:t>today.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30604" y="817829"/>
            <a:ext cx="7318375" cy="15494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157095" algn="l"/>
                <a:tab pos="3833495" algn="l"/>
                <a:tab pos="5476240" algn="l"/>
              </a:tabLst>
            </a:pPr>
            <a:r>
              <a:rPr dirty="0" sz="10000" spc="-10">
                <a:solidFill>
                  <a:srgbClr val="375F91"/>
                </a:solidFill>
              </a:rPr>
              <a:t>27</a:t>
            </a:r>
            <a:r>
              <a:rPr dirty="0" spc="-10"/>
              <a:t>“If</a:t>
            </a:r>
            <a:r>
              <a:rPr dirty="0"/>
              <a:t>	</a:t>
            </a:r>
            <a:r>
              <a:rPr dirty="0" spc="-10"/>
              <a:t>Looks</a:t>
            </a:r>
            <a:r>
              <a:rPr dirty="0"/>
              <a:t>	</a:t>
            </a:r>
            <a:r>
              <a:rPr dirty="0" spc="-10"/>
              <a:t>Could</a:t>
            </a:r>
            <a:r>
              <a:rPr dirty="0"/>
              <a:t>	</a:t>
            </a:r>
            <a:r>
              <a:rPr dirty="0" spc="-10"/>
              <a:t>Kill…”</a:t>
            </a:r>
            <a:endParaRPr sz="10000"/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839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300"/>
              <a:t>Created</a:t>
            </a:r>
            <a:r>
              <a:rPr dirty="0" sz="1300" spc="-25"/>
              <a:t> </a:t>
            </a:r>
            <a:r>
              <a:rPr dirty="0" sz="1300"/>
              <a:t>by</a:t>
            </a:r>
            <a:r>
              <a:rPr dirty="0" sz="1300" spc="-35"/>
              <a:t> </a:t>
            </a:r>
            <a:r>
              <a:rPr dirty="0" sz="1500">
                <a:solidFill>
                  <a:srgbClr val="E96D1F"/>
                </a:solidFill>
              </a:rPr>
              <a:t>Akash</a:t>
            </a:r>
            <a:r>
              <a:rPr dirty="0" sz="1500">
                <a:solidFill>
                  <a:srgbClr val="375F91"/>
                </a:solidFill>
              </a:rPr>
              <a:t>Karia</a:t>
            </a:r>
            <a:r>
              <a:rPr dirty="0" sz="1500" spc="45">
                <a:solidFill>
                  <a:srgbClr val="375F91"/>
                </a:solidFill>
              </a:rPr>
              <a:t> </a:t>
            </a:r>
            <a:r>
              <a:rPr dirty="0"/>
              <a:t>|</a:t>
            </a:r>
            <a:r>
              <a:rPr dirty="0" spc="-40"/>
              <a:t> </a:t>
            </a:r>
            <a:r>
              <a:rPr dirty="0"/>
              <a:t>Learn</a:t>
            </a:r>
            <a:r>
              <a:rPr dirty="0" spc="-20"/>
              <a:t> </a:t>
            </a:r>
            <a:r>
              <a:rPr dirty="0"/>
              <a:t>more</a:t>
            </a:r>
            <a:r>
              <a:rPr dirty="0" spc="-35"/>
              <a:t> </a:t>
            </a:r>
            <a:r>
              <a:rPr dirty="0"/>
              <a:t>at</a:t>
            </a:r>
            <a:r>
              <a:rPr dirty="0" spc="-10"/>
              <a:t> 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CommunicationSkillsTips.com</a:t>
            </a:r>
            <a:endParaRPr sz="1500"/>
          </a:p>
        </p:txBody>
      </p:sp>
      <p:sp>
        <p:nvSpPr>
          <p:cNvPr id="3" name="object 3" descr=""/>
          <p:cNvSpPr txBox="1"/>
          <p:nvPr/>
        </p:nvSpPr>
        <p:spPr>
          <a:xfrm>
            <a:off x="901700" y="2808859"/>
            <a:ext cx="8108315" cy="1351915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marL="12700" marR="5080">
              <a:lnSpc>
                <a:spcPts val="2060"/>
              </a:lnSpc>
              <a:spcBef>
                <a:spcPts val="250"/>
              </a:spcBef>
            </a:pPr>
            <a:r>
              <a:rPr dirty="0" sz="1800">
                <a:latin typeface="Times New Roman"/>
                <a:cs typeface="Times New Roman"/>
              </a:rPr>
              <a:t>If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audience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member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is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laughing/talking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during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speech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or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presentation,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make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 spc="-25">
                <a:latin typeface="Times New Roman"/>
                <a:cs typeface="Times New Roman"/>
              </a:rPr>
              <a:t>eye </a:t>
            </a:r>
            <a:r>
              <a:rPr dirty="0" sz="1800">
                <a:latin typeface="Times New Roman"/>
                <a:cs typeface="Times New Roman"/>
              </a:rPr>
              <a:t>contact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with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him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or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 spc="-20">
                <a:latin typeface="Times New Roman"/>
                <a:cs typeface="Times New Roman"/>
              </a:rPr>
              <a:t>her.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 marL="12700" marR="28575">
              <a:lnSpc>
                <a:spcPts val="2080"/>
              </a:lnSpc>
            </a:pPr>
            <a:r>
              <a:rPr dirty="0" sz="1800">
                <a:latin typeface="Times New Roman"/>
                <a:cs typeface="Times New Roman"/>
              </a:rPr>
              <a:t>This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will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indirectly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send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message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that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want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them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keep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quiet.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Most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likely,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 spc="-20">
                <a:latin typeface="Times New Roman"/>
                <a:cs typeface="Times New Roman"/>
              </a:rPr>
              <a:t>that </a:t>
            </a:r>
            <a:r>
              <a:rPr dirty="0" sz="1800">
                <a:latin typeface="Times New Roman"/>
                <a:cs typeface="Times New Roman"/>
              </a:rPr>
              <a:t>person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will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stop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talking.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1700" y="817829"/>
            <a:ext cx="3769360" cy="15494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0" spc="-10">
                <a:solidFill>
                  <a:srgbClr val="375F91"/>
                </a:solidFill>
              </a:rPr>
              <a:t>28</a:t>
            </a:r>
            <a:r>
              <a:rPr dirty="0" spc="-10"/>
              <a:t>Proximity</a:t>
            </a:r>
            <a:endParaRPr sz="10000"/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839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300"/>
              <a:t>Created</a:t>
            </a:r>
            <a:r>
              <a:rPr dirty="0" sz="1300" spc="-25"/>
              <a:t> </a:t>
            </a:r>
            <a:r>
              <a:rPr dirty="0" sz="1300"/>
              <a:t>by</a:t>
            </a:r>
            <a:r>
              <a:rPr dirty="0" sz="1300" spc="-35"/>
              <a:t> </a:t>
            </a:r>
            <a:r>
              <a:rPr dirty="0" sz="1500">
                <a:solidFill>
                  <a:srgbClr val="E96D1F"/>
                </a:solidFill>
              </a:rPr>
              <a:t>Akash</a:t>
            </a:r>
            <a:r>
              <a:rPr dirty="0" sz="1500">
                <a:solidFill>
                  <a:srgbClr val="375F91"/>
                </a:solidFill>
              </a:rPr>
              <a:t>Karia</a:t>
            </a:r>
            <a:r>
              <a:rPr dirty="0" sz="1500" spc="45">
                <a:solidFill>
                  <a:srgbClr val="375F91"/>
                </a:solidFill>
              </a:rPr>
              <a:t> </a:t>
            </a:r>
            <a:r>
              <a:rPr dirty="0"/>
              <a:t>|</a:t>
            </a:r>
            <a:r>
              <a:rPr dirty="0" spc="-40"/>
              <a:t> </a:t>
            </a:r>
            <a:r>
              <a:rPr dirty="0"/>
              <a:t>Learn</a:t>
            </a:r>
            <a:r>
              <a:rPr dirty="0" spc="-20"/>
              <a:t> </a:t>
            </a:r>
            <a:r>
              <a:rPr dirty="0"/>
              <a:t>more</a:t>
            </a:r>
            <a:r>
              <a:rPr dirty="0" spc="-35"/>
              <a:t> </a:t>
            </a:r>
            <a:r>
              <a:rPr dirty="0"/>
              <a:t>at</a:t>
            </a:r>
            <a:r>
              <a:rPr dirty="0" spc="-10"/>
              <a:t> 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CommunicationSkillsTips.com</a:t>
            </a:r>
            <a:endParaRPr sz="1500"/>
          </a:p>
        </p:txBody>
      </p:sp>
      <p:sp>
        <p:nvSpPr>
          <p:cNvPr id="3" name="object 3" descr=""/>
          <p:cNvSpPr txBox="1"/>
          <p:nvPr/>
        </p:nvSpPr>
        <p:spPr>
          <a:xfrm>
            <a:off x="901700" y="2808859"/>
            <a:ext cx="8178165" cy="825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Times New Roman"/>
                <a:cs typeface="Times New Roman"/>
              </a:rPr>
              <a:t>If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audience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member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is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talking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during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presentation,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subtly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move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closer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him/her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80"/>
              </a:spcBef>
            </a:pP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proximity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will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alert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10">
                <a:latin typeface="Times New Roman"/>
                <a:cs typeface="Times New Roman"/>
              </a:rPr>
              <a:t> “offender”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that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want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them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stop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talking.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1700" y="817829"/>
            <a:ext cx="6933565" cy="2259330"/>
          </a:xfrm>
          <a:prstGeom prst="rect"/>
        </p:spPr>
        <p:txBody>
          <a:bodyPr wrap="square" lIns="0" tIns="50165" rIns="0" bIns="0" rtlCol="0" vert="horz">
            <a:spAutoFit/>
          </a:bodyPr>
          <a:lstStyle/>
          <a:p>
            <a:pPr marL="12700" marR="5080">
              <a:lnSpc>
                <a:spcPct val="97500"/>
              </a:lnSpc>
              <a:spcBef>
                <a:spcPts val="395"/>
              </a:spcBef>
              <a:tabLst>
                <a:tab pos="2578100" algn="l"/>
                <a:tab pos="3204845" algn="l"/>
              </a:tabLst>
            </a:pPr>
            <a:r>
              <a:rPr dirty="0" sz="10000" spc="-45">
                <a:solidFill>
                  <a:srgbClr val="375F91"/>
                </a:solidFill>
              </a:rPr>
              <a:t>2</a:t>
            </a:r>
            <a:r>
              <a:rPr dirty="0" sz="10000" spc="500">
                <a:solidFill>
                  <a:srgbClr val="375F91"/>
                </a:solidFill>
              </a:rPr>
              <a:t>9</a:t>
            </a:r>
            <a:r>
              <a:rPr dirty="0" spc="-395"/>
              <a:t>T</a:t>
            </a:r>
            <a:r>
              <a:rPr dirty="0" spc="-45"/>
              <a:t>alk</a:t>
            </a:r>
            <a:r>
              <a:rPr dirty="0"/>
              <a:t>	</a:t>
            </a:r>
            <a:r>
              <a:rPr dirty="0" spc="-25"/>
              <a:t>to</a:t>
            </a:r>
            <a:r>
              <a:rPr dirty="0"/>
              <a:t>	the</a:t>
            </a:r>
            <a:r>
              <a:rPr dirty="0" spc="10"/>
              <a:t> </a:t>
            </a:r>
            <a:r>
              <a:rPr dirty="0" spc="-10"/>
              <a:t>Disruptive </a:t>
            </a:r>
            <a:r>
              <a:rPr dirty="0"/>
              <a:t>Audience</a:t>
            </a:r>
            <a:r>
              <a:rPr dirty="0" spc="5"/>
              <a:t> </a:t>
            </a:r>
            <a:r>
              <a:rPr dirty="0"/>
              <a:t>Member</a:t>
            </a:r>
            <a:r>
              <a:rPr dirty="0" spc="-5"/>
              <a:t> </a:t>
            </a:r>
            <a:r>
              <a:rPr dirty="0" spc="-10"/>
              <a:t>Privately</a:t>
            </a:r>
            <a:endParaRPr sz="10000"/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839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300"/>
              <a:t>Created</a:t>
            </a:r>
            <a:r>
              <a:rPr dirty="0" sz="1300" spc="-25"/>
              <a:t> </a:t>
            </a:r>
            <a:r>
              <a:rPr dirty="0" sz="1300"/>
              <a:t>by</a:t>
            </a:r>
            <a:r>
              <a:rPr dirty="0" sz="1300" spc="-35"/>
              <a:t> </a:t>
            </a:r>
            <a:r>
              <a:rPr dirty="0" sz="1500">
                <a:solidFill>
                  <a:srgbClr val="E96D1F"/>
                </a:solidFill>
              </a:rPr>
              <a:t>Akash</a:t>
            </a:r>
            <a:r>
              <a:rPr dirty="0" sz="1500">
                <a:solidFill>
                  <a:srgbClr val="375F91"/>
                </a:solidFill>
              </a:rPr>
              <a:t>Karia</a:t>
            </a:r>
            <a:r>
              <a:rPr dirty="0" sz="1500" spc="45">
                <a:solidFill>
                  <a:srgbClr val="375F91"/>
                </a:solidFill>
              </a:rPr>
              <a:t> </a:t>
            </a:r>
            <a:r>
              <a:rPr dirty="0"/>
              <a:t>|</a:t>
            </a:r>
            <a:r>
              <a:rPr dirty="0" spc="-40"/>
              <a:t> </a:t>
            </a:r>
            <a:r>
              <a:rPr dirty="0"/>
              <a:t>Learn</a:t>
            </a:r>
            <a:r>
              <a:rPr dirty="0" spc="-20"/>
              <a:t> </a:t>
            </a:r>
            <a:r>
              <a:rPr dirty="0"/>
              <a:t>more</a:t>
            </a:r>
            <a:r>
              <a:rPr dirty="0" spc="-35"/>
              <a:t> </a:t>
            </a:r>
            <a:r>
              <a:rPr dirty="0"/>
              <a:t>at</a:t>
            </a:r>
            <a:r>
              <a:rPr dirty="0" spc="-10"/>
              <a:t> 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CommunicationSkillsTips.com</a:t>
            </a:r>
            <a:endParaRPr sz="1500"/>
          </a:p>
        </p:txBody>
      </p:sp>
      <p:sp>
        <p:nvSpPr>
          <p:cNvPr id="3" name="object 3" descr=""/>
          <p:cNvSpPr txBox="1"/>
          <p:nvPr/>
        </p:nvSpPr>
        <p:spPr>
          <a:xfrm>
            <a:off x="901700" y="3509898"/>
            <a:ext cx="8153400" cy="1088390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marL="12700" marR="216535">
              <a:lnSpc>
                <a:spcPts val="2060"/>
              </a:lnSpc>
              <a:spcBef>
                <a:spcPts val="250"/>
              </a:spcBef>
            </a:pPr>
            <a:r>
              <a:rPr dirty="0" sz="1800">
                <a:latin typeface="Times New Roman"/>
                <a:cs typeface="Times New Roman"/>
              </a:rPr>
              <a:t>If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particular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audience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member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keeps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chatting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during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presentation,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talk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person </a:t>
            </a:r>
            <a:r>
              <a:rPr dirty="0" sz="1800">
                <a:latin typeface="Times New Roman"/>
                <a:cs typeface="Times New Roman"/>
              </a:rPr>
              <a:t>privately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during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break.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35"/>
              </a:spcBef>
            </a:pPr>
            <a:r>
              <a:rPr dirty="0" sz="1800">
                <a:latin typeface="Times New Roman"/>
                <a:cs typeface="Times New Roman"/>
              </a:rPr>
              <a:t>Don’t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humiliate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person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publicly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because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it’s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likely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that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he/she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will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feel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very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insulted.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50165" rIns="0" bIns="0" rtlCol="0" vert="horz">
            <a:spAutoFit/>
          </a:bodyPr>
          <a:lstStyle/>
          <a:p>
            <a:pPr marL="12700" marR="5080">
              <a:lnSpc>
                <a:spcPct val="97500"/>
              </a:lnSpc>
              <a:spcBef>
                <a:spcPts val="395"/>
              </a:spcBef>
              <a:tabLst>
                <a:tab pos="1823085" algn="l"/>
                <a:tab pos="2348230" algn="l"/>
                <a:tab pos="3467100" algn="l"/>
                <a:tab pos="3617595" algn="l"/>
                <a:tab pos="4684395" algn="l"/>
                <a:tab pos="5344795" algn="l"/>
                <a:tab pos="6751320" algn="l"/>
              </a:tabLst>
            </a:pPr>
            <a:r>
              <a:rPr dirty="0" sz="10000" spc="-10">
                <a:solidFill>
                  <a:srgbClr val="375F91"/>
                </a:solidFill>
              </a:rPr>
              <a:t>30</a:t>
            </a:r>
            <a:r>
              <a:rPr dirty="0" spc="-10"/>
              <a:t>Address</a:t>
            </a:r>
            <a:r>
              <a:rPr dirty="0"/>
              <a:t>	the </a:t>
            </a:r>
            <a:r>
              <a:rPr dirty="0" spc="-10"/>
              <a:t>Behavior</a:t>
            </a:r>
            <a:r>
              <a:rPr dirty="0"/>
              <a:t>	</a:t>
            </a:r>
            <a:r>
              <a:rPr dirty="0" spc="-10"/>
              <a:t>Early Before</a:t>
            </a:r>
            <a:r>
              <a:rPr dirty="0"/>
              <a:t>	</a:t>
            </a:r>
            <a:r>
              <a:rPr dirty="0" spc="-25"/>
              <a:t>It</a:t>
            </a:r>
            <a:r>
              <a:rPr dirty="0"/>
              <a:t>	</a:t>
            </a:r>
            <a:r>
              <a:rPr dirty="0" spc="-20"/>
              <a:t>Gets</a:t>
            </a:r>
            <a:r>
              <a:rPr dirty="0"/>
              <a:t>		</a:t>
            </a:r>
            <a:r>
              <a:rPr dirty="0" spc="-25"/>
              <a:t>Out</a:t>
            </a:r>
            <a:r>
              <a:rPr dirty="0"/>
              <a:t>	</a:t>
            </a:r>
            <a:r>
              <a:rPr dirty="0" spc="-25"/>
              <a:t>of</a:t>
            </a:r>
            <a:r>
              <a:rPr dirty="0"/>
              <a:t>	</a:t>
            </a:r>
            <a:r>
              <a:rPr dirty="0" spc="-10"/>
              <a:t>Control</a:t>
            </a:r>
            <a:endParaRPr sz="10000"/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839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300"/>
              <a:t>Created</a:t>
            </a:r>
            <a:r>
              <a:rPr dirty="0" sz="1300" spc="-25"/>
              <a:t> </a:t>
            </a:r>
            <a:r>
              <a:rPr dirty="0" sz="1300"/>
              <a:t>by</a:t>
            </a:r>
            <a:r>
              <a:rPr dirty="0" sz="1300" spc="-35"/>
              <a:t> </a:t>
            </a:r>
            <a:r>
              <a:rPr dirty="0" sz="1500">
                <a:solidFill>
                  <a:srgbClr val="E96D1F"/>
                </a:solidFill>
              </a:rPr>
              <a:t>Akash</a:t>
            </a:r>
            <a:r>
              <a:rPr dirty="0" sz="1500">
                <a:solidFill>
                  <a:srgbClr val="375F91"/>
                </a:solidFill>
              </a:rPr>
              <a:t>Karia</a:t>
            </a:r>
            <a:r>
              <a:rPr dirty="0" sz="1500" spc="45">
                <a:solidFill>
                  <a:srgbClr val="375F91"/>
                </a:solidFill>
              </a:rPr>
              <a:t> </a:t>
            </a:r>
            <a:r>
              <a:rPr dirty="0"/>
              <a:t>|</a:t>
            </a:r>
            <a:r>
              <a:rPr dirty="0" spc="-40"/>
              <a:t> </a:t>
            </a:r>
            <a:r>
              <a:rPr dirty="0"/>
              <a:t>Learn</a:t>
            </a:r>
            <a:r>
              <a:rPr dirty="0" spc="-20"/>
              <a:t> </a:t>
            </a:r>
            <a:r>
              <a:rPr dirty="0"/>
              <a:t>more</a:t>
            </a:r>
            <a:r>
              <a:rPr dirty="0" spc="-35"/>
              <a:t> </a:t>
            </a:r>
            <a:r>
              <a:rPr dirty="0"/>
              <a:t>at</a:t>
            </a:r>
            <a:r>
              <a:rPr dirty="0" spc="-10"/>
              <a:t> 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CommunicationSkillsTips.com</a:t>
            </a:r>
            <a:endParaRPr sz="1500"/>
          </a:p>
        </p:txBody>
      </p:sp>
      <p:sp>
        <p:nvSpPr>
          <p:cNvPr id="3" name="object 3" descr=""/>
          <p:cNvSpPr txBox="1"/>
          <p:nvPr/>
        </p:nvSpPr>
        <p:spPr>
          <a:xfrm>
            <a:off x="901700" y="3451986"/>
            <a:ext cx="5084445" cy="8242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Times New Roman"/>
                <a:cs typeface="Times New Roman"/>
              </a:rPr>
              <a:t>Don’t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wait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until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behavior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gets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out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of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control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70"/>
              </a:spcBef>
            </a:pPr>
            <a:r>
              <a:rPr dirty="0" sz="1800">
                <a:latin typeface="Times New Roman"/>
                <a:cs typeface="Times New Roman"/>
              </a:rPr>
              <a:t>Address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it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early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on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and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it’ll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much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easier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change</a:t>
            </a:r>
            <a:r>
              <a:rPr dirty="0" sz="1800" spc="-25">
                <a:latin typeface="Times New Roman"/>
                <a:cs typeface="Times New Roman"/>
              </a:rPr>
              <a:t> it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1700" y="817829"/>
            <a:ext cx="5722620" cy="15494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689860" algn="l"/>
              </a:tabLst>
            </a:pPr>
            <a:r>
              <a:rPr dirty="0" sz="10000" spc="-30">
                <a:solidFill>
                  <a:srgbClr val="375F91"/>
                </a:solidFill>
              </a:rPr>
              <a:t>3</a:t>
            </a:r>
            <a:r>
              <a:rPr dirty="0" sz="10000" spc="515">
                <a:solidFill>
                  <a:srgbClr val="375F91"/>
                </a:solidFill>
              </a:rPr>
              <a:t>1</a:t>
            </a:r>
            <a:r>
              <a:rPr dirty="0" spc="-30"/>
              <a:t>Why</a:t>
            </a:r>
            <a:r>
              <a:rPr dirty="0"/>
              <a:t>	before</a:t>
            </a:r>
            <a:r>
              <a:rPr dirty="0" spc="-80"/>
              <a:t> </a:t>
            </a:r>
            <a:r>
              <a:rPr dirty="0" spc="-20"/>
              <a:t>What</a:t>
            </a:r>
            <a:endParaRPr sz="10000"/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839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300"/>
              <a:t>Created</a:t>
            </a:r>
            <a:r>
              <a:rPr dirty="0" sz="1300" spc="-25"/>
              <a:t> </a:t>
            </a:r>
            <a:r>
              <a:rPr dirty="0" sz="1300"/>
              <a:t>by</a:t>
            </a:r>
            <a:r>
              <a:rPr dirty="0" sz="1300" spc="-35"/>
              <a:t> </a:t>
            </a:r>
            <a:r>
              <a:rPr dirty="0" sz="1500">
                <a:solidFill>
                  <a:srgbClr val="E96D1F"/>
                </a:solidFill>
              </a:rPr>
              <a:t>Akash</a:t>
            </a:r>
            <a:r>
              <a:rPr dirty="0" sz="1500">
                <a:solidFill>
                  <a:srgbClr val="375F91"/>
                </a:solidFill>
              </a:rPr>
              <a:t>Karia</a:t>
            </a:r>
            <a:r>
              <a:rPr dirty="0" sz="1500" spc="45">
                <a:solidFill>
                  <a:srgbClr val="375F91"/>
                </a:solidFill>
              </a:rPr>
              <a:t> </a:t>
            </a:r>
            <a:r>
              <a:rPr dirty="0"/>
              <a:t>|</a:t>
            </a:r>
            <a:r>
              <a:rPr dirty="0" spc="-40"/>
              <a:t> </a:t>
            </a:r>
            <a:r>
              <a:rPr dirty="0"/>
              <a:t>Learn</a:t>
            </a:r>
            <a:r>
              <a:rPr dirty="0" spc="-20"/>
              <a:t> </a:t>
            </a:r>
            <a:r>
              <a:rPr dirty="0"/>
              <a:t>more</a:t>
            </a:r>
            <a:r>
              <a:rPr dirty="0" spc="-35"/>
              <a:t> </a:t>
            </a:r>
            <a:r>
              <a:rPr dirty="0"/>
              <a:t>at</a:t>
            </a:r>
            <a:r>
              <a:rPr dirty="0" spc="-10"/>
              <a:t> 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CommunicationSkillsTips.com</a:t>
            </a:r>
            <a:endParaRPr sz="1500"/>
          </a:p>
        </p:txBody>
      </p:sp>
      <p:sp>
        <p:nvSpPr>
          <p:cNvPr id="3" name="object 3" descr=""/>
          <p:cNvSpPr txBox="1"/>
          <p:nvPr/>
        </p:nvSpPr>
        <p:spPr>
          <a:xfrm>
            <a:off x="901700" y="2750946"/>
            <a:ext cx="7617459" cy="825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Times New Roman"/>
                <a:cs typeface="Times New Roman"/>
              </a:rPr>
              <a:t>When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asking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people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change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their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behavior,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always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give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why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before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 spc="-20">
                <a:latin typeface="Times New Roman"/>
                <a:cs typeface="Times New Roman"/>
              </a:rPr>
              <a:t>what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80"/>
              </a:spcBef>
            </a:pPr>
            <a:r>
              <a:rPr dirty="0" sz="1800">
                <a:latin typeface="Times New Roman"/>
                <a:cs typeface="Times New Roman"/>
              </a:rPr>
              <a:t>Give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reason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as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 i="1">
                <a:latin typeface="Times New Roman"/>
                <a:cs typeface="Times New Roman"/>
              </a:rPr>
              <a:t>why</a:t>
            </a:r>
            <a:r>
              <a:rPr dirty="0" sz="1800" spc="-30" i="1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want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student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change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their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behavior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1700" y="817829"/>
            <a:ext cx="7223759" cy="2259330"/>
          </a:xfrm>
          <a:prstGeom prst="rect"/>
        </p:spPr>
        <p:txBody>
          <a:bodyPr wrap="square" lIns="0" tIns="50165" rIns="0" bIns="0" rtlCol="0" vert="horz">
            <a:spAutoFit/>
          </a:bodyPr>
          <a:lstStyle/>
          <a:p>
            <a:pPr marL="12700" marR="5080">
              <a:lnSpc>
                <a:spcPct val="97500"/>
              </a:lnSpc>
              <a:spcBef>
                <a:spcPts val="395"/>
              </a:spcBef>
              <a:tabLst>
                <a:tab pos="2927350" algn="l"/>
                <a:tab pos="3771265" algn="l"/>
                <a:tab pos="3959860" algn="l"/>
              </a:tabLst>
            </a:pPr>
            <a:r>
              <a:rPr dirty="0" sz="10000" spc="-30">
                <a:solidFill>
                  <a:srgbClr val="375F91"/>
                </a:solidFill>
              </a:rPr>
              <a:t>3</a:t>
            </a:r>
            <a:r>
              <a:rPr dirty="0" sz="10000" spc="515">
                <a:solidFill>
                  <a:srgbClr val="375F91"/>
                </a:solidFill>
              </a:rPr>
              <a:t>2</a:t>
            </a:r>
            <a:r>
              <a:rPr dirty="0" spc="-30"/>
              <a:t>Don’t</a:t>
            </a:r>
            <a:r>
              <a:rPr dirty="0"/>
              <a:t>	</a:t>
            </a:r>
            <a:r>
              <a:rPr dirty="0" spc="-25"/>
              <a:t>Get</a:t>
            </a:r>
            <a:r>
              <a:rPr dirty="0"/>
              <a:t>	into</a:t>
            </a:r>
            <a:r>
              <a:rPr dirty="0" spc="-40"/>
              <a:t> </a:t>
            </a:r>
            <a:r>
              <a:rPr dirty="0"/>
              <a:t>a</a:t>
            </a:r>
            <a:r>
              <a:rPr dirty="0" spc="-30"/>
              <a:t> </a:t>
            </a:r>
            <a:r>
              <a:rPr dirty="0" spc="-10"/>
              <a:t>Heated </a:t>
            </a:r>
            <a:r>
              <a:rPr dirty="0"/>
              <a:t>Debate </a:t>
            </a:r>
            <a:r>
              <a:rPr dirty="0" spc="-10"/>
              <a:t>During</a:t>
            </a:r>
            <a:r>
              <a:rPr dirty="0"/>
              <a:t>	</a:t>
            </a:r>
            <a:r>
              <a:rPr dirty="0" spc="-10"/>
              <a:t>Class</a:t>
            </a:r>
            <a:endParaRPr sz="10000"/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839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300"/>
              <a:t>Created</a:t>
            </a:r>
            <a:r>
              <a:rPr dirty="0" sz="1300" spc="-25"/>
              <a:t> </a:t>
            </a:r>
            <a:r>
              <a:rPr dirty="0" sz="1300"/>
              <a:t>by</a:t>
            </a:r>
            <a:r>
              <a:rPr dirty="0" sz="1300" spc="-35"/>
              <a:t> </a:t>
            </a:r>
            <a:r>
              <a:rPr dirty="0" sz="1500">
                <a:solidFill>
                  <a:srgbClr val="E96D1F"/>
                </a:solidFill>
              </a:rPr>
              <a:t>Akash</a:t>
            </a:r>
            <a:r>
              <a:rPr dirty="0" sz="1500">
                <a:solidFill>
                  <a:srgbClr val="375F91"/>
                </a:solidFill>
              </a:rPr>
              <a:t>Karia</a:t>
            </a:r>
            <a:r>
              <a:rPr dirty="0" sz="1500" spc="45">
                <a:solidFill>
                  <a:srgbClr val="375F91"/>
                </a:solidFill>
              </a:rPr>
              <a:t> </a:t>
            </a:r>
            <a:r>
              <a:rPr dirty="0"/>
              <a:t>|</a:t>
            </a:r>
            <a:r>
              <a:rPr dirty="0" spc="-40"/>
              <a:t> </a:t>
            </a:r>
            <a:r>
              <a:rPr dirty="0"/>
              <a:t>Learn</a:t>
            </a:r>
            <a:r>
              <a:rPr dirty="0" spc="-20"/>
              <a:t> </a:t>
            </a:r>
            <a:r>
              <a:rPr dirty="0"/>
              <a:t>more</a:t>
            </a:r>
            <a:r>
              <a:rPr dirty="0" spc="-35"/>
              <a:t> </a:t>
            </a:r>
            <a:r>
              <a:rPr dirty="0"/>
              <a:t>at</a:t>
            </a:r>
            <a:r>
              <a:rPr dirty="0" spc="-10"/>
              <a:t> 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CommunicationSkillsTips.com</a:t>
            </a:r>
            <a:endParaRPr sz="1500"/>
          </a:p>
        </p:txBody>
      </p:sp>
      <p:sp>
        <p:nvSpPr>
          <p:cNvPr id="3" name="object 3" descr=""/>
          <p:cNvSpPr txBox="1"/>
          <p:nvPr/>
        </p:nvSpPr>
        <p:spPr>
          <a:xfrm>
            <a:off x="901700" y="3509898"/>
            <a:ext cx="8217534" cy="3191510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marL="12700" marR="5080">
              <a:lnSpc>
                <a:spcPts val="2060"/>
              </a:lnSpc>
              <a:spcBef>
                <a:spcPts val="250"/>
              </a:spcBef>
            </a:pPr>
            <a:r>
              <a:rPr dirty="0" sz="1800">
                <a:latin typeface="Times New Roman"/>
                <a:cs typeface="Times New Roman"/>
              </a:rPr>
              <a:t>If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audience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member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challenges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during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during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presentation,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don’t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go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into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heated discussion.</a:t>
            </a:r>
            <a:endParaRPr sz="1800">
              <a:latin typeface="Times New Roman"/>
              <a:cs typeface="Times New Roman"/>
            </a:endParaRPr>
          </a:p>
          <a:p>
            <a:pPr algn="just" marL="12700" marR="1759585">
              <a:lnSpc>
                <a:spcPts val="4140"/>
              </a:lnSpc>
              <a:spcBef>
                <a:spcPts val="420"/>
              </a:spcBef>
            </a:pPr>
            <a:r>
              <a:rPr dirty="0" sz="1800">
                <a:latin typeface="Times New Roman"/>
                <a:cs typeface="Times New Roman"/>
              </a:rPr>
              <a:t>Simply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tell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audience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member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why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believe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what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believe… </a:t>
            </a:r>
            <a:r>
              <a:rPr dirty="0" sz="1800" spc="-20">
                <a:latin typeface="Times New Roman"/>
                <a:cs typeface="Times New Roman"/>
              </a:rPr>
              <a:t>Tell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them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that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they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are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welcome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continue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this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discussion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 i="1">
                <a:latin typeface="Times New Roman"/>
                <a:cs typeface="Times New Roman"/>
              </a:rPr>
              <a:t>after</a:t>
            </a:r>
            <a:r>
              <a:rPr dirty="0" sz="1800" spc="-30" i="1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class </a:t>
            </a:r>
            <a:r>
              <a:rPr dirty="0" sz="1800">
                <a:latin typeface="Times New Roman"/>
                <a:cs typeface="Times New Roman"/>
              </a:rPr>
              <a:t>Finish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off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with,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“From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my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experience,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I’ve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found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it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true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that…”</a:t>
            </a:r>
            <a:endParaRPr sz="1800">
              <a:latin typeface="Times New Roman"/>
              <a:cs typeface="Times New Roman"/>
            </a:endParaRPr>
          </a:p>
          <a:p>
            <a:pPr marL="12700" marR="38735">
              <a:lnSpc>
                <a:spcPct val="95800"/>
              </a:lnSpc>
              <a:spcBef>
                <a:spcPts val="1610"/>
              </a:spcBef>
            </a:pPr>
            <a:r>
              <a:rPr dirty="0" sz="1800">
                <a:latin typeface="Times New Roman"/>
                <a:cs typeface="Times New Roman"/>
              </a:rPr>
              <a:t>Handle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discussion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calmly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and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rest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of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5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audience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members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will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respect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 spc="-20">
                <a:latin typeface="Times New Roman"/>
                <a:cs typeface="Times New Roman"/>
              </a:rPr>
              <a:t>you. </a:t>
            </a:r>
            <a:r>
              <a:rPr dirty="0" sz="1800">
                <a:latin typeface="Times New Roman"/>
                <a:cs typeface="Times New Roman"/>
              </a:rPr>
              <a:t>Most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likely,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they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will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accept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point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of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view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as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being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correct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one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because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they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 spc="-25">
                <a:latin typeface="Times New Roman"/>
                <a:cs typeface="Times New Roman"/>
              </a:rPr>
              <a:t>see </a:t>
            </a:r>
            <a:r>
              <a:rPr dirty="0" sz="1800">
                <a:latin typeface="Times New Roman"/>
                <a:cs typeface="Times New Roman"/>
              </a:rPr>
              <a:t>you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as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“expert”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because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you’re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one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who’s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speaking.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1700" y="817829"/>
            <a:ext cx="7959725" cy="229108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959100" algn="l"/>
              </a:tabLst>
            </a:pPr>
            <a:r>
              <a:rPr dirty="0" sz="10000" spc="-10">
                <a:solidFill>
                  <a:srgbClr val="375F91"/>
                </a:solidFill>
              </a:rPr>
              <a:t>33</a:t>
            </a:r>
            <a:r>
              <a:rPr dirty="0" spc="-10"/>
              <a:t>Speak</a:t>
            </a:r>
            <a:r>
              <a:rPr dirty="0"/>
              <a:t>	</a:t>
            </a:r>
            <a:r>
              <a:rPr dirty="0" spc="-10"/>
              <a:t>Louder:</a:t>
            </a:r>
            <a:endParaRPr sz="10000"/>
          </a:p>
          <a:p>
            <a:pPr marL="12700" marR="5080">
              <a:lnSpc>
                <a:spcPts val="2080"/>
              </a:lnSpc>
              <a:spcBef>
                <a:spcPts val="1739"/>
              </a:spcBef>
            </a:pPr>
            <a:r>
              <a:rPr dirty="0" sz="1800">
                <a:solidFill>
                  <a:srgbClr val="000000"/>
                </a:solidFill>
              </a:rPr>
              <a:t>If</a:t>
            </a:r>
            <a:r>
              <a:rPr dirty="0" sz="1800" spc="-30">
                <a:solidFill>
                  <a:srgbClr val="000000"/>
                </a:solidFill>
              </a:rPr>
              <a:t> </a:t>
            </a:r>
            <a:r>
              <a:rPr dirty="0" sz="1800">
                <a:solidFill>
                  <a:srgbClr val="000000"/>
                </a:solidFill>
              </a:rPr>
              <a:t>your</a:t>
            </a:r>
            <a:r>
              <a:rPr dirty="0" sz="1800" spc="-35">
                <a:solidFill>
                  <a:srgbClr val="000000"/>
                </a:solidFill>
              </a:rPr>
              <a:t> </a:t>
            </a:r>
            <a:r>
              <a:rPr dirty="0" sz="1800">
                <a:solidFill>
                  <a:srgbClr val="000000"/>
                </a:solidFill>
              </a:rPr>
              <a:t>audience</a:t>
            </a:r>
            <a:r>
              <a:rPr dirty="0" sz="1800" spc="-40">
                <a:solidFill>
                  <a:srgbClr val="000000"/>
                </a:solidFill>
              </a:rPr>
              <a:t> </a:t>
            </a:r>
            <a:r>
              <a:rPr dirty="0" sz="1800">
                <a:solidFill>
                  <a:srgbClr val="000000"/>
                </a:solidFill>
              </a:rPr>
              <a:t>members</a:t>
            </a:r>
            <a:r>
              <a:rPr dirty="0" sz="1800" spc="-30">
                <a:solidFill>
                  <a:srgbClr val="000000"/>
                </a:solidFill>
              </a:rPr>
              <a:t> </a:t>
            </a:r>
            <a:r>
              <a:rPr dirty="0" sz="1800">
                <a:solidFill>
                  <a:srgbClr val="000000"/>
                </a:solidFill>
              </a:rPr>
              <a:t>are</a:t>
            </a:r>
            <a:r>
              <a:rPr dirty="0" sz="1800" spc="-25">
                <a:solidFill>
                  <a:srgbClr val="000000"/>
                </a:solidFill>
              </a:rPr>
              <a:t> </a:t>
            </a:r>
            <a:r>
              <a:rPr dirty="0" sz="1800">
                <a:solidFill>
                  <a:srgbClr val="000000"/>
                </a:solidFill>
              </a:rPr>
              <a:t>getting</a:t>
            </a:r>
            <a:r>
              <a:rPr dirty="0" sz="1800" spc="-40">
                <a:solidFill>
                  <a:srgbClr val="000000"/>
                </a:solidFill>
              </a:rPr>
              <a:t> </a:t>
            </a:r>
            <a:r>
              <a:rPr dirty="0" sz="1800">
                <a:solidFill>
                  <a:srgbClr val="000000"/>
                </a:solidFill>
              </a:rPr>
              <a:t>chatty</a:t>
            </a:r>
            <a:r>
              <a:rPr dirty="0" sz="1800" spc="-25">
                <a:solidFill>
                  <a:srgbClr val="000000"/>
                </a:solidFill>
              </a:rPr>
              <a:t> </a:t>
            </a:r>
            <a:r>
              <a:rPr dirty="0" sz="1800">
                <a:solidFill>
                  <a:srgbClr val="000000"/>
                </a:solidFill>
              </a:rPr>
              <a:t>and</a:t>
            </a:r>
            <a:r>
              <a:rPr dirty="0" sz="1800" spc="-25">
                <a:solidFill>
                  <a:srgbClr val="000000"/>
                </a:solidFill>
              </a:rPr>
              <a:t> </a:t>
            </a:r>
            <a:r>
              <a:rPr dirty="0" sz="1800">
                <a:solidFill>
                  <a:srgbClr val="000000"/>
                </a:solidFill>
              </a:rPr>
              <a:t>the</a:t>
            </a:r>
            <a:r>
              <a:rPr dirty="0" sz="1800" spc="-25">
                <a:solidFill>
                  <a:srgbClr val="000000"/>
                </a:solidFill>
              </a:rPr>
              <a:t> </a:t>
            </a:r>
            <a:r>
              <a:rPr dirty="0" sz="1800">
                <a:solidFill>
                  <a:srgbClr val="000000"/>
                </a:solidFill>
              </a:rPr>
              <a:t>presentation is</a:t>
            </a:r>
            <a:r>
              <a:rPr dirty="0" sz="1800" spc="-30">
                <a:solidFill>
                  <a:srgbClr val="000000"/>
                </a:solidFill>
              </a:rPr>
              <a:t> </a:t>
            </a:r>
            <a:r>
              <a:rPr dirty="0" sz="1800">
                <a:solidFill>
                  <a:srgbClr val="000000"/>
                </a:solidFill>
              </a:rPr>
              <a:t>getting</a:t>
            </a:r>
            <a:r>
              <a:rPr dirty="0" sz="1800" spc="-40">
                <a:solidFill>
                  <a:srgbClr val="000000"/>
                </a:solidFill>
              </a:rPr>
              <a:t> </a:t>
            </a:r>
            <a:r>
              <a:rPr dirty="0" sz="1800">
                <a:solidFill>
                  <a:srgbClr val="000000"/>
                </a:solidFill>
              </a:rPr>
              <a:t>out</a:t>
            </a:r>
            <a:r>
              <a:rPr dirty="0" sz="1800" spc="-40">
                <a:solidFill>
                  <a:srgbClr val="000000"/>
                </a:solidFill>
              </a:rPr>
              <a:t> </a:t>
            </a:r>
            <a:r>
              <a:rPr dirty="0" sz="1800">
                <a:solidFill>
                  <a:srgbClr val="000000"/>
                </a:solidFill>
              </a:rPr>
              <a:t>of</a:t>
            </a:r>
            <a:r>
              <a:rPr dirty="0" sz="1800" spc="-25">
                <a:solidFill>
                  <a:srgbClr val="000000"/>
                </a:solidFill>
              </a:rPr>
              <a:t> </a:t>
            </a:r>
            <a:r>
              <a:rPr dirty="0" sz="1800" spc="-20">
                <a:solidFill>
                  <a:srgbClr val="000000"/>
                </a:solidFill>
              </a:rPr>
              <a:t>hand </a:t>
            </a:r>
            <a:r>
              <a:rPr dirty="0" sz="1800">
                <a:solidFill>
                  <a:srgbClr val="000000"/>
                </a:solidFill>
              </a:rPr>
              <a:t>then…speak</a:t>
            </a:r>
            <a:r>
              <a:rPr dirty="0" sz="1800" spc="-40">
                <a:solidFill>
                  <a:srgbClr val="000000"/>
                </a:solidFill>
              </a:rPr>
              <a:t> </a:t>
            </a:r>
            <a:r>
              <a:rPr dirty="0" sz="1800">
                <a:solidFill>
                  <a:srgbClr val="000000"/>
                </a:solidFill>
              </a:rPr>
              <a:t>louder</a:t>
            </a:r>
            <a:r>
              <a:rPr dirty="0" sz="1800" spc="-20">
                <a:solidFill>
                  <a:srgbClr val="000000"/>
                </a:solidFill>
              </a:rPr>
              <a:t> </a:t>
            </a:r>
            <a:r>
              <a:rPr dirty="0" sz="1800">
                <a:solidFill>
                  <a:srgbClr val="000000"/>
                </a:solidFill>
              </a:rPr>
              <a:t>to</a:t>
            </a:r>
            <a:r>
              <a:rPr dirty="0" sz="1800" spc="-40">
                <a:solidFill>
                  <a:srgbClr val="000000"/>
                </a:solidFill>
              </a:rPr>
              <a:t> </a:t>
            </a:r>
            <a:r>
              <a:rPr dirty="0" sz="1800">
                <a:solidFill>
                  <a:srgbClr val="000000"/>
                </a:solidFill>
              </a:rPr>
              <a:t>grab</a:t>
            </a:r>
            <a:r>
              <a:rPr dirty="0" sz="1800" spc="-45">
                <a:solidFill>
                  <a:srgbClr val="000000"/>
                </a:solidFill>
              </a:rPr>
              <a:t> </a:t>
            </a:r>
            <a:r>
              <a:rPr dirty="0" sz="1800">
                <a:solidFill>
                  <a:srgbClr val="000000"/>
                </a:solidFill>
              </a:rPr>
              <a:t>your</a:t>
            </a:r>
            <a:r>
              <a:rPr dirty="0" sz="1800" spc="-25">
                <a:solidFill>
                  <a:srgbClr val="000000"/>
                </a:solidFill>
              </a:rPr>
              <a:t> </a:t>
            </a:r>
            <a:r>
              <a:rPr dirty="0" sz="1800">
                <a:solidFill>
                  <a:srgbClr val="000000"/>
                </a:solidFill>
              </a:rPr>
              <a:t>audience’s</a:t>
            </a:r>
            <a:r>
              <a:rPr dirty="0" sz="1800" spc="-40">
                <a:solidFill>
                  <a:srgbClr val="000000"/>
                </a:solidFill>
              </a:rPr>
              <a:t> </a:t>
            </a:r>
            <a:r>
              <a:rPr dirty="0" sz="1800" spc="-10">
                <a:solidFill>
                  <a:srgbClr val="000000"/>
                </a:solidFill>
              </a:rPr>
              <a:t>attention.</a:t>
            </a:r>
            <a:endParaRPr sz="1800"/>
          </a:p>
        </p:txBody>
      </p:sp>
      <p:sp>
        <p:nvSpPr>
          <p:cNvPr id="3" name="object 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839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300"/>
              <a:t>Created</a:t>
            </a:r>
            <a:r>
              <a:rPr dirty="0" sz="1300" spc="-25"/>
              <a:t> </a:t>
            </a:r>
            <a:r>
              <a:rPr dirty="0" sz="1300"/>
              <a:t>by</a:t>
            </a:r>
            <a:r>
              <a:rPr dirty="0" sz="1300" spc="-35"/>
              <a:t> </a:t>
            </a:r>
            <a:r>
              <a:rPr dirty="0" sz="1500">
                <a:solidFill>
                  <a:srgbClr val="E96D1F"/>
                </a:solidFill>
              </a:rPr>
              <a:t>Akash</a:t>
            </a:r>
            <a:r>
              <a:rPr dirty="0" sz="1500">
                <a:solidFill>
                  <a:srgbClr val="375F91"/>
                </a:solidFill>
              </a:rPr>
              <a:t>Karia</a:t>
            </a:r>
            <a:r>
              <a:rPr dirty="0" sz="1500" spc="45">
                <a:solidFill>
                  <a:srgbClr val="375F91"/>
                </a:solidFill>
              </a:rPr>
              <a:t> </a:t>
            </a:r>
            <a:r>
              <a:rPr dirty="0"/>
              <a:t>|</a:t>
            </a:r>
            <a:r>
              <a:rPr dirty="0" spc="-40"/>
              <a:t> </a:t>
            </a:r>
            <a:r>
              <a:rPr dirty="0"/>
              <a:t>Learn</a:t>
            </a:r>
            <a:r>
              <a:rPr dirty="0" spc="-20"/>
              <a:t> </a:t>
            </a:r>
            <a:r>
              <a:rPr dirty="0"/>
              <a:t>more</a:t>
            </a:r>
            <a:r>
              <a:rPr dirty="0" spc="-35"/>
              <a:t> </a:t>
            </a:r>
            <a:r>
              <a:rPr dirty="0"/>
              <a:t>at</a:t>
            </a:r>
            <a:r>
              <a:rPr dirty="0" spc="-10"/>
              <a:t> 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CommunicationSkillsTips.com</a:t>
            </a:r>
            <a:endParaRPr sz="150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1700" y="817829"/>
            <a:ext cx="4462145" cy="15494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959100" algn="l"/>
              </a:tabLst>
            </a:pPr>
            <a:r>
              <a:rPr dirty="0" sz="10000" spc="-10">
                <a:solidFill>
                  <a:srgbClr val="375F91"/>
                </a:solidFill>
              </a:rPr>
              <a:t>34</a:t>
            </a:r>
            <a:r>
              <a:rPr dirty="0" spc="-10"/>
              <a:t>Speak</a:t>
            </a:r>
            <a:r>
              <a:rPr dirty="0"/>
              <a:t>	</a:t>
            </a:r>
            <a:r>
              <a:rPr dirty="0" spc="-10"/>
              <a:t>Softer</a:t>
            </a:r>
            <a:endParaRPr sz="10000"/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839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300"/>
              <a:t>Created</a:t>
            </a:r>
            <a:r>
              <a:rPr dirty="0" sz="1300" spc="-25"/>
              <a:t> </a:t>
            </a:r>
            <a:r>
              <a:rPr dirty="0" sz="1300"/>
              <a:t>by</a:t>
            </a:r>
            <a:r>
              <a:rPr dirty="0" sz="1300" spc="-35"/>
              <a:t> </a:t>
            </a:r>
            <a:r>
              <a:rPr dirty="0" sz="1500">
                <a:solidFill>
                  <a:srgbClr val="E96D1F"/>
                </a:solidFill>
              </a:rPr>
              <a:t>Akash</a:t>
            </a:r>
            <a:r>
              <a:rPr dirty="0" sz="1500">
                <a:solidFill>
                  <a:srgbClr val="375F91"/>
                </a:solidFill>
              </a:rPr>
              <a:t>Karia</a:t>
            </a:r>
            <a:r>
              <a:rPr dirty="0" sz="1500" spc="45">
                <a:solidFill>
                  <a:srgbClr val="375F91"/>
                </a:solidFill>
              </a:rPr>
              <a:t> </a:t>
            </a:r>
            <a:r>
              <a:rPr dirty="0"/>
              <a:t>|</a:t>
            </a:r>
            <a:r>
              <a:rPr dirty="0" spc="-40"/>
              <a:t> </a:t>
            </a:r>
            <a:r>
              <a:rPr dirty="0"/>
              <a:t>Learn</a:t>
            </a:r>
            <a:r>
              <a:rPr dirty="0" spc="-20"/>
              <a:t> </a:t>
            </a:r>
            <a:r>
              <a:rPr dirty="0"/>
              <a:t>more</a:t>
            </a:r>
            <a:r>
              <a:rPr dirty="0" spc="-35"/>
              <a:t> </a:t>
            </a:r>
            <a:r>
              <a:rPr dirty="0"/>
              <a:t>at</a:t>
            </a:r>
            <a:r>
              <a:rPr dirty="0" spc="-10"/>
              <a:t> 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CommunicationSkillsTips.com</a:t>
            </a:r>
            <a:endParaRPr sz="1500"/>
          </a:p>
        </p:txBody>
      </p:sp>
      <p:sp>
        <p:nvSpPr>
          <p:cNvPr id="3" name="object 3" descr=""/>
          <p:cNvSpPr txBox="1"/>
          <p:nvPr/>
        </p:nvSpPr>
        <p:spPr>
          <a:xfrm>
            <a:off x="901700" y="2545207"/>
            <a:ext cx="8108950" cy="31927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Times New Roman"/>
                <a:cs typeface="Times New Roman"/>
              </a:rPr>
              <a:t>If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presentation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is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getting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out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of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hand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(e.g.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audience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is beginning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chat)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then…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80"/>
              </a:spcBef>
            </a:pPr>
            <a:r>
              <a:rPr dirty="0" sz="1800">
                <a:latin typeface="Times New Roman"/>
                <a:cs typeface="Times New Roman"/>
              </a:rPr>
              <a:t>Speak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u="sng" sz="18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softer</a:t>
            </a:r>
            <a:r>
              <a:rPr dirty="0" u="none" sz="1800" spc="-40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to</a:t>
            </a:r>
            <a:r>
              <a:rPr dirty="0" u="none" sz="1800" spc="-40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grab</a:t>
            </a:r>
            <a:r>
              <a:rPr dirty="0" u="none" sz="1800" spc="-45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your</a:t>
            </a:r>
            <a:r>
              <a:rPr dirty="0" u="none" sz="1800" spc="-30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audience’s</a:t>
            </a:r>
            <a:r>
              <a:rPr dirty="0" u="none" sz="1800" spc="-35">
                <a:latin typeface="Times New Roman"/>
                <a:cs typeface="Times New Roman"/>
              </a:rPr>
              <a:t> </a:t>
            </a:r>
            <a:r>
              <a:rPr dirty="0" u="none" sz="1800" spc="-10">
                <a:latin typeface="Times New Roman"/>
                <a:cs typeface="Times New Roman"/>
              </a:rPr>
              <a:t>attention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800">
              <a:latin typeface="Times New Roman"/>
              <a:cs typeface="Times New Roman"/>
            </a:endParaRPr>
          </a:p>
          <a:p>
            <a:pPr marL="12700" marR="5715">
              <a:lnSpc>
                <a:spcPts val="2080"/>
              </a:lnSpc>
            </a:pPr>
            <a:r>
              <a:rPr dirty="0" sz="1800">
                <a:latin typeface="Times New Roman"/>
                <a:cs typeface="Times New Roman"/>
              </a:rPr>
              <a:t>Lowering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volume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causes</a:t>
            </a:r>
            <a:r>
              <a:rPr dirty="0" sz="1800" spc="-5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listeners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lean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in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hear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what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you’re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saying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–</a:t>
            </a:r>
            <a:r>
              <a:rPr dirty="0" sz="1800" spc="-20">
                <a:latin typeface="Times New Roman"/>
                <a:cs typeface="Times New Roman"/>
              </a:rPr>
              <a:t> they </a:t>
            </a:r>
            <a:r>
              <a:rPr dirty="0" sz="1800">
                <a:latin typeface="Times New Roman"/>
                <a:cs typeface="Times New Roman"/>
              </a:rPr>
              <a:t>have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work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harder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listen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what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have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 spc="-20">
                <a:latin typeface="Times New Roman"/>
                <a:cs typeface="Times New Roman"/>
              </a:rPr>
              <a:t>say.</a:t>
            </a:r>
            <a:endParaRPr sz="1800">
              <a:latin typeface="Times New Roman"/>
              <a:cs typeface="Times New Roman"/>
            </a:endParaRPr>
          </a:p>
          <a:p>
            <a:pPr marL="12700" marR="4001770">
              <a:lnSpc>
                <a:spcPts val="4140"/>
              </a:lnSpc>
              <a:spcBef>
                <a:spcPts val="409"/>
              </a:spcBef>
            </a:pPr>
            <a:r>
              <a:rPr dirty="0" sz="1800">
                <a:latin typeface="Times New Roman"/>
                <a:cs typeface="Times New Roman"/>
              </a:rPr>
              <a:t>So,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should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speak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louder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or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speak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softer? </a:t>
            </a:r>
            <a:r>
              <a:rPr dirty="0" sz="1800">
                <a:latin typeface="Times New Roman"/>
                <a:cs typeface="Times New Roman"/>
              </a:rPr>
              <a:t>Depends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on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situation.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510"/>
              </a:spcBef>
            </a:pPr>
            <a:r>
              <a:rPr dirty="0" sz="1800">
                <a:latin typeface="Times New Roman"/>
                <a:cs typeface="Times New Roman"/>
              </a:rPr>
              <a:t>Try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out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both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strategies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see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what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works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for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 spc="-20">
                <a:latin typeface="Times New Roman"/>
                <a:cs typeface="Times New Roman"/>
              </a:rPr>
              <a:t>you.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105910" algn="l"/>
              </a:tabLst>
            </a:pPr>
            <a:r>
              <a:rPr dirty="0" sz="10000">
                <a:solidFill>
                  <a:srgbClr val="375F91"/>
                </a:solidFill>
              </a:rPr>
              <a:t>35</a:t>
            </a:r>
            <a:r>
              <a:rPr dirty="0" sz="10000" spc="-80">
                <a:solidFill>
                  <a:srgbClr val="375F91"/>
                </a:solidFill>
              </a:rPr>
              <a:t> </a:t>
            </a:r>
            <a:r>
              <a:rPr dirty="0"/>
              <a:t>Silence</a:t>
            </a:r>
            <a:r>
              <a:rPr dirty="0" spc="-25"/>
              <a:t> is</a:t>
            </a:r>
            <a:r>
              <a:rPr dirty="0"/>
              <a:t>	</a:t>
            </a:r>
            <a:r>
              <a:rPr dirty="0" spc="-10"/>
              <a:t>Powerful</a:t>
            </a:r>
            <a:endParaRPr sz="10000"/>
          </a:p>
          <a:p>
            <a:pPr marL="12700" marR="5080">
              <a:lnSpc>
                <a:spcPts val="2080"/>
              </a:lnSpc>
              <a:spcBef>
                <a:spcPts val="1739"/>
              </a:spcBef>
            </a:pPr>
            <a:r>
              <a:rPr dirty="0" sz="1800">
                <a:solidFill>
                  <a:srgbClr val="000000"/>
                </a:solidFill>
              </a:rPr>
              <a:t>One</a:t>
            </a:r>
            <a:r>
              <a:rPr dirty="0" sz="1800" spc="-30">
                <a:solidFill>
                  <a:srgbClr val="000000"/>
                </a:solidFill>
              </a:rPr>
              <a:t> </a:t>
            </a:r>
            <a:r>
              <a:rPr dirty="0" sz="1800">
                <a:solidFill>
                  <a:srgbClr val="000000"/>
                </a:solidFill>
              </a:rPr>
              <a:t>of</a:t>
            </a:r>
            <a:r>
              <a:rPr dirty="0" sz="1800" spc="-25">
                <a:solidFill>
                  <a:srgbClr val="000000"/>
                </a:solidFill>
              </a:rPr>
              <a:t> </a:t>
            </a:r>
            <a:r>
              <a:rPr dirty="0" sz="1800">
                <a:solidFill>
                  <a:srgbClr val="000000"/>
                </a:solidFill>
              </a:rPr>
              <a:t>the</a:t>
            </a:r>
            <a:r>
              <a:rPr dirty="0" sz="1800" spc="-25">
                <a:solidFill>
                  <a:srgbClr val="000000"/>
                </a:solidFill>
              </a:rPr>
              <a:t> </a:t>
            </a:r>
            <a:r>
              <a:rPr dirty="0" sz="1800">
                <a:solidFill>
                  <a:srgbClr val="000000"/>
                </a:solidFill>
              </a:rPr>
              <a:t>mistakes</a:t>
            </a:r>
            <a:r>
              <a:rPr dirty="0" sz="1800" spc="-30">
                <a:solidFill>
                  <a:srgbClr val="000000"/>
                </a:solidFill>
              </a:rPr>
              <a:t> </a:t>
            </a:r>
            <a:r>
              <a:rPr dirty="0" sz="1800">
                <a:solidFill>
                  <a:srgbClr val="000000"/>
                </a:solidFill>
              </a:rPr>
              <a:t>I’ve</a:t>
            </a:r>
            <a:r>
              <a:rPr dirty="0" sz="1800" spc="-35">
                <a:solidFill>
                  <a:srgbClr val="000000"/>
                </a:solidFill>
              </a:rPr>
              <a:t> </a:t>
            </a:r>
            <a:r>
              <a:rPr dirty="0" sz="1800">
                <a:solidFill>
                  <a:srgbClr val="000000"/>
                </a:solidFill>
              </a:rPr>
              <a:t>seen</a:t>
            </a:r>
            <a:r>
              <a:rPr dirty="0" sz="1800" spc="-35">
                <a:solidFill>
                  <a:srgbClr val="000000"/>
                </a:solidFill>
              </a:rPr>
              <a:t> </a:t>
            </a:r>
            <a:r>
              <a:rPr dirty="0" sz="1800">
                <a:solidFill>
                  <a:srgbClr val="000000"/>
                </a:solidFill>
              </a:rPr>
              <a:t>speakers</a:t>
            </a:r>
            <a:r>
              <a:rPr dirty="0" sz="1800" spc="-35">
                <a:solidFill>
                  <a:srgbClr val="000000"/>
                </a:solidFill>
              </a:rPr>
              <a:t> </a:t>
            </a:r>
            <a:r>
              <a:rPr dirty="0" sz="1800">
                <a:solidFill>
                  <a:srgbClr val="000000"/>
                </a:solidFill>
              </a:rPr>
              <a:t>make</a:t>
            </a:r>
            <a:r>
              <a:rPr dirty="0" sz="1800" spc="-30">
                <a:solidFill>
                  <a:srgbClr val="000000"/>
                </a:solidFill>
              </a:rPr>
              <a:t> </a:t>
            </a:r>
            <a:r>
              <a:rPr dirty="0" sz="1800">
                <a:solidFill>
                  <a:srgbClr val="000000"/>
                </a:solidFill>
              </a:rPr>
              <a:t>is</a:t>
            </a:r>
            <a:r>
              <a:rPr dirty="0" sz="1800" spc="-30">
                <a:solidFill>
                  <a:srgbClr val="000000"/>
                </a:solidFill>
              </a:rPr>
              <a:t> </a:t>
            </a:r>
            <a:r>
              <a:rPr dirty="0" sz="1800">
                <a:solidFill>
                  <a:srgbClr val="000000"/>
                </a:solidFill>
              </a:rPr>
              <a:t>that</a:t>
            </a:r>
            <a:r>
              <a:rPr dirty="0" sz="1800" spc="-30">
                <a:solidFill>
                  <a:srgbClr val="000000"/>
                </a:solidFill>
              </a:rPr>
              <a:t> </a:t>
            </a:r>
            <a:r>
              <a:rPr dirty="0" sz="1800">
                <a:solidFill>
                  <a:srgbClr val="000000"/>
                </a:solidFill>
              </a:rPr>
              <a:t>they</a:t>
            </a:r>
            <a:r>
              <a:rPr dirty="0" sz="1800" spc="-30">
                <a:solidFill>
                  <a:srgbClr val="000000"/>
                </a:solidFill>
              </a:rPr>
              <a:t> </a:t>
            </a:r>
            <a:r>
              <a:rPr dirty="0" sz="1800">
                <a:solidFill>
                  <a:srgbClr val="000000"/>
                </a:solidFill>
              </a:rPr>
              <a:t>continue</a:t>
            </a:r>
            <a:r>
              <a:rPr dirty="0" sz="1800" spc="-30">
                <a:solidFill>
                  <a:srgbClr val="000000"/>
                </a:solidFill>
              </a:rPr>
              <a:t> </a:t>
            </a:r>
            <a:r>
              <a:rPr dirty="0" sz="1800">
                <a:solidFill>
                  <a:srgbClr val="000000"/>
                </a:solidFill>
              </a:rPr>
              <a:t>talking</a:t>
            </a:r>
            <a:r>
              <a:rPr dirty="0" sz="1800" spc="-40">
                <a:solidFill>
                  <a:srgbClr val="000000"/>
                </a:solidFill>
              </a:rPr>
              <a:t> </a:t>
            </a:r>
            <a:r>
              <a:rPr dirty="0" sz="1800">
                <a:solidFill>
                  <a:srgbClr val="000000"/>
                </a:solidFill>
              </a:rPr>
              <a:t>even</a:t>
            </a:r>
            <a:r>
              <a:rPr dirty="0" sz="1800" spc="5">
                <a:solidFill>
                  <a:srgbClr val="000000"/>
                </a:solidFill>
              </a:rPr>
              <a:t> </a:t>
            </a:r>
            <a:r>
              <a:rPr dirty="0" sz="1800">
                <a:solidFill>
                  <a:srgbClr val="000000"/>
                </a:solidFill>
              </a:rPr>
              <a:t>when</a:t>
            </a:r>
            <a:r>
              <a:rPr dirty="0" sz="1800" spc="-25">
                <a:solidFill>
                  <a:srgbClr val="000000"/>
                </a:solidFill>
              </a:rPr>
              <a:t> the </a:t>
            </a:r>
            <a:r>
              <a:rPr dirty="0" sz="1800">
                <a:solidFill>
                  <a:srgbClr val="000000"/>
                </a:solidFill>
              </a:rPr>
              <a:t>audience</a:t>
            </a:r>
            <a:r>
              <a:rPr dirty="0" sz="1800" spc="-20">
                <a:solidFill>
                  <a:srgbClr val="000000"/>
                </a:solidFill>
              </a:rPr>
              <a:t> </a:t>
            </a:r>
            <a:r>
              <a:rPr dirty="0" sz="1800">
                <a:solidFill>
                  <a:srgbClr val="000000"/>
                </a:solidFill>
              </a:rPr>
              <a:t>is</a:t>
            </a:r>
            <a:r>
              <a:rPr dirty="0" sz="1800" spc="-25">
                <a:solidFill>
                  <a:srgbClr val="000000"/>
                </a:solidFill>
              </a:rPr>
              <a:t> </a:t>
            </a:r>
            <a:r>
              <a:rPr dirty="0" sz="1800">
                <a:solidFill>
                  <a:srgbClr val="000000"/>
                </a:solidFill>
              </a:rPr>
              <a:t>chatting</a:t>
            </a:r>
            <a:r>
              <a:rPr dirty="0" sz="1800" spc="-20">
                <a:solidFill>
                  <a:srgbClr val="000000"/>
                </a:solidFill>
              </a:rPr>
              <a:t> </a:t>
            </a:r>
            <a:r>
              <a:rPr dirty="0" sz="1800">
                <a:solidFill>
                  <a:srgbClr val="000000"/>
                </a:solidFill>
              </a:rPr>
              <a:t>and</a:t>
            </a:r>
            <a:r>
              <a:rPr dirty="0" sz="1800" spc="-30">
                <a:solidFill>
                  <a:srgbClr val="000000"/>
                </a:solidFill>
              </a:rPr>
              <a:t> </a:t>
            </a:r>
            <a:r>
              <a:rPr dirty="0" sz="1800">
                <a:solidFill>
                  <a:srgbClr val="000000"/>
                </a:solidFill>
              </a:rPr>
              <a:t>not</a:t>
            </a:r>
            <a:r>
              <a:rPr dirty="0" sz="1800" spc="-30">
                <a:solidFill>
                  <a:srgbClr val="000000"/>
                </a:solidFill>
              </a:rPr>
              <a:t> </a:t>
            </a:r>
            <a:r>
              <a:rPr dirty="0" sz="1800">
                <a:solidFill>
                  <a:srgbClr val="000000"/>
                </a:solidFill>
              </a:rPr>
              <a:t>listening to</a:t>
            </a:r>
            <a:r>
              <a:rPr dirty="0" sz="1800" spc="-35">
                <a:solidFill>
                  <a:srgbClr val="000000"/>
                </a:solidFill>
              </a:rPr>
              <a:t> </a:t>
            </a:r>
            <a:r>
              <a:rPr dirty="0" sz="1800" spc="-10">
                <a:solidFill>
                  <a:srgbClr val="000000"/>
                </a:solidFill>
              </a:rPr>
              <a:t>them.</a:t>
            </a:r>
            <a:endParaRPr sz="1800"/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839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300"/>
              <a:t>Created</a:t>
            </a:r>
            <a:r>
              <a:rPr dirty="0" sz="1300" spc="-25"/>
              <a:t> </a:t>
            </a:r>
            <a:r>
              <a:rPr dirty="0" sz="1300"/>
              <a:t>by</a:t>
            </a:r>
            <a:r>
              <a:rPr dirty="0" sz="1300" spc="-35"/>
              <a:t> </a:t>
            </a:r>
            <a:r>
              <a:rPr dirty="0" sz="1500">
                <a:solidFill>
                  <a:srgbClr val="E96D1F"/>
                </a:solidFill>
              </a:rPr>
              <a:t>Akash</a:t>
            </a:r>
            <a:r>
              <a:rPr dirty="0" sz="1500">
                <a:solidFill>
                  <a:srgbClr val="375F91"/>
                </a:solidFill>
              </a:rPr>
              <a:t>Karia</a:t>
            </a:r>
            <a:r>
              <a:rPr dirty="0" sz="1500" spc="45">
                <a:solidFill>
                  <a:srgbClr val="375F91"/>
                </a:solidFill>
              </a:rPr>
              <a:t> </a:t>
            </a:r>
            <a:r>
              <a:rPr dirty="0"/>
              <a:t>|</a:t>
            </a:r>
            <a:r>
              <a:rPr dirty="0" spc="-40"/>
              <a:t> </a:t>
            </a:r>
            <a:r>
              <a:rPr dirty="0"/>
              <a:t>Learn</a:t>
            </a:r>
            <a:r>
              <a:rPr dirty="0" spc="-20"/>
              <a:t> </a:t>
            </a:r>
            <a:r>
              <a:rPr dirty="0"/>
              <a:t>more</a:t>
            </a:r>
            <a:r>
              <a:rPr dirty="0" spc="-35"/>
              <a:t> </a:t>
            </a:r>
            <a:r>
              <a:rPr dirty="0"/>
              <a:t>at</a:t>
            </a:r>
            <a:r>
              <a:rPr dirty="0" spc="-10"/>
              <a:t> 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CommunicationSkillsTips.com</a:t>
            </a:r>
            <a:endParaRPr sz="1500"/>
          </a:p>
        </p:txBody>
      </p:sp>
      <p:sp>
        <p:nvSpPr>
          <p:cNvPr id="3" name="object 3" descr=""/>
          <p:cNvSpPr txBox="1"/>
          <p:nvPr/>
        </p:nvSpPr>
        <p:spPr>
          <a:xfrm>
            <a:off x="901700" y="3334639"/>
            <a:ext cx="8228330" cy="1088390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marL="12700" marR="5080">
              <a:lnSpc>
                <a:spcPts val="2060"/>
              </a:lnSpc>
              <a:spcBef>
                <a:spcPts val="250"/>
              </a:spcBef>
            </a:pPr>
            <a:r>
              <a:rPr dirty="0" sz="1800">
                <a:latin typeface="Times New Roman"/>
                <a:cs typeface="Times New Roman"/>
              </a:rPr>
              <a:t>If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audience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members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begin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chatting,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silent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and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make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eye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contact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with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couple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 spc="-25">
                <a:latin typeface="Times New Roman"/>
                <a:cs typeface="Times New Roman"/>
              </a:rPr>
              <a:t>of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people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who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are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paying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attention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20">
                <a:latin typeface="Times New Roman"/>
                <a:cs typeface="Times New Roman"/>
              </a:rPr>
              <a:t> you.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35"/>
              </a:spcBef>
            </a:pPr>
            <a:r>
              <a:rPr dirty="0" sz="1800" spc="-20">
                <a:latin typeface="Times New Roman"/>
                <a:cs typeface="Times New Roman"/>
              </a:rPr>
              <a:t>Wait </a:t>
            </a:r>
            <a:r>
              <a:rPr dirty="0" sz="1800">
                <a:latin typeface="Times New Roman"/>
                <a:cs typeface="Times New Roman"/>
              </a:rPr>
              <a:t>until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everyone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is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listening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before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go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on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speaking.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01700" y="817829"/>
            <a:ext cx="1296670" cy="15494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0" spc="-25">
                <a:solidFill>
                  <a:srgbClr val="375F91"/>
                </a:solidFill>
                <a:latin typeface="Times New Roman"/>
                <a:cs typeface="Times New Roman"/>
              </a:rPr>
              <a:t>36</a:t>
            </a:r>
            <a:endParaRPr sz="100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839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6" name="object 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300"/>
              <a:t>Created</a:t>
            </a:r>
            <a:r>
              <a:rPr dirty="0" sz="1300" spc="-25"/>
              <a:t> </a:t>
            </a:r>
            <a:r>
              <a:rPr dirty="0" sz="1300"/>
              <a:t>by</a:t>
            </a:r>
            <a:r>
              <a:rPr dirty="0" sz="1300" spc="-35"/>
              <a:t> </a:t>
            </a:r>
            <a:r>
              <a:rPr dirty="0" sz="1500">
                <a:solidFill>
                  <a:srgbClr val="E96D1F"/>
                </a:solidFill>
              </a:rPr>
              <a:t>Akash</a:t>
            </a:r>
            <a:r>
              <a:rPr dirty="0" sz="1500">
                <a:solidFill>
                  <a:srgbClr val="375F91"/>
                </a:solidFill>
              </a:rPr>
              <a:t>Karia</a:t>
            </a:r>
            <a:r>
              <a:rPr dirty="0" sz="1500" spc="45">
                <a:solidFill>
                  <a:srgbClr val="375F91"/>
                </a:solidFill>
              </a:rPr>
              <a:t> </a:t>
            </a:r>
            <a:r>
              <a:rPr dirty="0"/>
              <a:t>|</a:t>
            </a:r>
            <a:r>
              <a:rPr dirty="0" spc="-40"/>
              <a:t> </a:t>
            </a:r>
            <a:r>
              <a:rPr dirty="0"/>
              <a:t>Learn</a:t>
            </a:r>
            <a:r>
              <a:rPr dirty="0" spc="-20"/>
              <a:t> </a:t>
            </a:r>
            <a:r>
              <a:rPr dirty="0"/>
              <a:t>more</a:t>
            </a:r>
            <a:r>
              <a:rPr dirty="0" spc="-35"/>
              <a:t> </a:t>
            </a:r>
            <a:r>
              <a:rPr dirty="0"/>
              <a:t>at</a:t>
            </a:r>
            <a:r>
              <a:rPr dirty="0" spc="-10"/>
              <a:t> 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CommunicationSkillsTips.com</a:t>
            </a:r>
            <a:endParaRPr sz="15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1700" y="2319654"/>
            <a:ext cx="6339840" cy="7569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821429" algn="l"/>
              </a:tabLst>
            </a:pPr>
            <a:r>
              <a:rPr dirty="0" spc="-10"/>
              <a:t>Recommended</a:t>
            </a:r>
            <a:r>
              <a:rPr dirty="0"/>
              <a:t>	</a:t>
            </a:r>
            <a:r>
              <a:rPr dirty="0" spc="-10"/>
              <a:t>Resources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901700" y="3263010"/>
            <a:ext cx="8220709" cy="1926589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690880" marR="1272540" indent="-228600">
              <a:lnSpc>
                <a:spcPts val="2080"/>
              </a:lnSpc>
              <a:spcBef>
                <a:spcPts val="235"/>
              </a:spcBef>
              <a:buFont typeface="Symbol"/>
              <a:buChar char=""/>
              <a:tabLst>
                <a:tab pos="690880" algn="l"/>
              </a:tabLst>
            </a:pPr>
            <a:r>
              <a:rPr dirty="0" sz="1800">
                <a:latin typeface="Times New Roman"/>
                <a:cs typeface="Times New Roman"/>
              </a:rPr>
              <a:t>For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more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free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public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speaking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and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communication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tips,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head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over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 spc="-25">
                <a:latin typeface="Times New Roman"/>
                <a:cs typeface="Times New Roman"/>
              </a:rPr>
              <a:t>to </a:t>
            </a:r>
            <a:r>
              <a:rPr dirty="0" u="sng" sz="18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2"/>
              </a:rPr>
              <a:t>www.CommunicationSkillsTips.com</a:t>
            </a:r>
            <a:endParaRPr sz="1800">
              <a:latin typeface="Times New Roman"/>
              <a:cs typeface="Times New Roman"/>
            </a:endParaRPr>
          </a:p>
          <a:p>
            <a:pPr marL="690245" indent="-227965">
              <a:lnSpc>
                <a:spcPts val="2135"/>
              </a:lnSpc>
              <a:buFont typeface="Symbol"/>
              <a:buChar char=""/>
              <a:tabLst>
                <a:tab pos="690245" algn="l"/>
              </a:tabLst>
            </a:pPr>
            <a:r>
              <a:rPr dirty="0" sz="1800">
                <a:latin typeface="Times New Roman"/>
                <a:cs typeface="Times New Roman"/>
              </a:rPr>
              <a:t>Recommended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Book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[Body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Language]: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u="sng" sz="18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3"/>
              </a:rPr>
              <a:t>Definitive</a:t>
            </a:r>
            <a:r>
              <a:rPr dirty="0" u="sng" sz="1800" spc="-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3"/>
              </a:rPr>
              <a:t> </a:t>
            </a:r>
            <a:r>
              <a:rPr dirty="0" u="sng" sz="18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3"/>
              </a:rPr>
              <a:t>Guide</a:t>
            </a:r>
            <a:r>
              <a:rPr dirty="0" u="sng" sz="1800" spc="-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3"/>
              </a:rPr>
              <a:t> </a:t>
            </a:r>
            <a:r>
              <a:rPr dirty="0" u="sng" sz="18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3"/>
              </a:rPr>
              <a:t>of</a:t>
            </a:r>
            <a:r>
              <a:rPr dirty="0" u="sng" sz="1800" spc="-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3"/>
              </a:rPr>
              <a:t> </a:t>
            </a:r>
            <a:r>
              <a:rPr dirty="0" u="sng" sz="18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3"/>
              </a:rPr>
              <a:t>Body</a:t>
            </a:r>
            <a:r>
              <a:rPr dirty="0" u="sng" sz="1800" spc="-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3"/>
              </a:rPr>
              <a:t> </a:t>
            </a:r>
            <a:r>
              <a:rPr dirty="0" u="sng" sz="18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3"/>
              </a:rPr>
              <a:t>Language</a:t>
            </a:r>
            <a:endParaRPr sz="1800">
              <a:latin typeface="Times New Roman"/>
              <a:cs typeface="Times New Roman"/>
            </a:endParaRPr>
          </a:p>
          <a:p>
            <a:pPr marL="690245" indent="-227965">
              <a:lnSpc>
                <a:spcPct val="100000"/>
              </a:lnSpc>
              <a:spcBef>
                <a:spcPts val="40"/>
              </a:spcBef>
              <a:buFont typeface="Symbol"/>
              <a:buChar char=""/>
              <a:tabLst>
                <a:tab pos="690245" algn="l"/>
              </a:tabLst>
            </a:pPr>
            <a:r>
              <a:rPr dirty="0" sz="1800">
                <a:latin typeface="Times New Roman"/>
                <a:cs typeface="Times New Roman"/>
              </a:rPr>
              <a:t>Recommended</a:t>
            </a:r>
            <a:r>
              <a:rPr dirty="0" sz="1800" spc="-6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Book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[Persuasion]: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u="sng" sz="18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4"/>
              </a:rPr>
              <a:t>Influence</a:t>
            </a:r>
            <a:r>
              <a:rPr dirty="0" u="none" sz="1800">
                <a:latin typeface="Times New Roman"/>
                <a:cs typeface="Times New Roman"/>
              </a:rPr>
              <a:t>,</a:t>
            </a:r>
            <a:r>
              <a:rPr dirty="0" u="none" sz="1800" spc="-50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by</a:t>
            </a:r>
            <a:r>
              <a:rPr dirty="0" u="none" sz="1800" spc="-50">
                <a:latin typeface="Times New Roman"/>
                <a:cs typeface="Times New Roman"/>
              </a:rPr>
              <a:t> </a:t>
            </a:r>
            <a:r>
              <a:rPr dirty="0" u="none" sz="1800" spc="-10">
                <a:latin typeface="Times New Roman"/>
                <a:cs typeface="Times New Roman"/>
              </a:rPr>
              <a:t>Dr.</a:t>
            </a:r>
            <a:r>
              <a:rPr dirty="0" u="none" sz="1800" spc="-45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Robert</a:t>
            </a:r>
            <a:r>
              <a:rPr dirty="0" u="none" sz="1800" spc="-55">
                <a:latin typeface="Times New Roman"/>
                <a:cs typeface="Times New Roman"/>
              </a:rPr>
              <a:t> </a:t>
            </a:r>
            <a:r>
              <a:rPr dirty="0" u="none" sz="1800" spc="-10">
                <a:latin typeface="Times New Roman"/>
                <a:cs typeface="Times New Roman"/>
              </a:rPr>
              <a:t>Cialdini</a:t>
            </a:r>
            <a:endParaRPr sz="1800">
              <a:latin typeface="Times New Roman"/>
              <a:cs typeface="Times New Roman"/>
            </a:endParaRPr>
          </a:p>
          <a:p>
            <a:pPr marL="690245" indent="-227965">
              <a:lnSpc>
                <a:spcPct val="100000"/>
              </a:lnSpc>
              <a:spcBef>
                <a:spcPts val="45"/>
              </a:spcBef>
              <a:buFont typeface="Symbol"/>
              <a:buChar char=""/>
              <a:tabLst>
                <a:tab pos="690245" algn="l"/>
              </a:tabLst>
            </a:pPr>
            <a:r>
              <a:rPr dirty="0" sz="1800">
                <a:latin typeface="Times New Roman"/>
                <a:cs typeface="Times New Roman"/>
              </a:rPr>
              <a:t>Recommended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Book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[Public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Speaking]: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u="sng" sz="18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5"/>
              </a:rPr>
              <a:t>Stand</a:t>
            </a:r>
            <a:r>
              <a:rPr dirty="0" u="sng" sz="1800" spc="-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5"/>
              </a:rPr>
              <a:t> </a:t>
            </a:r>
            <a:r>
              <a:rPr dirty="0" u="sng" sz="18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5"/>
              </a:rPr>
              <a:t>Like</a:t>
            </a:r>
            <a:r>
              <a:rPr dirty="0" u="sng" sz="1800" spc="-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5"/>
              </a:rPr>
              <a:t> </a:t>
            </a:r>
            <a:r>
              <a:rPr dirty="0" u="sng" sz="18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5"/>
              </a:rPr>
              <a:t>Churchill</a:t>
            </a:r>
            <a:r>
              <a:rPr dirty="0" u="sng" sz="1800" spc="-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5"/>
              </a:rPr>
              <a:t> </a:t>
            </a:r>
            <a:r>
              <a:rPr dirty="0" u="sng" sz="18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5"/>
              </a:rPr>
              <a:t>Speak</a:t>
            </a:r>
            <a:r>
              <a:rPr dirty="0" u="sng" sz="1800" spc="-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5"/>
              </a:rPr>
              <a:t> </a:t>
            </a:r>
            <a:r>
              <a:rPr dirty="0" u="sng" sz="18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5"/>
              </a:rPr>
              <a:t>Like</a:t>
            </a:r>
            <a:r>
              <a:rPr dirty="0" u="sng" sz="1800" spc="-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5"/>
              </a:rPr>
              <a:t> </a:t>
            </a:r>
            <a:r>
              <a:rPr dirty="0" u="sng" sz="18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5"/>
              </a:rPr>
              <a:t>Lincoln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70"/>
              </a:spcBef>
            </a:pPr>
            <a:r>
              <a:rPr dirty="0" sz="1800">
                <a:latin typeface="Times New Roman"/>
                <a:cs typeface="Times New Roman"/>
              </a:rPr>
              <a:t>Feel</a:t>
            </a:r>
            <a:r>
              <a:rPr dirty="0" sz="1800" spc="-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free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contact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me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on</a:t>
            </a:r>
            <a:r>
              <a:rPr dirty="0" sz="1800" spc="-5">
                <a:latin typeface="Times New Roman"/>
                <a:cs typeface="Times New Roman"/>
              </a:rPr>
              <a:t> </a:t>
            </a:r>
            <a:r>
              <a:rPr dirty="0" u="sng" sz="18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6"/>
              </a:rPr>
              <a:t>akash.speaker@gmail.com</a:t>
            </a:r>
            <a:r>
              <a:rPr dirty="0" u="none" sz="1800" spc="-10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with</a:t>
            </a:r>
            <a:r>
              <a:rPr dirty="0" u="none" sz="1800" spc="-10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any</a:t>
            </a:r>
            <a:r>
              <a:rPr dirty="0" u="none" sz="1800" spc="-5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questions</a:t>
            </a:r>
            <a:r>
              <a:rPr dirty="0" u="none" sz="1800" spc="-30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you</a:t>
            </a:r>
            <a:r>
              <a:rPr dirty="0" u="none" sz="1800" spc="-15">
                <a:latin typeface="Times New Roman"/>
                <a:cs typeface="Times New Roman"/>
              </a:rPr>
              <a:t> </a:t>
            </a:r>
            <a:r>
              <a:rPr dirty="0" u="none" sz="1800">
                <a:latin typeface="Times New Roman"/>
                <a:cs typeface="Times New Roman"/>
              </a:rPr>
              <a:t>may</a:t>
            </a:r>
            <a:r>
              <a:rPr dirty="0" u="none" sz="1800" spc="-10">
                <a:latin typeface="Times New Roman"/>
                <a:cs typeface="Times New Roman"/>
              </a:rPr>
              <a:t> have.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1700" y="817829"/>
            <a:ext cx="6844030" cy="2259330"/>
          </a:xfrm>
          <a:prstGeom prst="rect"/>
        </p:spPr>
        <p:txBody>
          <a:bodyPr wrap="square" lIns="0" tIns="50165" rIns="0" bIns="0" rtlCol="0" vert="horz">
            <a:spAutoFit/>
          </a:bodyPr>
          <a:lstStyle/>
          <a:p>
            <a:pPr marL="12700" marR="5080">
              <a:lnSpc>
                <a:spcPct val="97500"/>
              </a:lnSpc>
              <a:spcBef>
                <a:spcPts val="395"/>
              </a:spcBef>
              <a:tabLst>
                <a:tab pos="1830070" algn="l"/>
                <a:tab pos="2710815" algn="l"/>
                <a:tab pos="4284980" algn="l"/>
              </a:tabLst>
            </a:pPr>
            <a:r>
              <a:rPr dirty="0" sz="10000">
                <a:solidFill>
                  <a:srgbClr val="375F91"/>
                </a:solidFill>
              </a:rPr>
              <a:t>2</a:t>
            </a:r>
            <a:r>
              <a:rPr dirty="0" sz="10000" spc="-50">
                <a:solidFill>
                  <a:srgbClr val="375F91"/>
                </a:solidFill>
              </a:rPr>
              <a:t> </a:t>
            </a:r>
            <a:r>
              <a:rPr dirty="0" spc="-10"/>
              <a:t>Pause:</a:t>
            </a:r>
            <a:r>
              <a:rPr dirty="0"/>
              <a:t>	</a:t>
            </a:r>
            <a:r>
              <a:rPr dirty="0" spc="-10"/>
              <a:t>Don’t</a:t>
            </a:r>
            <a:r>
              <a:rPr dirty="0"/>
              <a:t>	Start</a:t>
            </a:r>
            <a:r>
              <a:rPr dirty="0" spc="-190"/>
              <a:t> </a:t>
            </a:r>
            <a:r>
              <a:rPr dirty="0" spc="-10"/>
              <a:t>Until You’re</a:t>
            </a:r>
            <a:r>
              <a:rPr dirty="0"/>
              <a:t>	</a:t>
            </a:r>
            <a:r>
              <a:rPr dirty="0" spc="-10"/>
              <a:t>Ready</a:t>
            </a:r>
            <a:endParaRPr sz="10000"/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839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300"/>
              <a:t>Created</a:t>
            </a:r>
            <a:r>
              <a:rPr dirty="0" sz="1300" spc="-25"/>
              <a:t> </a:t>
            </a:r>
            <a:r>
              <a:rPr dirty="0" sz="1300"/>
              <a:t>by</a:t>
            </a:r>
            <a:r>
              <a:rPr dirty="0" sz="1300" spc="-35"/>
              <a:t> </a:t>
            </a:r>
            <a:r>
              <a:rPr dirty="0" sz="1500">
                <a:solidFill>
                  <a:srgbClr val="E96D1F"/>
                </a:solidFill>
              </a:rPr>
              <a:t>Akash</a:t>
            </a:r>
            <a:r>
              <a:rPr dirty="0" sz="1500">
                <a:solidFill>
                  <a:srgbClr val="375F91"/>
                </a:solidFill>
              </a:rPr>
              <a:t>Karia</a:t>
            </a:r>
            <a:r>
              <a:rPr dirty="0" sz="1500" spc="45">
                <a:solidFill>
                  <a:srgbClr val="375F91"/>
                </a:solidFill>
              </a:rPr>
              <a:t> </a:t>
            </a:r>
            <a:r>
              <a:rPr dirty="0"/>
              <a:t>|</a:t>
            </a:r>
            <a:r>
              <a:rPr dirty="0" spc="-40"/>
              <a:t> </a:t>
            </a:r>
            <a:r>
              <a:rPr dirty="0"/>
              <a:t>Learn</a:t>
            </a:r>
            <a:r>
              <a:rPr dirty="0" spc="-20"/>
              <a:t> </a:t>
            </a:r>
            <a:r>
              <a:rPr dirty="0"/>
              <a:t>more</a:t>
            </a:r>
            <a:r>
              <a:rPr dirty="0" spc="-35"/>
              <a:t> </a:t>
            </a:r>
            <a:r>
              <a:rPr dirty="0"/>
              <a:t>at</a:t>
            </a:r>
            <a:r>
              <a:rPr dirty="0" spc="-10"/>
              <a:t> 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CommunicationSkillsTips.com</a:t>
            </a:r>
            <a:endParaRPr sz="1500"/>
          </a:p>
        </p:txBody>
      </p:sp>
      <p:sp>
        <p:nvSpPr>
          <p:cNvPr id="3" name="object 3" descr=""/>
          <p:cNvSpPr txBox="1"/>
          <p:nvPr/>
        </p:nvSpPr>
        <p:spPr>
          <a:xfrm>
            <a:off x="901700" y="3465703"/>
            <a:ext cx="7898130" cy="2141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Times New Roman"/>
                <a:cs typeface="Times New Roman"/>
              </a:rPr>
              <a:t>Don’t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afraid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pause.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Pausing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allows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calm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down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nerves.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800">
              <a:latin typeface="Times New Roman"/>
              <a:cs typeface="Times New Roman"/>
            </a:endParaRPr>
          </a:p>
          <a:p>
            <a:pPr algn="just" marL="12700" marR="48260">
              <a:lnSpc>
                <a:spcPts val="2080"/>
              </a:lnSpc>
            </a:pPr>
            <a:r>
              <a:rPr dirty="0" sz="1800">
                <a:latin typeface="Times New Roman"/>
                <a:cs typeface="Times New Roman"/>
              </a:rPr>
              <a:t>Before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start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presentation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or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speech,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take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in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couple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of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deep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belly-</a:t>
            </a:r>
            <a:r>
              <a:rPr dirty="0" sz="1800">
                <a:latin typeface="Times New Roman"/>
                <a:cs typeface="Times New Roman"/>
              </a:rPr>
              <a:t>breaths</a:t>
            </a:r>
            <a:r>
              <a:rPr dirty="0" sz="1800" spc="-25">
                <a:latin typeface="Times New Roman"/>
                <a:cs typeface="Times New Roman"/>
              </a:rPr>
              <a:t> to </a:t>
            </a:r>
            <a:r>
              <a:rPr dirty="0" sz="1800">
                <a:latin typeface="Times New Roman"/>
                <a:cs typeface="Times New Roman"/>
              </a:rPr>
              <a:t>calm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yourself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down.</a:t>
            </a:r>
            <a:endParaRPr sz="18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5800"/>
              </a:lnSpc>
              <a:spcBef>
                <a:spcPts val="2010"/>
              </a:spcBef>
            </a:pPr>
            <a:r>
              <a:rPr dirty="0" sz="1800">
                <a:latin typeface="Times New Roman"/>
                <a:cs typeface="Times New Roman"/>
              </a:rPr>
              <a:t>Pausing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allows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everyone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get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on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same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vibration/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 spc="-20">
                <a:latin typeface="Times New Roman"/>
                <a:cs typeface="Times New Roman"/>
              </a:rPr>
              <a:t>energy-</a:t>
            </a:r>
            <a:r>
              <a:rPr dirty="0" sz="1800">
                <a:latin typeface="Times New Roman"/>
                <a:cs typeface="Times New Roman"/>
              </a:rPr>
              <a:t>level.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If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you’re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facing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 spc="-50">
                <a:latin typeface="Times New Roman"/>
                <a:cs typeface="Times New Roman"/>
              </a:rPr>
              <a:t>a </a:t>
            </a:r>
            <a:r>
              <a:rPr dirty="0" sz="1800">
                <a:latin typeface="Times New Roman"/>
                <a:cs typeface="Times New Roman"/>
              </a:rPr>
              <a:t>noisy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audience,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wait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until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room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is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silent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and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focusing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on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you.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Don’t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start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speaking </a:t>
            </a:r>
            <a:r>
              <a:rPr dirty="0" sz="1800">
                <a:latin typeface="Times New Roman"/>
                <a:cs typeface="Times New Roman"/>
              </a:rPr>
              <a:t>until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you’re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ready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and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everyone’s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focused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on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 spc="-20">
                <a:latin typeface="Times New Roman"/>
                <a:cs typeface="Times New Roman"/>
              </a:rPr>
              <a:t>you.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1700" y="817829"/>
            <a:ext cx="1296670" cy="15494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0" spc="-25">
                <a:solidFill>
                  <a:srgbClr val="375F91"/>
                </a:solidFill>
              </a:rPr>
              <a:t>37</a:t>
            </a:r>
            <a:endParaRPr sz="10000"/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839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300"/>
              <a:t>Created</a:t>
            </a:r>
            <a:r>
              <a:rPr dirty="0" sz="1300" spc="-25"/>
              <a:t> </a:t>
            </a:r>
            <a:r>
              <a:rPr dirty="0" sz="1300"/>
              <a:t>by</a:t>
            </a:r>
            <a:r>
              <a:rPr dirty="0" sz="1300" spc="-35"/>
              <a:t> </a:t>
            </a:r>
            <a:r>
              <a:rPr dirty="0" sz="1500">
                <a:solidFill>
                  <a:srgbClr val="E96D1F"/>
                </a:solidFill>
              </a:rPr>
              <a:t>Akash</a:t>
            </a:r>
            <a:r>
              <a:rPr dirty="0" sz="1500">
                <a:solidFill>
                  <a:srgbClr val="375F91"/>
                </a:solidFill>
              </a:rPr>
              <a:t>Karia</a:t>
            </a:r>
            <a:r>
              <a:rPr dirty="0" sz="1500" spc="45">
                <a:solidFill>
                  <a:srgbClr val="375F91"/>
                </a:solidFill>
              </a:rPr>
              <a:t> </a:t>
            </a:r>
            <a:r>
              <a:rPr dirty="0"/>
              <a:t>|</a:t>
            </a:r>
            <a:r>
              <a:rPr dirty="0" spc="-40"/>
              <a:t> </a:t>
            </a:r>
            <a:r>
              <a:rPr dirty="0"/>
              <a:t>Learn</a:t>
            </a:r>
            <a:r>
              <a:rPr dirty="0" spc="-20"/>
              <a:t> </a:t>
            </a:r>
            <a:r>
              <a:rPr dirty="0"/>
              <a:t>more</a:t>
            </a:r>
            <a:r>
              <a:rPr dirty="0" spc="-35"/>
              <a:t> </a:t>
            </a:r>
            <a:r>
              <a:rPr dirty="0"/>
              <a:t>at</a:t>
            </a:r>
            <a:r>
              <a:rPr dirty="0" spc="-10"/>
              <a:t> 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CommunicationSkillsTips.com</a:t>
            </a:r>
            <a:endParaRPr sz="1500"/>
          </a:p>
        </p:txBody>
      </p:sp>
      <p:sp>
        <p:nvSpPr>
          <p:cNvPr id="3" name="object 3" descr=""/>
          <p:cNvSpPr txBox="1"/>
          <p:nvPr/>
        </p:nvSpPr>
        <p:spPr>
          <a:xfrm>
            <a:off x="901700" y="2319654"/>
            <a:ext cx="7125334" cy="22948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14120" algn="l"/>
                <a:tab pos="2449830" algn="l"/>
                <a:tab pos="5214620" algn="l"/>
              </a:tabLst>
            </a:pPr>
            <a:r>
              <a:rPr dirty="0" sz="4800" spc="-20">
                <a:solidFill>
                  <a:srgbClr val="FF8100"/>
                </a:solidFill>
                <a:latin typeface="Times New Roman"/>
                <a:cs typeface="Times New Roman"/>
              </a:rPr>
              <a:t>Feel</a:t>
            </a:r>
            <a:r>
              <a:rPr dirty="0" sz="4800">
                <a:solidFill>
                  <a:srgbClr val="FF8100"/>
                </a:solidFill>
                <a:latin typeface="Times New Roman"/>
                <a:cs typeface="Times New Roman"/>
              </a:rPr>
              <a:t>	</a:t>
            </a:r>
            <a:r>
              <a:rPr dirty="0" sz="4800" spc="-20">
                <a:solidFill>
                  <a:srgbClr val="FF8100"/>
                </a:solidFill>
                <a:latin typeface="Times New Roman"/>
                <a:cs typeface="Times New Roman"/>
              </a:rPr>
              <a:t>Free</a:t>
            </a:r>
            <a:r>
              <a:rPr dirty="0" sz="4800">
                <a:solidFill>
                  <a:srgbClr val="FF8100"/>
                </a:solidFill>
                <a:latin typeface="Times New Roman"/>
                <a:cs typeface="Times New Roman"/>
              </a:rPr>
              <a:t>	Share</a:t>
            </a:r>
            <a:r>
              <a:rPr dirty="0" sz="4800" spc="-80">
                <a:solidFill>
                  <a:srgbClr val="FF8100"/>
                </a:solidFill>
                <a:latin typeface="Times New Roman"/>
                <a:cs typeface="Times New Roman"/>
              </a:rPr>
              <a:t> </a:t>
            </a:r>
            <a:r>
              <a:rPr dirty="0" sz="4800" spc="-20">
                <a:solidFill>
                  <a:srgbClr val="FF8100"/>
                </a:solidFill>
                <a:latin typeface="Times New Roman"/>
                <a:cs typeface="Times New Roman"/>
              </a:rPr>
              <a:t>This</a:t>
            </a:r>
            <a:r>
              <a:rPr dirty="0" sz="4800">
                <a:solidFill>
                  <a:srgbClr val="FF8100"/>
                </a:solidFill>
                <a:latin typeface="Times New Roman"/>
                <a:cs typeface="Times New Roman"/>
              </a:rPr>
              <a:t>	</a:t>
            </a:r>
            <a:r>
              <a:rPr dirty="0" sz="4800" spc="-30">
                <a:solidFill>
                  <a:srgbClr val="FF8100"/>
                </a:solidFill>
                <a:latin typeface="Times New Roman"/>
                <a:cs typeface="Times New Roman"/>
              </a:rPr>
              <a:t>E-</a:t>
            </a:r>
            <a:r>
              <a:rPr dirty="0" sz="4800" spc="-20">
                <a:solidFill>
                  <a:srgbClr val="FF8100"/>
                </a:solidFill>
                <a:latin typeface="Times New Roman"/>
                <a:cs typeface="Times New Roman"/>
              </a:rPr>
              <a:t>Book</a:t>
            </a:r>
            <a:endParaRPr sz="4800">
              <a:latin typeface="Times New Roman"/>
              <a:cs typeface="Times New Roman"/>
            </a:endParaRPr>
          </a:p>
          <a:p>
            <a:pPr marL="12700" marR="2134870" indent="677545">
              <a:lnSpc>
                <a:spcPts val="4140"/>
              </a:lnSpc>
              <a:spcBef>
                <a:spcPts val="155"/>
              </a:spcBef>
              <a:buFont typeface="Symbol"/>
              <a:buChar char=""/>
              <a:tabLst>
                <a:tab pos="690245" algn="l"/>
              </a:tabLst>
            </a:pPr>
            <a:r>
              <a:rPr dirty="0" sz="1800">
                <a:latin typeface="Times New Roman"/>
                <a:cs typeface="Times New Roman"/>
              </a:rPr>
              <a:t>Feel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free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share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this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e-book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with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friends </a:t>
            </a:r>
            <a:r>
              <a:rPr dirty="0" sz="1800">
                <a:latin typeface="Times New Roman"/>
                <a:cs typeface="Times New Roman"/>
              </a:rPr>
              <a:t>Akash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 spc="-20">
                <a:latin typeface="Times New Roman"/>
                <a:cs typeface="Times New Roman"/>
              </a:rPr>
              <a:t>Karia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ts val="1560"/>
              </a:lnSpc>
            </a:pPr>
            <a:r>
              <a:rPr dirty="0" u="sng" sz="18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2"/>
              </a:rPr>
              <a:t>www.CommunicationSkillsTips.com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ts val="2110"/>
              </a:lnSpc>
            </a:pPr>
            <a:r>
              <a:rPr dirty="0" u="sng" sz="18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3"/>
              </a:rPr>
              <a:t>akash.speaker@gmail.com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1700" y="859282"/>
            <a:ext cx="4766310" cy="7569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399154" algn="l"/>
              </a:tabLst>
            </a:pPr>
            <a:r>
              <a:rPr dirty="0"/>
              <a:t>About 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/>
              </a:rPr>
              <a:t>Akash</a:t>
            </a:r>
            <a:r>
              <a:rPr dirty="0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/>
              </a:rPr>
              <a:t>	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/>
              </a:rPr>
              <a:t>Karia</a:t>
            </a:r>
          </a:p>
        </p:txBody>
      </p:sp>
      <p:sp>
        <p:nvSpPr>
          <p:cNvPr id="3" name="object 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8255" rIns="0" bIns="0" rtlCol="0" vert="horz">
            <a:spAutoFit/>
          </a:bodyPr>
          <a:lstStyle/>
          <a:p>
            <a:pPr marL="2917825" marR="127635">
              <a:lnSpc>
                <a:spcPct val="101499"/>
              </a:lnSpc>
              <a:spcBef>
                <a:spcPts val="65"/>
              </a:spcBef>
            </a:pPr>
            <a:r>
              <a:rPr dirty="0"/>
              <a:t>Akash</a:t>
            </a:r>
            <a:r>
              <a:rPr dirty="0" spc="-45"/>
              <a:t> </a:t>
            </a:r>
            <a:r>
              <a:rPr dirty="0"/>
              <a:t>Karia</a:t>
            </a:r>
            <a:r>
              <a:rPr dirty="0" spc="-40"/>
              <a:t> </a:t>
            </a:r>
            <a:r>
              <a:rPr dirty="0"/>
              <a:t>is</a:t>
            </a:r>
            <a:r>
              <a:rPr dirty="0" spc="-35"/>
              <a:t> </a:t>
            </a:r>
            <a:r>
              <a:rPr dirty="0"/>
              <a:t>an</a:t>
            </a:r>
            <a:r>
              <a:rPr dirty="0" spc="-40"/>
              <a:t> </a:t>
            </a:r>
            <a:r>
              <a:rPr dirty="0" spc="-10"/>
              <a:t>award-</a:t>
            </a:r>
            <a:r>
              <a:rPr dirty="0"/>
              <a:t>winning</a:t>
            </a:r>
            <a:r>
              <a:rPr dirty="0" spc="-45"/>
              <a:t> </a:t>
            </a:r>
            <a:r>
              <a:rPr dirty="0"/>
              <a:t>speaker,</a:t>
            </a:r>
            <a:r>
              <a:rPr dirty="0" spc="-45"/>
              <a:t> </a:t>
            </a:r>
            <a:r>
              <a:rPr dirty="0" spc="-10"/>
              <a:t>trainer </a:t>
            </a:r>
            <a:r>
              <a:rPr dirty="0"/>
              <a:t>and</a:t>
            </a:r>
            <a:r>
              <a:rPr dirty="0" spc="-50"/>
              <a:t> </a:t>
            </a:r>
            <a:r>
              <a:rPr dirty="0"/>
              <a:t>presentation</a:t>
            </a:r>
            <a:r>
              <a:rPr dirty="0" spc="-45"/>
              <a:t> </a:t>
            </a:r>
            <a:r>
              <a:rPr dirty="0"/>
              <a:t>skills</a:t>
            </a:r>
            <a:r>
              <a:rPr dirty="0" spc="-45"/>
              <a:t> </a:t>
            </a:r>
            <a:r>
              <a:rPr dirty="0"/>
              <a:t>coach.</a:t>
            </a:r>
            <a:r>
              <a:rPr dirty="0" spc="-40"/>
              <a:t> </a:t>
            </a:r>
            <a:r>
              <a:rPr dirty="0"/>
              <a:t>He</a:t>
            </a:r>
            <a:r>
              <a:rPr dirty="0" spc="-45"/>
              <a:t> </a:t>
            </a:r>
            <a:r>
              <a:rPr dirty="0"/>
              <a:t>has</a:t>
            </a:r>
            <a:r>
              <a:rPr dirty="0" spc="-35"/>
              <a:t> </a:t>
            </a:r>
            <a:r>
              <a:rPr dirty="0" spc="-10"/>
              <a:t>conducted </a:t>
            </a:r>
            <a:r>
              <a:rPr dirty="0"/>
              <a:t>presentation</a:t>
            </a:r>
            <a:r>
              <a:rPr dirty="0" spc="-55"/>
              <a:t> </a:t>
            </a:r>
            <a:r>
              <a:rPr dirty="0"/>
              <a:t>skills</a:t>
            </a:r>
            <a:r>
              <a:rPr dirty="0" spc="-45"/>
              <a:t> </a:t>
            </a:r>
            <a:r>
              <a:rPr dirty="0"/>
              <a:t>courses</a:t>
            </a:r>
            <a:r>
              <a:rPr dirty="0" spc="-60"/>
              <a:t> </a:t>
            </a:r>
            <a:r>
              <a:rPr dirty="0"/>
              <a:t>for</a:t>
            </a:r>
            <a:r>
              <a:rPr dirty="0" spc="-35"/>
              <a:t> </a:t>
            </a:r>
            <a:r>
              <a:rPr dirty="0"/>
              <a:t>employees</a:t>
            </a:r>
            <a:r>
              <a:rPr dirty="0" spc="-50"/>
              <a:t> </a:t>
            </a:r>
            <a:r>
              <a:rPr dirty="0" spc="-25"/>
              <a:t>and </a:t>
            </a:r>
            <a:r>
              <a:rPr dirty="0"/>
              <a:t>members</a:t>
            </a:r>
            <a:r>
              <a:rPr dirty="0" spc="-70"/>
              <a:t> </a:t>
            </a:r>
            <a:r>
              <a:rPr dirty="0"/>
              <a:t>of</a:t>
            </a:r>
            <a:r>
              <a:rPr dirty="0" spc="-60"/>
              <a:t> </a:t>
            </a:r>
            <a:r>
              <a:rPr dirty="0"/>
              <a:t>organizations</a:t>
            </a:r>
            <a:r>
              <a:rPr dirty="0" spc="-60"/>
              <a:t> </a:t>
            </a:r>
            <a:r>
              <a:rPr dirty="0" spc="-20"/>
              <a:t>such</a:t>
            </a:r>
          </a:p>
          <a:p>
            <a:pPr marL="2917825" marR="5080">
              <a:lnSpc>
                <a:spcPct val="101299"/>
              </a:lnSpc>
            </a:pPr>
            <a:r>
              <a:rPr dirty="0"/>
              <a:t>as</a:t>
            </a:r>
            <a:r>
              <a:rPr dirty="0" spc="-60"/>
              <a:t> </a:t>
            </a:r>
            <a:r>
              <a:rPr dirty="0"/>
              <a:t>HSBC,</a:t>
            </a:r>
            <a:r>
              <a:rPr dirty="0" spc="-55"/>
              <a:t> </a:t>
            </a:r>
            <a:r>
              <a:rPr dirty="0"/>
              <a:t>Polytechnic</a:t>
            </a:r>
            <a:r>
              <a:rPr dirty="0" spc="-60"/>
              <a:t> </a:t>
            </a:r>
            <a:r>
              <a:rPr dirty="0"/>
              <a:t>University,</a:t>
            </a:r>
            <a:r>
              <a:rPr dirty="0" spc="-50"/>
              <a:t> </a:t>
            </a:r>
            <a:r>
              <a:rPr dirty="0"/>
              <a:t>Life</a:t>
            </a:r>
            <a:r>
              <a:rPr dirty="0" spc="-60"/>
              <a:t> </a:t>
            </a:r>
            <a:r>
              <a:rPr dirty="0" spc="-10"/>
              <a:t>Underwriters </a:t>
            </a:r>
            <a:r>
              <a:rPr dirty="0"/>
              <a:t>Association</a:t>
            </a:r>
            <a:r>
              <a:rPr dirty="0" spc="-50"/>
              <a:t> </a:t>
            </a:r>
            <a:r>
              <a:rPr dirty="0"/>
              <a:t>of</a:t>
            </a:r>
            <a:r>
              <a:rPr dirty="0" spc="-45"/>
              <a:t> </a:t>
            </a:r>
            <a:r>
              <a:rPr dirty="0"/>
              <a:t>Hong</a:t>
            </a:r>
            <a:r>
              <a:rPr dirty="0" spc="-45"/>
              <a:t> </a:t>
            </a:r>
            <a:r>
              <a:rPr dirty="0"/>
              <a:t>Kong</a:t>
            </a:r>
            <a:r>
              <a:rPr dirty="0" spc="-50"/>
              <a:t> </a:t>
            </a:r>
            <a:r>
              <a:rPr dirty="0"/>
              <a:t>and</a:t>
            </a:r>
            <a:r>
              <a:rPr dirty="0" spc="-45"/>
              <a:t> </a:t>
            </a:r>
            <a:r>
              <a:rPr dirty="0"/>
              <a:t>many,</a:t>
            </a:r>
            <a:r>
              <a:rPr dirty="0" spc="-55"/>
              <a:t> </a:t>
            </a:r>
            <a:r>
              <a:rPr dirty="0"/>
              <a:t>many</a:t>
            </a:r>
            <a:r>
              <a:rPr dirty="0" spc="-45"/>
              <a:t> </a:t>
            </a:r>
            <a:r>
              <a:rPr dirty="0" spc="-10"/>
              <a:t>more…</a:t>
            </a:r>
          </a:p>
          <a:p>
            <a:pPr marL="12700" marR="2601595" indent="2905125">
              <a:lnSpc>
                <a:spcPct val="101299"/>
              </a:lnSpc>
              <a:spcBef>
                <a:spcPts val="1945"/>
              </a:spcBef>
            </a:pPr>
            <a:r>
              <a:rPr dirty="0"/>
              <a:t>Akash</a:t>
            </a:r>
            <a:r>
              <a:rPr dirty="0" spc="-35"/>
              <a:t> </a:t>
            </a:r>
            <a:r>
              <a:rPr dirty="0"/>
              <a:t>is</a:t>
            </a:r>
            <a:r>
              <a:rPr dirty="0" spc="-35"/>
              <a:t> </a:t>
            </a:r>
            <a:r>
              <a:rPr dirty="0"/>
              <a:t>also</a:t>
            </a:r>
            <a:r>
              <a:rPr dirty="0" spc="-35"/>
              <a:t> </a:t>
            </a:r>
            <a:r>
              <a:rPr dirty="0" spc="-10"/>
              <a:t>champion </a:t>
            </a:r>
            <a:r>
              <a:rPr dirty="0"/>
              <a:t>speaker</a:t>
            </a:r>
            <a:r>
              <a:rPr dirty="0" spc="-35"/>
              <a:t> </a:t>
            </a:r>
            <a:r>
              <a:rPr dirty="0"/>
              <a:t>and</a:t>
            </a:r>
            <a:r>
              <a:rPr dirty="0" spc="-35"/>
              <a:t> </a:t>
            </a:r>
            <a:r>
              <a:rPr dirty="0"/>
              <a:t>has</a:t>
            </a:r>
            <a:r>
              <a:rPr dirty="0" spc="-35"/>
              <a:t> </a:t>
            </a:r>
            <a:r>
              <a:rPr dirty="0"/>
              <a:t>won</a:t>
            </a:r>
            <a:r>
              <a:rPr dirty="0" spc="-25"/>
              <a:t> </a:t>
            </a:r>
            <a:r>
              <a:rPr dirty="0"/>
              <a:t>over</a:t>
            </a:r>
            <a:r>
              <a:rPr dirty="0" spc="-25"/>
              <a:t> </a:t>
            </a:r>
            <a:r>
              <a:rPr dirty="0"/>
              <a:t>40</a:t>
            </a:r>
            <a:r>
              <a:rPr dirty="0" spc="-30"/>
              <a:t> </a:t>
            </a:r>
            <a:r>
              <a:rPr dirty="0"/>
              <a:t>public</a:t>
            </a:r>
            <a:r>
              <a:rPr dirty="0" spc="-35"/>
              <a:t> </a:t>
            </a:r>
            <a:r>
              <a:rPr dirty="0" spc="-10"/>
              <a:t>speaking </a:t>
            </a:r>
            <a:r>
              <a:rPr dirty="0"/>
              <a:t>championships,</a:t>
            </a:r>
            <a:r>
              <a:rPr dirty="0" spc="-60"/>
              <a:t> </a:t>
            </a:r>
            <a:r>
              <a:rPr dirty="0"/>
              <a:t>including</a:t>
            </a:r>
            <a:r>
              <a:rPr dirty="0" spc="-70"/>
              <a:t> </a:t>
            </a:r>
            <a:r>
              <a:rPr dirty="0"/>
              <a:t>the</a:t>
            </a:r>
            <a:r>
              <a:rPr dirty="0" spc="-55"/>
              <a:t> </a:t>
            </a:r>
            <a:r>
              <a:rPr dirty="0"/>
              <a:t>prestigious</a:t>
            </a:r>
            <a:r>
              <a:rPr dirty="0" spc="-60"/>
              <a:t> </a:t>
            </a:r>
            <a:r>
              <a:rPr dirty="0"/>
              <a:t>titles</a:t>
            </a:r>
            <a:r>
              <a:rPr dirty="0" spc="-65"/>
              <a:t> </a:t>
            </a:r>
            <a:r>
              <a:rPr dirty="0"/>
              <a:t>of:</a:t>
            </a:r>
            <a:r>
              <a:rPr dirty="0" spc="-50"/>
              <a:t> </a:t>
            </a:r>
            <a:r>
              <a:rPr dirty="0" spc="-25"/>
              <a:t>JCI </a:t>
            </a:r>
            <a:r>
              <a:rPr dirty="0" b="1">
                <a:latin typeface="Verdana"/>
                <a:cs typeface="Verdana"/>
              </a:rPr>
              <a:t>2012</a:t>
            </a:r>
            <a:r>
              <a:rPr dirty="0" spc="-55" b="1">
                <a:latin typeface="Verdana"/>
                <a:cs typeface="Verdana"/>
              </a:rPr>
              <a:t> </a:t>
            </a:r>
            <a:r>
              <a:rPr dirty="0" b="1">
                <a:latin typeface="Verdana"/>
                <a:cs typeface="Verdana"/>
              </a:rPr>
              <a:t>Hong</a:t>
            </a:r>
            <a:r>
              <a:rPr dirty="0" spc="-45" b="1">
                <a:latin typeface="Verdana"/>
                <a:cs typeface="Verdana"/>
              </a:rPr>
              <a:t> </a:t>
            </a:r>
            <a:r>
              <a:rPr dirty="0" b="1">
                <a:latin typeface="Verdana"/>
                <a:cs typeface="Verdana"/>
              </a:rPr>
              <a:t>Kong</a:t>
            </a:r>
            <a:r>
              <a:rPr dirty="0" spc="-55" b="1">
                <a:latin typeface="Verdana"/>
                <a:cs typeface="Verdana"/>
              </a:rPr>
              <a:t> </a:t>
            </a:r>
            <a:r>
              <a:rPr dirty="0" b="1">
                <a:latin typeface="Verdana"/>
                <a:cs typeface="Verdana"/>
              </a:rPr>
              <a:t>Champion</a:t>
            </a:r>
            <a:r>
              <a:rPr dirty="0" spc="-55" b="1">
                <a:latin typeface="Verdana"/>
                <a:cs typeface="Verdana"/>
              </a:rPr>
              <a:t> </a:t>
            </a:r>
            <a:r>
              <a:rPr dirty="0" b="1">
                <a:latin typeface="Verdana"/>
                <a:cs typeface="Verdana"/>
              </a:rPr>
              <a:t>of</a:t>
            </a:r>
            <a:r>
              <a:rPr dirty="0" spc="-45" b="1">
                <a:latin typeface="Verdana"/>
                <a:cs typeface="Verdana"/>
              </a:rPr>
              <a:t> </a:t>
            </a:r>
            <a:r>
              <a:rPr dirty="0" spc="-10" b="1">
                <a:latin typeface="Verdana"/>
                <a:cs typeface="Verdana"/>
              </a:rPr>
              <a:t>Public</a:t>
            </a: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b="1">
                <a:latin typeface="Verdana"/>
                <a:cs typeface="Verdana"/>
              </a:rPr>
              <a:t>Speaking,</a:t>
            </a:r>
            <a:r>
              <a:rPr dirty="0" spc="-90" b="1">
                <a:latin typeface="Verdana"/>
                <a:cs typeface="Verdana"/>
              </a:rPr>
              <a:t> </a:t>
            </a:r>
            <a:r>
              <a:rPr dirty="0"/>
              <a:t>Toastmasters</a:t>
            </a:r>
            <a:r>
              <a:rPr dirty="0" spc="-100"/>
              <a:t> </a:t>
            </a:r>
            <a:r>
              <a:rPr dirty="0"/>
              <a:t>International</a:t>
            </a:r>
            <a:r>
              <a:rPr dirty="0" spc="-90"/>
              <a:t> </a:t>
            </a:r>
            <a:r>
              <a:rPr dirty="0" spc="-10"/>
              <a:t>Division</a:t>
            </a:r>
          </a:p>
          <a:p>
            <a:pPr marL="12700" marR="2794000">
              <a:lnSpc>
                <a:spcPct val="101299"/>
              </a:lnSpc>
            </a:pPr>
            <a:r>
              <a:rPr dirty="0"/>
              <a:t>K</a:t>
            </a:r>
            <a:r>
              <a:rPr dirty="0" spc="-65"/>
              <a:t> </a:t>
            </a:r>
            <a:r>
              <a:rPr dirty="0" b="1">
                <a:latin typeface="Verdana"/>
                <a:cs typeface="Verdana"/>
              </a:rPr>
              <a:t>Impromptu</a:t>
            </a:r>
            <a:r>
              <a:rPr dirty="0" spc="-65" b="1">
                <a:latin typeface="Verdana"/>
                <a:cs typeface="Verdana"/>
              </a:rPr>
              <a:t> </a:t>
            </a:r>
            <a:r>
              <a:rPr dirty="0" b="1">
                <a:latin typeface="Verdana"/>
                <a:cs typeface="Verdana"/>
              </a:rPr>
              <a:t>Speaking</a:t>
            </a:r>
            <a:r>
              <a:rPr dirty="0" spc="-45" b="1">
                <a:latin typeface="Verdana"/>
                <a:cs typeface="Verdana"/>
              </a:rPr>
              <a:t> </a:t>
            </a:r>
            <a:r>
              <a:rPr dirty="0" b="1">
                <a:latin typeface="Verdana"/>
                <a:cs typeface="Verdana"/>
              </a:rPr>
              <a:t>Champion</a:t>
            </a:r>
            <a:r>
              <a:rPr dirty="0" spc="-30" b="1">
                <a:latin typeface="Verdana"/>
                <a:cs typeface="Verdana"/>
              </a:rPr>
              <a:t> </a:t>
            </a:r>
            <a:r>
              <a:rPr dirty="0"/>
              <a:t>and</a:t>
            </a:r>
            <a:r>
              <a:rPr dirty="0" spc="-65"/>
              <a:t> </a:t>
            </a:r>
            <a:r>
              <a:rPr dirty="0"/>
              <a:t>has</a:t>
            </a:r>
            <a:r>
              <a:rPr dirty="0" spc="-65"/>
              <a:t> </a:t>
            </a:r>
            <a:r>
              <a:rPr dirty="0" spc="-20"/>
              <a:t>been </a:t>
            </a:r>
            <a:r>
              <a:rPr dirty="0"/>
              <a:t>ranked</a:t>
            </a:r>
            <a:r>
              <a:rPr dirty="0" spc="-35"/>
              <a:t> </a:t>
            </a:r>
            <a:r>
              <a:rPr dirty="0"/>
              <a:t>as</a:t>
            </a:r>
            <a:r>
              <a:rPr dirty="0" spc="-35"/>
              <a:t> </a:t>
            </a:r>
            <a:r>
              <a:rPr dirty="0"/>
              <a:t>one</a:t>
            </a:r>
            <a:r>
              <a:rPr dirty="0" spc="-30"/>
              <a:t> </a:t>
            </a:r>
            <a:r>
              <a:rPr dirty="0"/>
              <a:t>of</a:t>
            </a:r>
            <a:r>
              <a:rPr dirty="0" spc="-30"/>
              <a:t> </a:t>
            </a:r>
            <a:r>
              <a:rPr dirty="0"/>
              <a:t>the</a:t>
            </a:r>
            <a:r>
              <a:rPr dirty="0" spc="-30"/>
              <a:t> </a:t>
            </a:r>
            <a:r>
              <a:rPr dirty="0" b="1">
                <a:latin typeface="Verdana"/>
                <a:cs typeface="Verdana"/>
              </a:rPr>
              <a:t>Top</a:t>
            </a:r>
            <a:r>
              <a:rPr dirty="0" spc="-40" b="1">
                <a:latin typeface="Verdana"/>
                <a:cs typeface="Verdana"/>
              </a:rPr>
              <a:t> </a:t>
            </a:r>
            <a:r>
              <a:rPr dirty="0" b="1">
                <a:latin typeface="Verdana"/>
                <a:cs typeface="Verdana"/>
              </a:rPr>
              <a:t>10</a:t>
            </a:r>
            <a:r>
              <a:rPr dirty="0" spc="-30" b="1">
                <a:latin typeface="Verdana"/>
                <a:cs typeface="Verdana"/>
              </a:rPr>
              <a:t> </a:t>
            </a:r>
            <a:r>
              <a:rPr dirty="0" b="1">
                <a:latin typeface="Verdana"/>
                <a:cs typeface="Verdana"/>
              </a:rPr>
              <a:t>Speakers</a:t>
            </a:r>
            <a:r>
              <a:rPr dirty="0" spc="-30" b="1">
                <a:latin typeface="Verdana"/>
                <a:cs typeface="Verdana"/>
              </a:rPr>
              <a:t> </a:t>
            </a:r>
            <a:r>
              <a:rPr dirty="0" b="1">
                <a:latin typeface="Verdana"/>
                <a:cs typeface="Verdana"/>
              </a:rPr>
              <a:t>in</a:t>
            </a:r>
            <a:r>
              <a:rPr dirty="0" spc="-15" b="1">
                <a:latin typeface="Verdana"/>
                <a:cs typeface="Verdana"/>
              </a:rPr>
              <a:t> </a:t>
            </a:r>
            <a:r>
              <a:rPr dirty="0" spc="-20" b="1">
                <a:latin typeface="Verdana"/>
                <a:cs typeface="Verdana"/>
              </a:rPr>
              <a:t>Asia </a:t>
            </a:r>
            <a:r>
              <a:rPr dirty="0" spc="-10" b="1">
                <a:latin typeface="Verdana"/>
                <a:cs typeface="Verdana"/>
              </a:rPr>
              <a:t>Pacific.</a:t>
            </a:r>
          </a:p>
          <a:p>
            <a:pPr>
              <a:lnSpc>
                <a:spcPct val="100000"/>
              </a:lnSpc>
              <a:spcBef>
                <a:spcPts val="5"/>
              </a:spcBef>
            </a:pPr>
          </a:p>
          <a:p>
            <a:pPr marL="12700" marR="489584">
              <a:lnSpc>
                <a:spcPct val="101200"/>
              </a:lnSpc>
            </a:pPr>
            <a:r>
              <a:rPr dirty="0"/>
              <a:t>He</a:t>
            </a:r>
            <a:r>
              <a:rPr dirty="0" spc="-50"/>
              <a:t> </a:t>
            </a:r>
            <a:r>
              <a:rPr dirty="0"/>
              <a:t>is</a:t>
            </a:r>
            <a:r>
              <a:rPr dirty="0" spc="-50"/>
              <a:t> </a:t>
            </a:r>
            <a:r>
              <a:rPr dirty="0"/>
              <a:t>available</a:t>
            </a:r>
            <a:r>
              <a:rPr dirty="0" spc="-40"/>
              <a:t> </a:t>
            </a:r>
            <a:r>
              <a:rPr dirty="0"/>
              <a:t>to</a:t>
            </a:r>
            <a:r>
              <a:rPr dirty="0" spc="-45"/>
              <a:t> </a:t>
            </a:r>
            <a:r>
              <a:rPr dirty="0"/>
              <a:t>conduct</a:t>
            </a:r>
            <a:r>
              <a:rPr dirty="0" spc="-50"/>
              <a:t> </a:t>
            </a:r>
            <a:r>
              <a:rPr dirty="0"/>
              <a:t>public</a:t>
            </a:r>
            <a:r>
              <a:rPr dirty="0" spc="-50"/>
              <a:t> </a:t>
            </a:r>
            <a:r>
              <a:rPr dirty="0"/>
              <a:t>speaking</a:t>
            </a:r>
            <a:r>
              <a:rPr dirty="0" spc="-50"/>
              <a:t> </a:t>
            </a:r>
            <a:r>
              <a:rPr dirty="0"/>
              <a:t>and</a:t>
            </a:r>
            <a:r>
              <a:rPr dirty="0" spc="-50"/>
              <a:t> </a:t>
            </a:r>
            <a:r>
              <a:rPr dirty="0"/>
              <a:t>persuasion</a:t>
            </a:r>
            <a:r>
              <a:rPr dirty="0" spc="-45"/>
              <a:t> </a:t>
            </a:r>
            <a:r>
              <a:rPr dirty="0"/>
              <a:t>skills</a:t>
            </a:r>
            <a:r>
              <a:rPr dirty="0" spc="-40"/>
              <a:t> </a:t>
            </a:r>
            <a:r>
              <a:rPr dirty="0" spc="-10"/>
              <a:t>training. </a:t>
            </a:r>
            <a:r>
              <a:rPr dirty="0"/>
              <a:t>Contact</a:t>
            </a:r>
            <a:r>
              <a:rPr dirty="0" spc="-40"/>
              <a:t> </a:t>
            </a:r>
            <a:r>
              <a:rPr dirty="0"/>
              <a:t>him</a:t>
            </a:r>
            <a:r>
              <a:rPr dirty="0" spc="-30"/>
              <a:t> </a:t>
            </a:r>
            <a:r>
              <a:rPr dirty="0"/>
              <a:t>on</a:t>
            </a:r>
            <a:r>
              <a:rPr dirty="0" spc="-10"/>
              <a:t> </a:t>
            </a:r>
            <a:r>
              <a:rPr dirty="0" u="sng" spc="-10" b="1">
                <a:uFill>
                  <a:solidFill>
                    <a:srgbClr val="000000"/>
                  </a:solidFill>
                </a:uFill>
                <a:latin typeface="Verdana"/>
                <a:cs typeface="Verdana"/>
                <a:hlinkClick r:id="rId3"/>
              </a:rPr>
              <a:t>akash.speaker@gmail.com</a:t>
            </a:r>
            <a:r>
              <a:rPr dirty="0" u="none" spc="5" b="1">
                <a:latin typeface="Verdana"/>
                <a:cs typeface="Verdana"/>
              </a:rPr>
              <a:t> </a:t>
            </a:r>
            <a:r>
              <a:rPr dirty="0" u="none"/>
              <a:t>or</a:t>
            </a:r>
            <a:r>
              <a:rPr dirty="0" u="none" spc="-30"/>
              <a:t> </a:t>
            </a:r>
            <a:r>
              <a:rPr dirty="0" u="none"/>
              <a:t>visit</a:t>
            </a:r>
            <a:r>
              <a:rPr dirty="0" u="none" spc="-30"/>
              <a:t> </a:t>
            </a:r>
            <a:r>
              <a:rPr dirty="0" u="none"/>
              <a:t>his</a:t>
            </a:r>
            <a:r>
              <a:rPr dirty="0" u="none" spc="-20"/>
              <a:t> </a:t>
            </a:r>
            <a:r>
              <a:rPr dirty="0" u="none"/>
              <a:t>website</a:t>
            </a:r>
            <a:r>
              <a:rPr dirty="0" u="none" spc="-35"/>
              <a:t> </a:t>
            </a:r>
            <a:r>
              <a:rPr dirty="0" u="none"/>
              <a:t>for</a:t>
            </a:r>
            <a:r>
              <a:rPr dirty="0" u="none" spc="-25"/>
              <a:t> </a:t>
            </a:r>
            <a:r>
              <a:rPr dirty="0" u="none" spc="-20"/>
              <a:t>more </a:t>
            </a:r>
            <a:r>
              <a:rPr dirty="0" u="none"/>
              <a:t>details:</a:t>
            </a:r>
            <a:r>
              <a:rPr dirty="0" u="none" spc="-70"/>
              <a:t> </a:t>
            </a:r>
            <a:r>
              <a:rPr dirty="0" u="sng" spc="-10" b="1">
                <a:uFill>
                  <a:solidFill>
                    <a:srgbClr val="000000"/>
                  </a:solidFill>
                </a:uFill>
                <a:latin typeface="Verdana"/>
                <a:cs typeface="Verdana"/>
                <a:hlinkClick r:id="rId2"/>
              </a:rPr>
              <a:t>www.CommunicationSkillsTips.com</a:t>
            </a:r>
          </a:p>
        </p:txBody>
      </p:sp>
      <p:grpSp>
        <p:nvGrpSpPr>
          <p:cNvPr id="4" name="object 4" descr=""/>
          <p:cNvGrpSpPr/>
          <p:nvPr/>
        </p:nvGrpSpPr>
        <p:grpSpPr>
          <a:xfrm>
            <a:off x="838200" y="1880870"/>
            <a:ext cx="2867025" cy="1933575"/>
            <a:chOff x="838200" y="1880870"/>
            <a:chExt cx="2867025" cy="1933575"/>
          </a:xfrm>
        </p:grpSpPr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38200" y="1957070"/>
              <a:ext cx="2790825" cy="1857375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14400" y="1880870"/>
              <a:ext cx="2790825" cy="1857375"/>
            </a:xfrm>
            <a:prstGeom prst="rect">
              <a:avLst/>
            </a:prstGeom>
          </p:spPr>
        </p:pic>
      </p:grpSp>
      <p:pic>
        <p:nvPicPr>
          <p:cNvPr id="7" name="object 7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543675" y="3417570"/>
            <a:ext cx="2174652" cy="2257424"/>
          </a:xfrm>
          <a:prstGeom prst="rect">
            <a:avLst/>
          </a:prstGeom>
        </p:spPr>
      </p:pic>
      <p:sp>
        <p:nvSpPr>
          <p:cNvPr id="8" name="object 8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839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9" name="object 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300"/>
              <a:t>Created</a:t>
            </a:r>
            <a:r>
              <a:rPr dirty="0" sz="1300" spc="-25"/>
              <a:t> </a:t>
            </a:r>
            <a:r>
              <a:rPr dirty="0" sz="1300"/>
              <a:t>by</a:t>
            </a:r>
            <a:r>
              <a:rPr dirty="0" sz="1300" spc="-35"/>
              <a:t> </a:t>
            </a:r>
            <a:r>
              <a:rPr dirty="0" sz="1500">
                <a:solidFill>
                  <a:srgbClr val="E96D1F"/>
                </a:solidFill>
              </a:rPr>
              <a:t>Akash</a:t>
            </a:r>
            <a:r>
              <a:rPr dirty="0" sz="1500">
                <a:solidFill>
                  <a:srgbClr val="375F91"/>
                </a:solidFill>
              </a:rPr>
              <a:t>Karia</a:t>
            </a:r>
            <a:r>
              <a:rPr dirty="0" sz="1500" spc="45">
                <a:solidFill>
                  <a:srgbClr val="375F91"/>
                </a:solidFill>
              </a:rPr>
              <a:t> </a:t>
            </a:r>
            <a:r>
              <a:rPr dirty="0"/>
              <a:t>|</a:t>
            </a:r>
            <a:r>
              <a:rPr dirty="0" spc="-40"/>
              <a:t> </a:t>
            </a:r>
            <a:r>
              <a:rPr dirty="0"/>
              <a:t>Learn</a:t>
            </a:r>
            <a:r>
              <a:rPr dirty="0" spc="-20"/>
              <a:t> </a:t>
            </a:r>
            <a:r>
              <a:rPr dirty="0"/>
              <a:t>more</a:t>
            </a:r>
            <a:r>
              <a:rPr dirty="0" spc="-35"/>
              <a:t> </a:t>
            </a:r>
            <a:r>
              <a:rPr dirty="0"/>
              <a:t>at</a:t>
            </a:r>
            <a:r>
              <a:rPr dirty="0" spc="-10"/>
              <a:t> 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CommunicationSkillsTips.com</a:t>
            </a:r>
            <a:endParaRPr sz="150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1700" y="859282"/>
            <a:ext cx="3463290" cy="7569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17320" algn="l"/>
              </a:tabLst>
            </a:pPr>
            <a:r>
              <a:rPr dirty="0" spc="-10"/>
              <a:t>Let’s</a:t>
            </a:r>
            <a:r>
              <a:rPr dirty="0"/>
              <a:t>	</a:t>
            </a:r>
            <a:r>
              <a:rPr dirty="0" spc="-10"/>
              <a:t>Connect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59610" y="2305938"/>
            <a:ext cx="363220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u="sng" sz="1600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  <a:hlinkClick r:id="rId2"/>
              </a:rPr>
              <a:t>www.CommunicationSkillsTips.com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158998" y="3328542"/>
            <a:ext cx="530161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u="sng" sz="1600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  <a:hlinkClick r:id="rId3"/>
              </a:rPr>
              <a:t>http://www.slideshare.net/publicspeakingcoachasia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445766" y="4316348"/>
            <a:ext cx="374586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u="sng" sz="1600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  <a:hlinkClick r:id="rId4"/>
              </a:rPr>
              <a:t>https://twitter.com/Speaking_Coach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255266" y="5305425"/>
            <a:ext cx="4450080" cy="111823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u="sng" sz="1600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  <a:hlinkClick r:id="rId5"/>
              </a:rPr>
              <a:t>http://pinterest.com/akashspeaker/</a:t>
            </a:r>
            <a:endParaRPr sz="160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16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875"/>
              </a:spcBef>
            </a:pPr>
            <a:endParaRPr sz="1600">
              <a:latin typeface="Verdana"/>
              <a:cs typeface="Verdana"/>
            </a:endParaRPr>
          </a:p>
          <a:p>
            <a:pPr marL="203200">
              <a:lnSpc>
                <a:spcPct val="100000"/>
              </a:lnSpc>
            </a:pPr>
            <a:r>
              <a:rPr dirty="0" u="sng" sz="1600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  <a:hlinkClick r:id="rId6"/>
              </a:rPr>
              <a:t>www.facebook.com/PublicSpeakingCoach</a:t>
            </a:r>
            <a:endParaRPr sz="1600">
              <a:latin typeface="Verdana"/>
              <a:cs typeface="Verdana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432620" y="5727065"/>
            <a:ext cx="738314" cy="1031805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95350" y="1847850"/>
            <a:ext cx="954894" cy="785978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807084" y="4194060"/>
            <a:ext cx="1533525" cy="410424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843710" y="3162187"/>
            <a:ext cx="2165492" cy="63007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398845" y="4879975"/>
            <a:ext cx="712436" cy="740014"/>
          </a:xfrm>
          <a:prstGeom prst="rect">
            <a:avLst/>
          </a:prstGeom>
        </p:spPr>
      </p:pic>
      <p:sp>
        <p:nvSpPr>
          <p:cNvPr id="12" name="object 1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839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13" name="object 1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300"/>
              <a:t>Created</a:t>
            </a:r>
            <a:r>
              <a:rPr dirty="0" sz="1300" spc="-25"/>
              <a:t> </a:t>
            </a:r>
            <a:r>
              <a:rPr dirty="0" sz="1300"/>
              <a:t>by</a:t>
            </a:r>
            <a:r>
              <a:rPr dirty="0" sz="1300" spc="-35"/>
              <a:t> </a:t>
            </a:r>
            <a:r>
              <a:rPr dirty="0" sz="1500">
                <a:solidFill>
                  <a:srgbClr val="E96D1F"/>
                </a:solidFill>
              </a:rPr>
              <a:t>Akash</a:t>
            </a:r>
            <a:r>
              <a:rPr dirty="0" sz="1500">
                <a:solidFill>
                  <a:srgbClr val="375F91"/>
                </a:solidFill>
              </a:rPr>
              <a:t>Karia</a:t>
            </a:r>
            <a:r>
              <a:rPr dirty="0" sz="1500" spc="45">
                <a:solidFill>
                  <a:srgbClr val="375F91"/>
                </a:solidFill>
              </a:rPr>
              <a:t> </a:t>
            </a:r>
            <a:r>
              <a:rPr dirty="0"/>
              <a:t>|</a:t>
            </a:r>
            <a:r>
              <a:rPr dirty="0" spc="-40"/>
              <a:t> </a:t>
            </a:r>
            <a:r>
              <a:rPr dirty="0"/>
              <a:t>Learn</a:t>
            </a:r>
            <a:r>
              <a:rPr dirty="0" spc="-20"/>
              <a:t> </a:t>
            </a:r>
            <a:r>
              <a:rPr dirty="0"/>
              <a:t>more</a:t>
            </a:r>
            <a:r>
              <a:rPr dirty="0" spc="-35"/>
              <a:t> </a:t>
            </a:r>
            <a:r>
              <a:rPr dirty="0"/>
              <a:t>at</a:t>
            </a:r>
            <a:r>
              <a:rPr dirty="0" spc="-10"/>
              <a:t> 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CommunicationSkillsTips.com</a:t>
            </a:r>
            <a:endParaRPr sz="15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1700" y="817829"/>
            <a:ext cx="7232015" cy="15494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715770" algn="l"/>
                <a:tab pos="2816225" algn="l"/>
                <a:tab pos="3711575" algn="l"/>
                <a:tab pos="5219065" algn="l"/>
              </a:tabLst>
            </a:pPr>
            <a:r>
              <a:rPr dirty="0" sz="10000" spc="35">
                <a:solidFill>
                  <a:srgbClr val="375F91"/>
                </a:solidFill>
              </a:rPr>
              <a:t>3</a:t>
            </a:r>
            <a:r>
              <a:rPr dirty="0" spc="35"/>
              <a:t>Get</a:t>
            </a:r>
            <a:r>
              <a:rPr dirty="0"/>
              <a:t>	</a:t>
            </a:r>
            <a:r>
              <a:rPr dirty="0" spc="-20"/>
              <a:t>into</a:t>
            </a:r>
            <a:r>
              <a:rPr dirty="0"/>
              <a:t>	</a:t>
            </a:r>
            <a:r>
              <a:rPr dirty="0" spc="-25"/>
              <a:t>the</a:t>
            </a:r>
            <a:r>
              <a:rPr dirty="0"/>
              <a:t>	</a:t>
            </a:r>
            <a:r>
              <a:rPr dirty="0" spc="-10"/>
              <a:t>Right</a:t>
            </a:r>
            <a:r>
              <a:rPr dirty="0"/>
              <a:t>	</a:t>
            </a:r>
            <a:r>
              <a:rPr dirty="0" spc="-10"/>
              <a:t>Mindset</a:t>
            </a:r>
            <a:endParaRPr sz="10000"/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839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300"/>
              <a:t>Created</a:t>
            </a:r>
            <a:r>
              <a:rPr dirty="0" sz="1300" spc="-25"/>
              <a:t> </a:t>
            </a:r>
            <a:r>
              <a:rPr dirty="0" sz="1300"/>
              <a:t>by</a:t>
            </a:r>
            <a:r>
              <a:rPr dirty="0" sz="1300" spc="-35"/>
              <a:t> </a:t>
            </a:r>
            <a:r>
              <a:rPr dirty="0" sz="1500">
                <a:solidFill>
                  <a:srgbClr val="E96D1F"/>
                </a:solidFill>
              </a:rPr>
              <a:t>Akash</a:t>
            </a:r>
            <a:r>
              <a:rPr dirty="0" sz="1500">
                <a:solidFill>
                  <a:srgbClr val="375F91"/>
                </a:solidFill>
              </a:rPr>
              <a:t>Karia</a:t>
            </a:r>
            <a:r>
              <a:rPr dirty="0" sz="1500" spc="45">
                <a:solidFill>
                  <a:srgbClr val="375F91"/>
                </a:solidFill>
              </a:rPr>
              <a:t> </a:t>
            </a:r>
            <a:r>
              <a:rPr dirty="0"/>
              <a:t>|</a:t>
            </a:r>
            <a:r>
              <a:rPr dirty="0" spc="-40"/>
              <a:t> </a:t>
            </a:r>
            <a:r>
              <a:rPr dirty="0"/>
              <a:t>Learn</a:t>
            </a:r>
            <a:r>
              <a:rPr dirty="0" spc="-20"/>
              <a:t> </a:t>
            </a:r>
            <a:r>
              <a:rPr dirty="0"/>
              <a:t>more</a:t>
            </a:r>
            <a:r>
              <a:rPr dirty="0" spc="-35"/>
              <a:t> </a:t>
            </a:r>
            <a:r>
              <a:rPr dirty="0"/>
              <a:t>at</a:t>
            </a:r>
            <a:r>
              <a:rPr dirty="0" spc="-10"/>
              <a:t> 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CommunicationSkillsTips.com</a:t>
            </a:r>
            <a:endParaRPr sz="1500"/>
          </a:p>
        </p:txBody>
      </p:sp>
      <p:sp>
        <p:nvSpPr>
          <p:cNvPr id="3" name="object 3" descr=""/>
          <p:cNvSpPr txBox="1"/>
          <p:nvPr/>
        </p:nvSpPr>
        <p:spPr>
          <a:xfrm>
            <a:off x="901700" y="2764663"/>
            <a:ext cx="7859395" cy="29292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Times New Roman"/>
                <a:cs typeface="Times New Roman"/>
              </a:rPr>
              <a:t>When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get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nervous,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shift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mindset.</a:t>
            </a:r>
            <a:endParaRPr sz="1800">
              <a:latin typeface="Times New Roman"/>
              <a:cs typeface="Times New Roman"/>
            </a:endParaRPr>
          </a:p>
          <a:p>
            <a:pPr marL="12700" marR="2891790">
              <a:lnSpc>
                <a:spcPct val="191700"/>
              </a:lnSpc>
            </a:pP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speech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is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not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about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you.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It’s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about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audience. </a:t>
            </a:r>
            <a:r>
              <a:rPr dirty="0" sz="1800">
                <a:latin typeface="Times New Roman"/>
                <a:cs typeface="Times New Roman"/>
              </a:rPr>
              <a:t>Don’t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focus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on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yourself,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focus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on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audience.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800">
              <a:latin typeface="Times New Roman"/>
              <a:cs typeface="Times New Roman"/>
            </a:endParaRPr>
          </a:p>
          <a:p>
            <a:pPr marL="12700" marR="5080">
              <a:lnSpc>
                <a:spcPts val="2080"/>
              </a:lnSpc>
            </a:pPr>
            <a:r>
              <a:rPr dirty="0" sz="1800">
                <a:latin typeface="Times New Roman"/>
                <a:cs typeface="Times New Roman"/>
              </a:rPr>
              <a:t>Realize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that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have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opportunity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change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someone’s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life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every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time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speak. </a:t>
            </a:r>
            <a:r>
              <a:rPr dirty="0" sz="1800" spc="-40">
                <a:latin typeface="Times New Roman"/>
                <a:cs typeface="Times New Roman"/>
              </a:rPr>
              <a:t>You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have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message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that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someone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in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audience</a:t>
            </a:r>
            <a:r>
              <a:rPr dirty="0" sz="1800" spc="5">
                <a:latin typeface="Times New Roman"/>
                <a:cs typeface="Times New Roman"/>
              </a:rPr>
              <a:t> </a:t>
            </a:r>
            <a:r>
              <a:rPr dirty="0" sz="1800" i="1">
                <a:latin typeface="Times New Roman"/>
                <a:cs typeface="Times New Roman"/>
              </a:rPr>
              <a:t>needs</a:t>
            </a:r>
            <a:r>
              <a:rPr dirty="0" sz="1800" spc="-40" i="1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hear!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 marL="12700" marR="298450">
              <a:lnSpc>
                <a:spcPts val="2060"/>
              </a:lnSpc>
              <a:spcBef>
                <a:spcPts val="5"/>
              </a:spcBef>
            </a:pPr>
            <a:r>
              <a:rPr dirty="0" sz="1800">
                <a:latin typeface="Times New Roman"/>
                <a:cs typeface="Times New Roman"/>
              </a:rPr>
              <a:t>Once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tap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into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that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positive,</a:t>
            </a:r>
            <a:r>
              <a:rPr dirty="0" sz="1800" spc="-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value-</a:t>
            </a:r>
            <a:r>
              <a:rPr dirty="0" sz="1800">
                <a:latin typeface="Times New Roman"/>
                <a:cs typeface="Times New Roman"/>
              </a:rPr>
              <a:t>giving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mindset,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you’ll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find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it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easier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speak </a:t>
            </a:r>
            <a:r>
              <a:rPr dirty="0" sz="1800">
                <a:latin typeface="Times New Roman"/>
                <a:cs typeface="Times New Roman"/>
              </a:rPr>
              <a:t>without being </a:t>
            </a:r>
            <a:r>
              <a:rPr dirty="0" sz="1800" spc="-10">
                <a:latin typeface="Times New Roman"/>
                <a:cs typeface="Times New Roman"/>
              </a:rPr>
              <a:t>self-conscious.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1700" y="817829"/>
            <a:ext cx="7487920" cy="2259330"/>
          </a:xfrm>
          <a:prstGeom prst="rect"/>
        </p:spPr>
        <p:txBody>
          <a:bodyPr wrap="square" lIns="0" tIns="50165" rIns="0" bIns="0" rtlCol="0" vert="horz">
            <a:spAutoFit/>
          </a:bodyPr>
          <a:lstStyle/>
          <a:p>
            <a:pPr marL="12700" marR="5080">
              <a:lnSpc>
                <a:spcPct val="97500"/>
              </a:lnSpc>
              <a:spcBef>
                <a:spcPts val="395"/>
              </a:spcBef>
              <a:tabLst>
                <a:tab pos="2155825" algn="l"/>
              </a:tabLst>
            </a:pPr>
            <a:r>
              <a:rPr dirty="0" sz="10000" spc="-10">
                <a:solidFill>
                  <a:srgbClr val="375F91"/>
                </a:solidFill>
              </a:rPr>
              <a:t>4</a:t>
            </a:r>
            <a:r>
              <a:rPr dirty="0" spc="-10"/>
              <a:t>What</a:t>
            </a:r>
            <a:r>
              <a:rPr dirty="0"/>
              <a:t>	</a:t>
            </a:r>
            <a:r>
              <a:rPr dirty="0" spc="-50"/>
              <a:t>Story</a:t>
            </a:r>
            <a:r>
              <a:rPr dirty="0" spc="-270"/>
              <a:t> </a:t>
            </a:r>
            <a:r>
              <a:rPr dirty="0"/>
              <a:t>Are</a:t>
            </a:r>
            <a:r>
              <a:rPr dirty="0" spc="-185"/>
              <a:t> </a:t>
            </a:r>
            <a:r>
              <a:rPr dirty="0" spc="-140"/>
              <a:t>You</a:t>
            </a:r>
            <a:r>
              <a:rPr dirty="0" spc="-95"/>
              <a:t> </a:t>
            </a:r>
            <a:r>
              <a:rPr dirty="0" spc="-45"/>
              <a:t>Telling </a:t>
            </a:r>
            <a:r>
              <a:rPr dirty="0" spc="-10"/>
              <a:t>Yourself?</a:t>
            </a:r>
            <a:endParaRPr sz="10000"/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839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300"/>
              <a:t>Created</a:t>
            </a:r>
            <a:r>
              <a:rPr dirty="0" sz="1300" spc="-25"/>
              <a:t> </a:t>
            </a:r>
            <a:r>
              <a:rPr dirty="0" sz="1300"/>
              <a:t>by</a:t>
            </a:r>
            <a:r>
              <a:rPr dirty="0" sz="1300" spc="-35"/>
              <a:t> </a:t>
            </a:r>
            <a:r>
              <a:rPr dirty="0" sz="1500">
                <a:solidFill>
                  <a:srgbClr val="E96D1F"/>
                </a:solidFill>
              </a:rPr>
              <a:t>Akash</a:t>
            </a:r>
            <a:r>
              <a:rPr dirty="0" sz="1500">
                <a:solidFill>
                  <a:srgbClr val="375F91"/>
                </a:solidFill>
              </a:rPr>
              <a:t>Karia</a:t>
            </a:r>
            <a:r>
              <a:rPr dirty="0" sz="1500" spc="45">
                <a:solidFill>
                  <a:srgbClr val="375F91"/>
                </a:solidFill>
              </a:rPr>
              <a:t> </a:t>
            </a:r>
            <a:r>
              <a:rPr dirty="0"/>
              <a:t>|</a:t>
            </a:r>
            <a:r>
              <a:rPr dirty="0" spc="-40"/>
              <a:t> </a:t>
            </a:r>
            <a:r>
              <a:rPr dirty="0"/>
              <a:t>Learn</a:t>
            </a:r>
            <a:r>
              <a:rPr dirty="0" spc="-20"/>
              <a:t> </a:t>
            </a:r>
            <a:r>
              <a:rPr dirty="0"/>
              <a:t>more</a:t>
            </a:r>
            <a:r>
              <a:rPr dirty="0" spc="-35"/>
              <a:t> </a:t>
            </a:r>
            <a:r>
              <a:rPr dirty="0"/>
              <a:t>at</a:t>
            </a:r>
            <a:r>
              <a:rPr dirty="0" spc="-10"/>
              <a:t> 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CommunicationSkillsTips.com</a:t>
            </a:r>
            <a:endParaRPr sz="1500"/>
          </a:p>
        </p:txBody>
      </p:sp>
      <p:sp>
        <p:nvSpPr>
          <p:cNvPr id="3" name="object 3" descr=""/>
          <p:cNvSpPr txBox="1"/>
          <p:nvPr/>
        </p:nvSpPr>
        <p:spPr>
          <a:xfrm>
            <a:off x="901700" y="3465703"/>
            <a:ext cx="8042275" cy="2141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Times New Roman"/>
                <a:cs typeface="Times New Roman"/>
              </a:rPr>
              <a:t>It’s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okay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be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nervous.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Everyone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experiences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butterflies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before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important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event.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800">
              <a:latin typeface="Times New Roman"/>
              <a:cs typeface="Times New Roman"/>
            </a:endParaRPr>
          </a:p>
          <a:p>
            <a:pPr marL="12700" marR="5080">
              <a:lnSpc>
                <a:spcPts val="2080"/>
              </a:lnSpc>
            </a:pPr>
            <a:r>
              <a:rPr dirty="0" sz="1800" spc="-10">
                <a:latin typeface="Times New Roman"/>
                <a:cs typeface="Times New Roman"/>
              </a:rPr>
              <a:t>However,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scientifically,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there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is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no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difference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between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nervousness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and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excitement.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 spc="-20">
                <a:latin typeface="Times New Roman"/>
                <a:cs typeface="Times New Roman"/>
              </a:rPr>
              <a:t>It’s </a:t>
            </a:r>
            <a:r>
              <a:rPr dirty="0" sz="1800">
                <a:latin typeface="Times New Roman"/>
                <a:cs typeface="Times New Roman"/>
              </a:rPr>
              <a:t>what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 i="1">
                <a:latin typeface="Times New Roman"/>
                <a:cs typeface="Times New Roman"/>
              </a:rPr>
              <a:t>you</a:t>
            </a:r>
            <a:r>
              <a:rPr dirty="0" sz="1800" spc="-35" i="1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choose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label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 spc="-25">
                <a:latin typeface="Times New Roman"/>
                <a:cs typeface="Times New Roman"/>
              </a:rPr>
              <a:t>it.</a:t>
            </a:r>
            <a:endParaRPr sz="1800">
              <a:latin typeface="Times New Roman"/>
              <a:cs typeface="Times New Roman"/>
            </a:endParaRPr>
          </a:p>
          <a:p>
            <a:pPr marL="12700" marR="506095">
              <a:lnSpc>
                <a:spcPts val="4140"/>
              </a:lnSpc>
              <a:spcBef>
                <a:spcPts val="210"/>
              </a:spcBef>
            </a:pPr>
            <a:r>
              <a:rPr dirty="0" sz="1800">
                <a:latin typeface="Times New Roman"/>
                <a:cs typeface="Times New Roman"/>
              </a:rPr>
              <a:t>Are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telling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yourself,</a:t>
            </a:r>
            <a:r>
              <a:rPr dirty="0" sz="1800" spc="-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“I’m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excited”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or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are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telling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yourself,</a:t>
            </a:r>
            <a:r>
              <a:rPr dirty="0" sz="1800" spc="-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“I’m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nervous”? </a:t>
            </a:r>
            <a:r>
              <a:rPr dirty="0" sz="1800">
                <a:latin typeface="Times New Roman"/>
                <a:cs typeface="Times New Roman"/>
              </a:rPr>
              <a:t>Either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 spc="-20">
                <a:latin typeface="Times New Roman"/>
                <a:cs typeface="Times New Roman"/>
              </a:rPr>
              <a:t>way,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you’re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right…because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it’s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self-</a:t>
            </a:r>
            <a:r>
              <a:rPr dirty="0" sz="1800">
                <a:latin typeface="Times New Roman"/>
                <a:cs typeface="Times New Roman"/>
              </a:rPr>
              <a:t>fulfilling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prophecy.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1700" y="817829"/>
            <a:ext cx="7483475" cy="15494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783714" algn="l"/>
                <a:tab pos="2680970" algn="l"/>
                <a:tab pos="5643245" algn="l"/>
              </a:tabLst>
            </a:pPr>
            <a:r>
              <a:rPr dirty="0" sz="10000" spc="35">
                <a:solidFill>
                  <a:srgbClr val="375F91"/>
                </a:solidFill>
              </a:rPr>
              <a:t>5</a:t>
            </a:r>
            <a:r>
              <a:rPr dirty="0" spc="35"/>
              <a:t>Use</a:t>
            </a:r>
            <a:r>
              <a:rPr dirty="0"/>
              <a:t>	</a:t>
            </a:r>
            <a:r>
              <a:rPr dirty="0" spc="-25"/>
              <a:t>the</a:t>
            </a:r>
            <a:r>
              <a:rPr dirty="0"/>
              <a:t>	</a:t>
            </a:r>
            <a:r>
              <a:rPr dirty="0" spc="-10"/>
              <a:t>Confidence</a:t>
            </a:r>
            <a:r>
              <a:rPr dirty="0"/>
              <a:t>	</a:t>
            </a:r>
            <a:r>
              <a:rPr dirty="0" spc="-10"/>
              <a:t>Posture</a:t>
            </a:r>
            <a:endParaRPr sz="10000"/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839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300"/>
              <a:t>Created</a:t>
            </a:r>
            <a:r>
              <a:rPr dirty="0" sz="1300" spc="-25"/>
              <a:t> </a:t>
            </a:r>
            <a:r>
              <a:rPr dirty="0" sz="1300"/>
              <a:t>by</a:t>
            </a:r>
            <a:r>
              <a:rPr dirty="0" sz="1300" spc="-35"/>
              <a:t> </a:t>
            </a:r>
            <a:r>
              <a:rPr dirty="0" sz="1500">
                <a:solidFill>
                  <a:srgbClr val="E96D1F"/>
                </a:solidFill>
              </a:rPr>
              <a:t>Akash</a:t>
            </a:r>
            <a:r>
              <a:rPr dirty="0" sz="1500">
                <a:solidFill>
                  <a:srgbClr val="375F91"/>
                </a:solidFill>
              </a:rPr>
              <a:t>Karia</a:t>
            </a:r>
            <a:r>
              <a:rPr dirty="0" sz="1500" spc="45">
                <a:solidFill>
                  <a:srgbClr val="375F91"/>
                </a:solidFill>
              </a:rPr>
              <a:t> </a:t>
            </a:r>
            <a:r>
              <a:rPr dirty="0"/>
              <a:t>|</a:t>
            </a:r>
            <a:r>
              <a:rPr dirty="0" spc="-40"/>
              <a:t> </a:t>
            </a:r>
            <a:r>
              <a:rPr dirty="0"/>
              <a:t>Learn</a:t>
            </a:r>
            <a:r>
              <a:rPr dirty="0" spc="-20"/>
              <a:t> </a:t>
            </a:r>
            <a:r>
              <a:rPr dirty="0"/>
              <a:t>more</a:t>
            </a:r>
            <a:r>
              <a:rPr dirty="0" spc="-35"/>
              <a:t> </a:t>
            </a:r>
            <a:r>
              <a:rPr dirty="0"/>
              <a:t>at</a:t>
            </a:r>
            <a:r>
              <a:rPr dirty="0" spc="-10"/>
              <a:t> 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CommunicationSkillsTips.com</a:t>
            </a:r>
            <a:endParaRPr sz="1500"/>
          </a:p>
        </p:txBody>
      </p:sp>
      <p:sp>
        <p:nvSpPr>
          <p:cNvPr id="3" name="object 3" descr=""/>
          <p:cNvSpPr txBox="1"/>
          <p:nvPr/>
        </p:nvSpPr>
        <p:spPr>
          <a:xfrm>
            <a:off x="901700" y="2764663"/>
            <a:ext cx="7790180" cy="24034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Times New Roman"/>
                <a:cs typeface="Times New Roman"/>
              </a:rPr>
              <a:t>If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you’re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nervous,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stand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in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confidence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posture.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80"/>
              </a:spcBef>
            </a:pPr>
            <a:r>
              <a:rPr dirty="0" sz="1800">
                <a:latin typeface="Times New Roman"/>
                <a:cs typeface="Times New Roman"/>
              </a:rPr>
              <a:t>What’s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confidence</a:t>
            </a:r>
            <a:r>
              <a:rPr dirty="0" sz="1800" spc="-5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posture?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800">
              <a:latin typeface="Times New Roman"/>
              <a:cs typeface="Times New Roman"/>
            </a:endParaRPr>
          </a:p>
          <a:p>
            <a:pPr marL="12700" marR="5080">
              <a:lnSpc>
                <a:spcPts val="2080"/>
              </a:lnSpc>
            </a:pPr>
            <a:r>
              <a:rPr dirty="0" sz="1800">
                <a:latin typeface="Times New Roman"/>
                <a:cs typeface="Times New Roman"/>
              </a:rPr>
              <a:t>Simply,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stand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with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back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straight,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shoulders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held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back,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chest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front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 spc="-25">
                <a:latin typeface="Times New Roman"/>
                <a:cs typeface="Times New Roman"/>
              </a:rPr>
              <a:t>and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head</a:t>
            </a:r>
            <a:r>
              <a:rPr dirty="0" sz="1800" spc="-25">
                <a:latin typeface="Times New Roman"/>
                <a:cs typeface="Times New Roman"/>
              </a:rPr>
              <a:t> up.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800">
              <a:latin typeface="Times New Roman"/>
              <a:cs typeface="Times New Roman"/>
            </a:endParaRPr>
          </a:p>
          <a:p>
            <a:pPr marL="12700" marR="83820">
              <a:lnSpc>
                <a:spcPts val="2060"/>
              </a:lnSpc>
            </a:pPr>
            <a:r>
              <a:rPr dirty="0" sz="1800" spc="-35">
                <a:latin typeface="Times New Roman"/>
                <a:cs typeface="Times New Roman"/>
              </a:rPr>
              <a:t>Your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physiology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(how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stand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and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sit)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affects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how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feel,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so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if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want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 spc="-20">
                <a:latin typeface="Times New Roman"/>
                <a:cs typeface="Times New Roman"/>
              </a:rPr>
              <a:t>feel </a:t>
            </a:r>
            <a:r>
              <a:rPr dirty="0" sz="1800">
                <a:latin typeface="Times New Roman"/>
                <a:cs typeface="Times New Roman"/>
              </a:rPr>
              <a:t>confident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make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sure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stand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in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posture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that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conveys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confidence.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1700" y="1079957"/>
            <a:ext cx="7104380" cy="15494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0">
                <a:solidFill>
                  <a:srgbClr val="375F91"/>
                </a:solidFill>
              </a:rPr>
              <a:t>6</a:t>
            </a:r>
            <a:r>
              <a:rPr dirty="0"/>
              <a:t>Starting</a:t>
            </a:r>
            <a:r>
              <a:rPr dirty="0" spc="-285"/>
              <a:t> </a:t>
            </a:r>
            <a:r>
              <a:rPr dirty="0" spc="-75"/>
              <a:t>Your</a:t>
            </a:r>
            <a:r>
              <a:rPr dirty="0" spc="-125"/>
              <a:t> </a:t>
            </a:r>
            <a:r>
              <a:rPr dirty="0" spc="-10"/>
              <a:t>Presentation</a:t>
            </a:r>
            <a:endParaRPr sz="10000"/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839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300"/>
              <a:t>Created</a:t>
            </a:r>
            <a:r>
              <a:rPr dirty="0" sz="1300" spc="-25"/>
              <a:t> </a:t>
            </a:r>
            <a:r>
              <a:rPr dirty="0" sz="1300"/>
              <a:t>by</a:t>
            </a:r>
            <a:r>
              <a:rPr dirty="0" sz="1300" spc="-35"/>
              <a:t> </a:t>
            </a:r>
            <a:r>
              <a:rPr dirty="0" sz="1500">
                <a:solidFill>
                  <a:srgbClr val="E96D1F"/>
                </a:solidFill>
              </a:rPr>
              <a:t>Akash</a:t>
            </a:r>
            <a:r>
              <a:rPr dirty="0" sz="1500">
                <a:solidFill>
                  <a:srgbClr val="375F91"/>
                </a:solidFill>
              </a:rPr>
              <a:t>Karia</a:t>
            </a:r>
            <a:r>
              <a:rPr dirty="0" sz="1500" spc="45">
                <a:solidFill>
                  <a:srgbClr val="375F91"/>
                </a:solidFill>
              </a:rPr>
              <a:t> </a:t>
            </a:r>
            <a:r>
              <a:rPr dirty="0"/>
              <a:t>|</a:t>
            </a:r>
            <a:r>
              <a:rPr dirty="0" spc="-40"/>
              <a:t> </a:t>
            </a:r>
            <a:r>
              <a:rPr dirty="0"/>
              <a:t>Learn</a:t>
            </a:r>
            <a:r>
              <a:rPr dirty="0" spc="-20"/>
              <a:t> </a:t>
            </a:r>
            <a:r>
              <a:rPr dirty="0"/>
              <a:t>more</a:t>
            </a:r>
            <a:r>
              <a:rPr dirty="0" spc="-35"/>
              <a:t> </a:t>
            </a:r>
            <a:r>
              <a:rPr dirty="0"/>
              <a:t>at</a:t>
            </a:r>
            <a:r>
              <a:rPr dirty="0" spc="-10"/>
              <a:t> 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CommunicationSkillsTips.com</a:t>
            </a:r>
            <a:endParaRPr sz="1500"/>
          </a:p>
        </p:txBody>
      </p:sp>
      <p:sp>
        <p:nvSpPr>
          <p:cNvPr id="3" name="object 3" descr=""/>
          <p:cNvSpPr txBox="1"/>
          <p:nvPr/>
        </p:nvSpPr>
        <p:spPr>
          <a:xfrm>
            <a:off x="901700" y="2781427"/>
            <a:ext cx="8161020" cy="2468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90245" indent="-227965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690245" algn="l"/>
              </a:tabLst>
            </a:pPr>
            <a:r>
              <a:rPr dirty="0" sz="1800">
                <a:latin typeface="Times New Roman"/>
                <a:cs typeface="Times New Roman"/>
              </a:rPr>
              <a:t>Start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with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Personal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 spc="-20">
                <a:latin typeface="Times New Roman"/>
                <a:cs typeface="Times New Roman"/>
              </a:rPr>
              <a:t>Story</a:t>
            </a:r>
            <a:endParaRPr sz="1800">
              <a:latin typeface="Times New Roman"/>
              <a:cs typeface="Times New Roman"/>
            </a:endParaRPr>
          </a:p>
          <a:p>
            <a:pPr marL="690245" indent="-227965">
              <a:lnSpc>
                <a:spcPct val="100000"/>
              </a:lnSpc>
              <a:spcBef>
                <a:spcPts val="35"/>
              </a:spcBef>
              <a:buFont typeface="Symbol"/>
              <a:buChar char=""/>
              <a:tabLst>
                <a:tab pos="690245" algn="l"/>
              </a:tabLst>
            </a:pPr>
            <a:r>
              <a:rPr dirty="0" sz="1800">
                <a:latin typeface="Times New Roman"/>
                <a:cs typeface="Times New Roman"/>
              </a:rPr>
              <a:t>Start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with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Question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create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Knowledge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 spc="-25">
                <a:latin typeface="Times New Roman"/>
                <a:cs typeface="Times New Roman"/>
              </a:rPr>
              <a:t>Gap</a:t>
            </a:r>
            <a:endParaRPr sz="1800">
              <a:latin typeface="Times New Roman"/>
              <a:cs typeface="Times New Roman"/>
            </a:endParaRPr>
          </a:p>
          <a:p>
            <a:pPr marL="690245" indent="-227965">
              <a:lnSpc>
                <a:spcPct val="100000"/>
              </a:lnSpc>
              <a:spcBef>
                <a:spcPts val="45"/>
              </a:spcBef>
              <a:buFont typeface="Symbol"/>
              <a:buChar char=""/>
              <a:tabLst>
                <a:tab pos="690245" algn="l"/>
              </a:tabLst>
            </a:pPr>
            <a:r>
              <a:rPr dirty="0" sz="1800">
                <a:latin typeface="Times New Roman"/>
                <a:cs typeface="Times New Roman"/>
              </a:rPr>
              <a:t>Start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with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Quote</a:t>
            </a:r>
            <a:endParaRPr sz="1800">
              <a:latin typeface="Times New Roman"/>
              <a:cs typeface="Times New Roman"/>
            </a:endParaRPr>
          </a:p>
          <a:p>
            <a:pPr marL="690245" indent="-227965">
              <a:lnSpc>
                <a:spcPct val="100000"/>
              </a:lnSpc>
              <a:spcBef>
                <a:spcPts val="40"/>
              </a:spcBef>
              <a:buFont typeface="Symbol"/>
              <a:buChar char=""/>
              <a:tabLst>
                <a:tab pos="690245" algn="l"/>
              </a:tabLst>
            </a:pPr>
            <a:r>
              <a:rPr dirty="0" sz="1800">
                <a:latin typeface="Times New Roman"/>
                <a:cs typeface="Times New Roman"/>
              </a:rPr>
              <a:t>Start</a:t>
            </a:r>
            <a:r>
              <a:rPr dirty="0" sz="1800" spc="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with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</a:t>
            </a:r>
            <a:r>
              <a:rPr dirty="0" sz="1800" spc="-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Interesting/Startling</a:t>
            </a:r>
            <a:r>
              <a:rPr dirty="0" sz="180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Statement</a:t>
            </a:r>
            <a:endParaRPr sz="1800">
              <a:latin typeface="Times New Roman"/>
              <a:cs typeface="Times New Roman"/>
            </a:endParaRPr>
          </a:p>
          <a:p>
            <a:pPr marL="690245" indent="-227965">
              <a:lnSpc>
                <a:spcPct val="100000"/>
              </a:lnSpc>
              <a:spcBef>
                <a:spcPts val="35"/>
              </a:spcBef>
              <a:buFont typeface="Symbol"/>
              <a:buChar char=""/>
              <a:tabLst>
                <a:tab pos="690245" algn="l"/>
              </a:tabLst>
            </a:pPr>
            <a:r>
              <a:rPr dirty="0" sz="1800">
                <a:latin typeface="Times New Roman"/>
                <a:cs typeface="Times New Roman"/>
              </a:rPr>
              <a:t>Start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with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Shocking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Statistic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5800"/>
              </a:lnSpc>
            </a:pPr>
            <a:r>
              <a:rPr dirty="0" sz="1800">
                <a:latin typeface="Times New Roman"/>
                <a:cs typeface="Times New Roman"/>
              </a:rPr>
              <a:t>For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more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tools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and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techniques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on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how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open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presentation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with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power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and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impact, </a:t>
            </a:r>
            <a:r>
              <a:rPr dirty="0" sz="1800">
                <a:latin typeface="Times New Roman"/>
                <a:cs typeface="Times New Roman"/>
              </a:rPr>
              <a:t>grab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free</a:t>
            </a:r>
            <a:r>
              <a:rPr dirty="0" sz="1800" spc="-20" b="1">
                <a:latin typeface="Times New Roman"/>
                <a:cs typeface="Times New Roman"/>
              </a:rPr>
              <a:t> </a:t>
            </a:r>
            <a:r>
              <a:rPr dirty="0" sz="1800" spc="-10" b="1">
                <a:latin typeface="Times New Roman"/>
                <a:cs typeface="Times New Roman"/>
              </a:rPr>
              <a:t>e-</a:t>
            </a:r>
            <a:r>
              <a:rPr dirty="0" sz="1800" b="1">
                <a:latin typeface="Times New Roman"/>
                <a:cs typeface="Times New Roman"/>
              </a:rPr>
              <a:t>book,</a:t>
            </a:r>
            <a:r>
              <a:rPr dirty="0" sz="1800" spc="-20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“Brilliant</a:t>
            </a:r>
            <a:r>
              <a:rPr dirty="0" sz="1800" spc="-35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Openings:</a:t>
            </a:r>
            <a:r>
              <a:rPr dirty="0" sz="1800" spc="-20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How</a:t>
            </a:r>
            <a:r>
              <a:rPr dirty="0" sz="1800" spc="-10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to</a:t>
            </a:r>
            <a:r>
              <a:rPr dirty="0" sz="1800" spc="-20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Capture</a:t>
            </a:r>
            <a:r>
              <a:rPr dirty="0" sz="1800" spc="-15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the</a:t>
            </a:r>
            <a:r>
              <a:rPr dirty="0" sz="1800" spc="-25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full</a:t>
            </a:r>
            <a:r>
              <a:rPr dirty="0" sz="1800" spc="-105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Attention</a:t>
            </a:r>
            <a:r>
              <a:rPr dirty="0" sz="1800" spc="-20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of</a:t>
            </a:r>
            <a:r>
              <a:rPr dirty="0" sz="1800" spc="-100" b="1">
                <a:latin typeface="Times New Roman"/>
                <a:cs typeface="Times New Roman"/>
              </a:rPr>
              <a:t> </a:t>
            </a:r>
            <a:r>
              <a:rPr dirty="0" sz="1800" spc="-20" b="1">
                <a:latin typeface="Times New Roman"/>
                <a:cs typeface="Times New Roman"/>
              </a:rPr>
              <a:t>Your </a:t>
            </a:r>
            <a:r>
              <a:rPr dirty="0" sz="1800" b="1">
                <a:latin typeface="Times New Roman"/>
                <a:cs typeface="Times New Roman"/>
              </a:rPr>
              <a:t>Audience</a:t>
            </a:r>
            <a:r>
              <a:rPr dirty="0" sz="1800" spc="-15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in</a:t>
            </a:r>
            <a:r>
              <a:rPr dirty="0" sz="1800" spc="-25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30</a:t>
            </a:r>
            <a:r>
              <a:rPr dirty="0" sz="1800" spc="-15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seconds</a:t>
            </a:r>
            <a:r>
              <a:rPr dirty="0" sz="1800" spc="-25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or</a:t>
            </a:r>
            <a:r>
              <a:rPr dirty="0" sz="1800" spc="-50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less”</a:t>
            </a:r>
            <a:r>
              <a:rPr dirty="0" sz="1800" spc="-15" b="1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from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u="sng" sz="1800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2"/>
              </a:rPr>
              <a:t>www.CommunicationSkillsTips.com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50165" rIns="0" bIns="0" rtlCol="0" vert="horz">
            <a:spAutoFit/>
          </a:bodyPr>
          <a:lstStyle/>
          <a:p>
            <a:pPr marL="12700" marR="5080">
              <a:lnSpc>
                <a:spcPct val="97500"/>
              </a:lnSpc>
              <a:spcBef>
                <a:spcPts val="395"/>
              </a:spcBef>
            </a:pPr>
            <a:r>
              <a:rPr dirty="0" sz="10000">
                <a:solidFill>
                  <a:srgbClr val="375F91"/>
                </a:solidFill>
              </a:rPr>
              <a:t>7</a:t>
            </a:r>
            <a:r>
              <a:rPr dirty="0"/>
              <a:t>Don’t</a:t>
            </a:r>
            <a:r>
              <a:rPr dirty="0" spc="40"/>
              <a:t> </a:t>
            </a:r>
            <a:r>
              <a:rPr dirty="0" i="1">
                <a:latin typeface="Times New Roman"/>
                <a:cs typeface="Times New Roman"/>
              </a:rPr>
              <a:t>ever</a:t>
            </a:r>
            <a:r>
              <a:rPr dirty="0" spc="-220" i="1">
                <a:latin typeface="Times New Roman"/>
                <a:cs typeface="Times New Roman"/>
              </a:rPr>
              <a:t> </a:t>
            </a:r>
            <a:r>
              <a:rPr dirty="0" spc="-10"/>
              <a:t>Admit</a:t>
            </a:r>
            <a:r>
              <a:rPr dirty="0" spc="-160"/>
              <a:t> </a:t>
            </a:r>
            <a:r>
              <a:rPr dirty="0" spc="-55"/>
              <a:t>You’re </a:t>
            </a:r>
            <a:r>
              <a:rPr dirty="0" spc="-10"/>
              <a:t>Nervous</a:t>
            </a:r>
            <a:endParaRPr sz="100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839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300"/>
              <a:t>Created</a:t>
            </a:r>
            <a:r>
              <a:rPr dirty="0" sz="1300" spc="-25"/>
              <a:t> </a:t>
            </a:r>
            <a:r>
              <a:rPr dirty="0" sz="1300"/>
              <a:t>by</a:t>
            </a:r>
            <a:r>
              <a:rPr dirty="0" sz="1300" spc="-35"/>
              <a:t> </a:t>
            </a:r>
            <a:r>
              <a:rPr dirty="0" sz="1500">
                <a:solidFill>
                  <a:srgbClr val="E96D1F"/>
                </a:solidFill>
              </a:rPr>
              <a:t>Akash</a:t>
            </a:r>
            <a:r>
              <a:rPr dirty="0" sz="1500">
                <a:solidFill>
                  <a:srgbClr val="375F91"/>
                </a:solidFill>
              </a:rPr>
              <a:t>Karia</a:t>
            </a:r>
            <a:r>
              <a:rPr dirty="0" sz="1500" spc="45">
                <a:solidFill>
                  <a:srgbClr val="375F91"/>
                </a:solidFill>
              </a:rPr>
              <a:t> </a:t>
            </a:r>
            <a:r>
              <a:rPr dirty="0"/>
              <a:t>|</a:t>
            </a:r>
            <a:r>
              <a:rPr dirty="0" spc="-40"/>
              <a:t> </a:t>
            </a:r>
            <a:r>
              <a:rPr dirty="0"/>
              <a:t>Learn</a:t>
            </a:r>
            <a:r>
              <a:rPr dirty="0" spc="-20"/>
              <a:t> </a:t>
            </a:r>
            <a:r>
              <a:rPr dirty="0"/>
              <a:t>more</a:t>
            </a:r>
            <a:r>
              <a:rPr dirty="0" spc="-35"/>
              <a:t> </a:t>
            </a:r>
            <a:r>
              <a:rPr dirty="0"/>
              <a:t>at</a:t>
            </a:r>
            <a:r>
              <a:rPr dirty="0" spc="-10"/>
              <a:t> </a:t>
            </a:r>
            <a:r>
              <a:rPr dirty="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CommunicationSkillsTips.com</a:t>
            </a:r>
            <a:endParaRPr sz="1500"/>
          </a:p>
        </p:txBody>
      </p:sp>
      <p:sp>
        <p:nvSpPr>
          <p:cNvPr id="3" name="object 3" descr=""/>
          <p:cNvSpPr txBox="1"/>
          <p:nvPr/>
        </p:nvSpPr>
        <p:spPr>
          <a:xfrm>
            <a:off x="901700" y="3465703"/>
            <a:ext cx="8221345" cy="29292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Times New Roman"/>
                <a:cs typeface="Times New Roman"/>
              </a:rPr>
              <a:t>Don’t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apologize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or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admit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you’re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nervous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at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start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of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session.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80"/>
              </a:spcBef>
            </a:pPr>
            <a:r>
              <a:rPr dirty="0" sz="1800">
                <a:latin typeface="Times New Roman"/>
                <a:cs typeface="Times New Roman"/>
              </a:rPr>
              <a:t>Don’t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say,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“I’m</a:t>
            </a:r>
            <a:r>
              <a:rPr dirty="0" sz="1800" spc="-6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sorry,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</a:t>
            </a:r>
            <a:r>
              <a:rPr dirty="0" sz="1800" spc="-6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haven’t</a:t>
            </a:r>
            <a:r>
              <a:rPr dirty="0" sz="1800" spc="-6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prepared…”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80"/>
              </a:spcBef>
            </a:pPr>
            <a:r>
              <a:rPr dirty="0" sz="1800">
                <a:latin typeface="Times New Roman"/>
                <a:cs typeface="Times New Roman"/>
              </a:rPr>
              <a:t>Don’t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say,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“I’m</a:t>
            </a:r>
            <a:r>
              <a:rPr dirty="0" sz="1800" spc="-5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sorry,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I’m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so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nervous…I’ve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had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terrible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 spc="-20">
                <a:latin typeface="Times New Roman"/>
                <a:cs typeface="Times New Roman"/>
              </a:rPr>
              <a:t>day”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800">
              <a:latin typeface="Times New Roman"/>
              <a:cs typeface="Times New Roman"/>
            </a:endParaRPr>
          </a:p>
          <a:p>
            <a:pPr marL="12700" marR="5080">
              <a:lnSpc>
                <a:spcPts val="2080"/>
              </a:lnSpc>
            </a:pPr>
            <a:r>
              <a:rPr dirty="0" sz="1800">
                <a:latin typeface="Times New Roman"/>
                <a:cs typeface="Times New Roman"/>
              </a:rPr>
              <a:t>Once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admit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you’re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nervous,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it’s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self-</a:t>
            </a:r>
            <a:r>
              <a:rPr dirty="0" sz="1800">
                <a:latin typeface="Times New Roman"/>
                <a:cs typeface="Times New Roman"/>
              </a:rPr>
              <a:t>fulfilling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prophecy…your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mind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and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20">
                <a:latin typeface="Times New Roman"/>
                <a:cs typeface="Times New Roman"/>
              </a:rPr>
              <a:t> body </a:t>
            </a:r>
            <a:r>
              <a:rPr dirty="0" sz="1800">
                <a:latin typeface="Times New Roman"/>
                <a:cs typeface="Times New Roman"/>
              </a:rPr>
              <a:t>will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act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in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congruence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with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what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 spc="-25">
                <a:latin typeface="Times New Roman"/>
                <a:cs typeface="Times New Roman"/>
              </a:rPr>
              <a:t>say</a:t>
            </a:r>
            <a:endParaRPr sz="1800">
              <a:latin typeface="Times New Roman"/>
              <a:cs typeface="Times New Roman"/>
            </a:endParaRPr>
          </a:p>
          <a:p>
            <a:pPr marL="12700" marR="43815">
              <a:lnSpc>
                <a:spcPts val="2080"/>
              </a:lnSpc>
              <a:spcBef>
                <a:spcPts val="2050"/>
              </a:spcBef>
            </a:pPr>
            <a:r>
              <a:rPr dirty="0" sz="1800" spc="-10">
                <a:latin typeface="Times New Roman"/>
                <a:cs typeface="Times New Roman"/>
              </a:rPr>
              <a:t>Moreover,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if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admit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you’re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nervous,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your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audience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will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start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looking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for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signs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of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 spc="-20">
                <a:latin typeface="Times New Roman"/>
                <a:cs typeface="Times New Roman"/>
              </a:rPr>
              <a:t>your </a:t>
            </a:r>
            <a:r>
              <a:rPr dirty="0" sz="1800" spc="-10">
                <a:latin typeface="Times New Roman"/>
                <a:cs typeface="Times New Roman"/>
              </a:rPr>
              <a:t>nervousness…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  <dcterms:created xsi:type="dcterms:W3CDTF">2025-05-15T09:16:42Z</dcterms:created>
  <dcterms:modified xsi:type="dcterms:W3CDTF">2025-05-15T09:16:42Z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2012-10-19T00:00:00Z</vt:filetime>
  </property>
  <property fmtid="{D5CDD505-2E9C-101B-9397-08002B2CF9AE}" pid="3" name="Creator">
    <vt:lpwstr>Microsoft® Word 2010 Trial</vt:lpwstr>
  </property>
  <property fmtid="{D5CDD505-2E9C-101B-9397-08002B2CF9AE}" pid="4" name="LastSaved">
    <vt:filetime>2025-05-15T00:00:00Z</vt:filetime>
  </property>
  <property fmtid="{D5CDD505-2E9C-101B-9397-08002B2CF9AE}" pid="5" name="Producer">
    <vt:lpwstr>Microsoft® Word 2010 Trial</vt:lpwstr>
  </property>
</Properties>
</file>