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18288000" cy="10287000"/>
  <p:notesSz cx="6858000" cy="9144000"/>
  <p:embeddedFontLst>
    <p:embeddedFont>
      <p:font typeface="Tomorrow" charset="1" panose="00000000000000000000"/>
      <p:regular r:id="rId41"/>
    </p:embeddedFont>
    <p:embeddedFont>
      <p:font typeface="HK Modular" charset="1" panose="00000800000000000000"/>
      <p:regular r:id="rId42"/>
    </p:embeddedFont>
    <p:embeddedFont>
      <p:font typeface="Open Sans" charset="1" panose="020B0606030504020204"/>
      <p:regular r:id="rId52"/>
    </p:embeddedFont>
    <p:embeddedFont>
      <p:font typeface="Open Sans Bold" charset="1" panose="020B0806030504020204"/>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fonts/font41.fntdata" Type="http://schemas.openxmlformats.org/officeDocument/2006/relationships/font"/><Relationship Id="rId42" Target="fonts/font42.fntdata" Type="http://schemas.openxmlformats.org/officeDocument/2006/relationships/font"/><Relationship Id="rId43" Target="notesMasters/notesMaster1.xml" Type="http://schemas.openxmlformats.org/officeDocument/2006/relationships/notesMaster"/><Relationship Id="rId44" Target="theme/theme2.xml" Type="http://schemas.openxmlformats.org/officeDocument/2006/relationships/theme"/><Relationship Id="rId45" Target="notesSlides/notesSlide1.xml" Type="http://schemas.openxmlformats.org/officeDocument/2006/relationships/notesSlide"/><Relationship Id="rId46" Target="notesSlides/notesSlide2.xml" Type="http://schemas.openxmlformats.org/officeDocument/2006/relationships/notesSlide"/><Relationship Id="rId47" Target="notesSlides/notesSlide3.xml" Type="http://schemas.openxmlformats.org/officeDocument/2006/relationships/notesSlide"/><Relationship Id="rId48" Target="notesSlides/notesSlide4.xml" Type="http://schemas.openxmlformats.org/officeDocument/2006/relationships/notesSlide"/><Relationship Id="rId49" Target="notesSlides/notesSlide5.xml" Type="http://schemas.openxmlformats.org/officeDocument/2006/relationships/notesSlide"/><Relationship Id="rId5" Target="tableStyles.xml" Type="http://schemas.openxmlformats.org/officeDocument/2006/relationships/tableStyles"/><Relationship Id="rId50" Target="notesSlides/notesSlide6.xml" Type="http://schemas.openxmlformats.org/officeDocument/2006/relationships/notesSlide"/><Relationship Id="rId51" Target="notesSlides/notesSlide7.xml" Type="http://schemas.openxmlformats.org/officeDocument/2006/relationships/notesSlide"/><Relationship Id="rId52" Target="fonts/font52.fntdata" Type="http://schemas.openxmlformats.org/officeDocument/2006/relationships/font"/><Relationship Id="rId53" Target="notesSlides/notesSlide8.xml" Type="http://schemas.openxmlformats.org/officeDocument/2006/relationships/notesSlide"/><Relationship Id="rId54" Target="fonts/font54.fntdata" Type="http://schemas.openxmlformats.org/officeDocument/2006/relationships/font"/><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uzupelnic o przykłady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uzupelnic o przykłady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is AI?</a:t>
            </a:r>
          </a:p>
          <a:p>
            <a:r>
              <a:rPr lang="en-US"/>
              <a:t/>
            </a:r>
          </a:p>
          <a:p>
            <a:r>
              <a:rPr lang="en-US"/>
              <a:t>Who here has used AI before? Can you name some examples?” (Wait for answers: Siri, Google Assistant, ChatGPT, etc.)</a:t>
            </a:r>
          </a:p>
          <a:p>
            <a:r>
              <a:rPr lang="en-US"/>
              <a:t/>
            </a:r>
          </a:p>
          <a:p>
            <a:r>
              <a:rPr lang="en-US"/>
              <a:t/>
            </a:r>
          </a:p>
          <a:p>
            <a:r>
              <a:rPr lang="en-US"/>
              <a:t>Think of AI as a really skilled chef. If you give it ingredients (data), it can make a variety of dishes (outputs). The better the ingredients, the tastier the dish!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Voice Assistants (e.g., Siri, Alexa, Google Assistant)</a:t>
            </a:r>
          </a:p>
          <a:p>
            <a:r>
              <a:rPr lang="en-US"/>
              <a:t>•	Recommendation Systems (e.g., Netflix suggesting movies, Spotify creating playlists for you)</a:t>
            </a:r>
          </a:p>
          <a:p>
            <a:r>
              <a:rPr lang="en-US"/>
              <a:t>•	Self-Driving Cars (e.g., Tesla using AI to navigate roads)</a:t>
            </a:r>
          </a:p>
          <a:p>
            <a:r>
              <a:rPr lang="en-US"/>
              <a:t>•	Chatbots and Virtual Support (e.g., customer service bots helping answer FAQs)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human judge (the tester)</a:t>
            </a:r>
          </a:p>
          <a:p>
            <a:r>
              <a:rPr lang="en-US"/>
              <a:t>A human</a:t>
            </a:r>
          </a:p>
          <a:p>
            <a:r>
              <a:rPr lang="en-US"/>
              <a:t>A computer (AI)</a:t>
            </a:r>
          </a:p>
          <a:p>
            <a:r>
              <a:rPr lang="en-US"/>
              <a:t>The judge talks to both the human and the computer through text (like chatting online). The judge doesn’t know which one is which.</a:t>
            </a:r>
          </a:p>
          <a:p>
            <a:r>
              <a:rPr lang="en-US"/>
              <a:t/>
            </a:r>
          </a:p>
          <a:p>
            <a:r>
              <a:rPr lang="en-US"/>
              <a:t>After a conversation, the judge must decide: Which one is the human, and which one is the computer?</a:t>
            </a:r>
          </a:p>
          <a:p>
            <a:r>
              <a:rPr lang="en-US"/>
              <a:t/>
            </a:r>
          </a:p>
          <a:p>
            <a:r>
              <a:rPr lang="en-US"/>
              <a:t>If the computer fools the judge into thinking it's the human a significant number of times, then it passes the Turing Test—meaning it is (at least in that conversation) as intelligent as a human.</a:t>
            </a:r>
          </a:p>
          <a:p>
            <a:r>
              <a:rPr lang="en-US"/>
              <a:t>CHATGPT in 2022 has passed the turing test as a first chatbot in history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prompt is a command or question given to an AI system or chatbot. The way a prompt is structured determines the accuracy, depth, and relevance of the AI's response.</a:t>
            </a:r>
          </a:p>
          <a:p>
            <a:r>
              <a:rPr lang="en-US"/>
              <a:t>Why Are Prompts Important?</a:t>
            </a:r>
          </a:p>
          <a:p>
            <a:r>
              <a:rPr lang="en-US"/>
              <a:t/>
            </a:r>
          </a:p>
          <a:p>
            <a:r>
              <a:rPr lang="en-US"/>
              <a:t>AI follows instructions literally; vague prompts can lead to incorrect or unhelpful responses.</a:t>
            </a:r>
          </a:p>
          <a:p>
            <a:r>
              <a:rPr lang="en-US"/>
              <a:t>Well-crafted prompts ensure you get accurate, relevant, and useful responses.</a:t>
            </a:r>
          </a:p>
          <a:p>
            <a:r>
              <a:rPr lang="en-US"/>
              <a:t>Good prompting saves time by reducing back-and-forth clarifications.</a:t>
            </a:r>
          </a:p>
          <a:p>
            <a:r>
              <a:rPr lang="en-US"/>
              <a:t/>
            </a:r>
          </a:p>
          <a:p>
            <a:r>
              <a:rPr lang="en-US"/>
              <a:t>“Have you ever received a response from an AI that didn’t make sense? What do you think went wrong?” (Encourage discussion.)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GPTs</a:t>
            </a:r>
          </a:p>
          <a:p>
            <a:r>
              <a:rPr lang="en-US"/>
              <a:t>DALLE</a:t>
            </a:r>
          </a:p>
          <a:p>
            <a:r>
              <a:rPr lang="en-US"/>
              <a:t>Ask him to correct your PROMPT</a:t>
            </a:r>
          </a:p>
          <a:p>
            <a:r>
              <a:rPr lang="en-US"/>
              <a:t>https://github.com/f/awesome-chatgpt-prompts</a:t>
            </a:r>
          </a:p>
          <a:p>
            <a:r>
              <a:rPr lang="en-US"/>
              <a:t/>
            </a:r>
          </a:p>
          <a:p>
            <a:r>
              <a:rPr lang="en-US"/>
              <a:t>tell about perplexity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3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20.png" Type="http://schemas.openxmlformats.org/officeDocument/2006/relationships/image"/><Relationship Id="rId7" Target="../media/image1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4.png" Type="http://schemas.openxmlformats.org/officeDocument/2006/relationships/image"/><Relationship Id="rId7" Target="../media/image3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20.png" Type="http://schemas.openxmlformats.org/officeDocument/2006/relationships/image"/><Relationship Id="rId7" Target="../media/image1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4.png" Type="http://schemas.openxmlformats.org/officeDocument/2006/relationships/image"/><Relationship Id="rId7" Target="../media/image3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4.png" Type="http://schemas.openxmlformats.org/officeDocument/2006/relationships/image"/><Relationship Id="rId7" Target="../media/image3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36.png" Type="http://schemas.openxmlformats.org/officeDocument/2006/relationships/image"/><Relationship Id="rId5" Target="../media/image20.pn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1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9.pn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https://prompts.chat" TargetMode="External" Type="http://schemas.openxmlformats.org/officeDocument/2006/relationships/hyperlink"/></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9.pn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9.pn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4.png" Type="http://schemas.openxmlformats.org/officeDocument/2006/relationships/image"/><Relationship Id="rId7" Target="../media/image19.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https://promptperfect.jina.ai" TargetMode="External" Type="http://schemas.openxmlformats.org/officeDocument/2006/relationships/hyperlink"/></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png" Type="http://schemas.openxmlformats.org/officeDocument/2006/relationships/image"/><Relationship Id="rId2" Target="../media/image37.png" Type="http://schemas.openxmlformats.org/officeDocument/2006/relationships/image"/><Relationship Id="rId3" Target="../media/image38.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14.png" Type="http://schemas.openxmlformats.org/officeDocument/2006/relationships/image"/><Relationship Id="rId9" Target="../media/image3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20.png" Type="http://schemas.openxmlformats.org/officeDocument/2006/relationships/image"/><Relationship Id="rId5" Target="../media/image14.png" Type="http://schemas.openxmlformats.org/officeDocument/2006/relationships/image"/><Relationship Id="rId6" Target="../media/image41.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4.png" Type="http://schemas.openxmlformats.org/officeDocument/2006/relationships/image"/><Relationship Id="rId7" Target="../media/image19.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https://app.visla.us/team/1343418890981572608/projects" TargetMode="External" Type="http://schemas.openxmlformats.org/officeDocument/2006/relationships/hyperlink"/><Relationship Id="rId7" Target="https://ai.invideo.io" TargetMode="External" Type="http://schemas.openxmlformats.org/officeDocument/2006/relationships/hyperlink"/><Relationship Id="rId8" Target="../media/image30.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4.png" Type="http://schemas.openxmlformats.org/officeDocument/2006/relationships/image"/><Relationship Id="rId7" Target="../media/image19.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20.png" Type="http://schemas.openxmlformats.org/officeDocument/2006/relationships/image"/><Relationship Id="rId8"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3.png" Type="http://schemas.openxmlformats.org/officeDocument/2006/relationships/image"/><Relationship Id="rId4" Target="../media/image24.sv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 Id="rId7" Target="../media/image1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10219">
                <a:alpha val="100000"/>
              </a:srgbClr>
            </a:gs>
            <a:gs pos="50000">
              <a:srgbClr val="000224">
                <a:alpha val="100000"/>
              </a:srgbClr>
            </a:gs>
            <a:gs pos="100000">
              <a:srgbClr val="0496BE">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1099888" y="-42468"/>
            <a:ext cx="20487775" cy="10371936"/>
          </a:xfrm>
          <a:custGeom>
            <a:avLst/>
            <a:gdLst/>
            <a:ahLst/>
            <a:cxnLst/>
            <a:rect r="r" b="b" t="t" l="l"/>
            <a:pathLst>
              <a:path h="10371936" w="20487775">
                <a:moveTo>
                  <a:pt x="0" y="0"/>
                </a:moveTo>
                <a:lnTo>
                  <a:pt x="20487776" y="0"/>
                </a:lnTo>
                <a:lnTo>
                  <a:pt x="20487776" y="10371936"/>
                </a:lnTo>
                <a:lnTo>
                  <a:pt x="0" y="103719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96500">
            <a:off x="9800342" y="1600542"/>
            <a:ext cx="8877067" cy="7545507"/>
          </a:xfrm>
          <a:custGeom>
            <a:avLst/>
            <a:gdLst/>
            <a:ahLst/>
            <a:cxnLst/>
            <a:rect r="r" b="b" t="t" l="l"/>
            <a:pathLst>
              <a:path h="7545507" w="8877067">
                <a:moveTo>
                  <a:pt x="0" y="0"/>
                </a:moveTo>
                <a:lnTo>
                  <a:pt x="8877066" y="0"/>
                </a:lnTo>
                <a:lnTo>
                  <a:pt x="8877066" y="7545507"/>
                </a:lnTo>
                <a:lnTo>
                  <a:pt x="0" y="7545507"/>
                </a:lnTo>
                <a:lnTo>
                  <a:pt x="0" y="0"/>
                </a:lnTo>
                <a:close/>
              </a:path>
            </a:pathLst>
          </a:custGeom>
          <a:blipFill>
            <a:blip r:embed="rId4"/>
            <a:stretch>
              <a:fillRect l="0" t="0" r="0" b="0"/>
            </a:stretch>
          </a:blipFill>
        </p:spPr>
      </p:sp>
      <p:sp>
        <p:nvSpPr>
          <p:cNvPr name="Freeform 4" id="4"/>
          <p:cNvSpPr/>
          <p:nvPr/>
        </p:nvSpPr>
        <p:spPr>
          <a:xfrm flipH="false" flipV="false" rot="0">
            <a:off x="3937078" y="6264701"/>
            <a:ext cx="2993599" cy="2993599"/>
          </a:xfrm>
          <a:custGeom>
            <a:avLst/>
            <a:gdLst/>
            <a:ahLst/>
            <a:cxnLst/>
            <a:rect r="r" b="b" t="t" l="l"/>
            <a:pathLst>
              <a:path h="2993599" w="2993599">
                <a:moveTo>
                  <a:pt x="0" y="0"/>
                </a:moveTo>
                <a:lnTo>
                  <a:pt x="2993599" y="0"/>
                </a:lnTo>
                <a:lnTo>
                  <a:pt x="2993599" y="2993599"/>
                </a:lnTo>
                <a:lnTo>
                  <a:pt x="0" y="29935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629519" y="718172"/>
            <a:ext cx="6047286" cy="1269930"/>
          </a:xfrm>
          <a:custGeom>
            <a:avLst/>
            <a:gdLst/>
            <a:ahLst/>
            <a:cxnLst/>
            <a:rect r="r" b="b" t="t" l="l"/>
            <a:pathLst>
              <a:path h="1269930" w="6047286">
                <a:moveTo>
                  <a:pt x="0" y="0"/>
                </a:moveTo>
                <a:lnTo>
                  <a:pt x="6047286" y="0"/>
                </a:lnTo>
                <a:lnTo>
                  <a:pt x="6047286" y="1269930"/>
                </a:lnTo>
                <a:lnTo>
                  <a:pt x="0" y="1269930"/>
                </a:lnTo>
                <a:lnTo>
                  <a:pt x="0" y="0"/>
                </a:lnTo>
                <a:close/>
              </a:path>
            </a:pathLst>
          </a:custGeom>
          <a:blipFill>
            <a:blip r:embed="rId7"/>
            <a:stretch>
              <a:fillRect l="0" t="0" r="0" b="0"/>
            </a:stretch>
          </a:blipFill>
        </p:spPr>
      </p:sp>
      <p:sp>
        <p:nvSpPr>
          <p:cNvPr name="TextBox 6" id="6"/>
          <p:cNvSpPr txBox="true"/>
          <p:nvPr/>
        </p:nvSpPr>
        <p:spPr>
          <a:xfrm rot="0">
            <a:off x="1099337" y="5411594"/>
            <a:ext cx="8492722" cy="829153"/>
          </a:xfrm>
          <a:prstGeom prst="rect">
            <a:avLst/>
          </a:prstGeom>
        </p:spPr>
        <p:txBody>
          <a:bodyPr anchor="t" rtlCol="false" tIns="0" lIns="0" bIns="0" rIns="0">
            <a:spAutoFit/>
          </a:bodyPr>
          <a:lstStyle/>
          <a:p>
            <a:pPr algn="ctr">
              <a:lnSpc>
                <a:spcPts val="6762"/>
              </a:lnSpc>
              <a:spcBef>
                <a:spcPct val="0"/>
              </a:spcBef>
            </a:pPr>
            <a:r>
              <a:rPr lang="en-US" sz="4830">
                <a:solidFill>
                  <a:srgbClr val="FFFFFF"/>
                </a:solidFill>
                <a:latin typeface="Tomorrow"/>
                <a:ea typeface="Tomorrow"/>
                <a:cs typeface="Tomorrow"/>
                <a:sym typeface="Tomorrow"/>
              </a:rPr>
              <a:t>Chatbots and Prompting</a:t>
            </a:r>
          </a:p>
        </p:txBody>
      </p:sp>
      <p:sp>
        <p:nvSpPr>
          <p:cNvPr name="TextBox 7" id="7"/>
          <p:cNvSpPr txBox="true"/>
          <p:nvPr/>
        </p:nvSpPr>
        <p:spPr>
          <a:xfrm rot="0">
            <a:off x="1099337" y="3865353"/>
            <a:ext cx="8492722" cy="1647530"/>
          </a:xfrm>
          <a:prstGeom prst="rect">
            <a:avLst/>
          </a:prstGeom>
        </p:spPr>
        <p:txBody>
          <a:bodyPr anchor="t" rtlCol="false" tIns="0" lIns="0" bIns="0" rIns="0">
            <a:spAutoFit/>
          </a:bodyPr>
          <a:lstStyle/>
          <a:p>
            <a:pPr algn="ctr">
              <a:lnSpc>
                <a:spcPts val="13491"/>
              </a:lnSpc>
              <a:spcBef>
                <a:spcPct val="0"/>
              </a:spcBef>
            </a:pPr>
            <a:r>
              <a:rPr lang="en-US" sz="9637">
                <a:solidFill>
                  <a:srgbClr val="FFFFFF"/>
                </a:solidFill>
                <a:latin typeface="HK Modular"/>
                <a:ea typeface="HK Modular"/>
                <a:cs typeface="HK Modular"/>
                <a:sym typeface="HK Modular"/>
              </a:rPr>
              <a:t>AI TOOLS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224">
                <a:alpha val="100000"/>
              </a:srgbClr>
            </a:gs>
            <a:gs pos="50000">
              <a:srgbClr val="010219">
                <a:alpha val="100000"/>
              </a:srgbClr>
            </a:gs>
            <a:gs pos="100000">
              <a:srgbClr val="006884">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1131234" y="-162257"/>
            <a:ext cx="20550468" cy="10611514"/>
          </a:xfrm>
          <a:custGeom>
            <a:avLst/>
            <a:gdLst/>
            <a:ahLst/>
            <a:cxnLst/>
            <a:rect r="r" b="b" t="t" l="l"/>
            <a:pathLst>
              <a:path h="10611514" w="20550468">
                <a:moveTo>
                  <a:pt x="0" y="0"/>
                </a:moveTo>
                <a:lnTo>
                  <a:pt x="20550468" y="0"/>
                </a:lnTo>
                <a:lnTo>
                  <a:pt x="20550468" y="10611514"/>
                </a:lnTo>
                <a:lnTo>
                  <a:pt x="0" y="10611514"/>
                </a:lnTo>
                <a:lnTo>
                  <a:pt x="0" y="0"/>
                </a:lnTo>
                <a:close/>
              </a:path>
            </a:pathLst>
          </a:custGeom>
          <a:blipFill>
            <a:blip r:embed="rId3">
              <a:alphaModFix amt="55000"/>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4662886" y="630418"/>
            <a:ext cx="8962228" cy="9026164"/>
          </a:xfrm>
          <a:custGeom>
            <a:avLst/>
            <a:gdLst/>
            <a:ahLst/>
            <a:cxnLst/>
            <a:rect r="r" b="b" t="t" l="l"/>
            <a:pathLst>
              <a:path h="9026164" w="8962228">
                <a:moveTo>
                  <a:pt x="0" y="0"/>
                </a:moveTo>
                <a:lnTo>
                  <a:pt x="8962228" y="0"/>
                </a:lnTo>
                <a:lnTo>
                  <a:pt x="8962228" y="9026164"/>
                </a:lnTo>
                <a:lnTo>
                  <a:pt x="0" y="90261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5599298" y="3545855"/>
            <a:ext cx="7089405" cy="3071784"/>
          </a:xfrm>
          <a:prstGeom prst="rect">
            <a:avLst/>
          </a:prstGeom>
        </p:spPr>
        <p:txBody>
          <a:bodyPr anchor="t" rtlCol="false" tIns="0" lIns="0" bIns="0" rIns="0">
            <a:spAutoFit/>
          </a:bodyPr>
          <a:lstStyle/>
          <a:p>
            <a:pPr algn="ctr">
              <a:lnSpc>
                <a:spcPts val="8208"/>
              </a:lnSpc>
            </a:pPr>
            <a:r>
              <a:rPr lang="en-US" sz="5863">
                <a:solidFill>
                  <a:srgbClr val="FFFFFF"/>
                </a:solidFill>
                <a:latin typeface="HK Modular"/>
                <a:ea typeface="HK Modular"/>
                <a:cs typeface="HK Modular"/>
                <a:sym typeface="HK Modular"/>
              </a:rPr>
              <a:t>ChatBOts</a:t>
            </a:r>
          </a:p>
          <a:p>
            <a:pPr algn="ctr">
              <a:lnSpc>
                <a:spcPts val="8208"/>
              </a:lnSpc>
            </a:pPr>
            <a:r>
              <a:rPr lang="en-US" sz="5863">
                <a:solidFill>
                  <a:srgbClr val="FFFFFF"/>
                </a:solidFill>
                <a:latin typeface="HK Modular"/>
                <a:ea typeface="HK Modular"/>
                <a:cs typeface="HK Modular"/>
                <a:sym typeface="HK Modular"/>
              </a:rPr>
              <a:t>and </a:t>
            </a:r>
          </a:p>
          <a:p>
            <a:pPr algn="ctr" marL="0" indent="0" lvl="0">
              <a:lnSpc>
                <a:spcPts val="8208"/>
              </a:lnSpc>
              <a:spcBef>
                <a:spcPct val="0"/>
              </a:spcBef>
            </a:pPr>
            <a:r>
              <a:rPr lang="en-US" sz="5863">
                <a:solidFill>
                  <a:srgbClr val="FFFFFF"/>
                </a:solidFill>
                <a:latin typeface="HK Modular"/>
                <a:ea typeface="HK Modular"/>
                <a:cs typeface="HK Modular"/>
                <a:sym typeface="HK Modular"/>
              </a:rPr>
              <a:t>turing test</a:t>
            </a:r>
          </a:p>
        </p:txBody>
      </p:sp>
      <p:sp>
        <p:nvSpPr>
          <p:cNvPr name="Freeform 5" id="5"/>
          <p:cNvSpPr/>
          <p:nvPr/>
        </p:nvSpPr>
        <p:spPr>
          <a:xfrm flipH="false" flipV="false" rot="0">
            <a:off x="-571205" y="4256076"/>
            <a:ext cx="6170503" cy="6304473"/>
          </a:xfrm>
          <a:custGeom>
            <a:avLst/>
            <a:gdLst/>
            <a:ahLst/>
            <a:cxnLst/>
            <a:rect r="r" b="b" t="t" l="l"/>
            <a:pathLst>
              <a:path h="6304473" w="6170503">
                <a:moveTo>
                  <a:pt x="0" y="0"/>
                </a:moveTo>
                <a:lnTo>
                  <a:pt x="6170503" y="0"/>
                </a:lnTo>
                <a:lnTo>
                  <a:pt x="6170503" y="6304472"/>
                </a:lnTo>
                <a:lnTo>
                  <a:pt x="0" y="6304472"/>
                </a:lnTo>
                <a:lnTo>
                  <a:pt x="0" y="0"/>
                </a:lnTo>
                <a:close/>
              </a:path>
            </a:pathLst>
          </a:custGeom>
          <a:blipFill>
            <a:blip r:embed="rId7"/>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3949">
                <a:alpha val="100000"/>
              </a:srgbClr>
            </a:gs>
            <a:gs pos="50000">
              <a:srgbClr val="010219">
                <a:alpha val="100000"/>
              </a:srgbClr>
            </a:gs>
            <a:gs pos="100000">
              <a:srgbClr val="000224">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2569908" y="1983894"/>
            <a:ext cx="4607775" cy="1134665"/>
          </a:xfrm>
          <a:custGeom>
            <a:avLst/>
            <a:gdLst/>
            <a:ahLst/>
            <a:cxnLst/>
            <a:rect r="r" b="b" t="t" l="l"/>
            <a:pathLst>
              <a:path h="1134665" w="4607775">
                <a:moveTo>
                  <a:pt x="0" y="0"/>
                </a:moveTo>
                <a:lnTo>
                  <a:pt x="4607776" y="0"/>
                </a:lnTo>
                <a:lnTo>
                  <a:pt x="4607776" y="1134665"/>
                </a:lnTo>
                <a:lnTo>
                  <a:pt x="0" y="11346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7172460" y="1985974"/>
            <a:ext cx="2211843" cy="557569"/>
          </a:xfrm>
          <a:custGeom>
            <a:avLst/>
            <a:gdLst/>
            <a:ahLst/>
            <a:cxnLst/>
            <a:rect r="r" b="b" t="t" l="l"/>
            <a:pathLst>
              <a:path h="557569" w="2211843">
                <a:moveTo>
                  <a:pt x="2211843" y="0"/>
                </a:moveTo>
                <a:lnTo>
                  <a:pt x="0" y="0"/>
                </a:lnTo>
                <a:lnTo>
                  <a:pt x="0" y="557569"/>
                </a:lnTo>
                <a:lnTo>
                  <a:pt x="2211843" y="557569"/>
                </a:lnTo>
                <a:lnTo>
                  <a:pt x="221184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710725" y="2284967"/>
            <a:ext cx="6326142" cy="406061"/>
          </a:xfrm>
          <a:prstGeom prst="rect">
            <a:avLst/>
          </a:prstGeom>
        </p:spPr>
        <p:txBody>
          <a:bodyPr anchor="t" rtlCol="false" tIns="0" lIns="0" bIns="0" rIns="0">
            <a:spAutoFit/>
          </a:bodyPr>
          <a:lstStyle/>
          <a:p>
            <a:pPr algn="ctr" marL="0" indent="0" lvl="0">
              <a:lnSpc>
                <a:spcPts val="3155"/>
              </a:lnSpc>
            </a:pPr>
            <a:r>
              <a:rPr lang="en-US" sz="2768">
                <a:solidFill>
                  <a:srgbClr val="01FFFF"/>
                </a:solidFill>
                <a:latin typeface="HK Modular"/>
                <a:ea typeface="HK Modular"/>
                <a:cs typeface="HK Modular"/>
                <a:sym typeface="HK Modular"/>
              </a:rPr>
              <a:t>ChatGPT</a:t>
            </a:r>
          </a:p>
        </p:txBody>
      </p:sp>
      <p:sp>
        <p:nvSpPr>
          <p:cNvPr name="Freeform 5" id="5"/>
          <p:cNvSpPr/>
          <p:nvPr/>
        </p:nvSpPr>
        <p:spPr>
          <a:xfrm flipH="false" flipV="false" rot="0">
            <a:off x="2569908" y="3257010"/>
            <a:ext cx="4607775" cy="1134665"/>
          </a:xfrm>
          <a:custGeom>
            <a:avLst/>
            <a:gdLst/>
            <a:ahLst/>
            <a:cxnLst/>
            <a:rect r="r" b="b" t="t" l="l"/>
            <a:pathLst>
              <a:path h="1134665" w="4607775">
                <a:moveTo>
                  <a:pt x="0" y="0"/>
                </a:moveTo>
                <a:lnTo>
                  <a:pt x="4607776" y="0"/>
                </a:lnTo>
                <a:lnTo>
                  <a:pt x="4607776" y="1134665"/>
                </a:lnTo>
                <a:lnTo>
                  <a:pt x="0" y="11346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829184" y="3618295"/>
            <a:ext cx="4080280" cy="406119"/>
          </a:xfrm>
          <a:prstGeom prst="rect">
            <a:avLst/>
          </a:prstGeom>
        </p:spPr>
        <p:txBody>
          <a:bodyPr anchor="t" rtlCol="false" tIns="0" lIns="0" bIns="0" rIns="0">
            <a:spAutoFit/>
          </a:bodyPr>
          <a:lstStyle/>
          <a:p>
            <a:pPr algn="ctr" marL="0" indent="0" lvl="0">
              <a:lnSpc>
                <a:spcPts val="3164"/>
              </a:lnSpc>
              <a:spcBef>
                <a:spcPct val="0"/>
              </a:spcBef>
            </a:pPr>
            <a:r>
              <a:rPr lang="en-US" sz="2775">
                <a:solidFill>
                  <a:srgbClr val="01FFFF"/>
                </a:solidFill>
                <a:latin typeface="HK Modular"/>
                <a:ea typeface="HK Modular"/>
                <a:cs typeface="HK Modular"/>
                <a:sym typeface="HK Modular"/>
              </a:rPr>
              <a:t>claude</a:t>
            </a:r>
          </a:p>
        </p:txBody>
      </p:sp>
      <p:sp>
        <p:nvSpPr>
          <p:cNvPr name="Freeform 7" id="7"/>
          <p:cNvSpPr/>
          <p:nvPr/>
        </p:nvSpPr>
        <p:spPr>
          <a:xfrm flipH="false" flipV="false" rot="0">
            <a:off x="2569908" y="4530127"/>
            <a:ext cx="4607775" cy="1134665"/>
          </a:xfrm>
          <a:custGeom>
            <a:avLst/>
            <a:gdLst/>
            <a:ahLst/>
            <a:cxnLst/>
            <a:rect r="r" b="b" t="t" l="l"/>
            <a:pathLst>
              <a:path h="1134665" w="4607775">
                <a:moveTo>
                  <a:pt x="0" y="0"/>
                </a:moveTo>
                <a:lnTo>
                  <a:pt x="4607776" y="0"/>
                </a:lnTo>
                <a:lnTo>
                  <a:pt x="4607776" y="1134664"/>
                </a:lnTo>
                <a:lnTo>
                  <a:pt x="0" y="11346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2829184" y="4891345"/>
            <a:ext cx="4080280" cy="406119"/>
          </a:xfrm>
          <a:prstGeom prst="rect">
            <a:avLst/>
          </a:prstGeom>
        </p:spPr>
        <p:txBody>
          <a:bodyPr anchor="t" rtlCol="false" tIns="0" lIns="0" bIns="0" rIns="0">
            <a:spAutoFit/>
          </a:bodyPr>
          <a:lstStyle/>
          <a:p>
            <a:pPr algn="ctr" marL="0" indent="0" lvl="0">
              <a:lnSpc>
                <a:spcPts val="3164"/>
              </a:lnSpc>
              <a:spcBef>
                <a:spcPct val="0"/>
              </a:spcBef>
            </a:pPr>
            <a:r>
              <a:rPr lang="en-US" sz="2775">
                <a:solidFill>
                  <a:srgbClr val="01FFFF"/>
                </a:solidFill>
                <a:latin typeface="HK Modular"/>
                <a:ea typeface="HK Modular"/>
                <a:cs typeface="HK Modular"/>
                <a:sym typeface="HK Modular"/>
              </a:rPr>
              <a:t>Gemini</a:t>
            </a:r>
          </a:p>
        </p:txBody>
      </p:sp>
      <p:sp>
        <p:nvSpPr>
          <p:cNvPr name="Freeform 9" id="9"/>
          <p:cNvSpPr/>
          <p:nvPr/>
        </p:nvSpPr>
        <p:spPr>
          <a:xfrm flipH="false" flipV="false" rot="0">
            <a:off x="2569908" y="5803243"/>
            <a:ext cx="4607775" cy="1134665"/>
          </a:xfrm>
          <a:custGeom>
            <a:avLst/>
            <a:gdLst/>
            <a:ahLst/>
            <a:cxnLst/>
            <a:rect r="r" b="b" t="t" l="l"/>
            <a:pathLst>
              <a:path h="1134665" w="4607775">
                <a:moveTo>
                  <a:pt x="0" y="0"/>
                </a:moveTo>
                <a:lnTo>
                  <a:pt x="4607776" y="0"/>
                </a:lnTo>
                <a:lnTo>
                  <a:pt x="4607776" y="1134665"/>
                </a:lnTo>
                <a:lnTo>
                  <a:pt x="0" y="11346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2833656" y="6097137"/>
            <a:ext cx="4080280" cy="406119"/>
          </a:xfrm>
          <a:prstGeom prst="rect">
            <a:avLst/>
          </a:prstGeom>
        </p:spPr>
        <p:txBody>
          <a:bodyPr anchor="t" rtlCol="false" tIns="0" lIns="0" bIns="0" rIns="0">
            <a:spAutoFit/>
          </a:bodyPr>
          <a:lstStyle/>
          <a:p>
            <a:pPr algn="ctr" marL="0" indent="0" lvl="0">
              <a:lnSpc>
                <a:spcPts val="3164"/>
              </a:lnSpc>
              <a:spcBef>
                <a:spcPct val="0"/>
              </a:spcBef>
            </a:pPr>
            <a:r>
              <a:rPr lang="en-US" sz="2775">
                <a:solidFill>
                  <a:srgbClr val="01FFFF"/>
                </a:solidFill>
                <a:latin typeface="HK Modular"/>
                <a:ea typeface="HK Modular"/>
                <a:cs typeface="HK Modular"/>
                <a:sym typeface="HK Modular"/>
              </a:rPr>
              <a:t>Grok</a:t>
            </a:r>
          </a:p>
        </p:txBody>
      </p:sp>
      <p:sp>
        <p:nvSpPr>
          <p:cNvPr name="Freeform 11" id="11"/>
          <p:cNvSpPr/>
          <p:nvPr/>
        </p:nvSpPr>
        <p:spPr>
          <a:xfrm flipH="false" flipV="false" rot="0">
            <a:off x="2569908" y="7076360"/>
            <a:ext cx="4607775" cy="1134665"/>
          </a:xfrm>
          <a:custGeom>
            <a:avLst/>
            <a:gdLst/>
            <a:ahLst/>
            <a:cxnLst/>
            <a:rect r="r" b="b" t="t" l="l"/>
            <a:pathLst>
              <a:path h="1134665" w="4607775">
                <a:moveTo>
                  <a:pt x="0" y="0"/>
                </a:moveTo>
                <a:lnTo>
                  <a:pt x="4607776" y="0"/>
                </a:lnTo>
                <a:lnTo>
                  <a:pt x="4607776" y="1134664"/>
                </a:lnTo>
                <a:lnTo>
                  <a:pt x="0" y="11346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2829184" y="7437444"/>
            <a:ext cx="4080280" cy="406119"/>
          </a:xfrm>
          <a:prstGeom prst="rect">
            <a:avLst/>
          </a:prstGeom>
        </p:spPr>
        <p:txBody>
          <a:bodyPr anchor="t" rtlCol="false" tIns="0" lIns="0" bIns="0" rIns="0">
            <a:spAutoFit/>
          </a:bodyPr>
          <a:lstStyle/>
          <a:p>
            <a:pPr algn="ctr" marL="0" indent="0" lvl="0">
              <a:lnSpc>
                <a:spcPts val="3164"/>
              </a:lnSpc>
              <a:spcBef>
                <a:spcPct val="0"/>
              </a:spcBef>
            </a:pPr>
            <a:r>
              <a:rPr lang="en-US" sz="2775">
                <a:solidFill>
                  <a:srgbClr val="01FFFF"/>
                </a:solidFill>
                <a:latin typeface="HK Modular"/>
                <a:ea typeface="HK Modular"/>
                <a:cs typeface="HK Modular"/>
                <a:sym typeface="HK Modular"/>
              </a:rPr>
              <a:t>DEEPSEEK</a:t>
            </a:r>
          </a:p>
        </p:txBody>
      </p:sp>
      <p:sp>
        <p:nvSpPr>
          <p:cNvPr name="TextBox 13" id="13"/>
          <p:cNvSpPr txBox="true"/>
          <p:nvPr/>
        </p:nvSpPr>
        <p:spPr>
          <a:xfrm rot="0">
            <a:off x="9638532" y="2284967"/>
            <a:ext cx="5359761" cy="416745"/>
          </a:xfrm>
          <a:prstGeom prst="rect">
            <a:avLst/>
          </a:prstGeom>
        </p:spPr>
        <p:txBody>
          <a:bodyPr anchor="t" rtlCol="false" tIns="0" lIns="0" bIns="0" rIns="0">
            <a:spAutoFit/>
          </a:bodyPr>
          <a:lstStyle/>
          <a:p>
            <a:pPr algn="l">
              <a:lnSpc>
                <a:spcPts val="3252"/>
              </a:lnSpc>
            </a:pPr>
            <a:r>
              <a:rPr lang="en-US" sz="2803">
                <a:solidFill>
                  <a:srgbClr val="FFFFFF"/>
                </a:solidFill>
                <a:latin typeface="Tomorrow"/>
                <a:ea typeface="Tomorrow"/>
                <a:cs typeface="Tomorrow"/>
                <a:sym typeface="Tomorrow"/>
              </a:rPr>
              <a:t>OPENAI - Complex task</a:t>
            </a:r>
          </a:p>
        </p:txBody>
      </p:sp>
      <p:sp>
        <p:nvSpPr>
          <p:cNvPr name="TextBox 14" id="14"/>
          <p:cNvSpPr txBox="true"/>
          <p:nvPr/>
        </p:nvSpPr>
        <p:spPr>
          <a:xfrm rot="0">
            <a:off x="9638532" y="3558084"/>
            <a:ext cx="5360116" cy="416745"/>
          </a:xfrm>
          <a:prstGeom prst="rect">
            <a:avLst/>
          </a:prstGeom>
        </p:spPr>
        <p:txBody>
          <a:bodyPr anchor="t" rtlCol="false" tIns="0" lIns="0" bIns="0" rIns="0">
            <a:spAutoFit/>
          </a:bodyPr>
          <a:lstStyle/>
          <a:p>
            <a:pPr algn="l" marL="0" indent="0" lvl="0">
              <a:lnSpc>
                <a:spcPts val="3252"/>
              </a:lnSpc>
              <a:spcBef>
                <a:spcPct val="0"/>
              </a:spcBef>
            </a:pPr>
            <a:r>
              <a:rPr lang="en-US" sz="2803">
                <a:solidFill>
                  <a:srgbClr val="FFFFFF"/>
                </a:solidFill>
                <a:latin typeface="Tomorrow"/>
                <a:ea typeface="Tomorrow"/>
                <a:cs typeface="Tomorrow"/>
                <a:sym typeface="Tomorrow"/>
              </a:rPr>
              <a:t>Anthropic - focus on privacy</a:t>
            </a:r>
          </a:p>
        </p:txBody>
      </p:sp>
      <p:sp>
        <p:nvSpPr>
          <p:cNvPr name="TextBox 15" id="15"/>
          <p:cNvSpPr txBox="true"/>
          <p:nvPr/>
        </p:nvSpPr>
        <p:spPr>
          <a:xfrm rot="0">
            <a:off x="9638532" y="4831200"/>
            <a:ext cx="6004647" cy="416745"/>
          </a:xfrm>
          <a:prstGeom prst="rect">
            <a:avLst/>
          </a:prstGeom>
        </p:spPr>
        <p:txBody>
          <a:bodyPr anchor="t" rtlCol="false" tIns="0" lIns="0" bIns="0" rIns="0">
            <a:spAutoFit/>
          </a:bodyPr>
          <a:lstStyle/>
          <a:p>
            <a:pPr algn="l" marL="0" indent="0" lvl="0">
              <a:lnSpc>
                <a:spcPts val="3252"/>
              </a:lnSpc>
              <a:spcBef>
                <a:spcPct val="0"/>
              </a:spcBef>
            </a:pPr>
            <a:r>
              <a:rPr lang="en-US" sz="2803">
                <a:solidFill>
                  <a:srgbClr val="FFFFFF"/>
                </a:solidFill>
                <a:latin typeface="Tomorrow"/>
                <a:ea typeface="Tomorrow"/>
                <a:cs typeface="Tomorrow"/>
                <a:sym typeface="Tomorrow"/>
              </a:rPr>
              <a:t>Google  - Good integration with Google apps</a:t>
            </a:r>
          </a:p>
        </p:txBody>
      </p:sp>
      <p:sp>
        <p:nvSpPr>
          <p:cNvPr name="TextBox 16" id="16"/>
          <p:cNvSpPr txBox="true"/>
          <p:nvPr/>
        </p:nvSpPr>
        <p:spPr>
          <a:xfrm rot="0">
            <a:off x="9638532" y="6104317"/>
            <a:ext cx="5359761" cy="828771"/>
          </a:xfrm>
          <a:prstGeom prst="rect">
            <a:avLst/>
          </a:prstGeom>
        </p:spPr>
        <p:txBody>
          <a:bodyPr anchor="t" rtlCol="false" tIns="0" lIns="0" bIns="0" rIns="0">
            <a:spAutoFit/>
          </a:bodyPr>
          <a:lstStyle/>
          <a:p>
            <a:pPr algn="l" marL="0" indent="0" lvl="0">
              <a:lnSpc>
                <a:spcPts val="3252"/>
              </a:lnSpc>
              <a:spcBef>
                <a:spcPct val="0"/>
              </a:spcBef>
            </a:pPr>
            <a:r>
              <a:rPr lang="en-US" sz="2803">
                <a:solidFill>
                  <a:srgbClr val="FFFFFF"/>
                </a:solidFill>
                <a:latin typeface="Tomorrow"/>
                <a:ea typeface="Tomorrow"/>
                <a:cs typeface="Tomorrow"/>
                <a:sym typeface="Tomorrow"/>
              </a:rPr>
              <a:t>X, Elon Musk  - offering unfiltered answers</a:t>
            </a:r>
          </a:p>
        </p:txBody>
      </p:sp>
      <p:sp>
        <p:nvSpPr>
          <p:cNvPr name="TextBox 17" id="17"/>
          <p:cNvSpPr txBox="true"/>
          <p:nvPr/>
        </p:nvSpPr>
        <p:spPr>
          <a:xfrm rot="0">
            <a:off x="9638532" y="7377433"/>
            <a:ext cx="5360116" cy="1240798"/>
          </a:xfrm>
          <a:prstGeom prst="rect">
            <a:avLst/>
          </a:prstGeom>
        </p:spPr>
        <p:txBody>
          <a:bodyPr anchor="t" rtlCol="false" tIns="0" lIns="0" bIns="0" rIns="0">
            <a:spAutoFit/>
          </a:bodyPr>
          <a:lstStyle/>
          <a:p>
            <a:pPr algn="l" marL="0" indent="0" lvl="0">
              <a:lnSpc>
                <a:spcPts val="3252"/>
              </a:lnSpc>
              <a:spcBef>
                <a:spcPct val="0"/>
              </a:spcBef>
            </a:pPr>
            <a:r>
              <a:rPr lang="en-US" sz="2803">
                <a:solidFill>
                  <a:srgbClr val="FFFFFF"/>
                </a:solidFill>
                <a:latin typeface="Tomorrow"/>
                <a:ea typeface="Tomorrow"/>
                <a:cs typeface="Tomorrow"/>
                <a:sym typeface="Tomorrow"/>
              </a:rPr>
              <a:t>Alibaba - free to use and cheaper API better for developers</a:t>
            </a:r>
          </a:p>
        </p:txBody>
      </p:sp>
      <p:sp>
        <p:nvSpPr>
          <p:cNvPr name="Freeform 18" id="18"/>
          <p:cNvSpPr/>
          <p:nvPr/>
        </p:nvSpPr>
        <p:spPr>
          <a:xfrm flipH="false" flipV="false" rot="0">
            <a:off x="14981400" y="6241681"/>
            <a:ext cx="3625446" cy="4354890"/>
          </a:xfrm>
          <a:custGeom>
            <a:avLst/>
            <a:gdLst/>
            <a:ahLst/>
            <a:cxnLst/>
            <a:rect r="r" b="b" t="t" l="l"/>
            <a:pathLst>
              <a:path h="4354890" w="3625446">
                <a:moveTo>
                  <a:pt x="0" y="0"/>
                </a:moveTo>
                <a:lnTo>
                  <a:pt x="3625446" y="0"/>
                </a:lnTo>
                <a:lnTo>
                  <a:pt x="3625446" y="4354890"/>
                </a:lnTo>
                <a:lnTo>
                  <a:pt x="0" y="4354890"/>
                </a:lnTo>
                <a:lnTo>
                  <a:pt x="0" y="0"/>
                </a:lnTo>
                <a:close/>
              </a:path>
            </a:pathLst>
          </a:custGeom>
          <a:blipFill>
            <a:blip r:embed="rId6"/>
            <a:stretch>
              <a:fillRect l="0" t="0" r="0" b="0"/>
            </a:stretch>
          </a:blipFill>
        </p:spPr>
      </p:sp>
      <p:sp>
        <p:nvSpPr>
          <p:cNvPr name="Freeform 19" id="19"/>
          <p:cNvSpPr/>
          <p:nvPr/>
        </p:nvSpPr>
        <p:spPr>
          <a:xfrm flipH="true" flipV="false" rot="0">
            <a:off x="7172460" y="3259023"/>
            <a:ext cx="2211843" cy="557569"/>
          </a:xfrm>
          <a:custGeom>
            <a:avLst/>
            <a:gdLst/>
            <a:ahLst/>
            <a:cxnLst/>
            <a:rect r="r" b="b" t="t" l="l"/>
            <a:pathLst>
              <a:path h="557569" w="2211843">
                <a:moveTo>
                  <a:pt x="2211843" y="0"/>
                </a:moveTo>
                <a:lnTo>
                  <a:pt x="0" y="0"/>
                </a:lnTo>
                <a:lnTo>
                  <a:pt x="0" y="557569"/>
                </a:lnTo>
                <a:lnTo>
                  <a:pt x="2211843" y="557569"/>
                </a:lnTo>
                <a:lnTo>
                  <a:pt x="221184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true" flipV="false" rot="0">
            <a:off x="7172460" y="4532073"/>
            <a:ext cx="2211843" cy="557569"/>
          </a:xfrm>
          <a:custGeom>
            <a:avLst/>
            <a:gdLst/>
            <a:ahLst/>
            <a:cxnLst/>
            <a:rect r="r" b="b" t="t" l="l"/>
            <a:pathLst>
              <a:path h="557569" w="2211843">
                <a:moveTo>
                  <a:pt x="2211843" y="0"/>
                </a:moveTo>
                <a:lnTo>
                  <a:pt x="0" y="0"/>
                </a:lnTo>
                <a:lnTo>
                  <a:pt x="0" y="557569"/>
                </a:lnTo>
                <a:lnTo>
                  <a:pt x="2211843" y="557569"/>
                </a:lnTo>
                <a:lnTo>
                  <a:pt x="221184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true" flipV="false" rot="0">
            <a:off x="7172460" y="5805123"/>
            <a:ext cx="2211843" cy="557569"/>
          </a:xfrm>
          <a:custGeom>
            <a:avLst/>
            <a:gdLst/>
            <a:ahLst/>
            <a:cxnLst/>
            <a:rect r="r" b="b" t="t" l="l"/>
            <a:pathLst>
              <a:path h="557569" w="2211843">
                <a:moveTo>
                  <a:pt x="2211843" y="0"/>
                </a:moveTo>
                <a:lnTo>
                  <a:pt x="0" y="0"/>
                </a:lnTo>
                <a:lnTo>
                  <a:pt x="0" y="557568"/>
                </a:lnTo>
                <a:lnTo>
                  <a:pt x="2211843" y="557568"/>
                </a:lnTo>
                <a:lnTo>
                  <a:pt x="221184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true" flipV="false" rot="0">
            <a:off x="7172460" y="7078172"/>
            <a:ext cx="2211843" cy="557569"/>
          </a:xfrm>
          <a:custGeom>
            <a:avLst/>
            <a:gdLst/>
            <a:ahLst/>
            <a:cxnLst/>
            <a:rect r="r" b="b" t="t" l="l"/>
            <a:pathLst>
              <a:path h="557569" w="2211843">
                <a:moveTo>
                  <a:pt x="2211843" y="0"/>
                </a:moveTo>
                <a:lnTo>
                  <a:pt x="0" y="0"/>
                </a:lnTo>
                <a:lnTo>
                  <a:pt x="0" y="557569"/>
                </a:lnTo>
                <a:lnTo>
                  <a:pt x="2211843" y="557569"/>
                </a:lnTo>
                <a:lnTo>
                  <a:pt x="221184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3" id="23"/>
          <p:cNvSpPr txBox="true"/>
          <p:nvPr/>
        </p:nvSpPr>
        <p:spPr>
          <a:xfrm rot="0">
            <a:off x="2254557" y="629145"/>
            <a:ext cx="15004743" cy="713385"/>
          </a:xfrm>
          <a:prstGeom prst="rect">
            <a:avLst/>
          </a:prstGeom>
        </p:spPr>
        <p:txBody>
          <a:bodyPr anchor="t" rtlCol="false" tIns="0" lIns="0" bIns="0" rIns="0">
            <a:spAutoFit/>
          </a:bodyPr>
          <a:lstStyle/>
          <a:p>
            <a:pPr algn="l" marL="0" indent="0" lvl="0">
              <a:lnSpc>
                <a:spcPts val="5829"/>
              </a:lnSpc>
              <a:spcBef>
                <a:spcPct val="0"/>
              </a:spcBef>
            </a:pPr>
            <a:r>
              <a:rPr lang="en-US" sz="4163">
                <a:solidFill>
                  <a:srgbClr val="FFFFFF"/>
                </a:solidFill>
                <a:latin typeface="HK Modular"/>
                <a:ea typeface="HK Modular"/>
                <a:cs typeface="HK Modular"/>
                <a:sym typeface="HK Modular"/>
              </a:rPr>
              <a:t>LLM ChatBOTS</a:t>
            </a:r>
          </a:p>
        </p:txBody>
      </p:sp>
      <p:sp>
        <p:nvSpPr>
          <p:cNvPr name="Freeform 24" id="24"/>
          <p:cNvSpPr/>
          <p:nvPr/>
        </p:nvSpPr>
        <p:spPr>
          <a:xfrm flipH="false" flipV="false" rot="0">
            <a:off x="2552662" y="8419126"/>
            <a:ext cx="4607775" cy="1134665"/>
          </a:xfrm>
          <a:custGeom>
            <a:avLst/>
            <a:gdLst/>
            <a:ahLst/>
            <a:cxnLst/>
            <a:rect r="r" b="b" t="t" l="l"/>
            <a:pathLst>
              <a:path h="1134665" w="4607775">
                <a:moveTo>
                  <a:pt x="0" y="0"/>
                </a:moveTo>
                <a:lnTo>
                  <a:pt x="4607775" y="0"/>
                </a:lnTo>
                <a:lnTo>
                  <a:pt x="4607775" y="1134665"/>
                </a:lnTo>
                <a:lnTo>
                  <a:pt x="0" y="11346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5" id="25"/>
          <p:cNvSpPr txBox="true"/>
          <p:nvPr/>
        </p:nvSpPr>
        <p:spPr>
          <a:xfrm rot="0">
            <a:off x="2811937" y="8780210"/>
            <a:ext cx="4080280" cy="406119"/>
          </a:xfrm>
          <a:prstGeom prst="rect">
            <a:avLst/>
          </a:prstGeom>
        </p:spPr>
        <p:txBody>
          <a:bodyPr anchor="t" rtlCol="false" tIns="0" lIns="0" bIns="0" rIns="0">
            <a:spAutoFit/>
          </a:bodyPr>
          <a:lstStyle/>
          <a:p>
            <a:pPr algn="ctr" marL="0" indent="0" lvl="0">
              <a:lnSpc>
                <a:spcPts val="3164"/>
              </a:lnSpc>
              <a:spcBef>
                <a:spcPct val="0"/>
              </a:spcBef>
            </a:pPr>
            <a:r>
              <a:rPr lang="en-US" sz="2775">
                <a:solidFill>
                  <a:srgbClr val="01FFFF"/>
                </a:solidFill>
                <a:latin typeface="HK Modular"/>
                <a:ea typeface="HK Modular"/>
                <a:cs typeface="HK Modular"/>
                <a:sym typeface="HK Modular"/>
              </a:rPr>
              <a:t>copilot</a:t>
            </a:r>
          </a:p>
        </p:txBody>
      </p:sp>
      <p:sp>
        <p:nvSpPr>
          <p:cNvPr name="TextBox 26" id="26"/>
          <p:cNvSpPr txBox="true"/>
          <p:nvPr/>
        </p:nvSpPr>
        <p:spPr>
          <a:xfrm rot="0">
            <a:off x="9621285" y="8848677"/>
            <a:ext cx="5360116" cy="828771"/>
          </a:xfrm>
          <a:prstGeom prst="rect">
            <a:avLst/>
          </a:prstGeom>
        </p:spPr>
        <p:txBody>
          <a:bodyPr anchor="t" rtlCol="false" tIns="0" lIns="0" bIns="0" rIns="0">
            <a:spAutoFit/>
          </a:bodyPr>
          <a:lstStyle/>
          <a:p>
            <a:pPr algn="l" marL="0" indent="0" lvl="0">
              <a:lnSpc>
                <a:spcPts val="3252"/>
              </a:lnSpc>
              <a:spcBef>
                <a:spcPct val="0"/>
              </a:spcBef>
            </a:pPr>
            <a:r>
              <a:rPr lang="en-US" sz="2803">
                <a:solidFill>
                  <a:srgbClr val="FFFFFF"/>
                </a:solidFill>
                <a:latin typeface="Tomorrow"/>
                <a:ea typeface="Tomorrow"/>
                <a:cs typeface="Tomorrow"/>
                <a:sym typeface="Tomorrow"/>
              </a:rPr>
              <a:t>Microsoft - good integration with microsoft office</a:t>
            </a:r>
          </a:p>
        </p:txBody>
      </p:sp>
      <p:sp>
        <p:nvSpPr>
          <p:cNvPr name="Freeform 27" id="27"/>
          <p:cNvSpPr/>
          <p:nvPr/>
        </p:nvSpPr>
        <p:spPr>
          <a:xfrm flipH="true" flipV="false" rot="0">
            <a:off x="7155213" y="8420939"/>
            <a:ext cx="2211843" cy="557569"/>
          </a:xfrm>
          <a:custGeom>
            <a:avLst/>
            <a:gdLst/>
            <a:ahLst/>
            <a:cxnLst/>
            <a:rect r="r" b="b" t="t" l="l"/>
            <a:pathLst>
              <a:path h="557569" w="2211843">
                <a:moveTo>
                  <a:pt x="2211843" y="0"/>
                </a:moveTo>
                <a:lnTo>
                  <a:pt x="0" y="0"/>
                </a:lnTo>
                <a:lnTo>
                  <a:pt x="0" y="557568"/>
                </a:lnTo>
                <a:lnTo>
                  <a:pt x="2211843" y="557568"/>
                </a:lnTo>
                <a:lnTo>
                  <a:pt x="221184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224">
                <a:alpha val="100000"/>
              </a:srgbClr>
            </a:gs>
            <a:gs pos="50000">
              <a:srgbClr val="010219">
                <a:alpha val="100000"/>
              </a:srgbClr>
            </a:gs>
            <a:gs pos="100000">
              <a:srgbClr val="006884">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1131234" y="-162257"/>
            <a:ext cx="20550468" cy="10611514"/>
          </a:xfrm>
          <a:custGeom>
            <a:avLst/>
            <a:gdLst/>
            <a:ahLst/>
            <a:cxnLst/>
            <a:rect r="r" b="b" t="t" l="l"/>
            <a:pathLst>
              <a:path h="10611514" w="20550468">
                <a:moveTo>
                  <a:pt x="0" y="0"/>
                </a:moveTo>
                <a:lnTo>
                  <a:pt x="20550468" y="0"/>
                </a:lnTo>
                <a:lnTo>
                  <a:pt x="20550468" y="10611514"/>
                </a:lnTo>
                <a:lnTo>
                  <a:pt x="0" y="10611514"/>
                </a:lnTo>
                <a:lnTo>
                  <a:pt x="0" y="0"/>
                </a:lnTo>
                <a:close/>
              </a:path>
            </a:pathLst>
          </a:custGeom>
          <a:blipFill>
            <a:blip r:embed="rId3">
              <a:alphaModFix amt="55000"/>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4662886" y="630418"/>
            <a:ext cx="8962228" cy="9026164"/>
          </a:xfrm>
          <a:custGeom>
            <a:avLst/>
            <a:gdLst/>
            <a:ahLst/>
            <a:cxnLst/>
            <a:rect r="r" b="b" t="t" l="l"/>
            <a:pathLst>
              <a:path h="9026164" w="8962228">
                <a:moveTo>
                  <a:pt x="0" y="0"/>
                </a:moveTo>
                <a:lnTo>
                  <a:pt x="8962228" y="0"/>
                </a:lnTo>
                <a:lnTo>
                  <a:pt x="8962228" y="9026164"/>
                </a:lnTo>
                <a:lnTo>
                  <a:pt x="0" y="90261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5599298" y="3763189"/>
            <a:ext cx="7089405" cy="2039491"/>
          </a:xfrm>
          <a:prstGeom prst="rect">
            <a:avLst/>
          </a:prstGeom>
        </p:spPr>
        <p:txBody>
          <a:bodyPr anchor="t" rtlCol="false" tIns="0" lIns="0" bIns="0" rIns="0">
            <a:spAutoFit/>
          </a:bodyPr>
          <a:lstStyle/>
          <a:p>
            <a:pPr algn="ctr" marL="0" indent="0" lvl="0">
              <a:lnSpc>
                <a:spcPts val="8208"/>
              </a:lnSpc>
              <a:spcBef>
                <a:spcPct val="0"/>
              </a:spcBef>
            </a:pPr>
            <a:r>
              <a:rPr lang="en-US" sz="5863">
                <a:solidFill>
                  <a:srgbClr val="FFFFFF"/>
                </a:solidFill>
                <a:latin typeface="HK Modular"/>
                <a:ea typeface="HK Modular"/>
                <a:cs typeface="HK Modular"/>
                <a:sym typeface="HK Modular"/>
              </a:rPr>
              <a:t>What is prompting?</a:t>
            </a:r>
          </a:p>
        </p:txBody>
      </p:sp>
      <p:sp>
        <p:nvSpPr>
          <p:cNvPr name="Freeform 5" id="5"/>
          <p:cNvSpPr/>
          <p:nvPr/>
        </p:nvSpPr>
        <p:spPr>
          <a:xfrm flipH="false" flipV="false" rot="0">
            <a:off x="13014809" y="3669680"/>
            <a:ext cx="4934963" cy="6286577"/>
          </a:xfrm>
          <a:custGeom>
            <a:avLst/>
            <a:gdLst/>
            <a:ahLst/>
            <a:cxnLst/>
            <a:rect r="r" b="b" t="t" l="l"/>
            <a:pathLst>
              <a:path h="6286577" w="4934963">
                <a:moveTo>
                  <a:pt x="0" y="0"/>
                </a:moveTo>
                <a:lnTo>
                  <a:pt x="4934962" y="0"/>
                </a:lnTo>
                <a:lnTo>
                  <a:pt x="4934962" y="6286577"/>
                </a:lnTo>
                <a:lnTo>
                  <a:pt x="0" y="6286577"/>
                </a:lnTo>
                <a:lnTo>
                  <a:pt x="0" y="0"/>
                </a:lnTo>
                <a:close/>
              </a:path>
            </a:pathLst>
          </a:custGeom>
          <a:blipFill>
            <a:blip r:embed="rId7"/>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630D69">
                <a:alpha val="100000"/>
              </a:srgbClr>
            </a:gs>
            <a:gs pos="50000">
              <a:srgbClr val="240753">
                <a:alpha val="100000"/>
              </a:srgbClr>
            </a:gs>
            <a:gs pos="100000">
              <a:srgbClr val="2A05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5400000">
            <a:off x="-5824369" y="2552264"/>
            <a:ext cx="15261267" cy="5182472"/>
          </a:xfrm>
          <a:custGeom>
            <a:avLst/>
            <a:gdLst/>
            <a:ahLst/>
            <a:cxnLst/>
            <a:rect r="r" b="b" t="t" l="l"/>
            <a:pathLst>
              <a:path h="5182472" w="15261267">
                <a:moveTo>
                  <a:pt x="0" y="0"/>
                </a:moveTo>
                <a:lnTo>
                  <a:pt x="15261267" y="0"/>
                </a:lnTo>
                <a:lnTo>
                  <a:pt x="15261267" y="5182472"/>
                </a:lnTo>
                <a:lnTo>
                  <a:pt x="0" y="5182472"/>
                </a:lnTo>
                <a:lnTo>
                  <a:pt x="0" y="0"/>
                </a:lnTo>
                <a:close/>
              </a:path>
            </a:pathLst>
          </a:custGeom>
          <a:blipFill>
            <a:blip r:embed="rId2">
              <a:alphaModFix amt="43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6120563" y="2698620"/>
            <a:ext cx="833648" cy="833648"/>
            <a:chOff x="0" y="0"/>
            <a:chExt cx="1111530" cy="1111530"/>
          </a:xfrm>
        </p:grpSpPr>
        <p:sp>
          <p:nvSpPr>
            <p:cNvPr name="Freeform 4" id="4"/>
            <p:cNvSpPr/>
            <p:nvPr/>
          </p:nvSpPr>
          <p:spPr>
            <a:xfrm flipH="false" flipV="false" rot="0">
              <a:off x="0" y="0"/>
              <a:ext cx="1111530" cy="1111530"/>
            </a:xfrm>
            <a:custGeom>
              <a:avLst/>
              <a:gdLst/>
              <a:ahLst/>
              <a:cxnLst/>
              <a:rect r="r" b="b" t="t" l="l"/>
              <a:pathLst>
                <a:path h="1111530" w="1111530">
                  <a:moveTo>
                    <a:pt x="0" y="0"/>
                  </a:moveTo>
                  <a:lnTo>
                    <a:pt x="1111530" y="0"/>
                  </a:lnTo>
                  <a:lnTo>
                    <a:pt x="1111530" y="1111530"/>
                  </a:lnTo>
                  <a:lnTo>
                    <a:pt x="0" y="1111530"/>
                  </a:lnTo>
                  <a:lnTo>
                    <a:pt x="0" y="0"/>
                  </a:lnTo>
                  <a:close/>
                </a:path>
              </a:pathLst>
            </a:custGeom>
            <a:blipFill>
              <a:blip r:embed="rId4"/>
              <a:stretch>
                <a:fillRect l="0" t="0" r="0" b="0"/>
              </a:stretch>
            </a:blipFill>
          </p:spPr>
        </p:sp>
        <p:sp>
          <p:nvSpPr>
            <p:cNvPr name="TextBox 5" id="5"/>
            <p:cNvSpPr txBox="true"/>
            <p:nvPr/>
          </p:nvSpPr>
          <p:spPr>
            <a:xfrm rot="0">
              <a:off x="345539" y="293854"/>
              <a:ext cx="420453" cy="476196"/>
            </a:xfrm>
            <a:prstGeom prst="rect">
              <a:avLst/>
            </a:prstGeom>
          </p:spPr>
          <p:txBody>
            <a:bodyPr anchor="t" rtlCol="false" tIns="0" lIns="0" bIns="0" rIns="0">
              <a:spAutoFit/>
            </a:bodyPr>
            <a:lstStyle/>
            <a:p>
              <a:pPr algn="ctr" marL="0" indent="0" lvl="0">
                <a:lnSpc>
                  <a:spcPts val="3002"/>
                </a:lnSpc>
                <a:spcBef>
                  <a:spcPct val="0"/>
                </a:spcBef>
              </a:pPr>
              <a:r>
                <a:rPr lang="en-US" b="true" sz="2144" strike="noStrike" u="none">
                  <a:solidFill>
                    <a:srgbClr val="FFFFFF"/>
                  </a:solidFill>
                  <a:latin typeface="HK Modular"/>
                  <a:ea typeface="HK Modular"/>
                  <a:cs typeface="HK Modular"/>
                  <a:sym typeface="HK Modular"/>
                </a:rPr>
                <a:t>1</a:t>
              </a:r>
            </a:p>
          </p:txBody>
        </p:sp>
      </p:grpSp>
      <p:sp>
        <p:nvSpPr>
          <p:cNvPr name="Freeform 6" id="6"/>
          <p:cNvSpPr/>
          <p:nvPr/>
        </p:nvSpPr>
        <p:spPr>
          <a:xfrm flipH="false" flipV="false" rot="0">
            <a:off x="1028700" y="3115444"/>
            <a:ext cx="4415275" cy="5225178"/>
          </a:xfrm>
          <a:custGeom>
            <a:avLst/>
            <a:gdLst/>
            <a:ahLst/>
            <a:cxnLst/>
            <a:rect r="r" b="b" t="t" l="l"/>
            <a:pathLst>
              <a:path h="5225178" w="4415275">
                <a:moveTo>
                  <a:pt x="0" y="0"/>
                </a:moveTo>
                <a:lnTo>
                  <a:pt x="4415275" y="0"/>
                </a:lnTo>
                <a:lnTo>
                  <a:pt x="4415275" y="5225178"/>
                </a:lnTo>
                <a:lnTo>
                  <a:pt x="0" y="52251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443975" y="1232140"/>
            <a:ext cx="9581542" cy="775422"/>
          </a:xfrm>
          <a:prstGeom prst="rect">
            <a:avLst/>
          </a:prstGeom>
        </p:spPr>
        <p:txBody>
          <a:bodyPr anchor="t" rtlCol="false" tIns="0" lIns="0" bIns="0" rIns="0">
            <a:spAutoFit/>
          </a:bodyPr>
          <a:lstStyle/>
          <a:p>
            <a:pPr algn="ctr">
              <a:lnSpc>
                <a:spcPts val="6256"/>
              </a:lnSpc>
              <a:spcBef>
                <a:spcPct val="0"/>
              </a:spcBef>
            </a:pPr>
            <a:r>
              <a:rPr lang="en-US" sz="4468">
                <a:solidFill>
                  <a:srgbClr val="FFFFFF"/>
                </a:solidFill>
                <a:latin typeface="HK Modular"/>
                <a:ea typeface="HK Modular"/>
                <a:cs typeface="HK Modular"/>
                <a:sym typeface="HK Modular"/>
              </a:rPr>
              <a:t>HOW TO PROMPT WELL</a:t>
            </a:r>
          </a:p>
        </p:txBody>
      </p:sp>
      <p:sp>
        <p:nvSpPr>
          <p:cNvPr name="TextBox 8" id="8"/>
          <p:cNvSpPr txBox="true"/>
          <p:nvPr/>
        </p:nvSpPr>
        <p:spPr>
          <a:xfrm rot="0">
            <a:off x="7118675" y="2776124"/>
            <a:ext cx="8741092" cy="602618"/>
          </a:xfrm>
          <a:prstGeom prst="rect">
            <a:avLst/>
          </a:prstGeom>
        </p:spPr>
        <p:txBody>
          <a:bodyPr anchor="t" rtlCol="false" tIns="0" lIns="0" bIns="0" rIns="0">
            <a:spAutoFit/>
          </a:bodyPr>
          <a:lstStyle/>
          <a:p>
            <a:pPr algn="l" marL="0" indent="0" lvl="0">
              <a:lnSpc>
                <a:spcPts val="4860"/>
              </a:lnSpc>
              <a:spcBef>
                <a:spcPct val="0"/>
              </a:spcBef>
            </a:pPr>
            <a:r>
              <a:rPr lang="en-US" sz="3471">
                <a:solidFill>
                  <a:srgbClr val="FFFFFF"/>
                </a:solidFill>
                <a:latin typeface="Tomorrow"/>
                <a:ea typeface="Tomorrow"/>
                <a:cs typeface="Tomorrow"/>
                <a:sym typeface="Tomorrow"/>
              </a:rPr>
              <a:t>Clarity and Specificity</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224">
                <a:alpha val="100000"/>
              </a:srgbClr>
            </a:gs>
            <a:gs pos="50000">
              <a:srgbClr val="010219">
                <a:alpha val="100000"/>
              </a:srgbClr>
            </a:gs>
            <a:gs pos="100000">
              <a:srgbClr val="0496BE">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291717"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464813"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0">
            <a:off x="922134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0">
            <a:off x="1397787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0">
            <a:off x="2258466" y="2859805"/>
            <a:ext cx="13771067" cy="5869917"/>
          </a:xfrm>
          <a:custGeom>
            <a:avLst/>
            <a:gdLst/>
            <a:ahLst/>
            <a:cxnLst/>
            <a:rect r="r" b="b" t="t" l="l"/>
            <a:pathLst>
              <a:path h="5869917" w="13771067">
                <a:moveTo>
                  <a:pt x="0" y="0"/>
                </a:moveTo>
                <a:lnTo>
                  <a:pt x="13771068" y="0"/>
                </a:lnTo>
                <a:lnTo>
                  <a:pt x="13771068" y="5869917"/>
                </a:lnTo>
                <a:lnTo>
                  <a:pt x="0" y="58699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3759294" y="3867191"/>
            <a:ext cx="10769411" cy="1073845"/>
          </a:xfrm>
          <a:prstGeom prst="rect">
            <a:avLst/>
          </a:prstGeom>
        </p:spPr>
        <p:txBody>
          <a:bodyPr anchor="t" rtlCol="false" tIns="0" lIns="0" bIns="0" rIns="0">
            <a:spAutoFit/>
          </a:bodyPr>
          <a:lstStyle/>
          <a:p>
            <a:pPr algn="l">
              <a:lnSpc>
                <a:spcPts val="4336"/>
              </a:lnSpc>
              <a:spcBef>
                <a:spcPct val="0"/>
              </a:spcBef>
            </a:pPr>
            <a:r>
              <a:rPr lang="en-US" sz="3097">
                <a:solidFill>
                  <a:srgbClr val="FFFFFF"/>
                </a:solidFill>
                <a:latin typeface="Tomorrow"/>
                <a:ea typeface="Tomorrow"/>
                <a:cs typeface="Tomorrow"/>
                <a:sym typeface="Tomorrow"/>
              </a:rPr>
              <a:t>AI performs best when given clear and precise instructions.</a:t>
            </a:r>
          </a:p>
        </p:txBody>
      </p:sp>
      <p:sp>
        <p:nvSpPr>
          <p:cNvPr name="Freeform 8" id="8"/>
          <p:cNvSpPr/>
          <p:nvPr/>
        </p:nvSpPr>
        <p:spPr>
          <a:xfrm flipH="true" flipV="false" rot="0">
            <a:off x="13809100" y="5452653"/>
            <a:ext cx="4973254" cy="5100773"/>
          </a:xfrm>
          <a:custGeom>
            <a:avLst/>
            <a:gdLst/>
            <a:ahLst/>
            <a:cxnLst/>
            <a:rect r="r" b="b" t="t" l="l"/>
            <a:pathLst>
              <a:path h="5100773" w="4973254">
                <a:moveTo>
                  <a:pt x="4973254" y="0"/>
                </a:moveTo>
                <a:lnTo>
                  <a:pt x="0" y="0"/>
                </a:lnTo>
                <a:lnTo>
                  <a:pt x="0" y="5100773"/>
                </a:lnTo>
                <a:lnTo>
                  <a:pt x="4973254" y="5100773"/>
                </a:lnTo>
                <a:lnTo>
                  <a:pt x="4973254" y="0"/>
                </a:lnTo>
                <a:close/>
              </a:path>
            </a:pathLst>
          </a:custGeom>
          <a:blipFill>
            <a:blip r:embed="rId6"/>
            <a:stretch>
              <a:fillRect l="0" t="0" r="0" b="0"/>
            </a:stretch>
          </a:blipFill>
        </p:spPr>
      </p:sp>
      <p:sp>
        <p:nvSpPr>
          <p:cNvPr name="TextBox 9" id="9"/>
          <p:cNvSpPr txBox="true"/>
          <p:nvPr/>
        </p:nvSpPr>
        <p:spPr>
          <a:xfrm rot="0">
            <a:off x="2254557" y="1141533"/>
            <a:ext cx="11306317" cy="726117"/>
          </a:xfrm>
          <a:prstGeom prst="rect">
            <a:avLst/>
          </a:prstGeom>
        </p:spPr>
        <p:txBody>
          <a:bodyPr anchor="t" rtlCol="false" tIns="0" lIns="0" bIns="0" rIns="0">
            <a:spAutoFit/>
          </a:bodyPr>
          <a:lstStyle/>
          <a:p>
            <a:pPr algn="l" marL="0" indent="0" lvl="0">
              <a:lnSpc>
                <a:spcPts val="5969"/>
              </a:lnSpc>
              <a:spcBef>
                <a:spcPct val="0"/>
              </a:spcBef>
            </a:pPr>
            <a:r>
              <a:rPr lang="en-US" sz="4263">
                <a:solidFill>
                  <a:srgbClr val="FFFFFF"/>
                </a:solidFill>
                <a:latin typeface="HK Modular"/>
                <a:ea typeface="HK Modular"/>
                <a:cs typeface="HK Modular"/>
                <a:sym typeface="HK Modular"/>
              </a:rPr>
              <a:t>Clarity and Sepcificity</a:t>
            </a:r>
          </a:p>
        </p:txBody>
      </p:sp>
      <p:grpSp>
        <p:nvGrpSpPr>
          <p:cNvPr name="Group 10" id="10"/>
          <p:cNvGrpSpPr/>
          <p:nvPr/>
        </p:nvGrpSpPr>
        <p:grpSpPr>
          <a:xfrm rot="0">
            <a:off x="1021921" y="1028700"/>
            <a:ext cx="1037426" cy="1037426"/>
            <a:chOff x="0" y="0"/>
            <a:chExt cx="1383234" cy="1383234"/>
          </a:xfrm>
        </p:grpSpPr>
        <p:sp>
          <p:nvSpPr>
            <p:cNvPr name="Freeform 11" id="11"/>
            <p:cNvSpPr/>
            <p:nvPr/>
          </p:nvSpPr>
          <p:spPr>
            <a:xfrm flipH="false" flipV="false" rot="0">
              <a:off x="0" y="0"/>
              <a:ext cx="1383234" cy="1383234"/>
            </a:xfrm>
            <a:custGeom>
              <a:avLst/>
              <a:gdLst/>
              <a:ahLst/>
              <a:cxnLst/>
              <a:rect r="r" b="b" t="t" l="l"/>
              <a:pathLst>
                <a:path h="1383234" w="1383234">
                  <a:moveTo>
                    <a:pt x="0" y="0"/>
                  </a:moveTo>
                  <a:lnTo>
                    <a:pt x="1383234" y="0"/>
                  </a:lnTo>
                  <a:lnTo>
                    <a:pt x="1383234" y="1383234"/>
                  </a:lnTo>
                  <a:lnTo>
                    <a:pt x="0" y="1383234"/>
                  </a:lnTo>
                  <a:lnTo>
                    <a:pt x="0" y="0"/>
                  </a:lnTo>
                  <a:close/>
                </a:path>
              </a:pathLst>
            </a:custGeom>
            <a:blipFill>
              <a:blip r:embed="rId7"/>
              <a:stretch>
                <a:fillRect l="0" t="0" r="0" b="0"/>
              </a:stretch>
            </a:blipFill>
          </p:spPr>
        </p:sp>
        <p:sp>
          <p:nvSpPr>
            <p:cNvPr name="TextBox 12" id="12"/>
            <p:cNvSpPr txBox="true"/>
            <p:nvPr/>
          </p:nvSpPr>
          <p:spPr>
            <a:xfrm rot="0">
              <a:off x="433422" y="380811"/>
              <a:ext cx="516391" cy="573987"/>
            </a:xfrm>
            <a:prstGeom prst="rect">
              <a:avLst/>
            </a:prstGeom>
          </p:spPr>
          <p:txBody>
            <a:bodyPr anchor="t" rtlCol="false" tIns="0" lIns="0" bIns="0" rIns="0">
              <a:spAutoFit/>
            </a:bodyPr>
            <a:lstStyle/>
            <a:p>
              <a:pPr algn="ctr" marL="0" indent="0" lvl="0">
                <a:lnSpc>
                  <a:spcPts val="3687"/>
                </a:lnSpc>
                <a:spcBef>
                  <a:spcPct val="0"/>
                </a:spcBef>
              </a:pPr>
              <a:r>
                <a:rPr lang="en-US" b="true" sz="2633" strike="noStrike" u="none">
                  <a:solidFill>
                    <a:srgbClr val="FFFFFF"/>
                  </a:solidFill>
                  <a:latin typeface="HK Modular"/>
                  <a:ea typeface="HK Modular"/>
                  <a:cs typeface="HK Modular"/>
                  <a:sym typeface="HK Modular"/>
                </a:rPr>
                <a:t>1</a:t>
              </a:r>
            </a:p>
          </p:txBody>
        </p:sp>
      </p:grpSp>
      <p:sp>
        <p:nvSpPr>
          <p:cNvPr name="TextBox 13" id="13"/>
          <p:cNvSpPr txBox="true"/>
          <p:nvPr/>
        </p:nvSpPr>
        <p:spPr>
          <a:xfrm rot="0">
            <a:off x="2886643" y="5086350"/>
            <a:ext cx="11642063" cy="2150110"/>
          </a:xfrm>
          <a:prstGeom prst="rect">
            <a:avLst/>
          </a:prstGeom>
        </p:spPr>
        <p:txBody>
          <a:bodyPr anchor="t" rtlCol="false" tIns="0" lIns="0" bIns="0" rIns="0">
            <a:spAutoFit/>
          </a:bodyPr>
          <a:lstStyle/>
          <a:p>
            <a:pPr algn="l" marL="2007873" indent="-501968" lvl="3">
              <a:lnSpc>
                <a:spcPts val="4340"/>
              </a:lnSpc>
              <a:buFont typeface="Arial"/>
              <a:buChar char="￭"/>
            </a:pPr>
            <a:r>
              <a:rPr lang="en-US" sz="3100">
                <a:solidFill>
                  <a:srgbClr val="FFFFFF"/>
                </a:solidFill>
                <a:latin typeface="Open Sans"/>
                <a:ea typeface="Open Sans"/>
                <a:cs typeface="Open Sans"/>
                <a:sym typeface="Open Sans"/>
              </a:rPr>
              <a:t>Poor Pr</a:t>
            </a:r>
            <a:r>
              <a:rPr lang="en-US" sz="3100">
                <a:solidFill>
                  <a:srgbClr val="FFFFFF"/>
                </a:solidFill>
                <a:latin typeface="Open Sans"/>
                <a:ea typeface="Open Sans"/>
                <a:cs typeface="Open Sans"/>
                <a:sym typeface="Open Sans"/>
              </a:rPr>
              <a:t>ompt: “Tell me about history.”</a:t>
            </a:r>
          </a:p>
          <a:p>
            <a:pPr algn="l" marL="2007873" indent="-501968" lvl="3">
              <a:lnSpc>
                <a:spcPts val="4340"/>
              </a:lnSpc>
              <a:buFont typeface="Arial"/>
              <a:buChar char="￭"/>
            </a:pPr>
            <a:r>
              <a:rPr lang="en-US" sz="3100">
                <a:solidFill>
                  <a:srgbClr val="FFFFFF"/>
                </a:solidFill>
                <a:latin typeface="Open Sans"/>
                <a:ea typeface="Open Sans"/>
                <a:cs typeface="Open Sans"/>
                <a:sym typeface="Open Sans"/>
              </a:rPr>
              <a:t>Better Prompt: “Provide a summary of World War II focusing on its causes and effects.”</a:t>
            </a:r>
          </a:p>
          <a:p>
            <a:pPr algn="l">
              <a:lnSpc>
                <a:spcPts val="4340"/>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630D69">
                <a:alpha val="100000"/>
              </a:srgbClr>
            </a:gs>
            <a:gs pos="50000">
              <a:srgbClr val="240753">
                <a:alpha val="100000"/>
              </a:srgbClr>
            </a:gs>
            <a:gs pos="100000">
              <a:srgbClr val="2A05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5400000">
            <a:off x="-5824369" y="2552264"/>
            <a:ext cx="15261267" cy="5182472"/>
          </a:xfrm>
          <a:custGeom>
            <a:avLst/>
            <a:gdLst/>
            <a:ahLst/>
            <a:cxnLst/>
            <a:rect r="r" b="b" t="t" l="l"/>
            <a:pathLst>
              <a:path h="5182472" w="15261267">
                <a:moveTo>
                  <a:pt x="0" y="0"/>
                </a:moveTo>
                <a:lnTo>
                  <a:pt x="15261267" y="0"/>
                </a:lnTo>
                <a:lnTo>
                  <a:pt x="15261267" y="5182472"/>
                </a:lnTo>
                <a:lnTo>
                  <a:pt x="0" y="5182472"/>
                </a:lnTo>
                <a:lnTo>
                  <a:pt x="0" y="0"/>
                </a:lnTo>
                <a:close/>
              </a:path>
            </a:pathLst>
          </a:custGeom>
          <a:blipFill>
            <a:blip r:embed="rId2">
              <a:alphaModFix amt="43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6120563" y="2698620"/>
            <a:ext cx="833648" cy="833648"/>
            <a:chOff x="0" y="0"/>
            <a:chExt cx="1111530" cy="1111530"/>
          </a:xfrm>
        </p:grpSpPr>
        <p:sp>
          <p:nvSpPr>
            <p:cNvPr name="Freeform 4" id="4"/>
            <p:cNvSpPr/>
            <p:nvPr/>
          </p:nvSpPr>
          <p:spPr>
            <a:xfrm flipH="false" flipV="false" rot="0">
              <a:off x="0" y="0"/>
              <a:ext cx="1111530" cy="1111530"/>
            </a:xfrm>
            <a:custGeom>
              <a:avLst/>
              <a:gdLst/>
              <a:ahLst/>
              <a:cxnLst/>
              <a:rect r="r" b="b" t="t" l="l"/>
              <a:pathLst>
                <a:path h="1111530" w="1111530">
                  <a:moveTo>
                    <a:pt x="0" y="0"/>
                  </a:moveTo>
                  <a:lnTo>
                    <a:pt x="1111530" y="0"/>
                  </a:lnTo>
                  <a:lnTo>
                    <a:pt x="1111530" y="1111530"/>
                  </a:lnTo>
                  <a:lnTo>
                    <a:pt x="0" y="1111530"/>
                  </a:lnTo>
                  <a:lnTo>
                    <a:pt x="0" y="0"/>
                  </a:lnTo>
                  <a:close/>
                </a:path>
              </a:pathLst>
            </a:custGeom>
            <a:blipFill>
              <a:blip r:embed="rId4"/>
              <a:stretch>
                <a:fillRect l="0" t="0" r="0" b="0"/>
              </a:stretch>
            </a:blipFill>
          </p:spPr>
        </p:sp>
        <p:sp>
          <p:nvSpPr>
            <p:cNvPr name="TextBox 5" id="5"/>
            <p:cNvSpPr txBox="true"/>
            <p:nvPr/>
          </p:nvSpPr>
          <p:spPr>
            <a:xfrm rot="0">
              <a:off x="345539" y="293854"/>
              <a:ext cx="420453" cy="476196"/>
            </a:xfrm>
            <a:prstGeom prst="rect">
              <a:avLst/>
            </a:prstGeom>
          </p:spPr>
          <p:txBody>
            <a:bodyPr anchor="t" rtlCol="false" tIns="0" lIns="0" bIns="0" rIns="0">
              <a:spAutoFit/>
            </a:bodyPr>
            <a:lstStyle/>
            <a:p>
              <a:pPr algn="ctr" marL="0" indent="0" lvl="0">
                <a:lnSpc>
                  <a:spcPts val="3002"/>
                </a:lnSpc>
                <a:spcBef>
                  <a:spcPct val="0"/>
                </a:spcBef>
              </a:pPr>
              <a:r>
                <a:rPr lang="en-US" b="true" sz="2144" strike="noStrike" u="none">
                  <a:solidFill>
                    <a:srgbClr val="FFFFFF"/>
                  </a:solidFill>
                  <a:latin typeface="HK Modular"/>
                  <a:ea typeface="HK Modular"/>
                  <a:cs typeface="HK Modular"/>
                  <a:sym typeface="HK Modular"/>
                </a:rPr>
                <a:t>1</a:t>
              </a:r>
            </a:p>
          </p:txBody>
        </p:sp>
      </p:grpSp>
      <p:sp>
        <p:nvSpPr>
          <p:cNvPr name="Freeform 6" id="6"/>
          <p:cNvSpPr/>
          <p:nvPr/>
        </p:nvSpPr>
        <p:spPr>
          <a:xfrm flipH="false" flipV="false" rot="0">
            <a:off x="1028700" y="3115444"/>
            <a:ext cx="4415275" cy="5225178"/>
          </a:xfrm>
          <a:custGeom>
            <a:avLst/>
            <a:gdLst/>
            <a:ahLst/>
            <a:cxnLst/>
            <a:rect r="r" b="b" t="t" l="l"/>
            <a:pathLst>
              <a:path h="5225178" w="4415275">
                <a:moveTo>
                  <a:pt x="0" y="0"/>
                </a:moveTo>
                <a:lnTo>
                  <a:pt x="4415275" y="0"/>
                </a:lnTo>
                <a:lnTo>
                  <a:pt x="4415275" y="5225178"/>
                </a:lnTo>
                <a:lnTo>
                  <a:pt x="0" y="52251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443975" y="1232140"/>
            <a:ext cx="9581542" cy="775422"/>
          </a:xfrm>
          <a:prstGeom prst="rect">
            <a:avLst/>
          </a:prstGeom>
        </p:spPr>
        <p:txBody>
          <a:bodyPr anchor="t" rtlCol="false" tIns="0" lIns="0" bIns="0" rIns="0">
            <a:spAutoFit/>
          </a:bodyPr>
          <a:lstStyle/>
          <a:p>
            <a:pPr algn="ctr">
              <a:lnSpc>
                <a:spcPts val="6256"/>
              </a:lnSpc>
              <a:spcBef>
                <a:spcPct val="0"/>
              </a:spcBef>
            </a:pPr>
            <a:r>
              <a:rPr lang="en-US" sz="4468">
                <a:solidFill>
                  <a:srgbClr val="FFFFFF"/>
                </a:solidFill>
                <a:latin typeface="HK Modular"/>
                <a:ea typeface="HK Modular"/>
                <a:cs typeface="HK Modular"/>
                <a:sym typeface="HK Modular"/>
              </a:rPr>
              <a:t>HOW TO PROMPT BASICS</a:t>
            </a:r>
          </a:p>
        </p:txBody>
      </p:sp>
      <p:sp>
        <p:nvSpPr>
          <p:cNvPr name="TextBox 8" id="8"/>
          <p:cNvSpPr txBox="true"/>
          <p:nvPr/>
        </p:nvSpPr>
        <p:spPr>
          <a:xfrm rot="0">
            <a:off x="7118675" y="2776124"/>
            <a:ext cx="8741092" cy="602618"/>
          </a:xfrm>
          <a:prstGeom prst="rect">
            <a:avLst/>
          </a:prstGeom>
        </p:spPr>
        <p:txBody>
          <a:bodyPr anchor="t" rtlCol="false" tIns="0" lIns="0" bIns="0" rIns="0">
            <a:spAutoFit/>
          </a:bodyPr>
          <a:lstStyle/>
          <a:p>
            <a:pPr algn="l" marL="0" indent="0" lvl="0">
              <a:lnSpc>
                <a:spcPts val="4860"/>
              </a:lnSpc>
              <a:spcBef>
                <a:spcPct val="0"/>
              </a:spcBef>
            </a:pPr>
            <a:r>
              <a:rPr lang="en-US" sz="3471">
                <a:solidFill>
                  <a:srgbClr val="FFFFFF"/>
                </a:solidFill>
                <a:latin typeface="Tomorrow"/>
                <a:ea typeface="Tomorrow"/>
                <a:cs typeface="Tomorrow"/>
                <a:sym typeface="Tomorrow"/>
              </a:rPr>
              <a:t>Clarity and Specificity</a:t>
            </a:r>
          </a:p>
        </p:txBody>
      </p:sp>
      <p:grpSp>
        <p:nvGrpSpPr>
          <p:cNvPr name="Group 9" id="9"/>
          <p:cNvGrpSpPr/>
          <p:nvPr/>
        </p:nvGrpSpPr>
        <p:grpSpPr>
          <a:xfrm rot="0">
            <a:off x="6120563" y="3792798"/>
            <a:ext cx="833648" cy="833669"/>
            <a:chOff x="0" y="0"/>
            <a:chExt cx="1111530" cy="1111558"/>
          </a:xfrm>
        </p:grpSpPr>
        <p:sp>
          <p:nvSpPr>
            <p:cNvPr name="Freeform 10" id="10"/>
            <p:cNvSpPr/>
            <p:nvPr/>
          </p:nvSpPr>
          <p:spPr>
            <a:xfrm flipH="false" flipV="false" rot="0">
              <a:off x="0" y="0"/>
              <a:ext cx="1111530" cy="1111558"/>
            </a:xfrm>
            <a:custGeom>
              <a:avLst/>
              <a:gdLst/>
              <a:ahLst/>
              <a:cxnLst/>
              <a:rect r="r" b="b" t="t" l="l"/>
              <a:pathLst>
                <a:path h="1111558" w="1111530">
                  <a:moveTo>
                    <a:pt x="0" y="0"/>
                  </a:moveTo>
                  <a:lnTo>
                    <a:pt x="1111530" y="0"/>
                  </a:lnTo>
                  <a:lnTo>
                    <a:pt x="1111530" y="1111558"/>
                  </a:lnTo>
                  <a:lnTo>
                    <a:pt x="0" y="1111558"/>
                  </a:lnTo>
                  <a:lnTo>
                    <a:pt x="0" y="0"/>
                  </a:lnTo>
                  <a:close/>
                </a:path>
              </a:pathLst>
            </a:custGeom>
            <a:blipFill>
              <a:blip r:embed="rId4"/>
              <a:stretch>
                <a:fillRect l="-1" t="0" r="-1" b="0"/>
              </a:stretch>
            </a:blipFill>
          </p:spPr>
        </p:sp>
        <p:sp>
          <p:nvSpPr>
            <p:cNvPr name="TextBox 11" id="11"/>
            <p:cNvSpPr txBox="true"/>
            <p:nvPr/>
          </p:nvSpPr>
          <p:spPr>
            <a:xfrm rot="0">
              <a:off x="345539" y="293854"/>
              <a:ext cx="420453" cy="476224"/>
            </a:xfrm>
            <a:prstGeom prst="rect">
              <a:avLst/>
            </a:prstGeom>
          </p:spPr>
          <p:txBody>
            <a:bodyPr anchor="t" rtlCol="false" tIns="0" lIns="0" bIns="0" rIns="0">
              <a:spAutoFit/>
            </a:bodyPr>
            <a:lstStyle/>
            <a:p>
              <a:pPr algn="ctr" marL="0" indent="0" lvl="0">
                <a:lnSpc>
                  <a:spcPts val="3002"/>
                </a:lnSpc>
                <a:spcBef>
                  <a:spcPct val="0"/>
                </a:spcBef>
              </a:pPr>
              <a:r>
                <a:rPr lang="en-US" sz="2144">
                  <a:solidFill>
                    <a:srgbClr val="FFFFFF"/>
                  </a:solidFill>
                  <a:latin typeface="HK Modular"/>
                  <a:ea typeface="HK Modular"/>
                  <a:cs typeface="HK Modular"/>
                  <a:sym typeface="HK Modular"/>
                </a:rPr>
                <a:t>2</a:t>
              </a:r>
            </a:p>
          </p:txBody>
        </p:sp>
      </p:grpSp>
      <p:sp>
        <p:nvSpPr>
          <p:cNvPr name="TextBox 12" id="12"/>
          <p:cNvSpPr txBox="true"/>
          <p:nvPr/>
        </p:nvSpPr>
        <p:spPr>
          <a:xfrm rot="0">
            <a:off x="7118675" y="3870302"/>
            <a:ext cx="8741092" cy="602618"/>
          </a:xfrm>
          <a:prstGeom prst="rect">
            <a:avLst/>
          </a:prstGeom>
        </p:spPr>
        <p:txBody>
          <a:bodyPr anchor="t" rtlCol="false" tIns="0" lIns="0" bIns="0" rIns="0">
            <a:spAutoFit/>
          </a:bodyPr>
          <a:lstStyle/>
          <a:p>
            <a:pPr algn="l" marL="0" indent="0" lvl="0">
              <a:lnSpc>
                <a:spcPts val="4860"/>
              </a:lnSpc>
              <a:spcBef>
                <a:spcPct val="0"/>
              </a:spcBef>
            </a:pPr>
            <a:r>
              <a:rPr lang="en-US" sz="3471">
                <a:solidFill>
                  <a:srgbClr val="FFFFFF"/>
                </a:solidFill>
                <a:latin typeface="Tomorrow"/>
                <a:ea typeface="Tomorrow"/>
                <a:cs typeface="Tomorrow"/>
                <a:sym typeface="Tomorrow"/>
              </a:rPr>
              <a:t>Contextualization</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224">
                <a:alpha val="100000"/>
              </a:srgbClr>
            </a:gs>
            <a:gs pos="50000">
              <a:srgbClr val="010219">
                <a:alpha val="100000"/>
              </a:srgbClr>
            </a:gs>
            <a:gs pos="100000">
              <a:srgbClr val="0496BE">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291717"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464813"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0">
            <a:off x="922134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0">
            <a:off x="13975587"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0">
            <a:off x="2258466" y="2859805"/>
            <a:ext cx="13771067" cy="5869917"/>
          </a:xfrm>
          <a:custGeom>
            <a:avLst/>
            <a:gdLst/>
            <a:ahLst/>
            <a:cxnLst/>
            <a:rect r="r" b="b" t="t" l="l"/>
            <a:pathLst>
              <a:path h="5869917" w="13771067">
                <a:moveTo>
                  <a:pt x="0" y="0"/>
                </a:moveTo>
                <a:lnTo>
                  <a:pt x="13771068" y="0"/>
                </a:lnTo>
                <a:lnTo>
                  <a:pt x="13771068" y="5869917"/>
                </a:lnTo>
                <a:lnTo>
                  <a:pt x="0" y="58699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3759294" y="3867191"/>
            <a:ext cx="10769411" cy="1616770"/>
          </a:xfrm>
          <a:prstGeom prst="rect">
            <a:avLst/>
          </a:prstGeom>
        </p:spPr>
        <p:txBody>
          <a:bodyPr anchor="t" rtlCol="false" tIns="0" lIns="0" bIns="0" rIns="0">
            <a:spAutoFit/>
          </a:bodyPr>
          <a:lstStyle/>
          <a:p>
            <a:pPr algn="l">
              <a:lnSpc>
                <a:spcPts val="4336"/>
              </a:lnSpc>
              <a:spcBef>
                <a:spcPct val="0"/>
              </a:spcBef>
            </a:pPr>
            <a:r>
              <a:rPr lang="en-US" sz="3097">
                <a:solidFill>
                  <a:srgbClr val="FFFFFF"/>
                </a:solidFill>
                <a:latin typeface="Tomorrow"/>
                <a:ea typeface="Tomorrow"/>
                <a:cs typeface="Tomorrow"/>
                <a:sym typeface="Tomorrow"/>
              </a:rPr>
              <a:t>Providing background information helps AI tailor responses.</a:t>
            </a:r>
          </a:p>
          <a:p>
            <a:pPr algn="l">
              <a:lnSpc>
                <a:spcPts val="4336"/>
              </a:lnSpc>
              <a:spcBef>
                <a:spcPct val="0"/>
              </a:spcBef>
            </a:pPr>
          </a:p>
        </p:txBody>
      </p:sp>
      <p:sp>
        <p:nvSpPr>
          <p:cNvPr name="TextBox 8" id="8"/>
          <p:cNvSpPr txBox="true"/>
          <p:nvPr/>
        </p:nvSpPr>
        <p:spPr>
          <a:xfrm rot="0">
            <a:off x="2254557" y="1141533"/>
            <a:ext cx="11306317" cy="1474813"/>
          </a:xfrm>
          <a:prstGeom prst="rect">
            <a:avLst/>
          </a:prstGeom>
        </p:spPr>
        <p:txBody>
          <a:bodyPr anchor="t" rtlCol="false" tIns="0" lIns="0" bIns="0" rIns="0">
            <a:spAutoFit/>
          </a:bodyPr>
          <a:lstStyle/>
          <a:p>
            <a:pPr algn="l">
              <a:lnSpc>
                <a:spcPts val="5969"/>
              </a:lnSpc>
            </a:pPr>
            <a:r>
              <a:rPr lang="en-US" sz="4263">
                <a:solidFill>
                  <a:srgbClr val="FFFFFF"/>
                </a:solidFill>
                <a:latin typeface="HK Modular"/>
                <a:ea typeface="HK Modular"/>
                <a:cs typeface="HK Modular"/>
                <a:sym typeface="HK Modular"/>
              </a:rPr>
              <a:t>Contextualization</a:t>
            </a:r>
          </a:p>
          <a:p>
            <a:pPr algn="l" marL="0" indent="0" lvl="0">
              <a:lnSpc>
                <a:spcPts val="5969"/>
              </a:lnSpc>
              <a:spcBef>
                <a:spcPct val="0"/>
              </a:spcBef>
            </a:pPr>
          </a:p>
        </p:txBody>
      </p:sp>
      <p:grpSp>
        <p:nvGrpSpPr>
          <p:cNvPr name="Group 9" id="9"/>
          <p:cNvGrpSpPr/>
          <p:nvPr/>
        </p:nvGrpSpPr>
        <p:grpSpPr>
          <a:xfrm rot="0">
            <a:off x="1021921" y="1028700"/>
            <a:ext cx="1037426" cy="1037452"/>
            <a:chOff x="0" y="0"/>
            <a:chExt cx="1383234" cy="1383269"/>
          </a:xfrm>
        </p:grpSpPr>
        <p:sp>
          <p:nvSpPr>
            <p:cNvPr name="Freeform 10" id="10"/>
            <p:cNvSpPr/>
            <p:nvPr/>
          </p:nvSpPr>
          <p:spPr>
            <a:xfrm flipH="false" flipV="false" rot="0">
              <a:off x="0" y="0"/>
              <a:ext cx="1383234" cy="1383269"/>
            </a:xfrm>
            <a:custGeom>
              <a:avLst/>
              <a:gdLst/>
              <a:ahLst/>
              <a:cxnLst/>
              <a:rect r="r" b="b" t="t" l="l"/>
              <a:pathLst>
                <a:path h="1383269" w="1383234">
                  <a:moveTo>
                    <a:pt x="0" y="0"/>
                  </a:moveTo>
                  <a:lnTo>
                    <a:pt x="1383234" y="0"/>
                  </a:lnTo>
                  <a:lnTo>
                    <a:pt x="1383234" y="1383269"/>
                  </a:lnTo>
                  <a:lnTo>
                    <a:pt x="0" y="1383269"/>
                  </a:lnTo>
                  <a:lnTo>
                    <a:pt x="0" y="0"/>
                  </a:lnTo>
                  <a:close/>
                </a:path>
              </a:pathLst>
            </a:custGeom>
            <a:blipFill>
              <a:blip r:embed="rId6"/>
              <a:stretch>
                <a:fillRect l="-1" t="0" r="-1" b="0"/>
              </a:stretch>
            </a:blipFill>
          </p:spPr>
        </p:sp>
        <p:sp>
          <p:nvSpPr>
            <p:cNvPr name="TextBox 11" id="11"/>
            <p:cNvSpPr txBox="true"/>
            <p:nvPr/>
          </p:nvSpPr>
          <p:spPr>
            <a:xfrm rot="0">
              <a:off x="433422" y="380811"/>
              <a:ext cx="516391" cy="574021"/>
            </a:xfrm>
            <a:prstGeom prst="rect">
              <a:avLst/>
            </a:prstGeom>
          </p:spPr>
          <p:txBody>
            <a:bodyPr anchor="t" rtlCol="false" tIns="0" lIns="0" bIns="0" rIns="0">
              <a:spAutoFit/>
            </a:bodyPr>
            <a:lstStyle/>
            <a:p>
              <a:pPr algn="ctr" marL="0" indent="0" lvl="0">
                <a:lnSpc>
                  <a:spcPts val="3687"/>
                </a:lnSpc>
                <a:spcBef>
                  <a:spcPct val="0"/>
                </a:spcBef>
              </a:pPr>
              <a:r>
                <a:rPr lang="en-US" sz="2633">
                  <a:solidFill>
                    <a:srgbClr val="FFFFFF"/>
                  </a:solidFill>
                  <a:latin typeface="HK Modular"/>
                  <a:ea typeface="HK Modular"/>
                  <a:cs typeface="HK Modular"/>
                  <a:sym typeface="HK Modular"/>
                </a:rPr>
                <a:t>2</a:t>
              </a:r>
            </a:p>
          </p:txBody>
        </p:sp>
      </p:grpSp>
      <p:sp>
        <p:nvSpPr>
          <p:cNvPr name="TextBox 12" id="12"/>
          <p:cNvSpPr txBox="true"/>
          <p:nvPr/>
        </p:nvSpPr>
        <p:spPr>
          <a:xfrm rot="0">
            <a:off x="2886643" y="5086350"/>
            <a:ext cx="11642063" cy="2150110"/>
          </a:xfrm>
          <a:prstGeom prst="rect">
            <a:avLst/>
          </a:prstGeom>
        </p:spPr>
        <p:txBody>
          <a:bodyPr anchor="t" rtlCol="false" tIns="0" lIns="0" bIns="0" rIns="0">
            <a:spAutoFit/>
          </a:bodyPr>
          <a:lstStyle/>
          <a:p>
            <a:pPr algn="l" marL="2007873" indent="-501968" lvl="3">
              <a:lnSpc>
                <a:spcPts val="4340"/>
              </a:lnSpc>
              <a:buFont typeface="Arial"/>
              <a:buChar char="￭"/>
            </a:pPr>
            <a:r>
              <a:rPr lang="en-US" sz="3100">
                <a:solidFill>
                  <a:srgbClr val="FFFFFF"/>
                </a:solidFill>
                <a:latin typeface="Open Sans"/>
                <a:ea typeface="Open Sans"/>
                <a:cs typeface="Open Sans"/>
                <a:sym typeface="Open Sans"/>
              </a:rPr>
              <a:t>Poor Prompt: “Translate this.”</a:t>
            </a:r>
          </a:p>
          <a:p>
            <a:pPr algn="l" marL="2007873" indent="-501968" lvl="3">
              <a:lnSpc>
                <a:spcPts val="4340"/>
              </a:lnSpc>
              <a:buFont typeface="Arial"/>
              <a:buChar char="￭"/>
            </a:pPr>
            <a:r>
              <a:rPr lang="en-US" sz="3100">
                <a:solidFill>
                  <a:srgbClr val="FFFFFF"/>
                </a:solidFill>
                <a:latin typeface="Open Sans"/>
                <a:ea typeface="Open Sans"/>
                <a:cs typeface="Open Sans"/>
                <a:sym typeface="Open Sans"/>
              </a:rPr>
              <a:t>Better Prompt: “Translate this paragraph from English to French using informal language.”</a:t>
            </a:r>
          </a:p>
          <a:p>
            <a:pPr algn="l">
              <a:lnSpc>
                <a:spcPts val="4340"/>
              </a:lnSpc>
            </a:pPr>
          </a:p>
        </p:txBody>
      </p:sp>
      <p:sp>
        <p:nvSpPr>
          <p:cNvPr name="Freeform 13" id="13"/>
          <p:cNvSpPr/>
          <p:nvPr/>
        </p:nvSpPr>
        <p:spPr>
          <a:xfrm flipH="false" flipV="false" rot="0">
            <a:off x="13351970" y="4998611"/>
            <a:ext cx="4791141" cy="4913990"/>
          </a:xfrm>
          <a:custGeom>
            <a:avLst/>
            <a:gdLst/>
            <a:ahLst/>
            <a:cxnLst/>
            <a:rect r="r" b="b" t="t" l="l"/>
            <a:pathLst>
              <a:path h="4913990" w="4791141">
                <a:moveTo>
                  <a:pt x="0" y="0"/>
                </a:moveTo>
                <a:lnTo>
                  <a:pt x="4791141" y="0"/>
                </a:lnTo>
                <a:lnTo>
                  <a:pt x="4791141" y="4913991"/>
                </a:lnTo>
                <a:lnTo>
                  <a:pt x="0" y="4913991"/>
                </a:lnTo>
                <a:lnTo>
                  <a:pt x="0" y="0"/>
                </a:lnTo>
                <a:close/>
              </a:path>
            </a:pathLst>
          </a:custGeom>
          <a:blipFill>
            <a:blip r:embed="rId7"/>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630D69">
                <a:alpha val="100000"/>
              </a:srgbClr>
            </a:gs>
            <a:gs pos="50000">
              <a:srgbClr val="240753">
                <a:alpha val="100000"/>
              </a:srgbClr>
            </a:gs>
            <a:gs pos="100000">
              <a:srgbClr val="2A05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5400000">
            <a:off x="-5824369" y="2552264"/>
            <a:ext cx="15261267" cy="5182472"/>
          </a:xfrm>
          <a:custGeom>
            <a:avLst/>
            <a:gdLst/>
            <a:ahLst/>
            <a:cxnLst/>
            <a:rect r="r" b="b" t="t" l="l"/>
            <a:pathLst>
              <a:path h="5182472" w="15261267">
                <a:moveTo>
                  <a:pt x="0" y="0"/>
                </a:moveTo>
                <a:lnTo>
                  <a:pt x="15261267" y="0"/>
                </a:lnTo>
                <a:lnTo>
                  <a:pt x="15261267" y="5182472"/>
                </a:lnTo>
                <a:lnTo>
                  <a:pt x="0" y="5182472"/>
                </a:lnTo>
                <a:lnTo>
                  <a:pt x="0" y="0"/>
                </a:lnTo>
                <a:close/>
              </a:path>
            </a:pathLst>
          </a:custGeom>
          <a:blipFill>
            <a:blip r:embed="rId2">
              <a:alphaModFix amt="43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6120563" y="2698620"/>
            <a:ext cx="833648" cy="833648"/>
            <a:chOff x="0" y="0"/>
            <a:chExt cx="1111530" cy="1111530"/>
          </a:xfrm>
        </p:grpSpPr>
        <p:sp>
          <p:nvSpPr>
            <p:cNvPr name="Freeform 4" id="4"/>
            <p:cNvSpPr/>
            <p:nvPr/>
          </p:nvSpPr>
          <p:spPr>
            <a:xfrm flipH="false" flipV="false" rot="0">
              <a:off x="0" y="0"/>
              <a:ext cx="1111530" cy="1111530"/>
            </a:xfrm>
            <a:custGeom>
              <a:avLst/>
              <a:gdLst/>
              <a:ahLst/>
              <a:cxnLst/>
              <a:rect r="r" b="b" t="t" l="l"/>
              <a:pathLst>
                <a:path h="1111530" w="1111530">
                  <a:moveTo>
                    <a:pt x="0" y="0"/>
                  </a:moveTo>
                  <a:lnTo>
                    <a:pt x="1111530" y="0"/>
                  </a:lnTo>
                  <a:lnTo>
                    <a:pt x="1111530" y="1111530"/>
                  </a:lnTo>
                  <a:lnTo>
                    <a:pt x="0" y="1111530"/>
                  </a:lnTo>
                  <a:lnTo>
                    <a:pt x="0" y="0"/>
                  </a:lnTo>
                  <a:close/>
                </a:path>
              </a:pathLst>
            </a:custGeom>
            <a:blipFill>
              <a:blip r:embed="rId4"/>
              <a:stretch>
                <a:fillRect l="0" t="0" r="0" b="0"/>
              </a:stretch>
            </a:blipFill>
          </p:spPr>
        </p:sp>
        <p:sp>
          <p:nvSpPr>
            <p:cNvPr name="TextBox 5" id="5"/>
            <p:cNvSpPr txBox="true"/>
            <p:nvPr/>
          </p:nvSpPr>
          <p:spPr>
            <a:xfrm rot="0">
              <a:off x="345539" y="293854"/>
              <a:ext cx="420453" cy="476196"/>
            </a:xfrm>
            <a:prstGeom prst="rect">
              <a:avLst/>
            </a:prstGeom>
          </p:spPr>
          <p:txBody>
            <a:bodyPr anchor="t" rtlCol="false" tIns="0" lIns="0" bIns="0" rIns="0">
              <a:spAutoFit/>
            </a:bodyPr>
            <a:lstStyle/>
            <a:p>
              <a:pPr algn="ctr" marL="0" indent="0" lvl="0">
                <a:lnSpc>
                  <a:spcPts val="3002"/>
                </a:lnSpc>
                <a:spcBef>
                  <a:spcPct val="0"/>
                </a:spcBef>
              </a:pPr>
              <a:r>
                <a:rPr lang="en-US" b="true" sz="2144" strike="noStrike" u="none">
                  <a:solidFill>
                    <a:srgbClr val="FFFFFF"/>
                  </a:solidFill>
                  <a:latin typeface="HK Modular"/>
                  <a:ea typeface="HK Modular"/>
                  <a:cs typeface="HK Modular"/>
                  <a:sym typeface="HK Modular"/>
                </a:rPr>
                <a:t>1</a:t>
              </a:r>
            </a:p>
          </p:txBody>
        </p:sp>
      </p:grpSp>
      <p:sp>
        <p:nvSpPr>
          <p:cNvPr name="Freeform 6" id="6"/>
          <p:cNvSpPr/>
          <p:nvPr/>
        </p:nvSpPr>
        <p:spPr>
          <a:xfrm flipH="false" flipV="false" rot="0">
            <a:off x="1028700" y="3115444"/>
            <a:ext cx="4415275" cy="5225178"/>
          </a:xfrm>
          <a:custGeom>
            <a:avLst/>
            <a:gdLst/>
            <a:ahLst/>
            <a:cxnLst/>
            <a:rect r="r" b="b" t="t" l="l"/>
            <a:pathLst>
              <a:path h="5225178" w="4415275">
                <a:moveTo>
                  <a:pt x="0" y="0"/>
                </a:moveTo>
                <a:lnTo>
                  <a:pt x="4415275" y="0"/>
                </a:lnTo>
                <a:lnTo>
                  <a:pt x="4415275" y="5225178"/>
                </a:lnTo>
                <a:lnTo>
                  <a:pt x="0" y="52251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709605" y="1159695"/>
            <a:ext cx="9581542" cy="775422"/>
          </a:xfrm>
          <a:prstGeom prst="rect">
            <a:avLst/>
          </a:prstGeom>
        </p:spPr>
        <p:txBody>
          <a:bodyPr anchor="t" rtlCol="false" tIns="0" lIns="0" bIns="0" rIns="0">
            <a:spAutoFit/>
          </a:bodyPr>
          <a:lstStyle/>
          <a:p>
            <a:pPr algn="ctr">
              <a:lnSpc>
                <a:spcPts val="6256"/>
              </a:lnSpc>
              <a:spcBef>
                <a:spcPct val="0"/>
              </a:spcBef>
            </a:pPr>
            <a:r>
              <a:rPr lang="en-US" sz="4468">
                <a:solidFill>
                  <a:srgbClr val="FFFFFF"/>
                </a:solidFill>
                <a:latin typeface="HK Modular"/>
                <a:ea typeface="HK Modular"/>
                <a:cs typeface="HK Modular"/>
                <a:sym typeface="HK Modular"/>
              </a:rPr>
              <a:t>HOW TO PROMPT BASICS</a:t>
            </a:r>
          </a:p>
        </p:txBody>
      </p:sp>
      <p:sp>
        <p:nvSpPr>
          <p:cNvPr name="TextBox 8" id="8"/>
          <p:cNvSpPr txBox="true"/>
          <p:nvPr/>
        </p:nvSpPr>
        <p:spPr>
          <a:xfrm rot="0">
            <a:off x="7118675" y="2776124"/>
            <a:ext cx="8741092" cy="602618"/>
          </a:xfrm>
          <a:prstGeom prst="rect">
            <a:avLst/>
          </a:prstGeom>
        </p:spPr>
        <p:txBody>
          <a:bodyPr anchor="t" rtlCol="false" tIns="0" lIns="0" bIns="0" rIns="0">
            <a:spAutoFit/>
          </a:bodyPr>
          <a:lstStyle/>
          <a:p>
            <a:pPr algn="l" marL="0" indent="0" lvl="0">
              <a:lnSpc>
                <a:spcPts val="4860"/>
              </a:lnSpc>
              <a:spcBef>
                <a:spcPct val="0"/>
              </a:spcBef>
            </a:pPr>
            <a:r>
              <a:rPr lang="en-US" sz="3471">
                <a:solidFill>
                  <a:srgbClr val="FFFFFF"/>
                </a:solidFill>
                <a:latin typeface="Tomorrow"/>
                <a:ea typeface="Tomorrow"/>
                <a:cs typeface="Tomorrow"/>
                <a:sym typeface="Tomorrow"/>
              </a:rPr>
              <a:t>Clarity and specificity</a:t>
            </a:r>
          </a:p>
        </p:txBody>
      </p:sp>
      <p:grpSp>
        <p:nvGrpSpPr>
          <p:cNvPr name="Group 9" id="9"/>
          <p:cNvGrpSpPr/>
          <p:nvPr/>
        </p:nvGrpSpPr>
        <p:grpSpPr>
          <a:xfrm rot="0">
            <a:off x="6120563" y="3792798"/>
            <a:ext cx="833648" cy="833669"/>
            <a:chOff x="0" y="0"/>
            <a:chExt cx="1111530" cy="1111558"/>
          </a:xfrm>
        </p:grpSpPr>
        <p:sp>
          <p:nvSpPr>
            <p:cNvPr name="Freeform 10" id="10"/>
            <p:cNvSpPr/>
            <p:nvPr/>
          </p:nvSpPr>
          <p:spPr>
            <a:xfrm flipH="false" flipV="false" rot="0">
              <a:off x="0" y="0"/>
              <a:ext cx="1111530" cy="1111558"/>
            </a:xfrm>
            <a:custGeom>
              <a:avLst/>
              <a:gdLst/>
              <a:ahLst/>
              <a:cxnLst/>
              <a:rect r="r" b="b" t="t" l="l"/>
              <a:pathLst>
                <a:path h="1111558" w="1111530">
                  <a:moveTo>
                    <a:pt x="0" y="0"/>
                  </a:moveTo>
                  <a:lnTo>
                    <a:pt x="1111530" y="0"/>
                  </a:lnTo>
                  <a:lnTo>
                    <a:pt x="1111530" y="1111558"/>
                  </a:lnTo>
                  <a:lnTo>
                    <a:pt x="0" y="1111558"/>
                  </a:lnTo>
                  <a:lnTo>
                    <a:pt x="0" y="0"/>
                  </a:lnTo>
                  <a:close/>
                </a:path>
              </a:pathLst>
            </a:custGeom>
            <a:blipFill>
              <a:blip r:embed="rId4"/>
              <a:stretch>
                <a:fillRect l="-1" t="0" r="-1" b="0"/>
              </a:stretch>
            </a:blipFill>
          </p:spPr>
        </p:sp>
        <p:sp>
          <p:nvSpPr>
            <p:cNvPr name="TextBox 11" id="11"/>
            <p:cNvSpPr txBox="true"/>
            <p:nvPr/>
          </p:nvSpPr>
          <p:spPr>
            <a:xfrm rot="0">
              <a:off x="345539" y="293854"/>
              <a:ext cx="420453" cy="476224"/>
            </a:xfrm>
            <a:prstGeom prst="rect">
              <a:avLst/>
            </a:prstGeom>
          </p:spPr>
          <p:txBody>
            <a:bodyPr anchor="t" rtlCol="false" tIns="0" lIns="0" bIns="0" rIns="0">
              <a:spAutoFit/>
            </a:bodyPr>
            <a:lstStyle/>
            <a:p>
              <a:pPr algn="ctr" marL="0" indent="0" lvl="0">
                <a:lnSpc>
                  <a:spcPts val="3002"/>
                </a:lnSpc>
                <a:spcBef>
                  <a:spcPct val="0"/>
                </a:spcBef>
              </a:pPr>
              <a:r>
                <a:rPr lang="en-US" sz="2144">
                  <a:solidFill>
                    <a:srgbClr val="FFFFFF"/>
                  </a:solidFill>
                  <a:latin typeface="HK Modular"/>
                  <a:ea typeface="HK Modular"/>
                  <a:cs typeface="HK Modular"/>
                  <a:sym typeface="HK Modular"/>
                </a:rPr>
                <a:t>2</a:t>
              </a:r>
            </a:p>
          </p:txBody>
        </p:sp>
      </p:grpSp>
      <p:sp>
        <p:nvSpPr>
          <p:cNvPr name="TextBox 12" id="12"/>
          <p:cNvSpPr txBox="true"/>
          <p:nvPr/>
        </p:nvSpPr>
        <p:spPr>
          <a:xfrm rot="0">
            <a:off x="7118675" y="3870302"/>
            <a:ext cx="8741092" cy="602618"/>
          </a:xfrm>
          <a:prstGeom prst="rect">
            <a:avLst/>
          </a:prstGeom>
        </p:spPr>
        <p:txBody>
          <a:bodyPr anchor="t" rtlCol="false" tIns="0" lIns="0" bIns="0" rIns="0">
            <a:spAutoFit/>
          </a:bodyPr>
          <a:lstStyle/>
          <a:p>
            <a:pPr algn="l" marL="0" indent="0" lvl="0">
              <a:lnSpc>
                <a:spcPts val="4860"/>
              </a:lnSpc>
              <a:spcBef>
                <a:spcPct val="0"/>
              </a:spcBef>
            </a:pPr>
            <a:r>
              <a:rPr lang="en-US" sz="3471">
                <a:solidFill>
                  <a:srgbClr val="FFFFFF"/>
                </a:solidFill>
                <a:latin typeface="Tomorrow"/>
                <a:ea typeface="Tomorrow"/>
                <a:cs typeface="Tomorrow"/>
                <a:sym typeface="Tomorrow"/>
              </a:rPr>
              <a:t>Contextualization</a:t>
            </a:r>
          </a:p>
        </p:txBody>
      </p:sp>
      <p:grpSp>
        <p:nvGrpSpPr>
          <p:cNvPr name="Group 13" id="13"/>
          <p:cNvGrpSpPr/>
          <p:nvPr/>
        </p:nvGrpSpPr>
        <p:grpSpPr>
          <a:xfrm rot="0">
            <a:off x="6120563" y="4883642"/>
            <a:ext cx="833648" cy="833669"/>
            <a:chOff x="0" y="0"/>
            <a:chExt cx="1111530" cy="1111558"/>
          </a:xfrm>
        </p:grpSpPr>
        <p:sp>
          <p:nvSpPr>
            <p:cNvPr name="Freeform 14" id="14"/>
            <p:cNvSpPr/>
            <p:nvPr/>
          </p:nvSpPr>
          <p:spPr>
            <a:xfrm flipH="false" flipV="false" rot="0">
              <a:off x="0" y="0"/>
              <a:ext cx="1111530" cy="1111558"/>
            </a:xfrm>
            <a:custGeom>
              <a:avLst/>
              <a:gdLst/>
              <a:ahLst/>
              <a:cxnLst/>
              <a:rect r="r" b="b" t="t" l="l"/>
              <a:pathLst>
                <a:path h="1111558" w="1111530">
                  <a:moveTo>
                    <a:pt x="0" y="0"/>
                  </a:moveTo>
                  <a:lnTo>
                    <a:pt x="1111530" y="0"/>
                  </a:lnTo>
                  <a:lnTo>
                    <a:pt x="1111530" y="1111558"/>
                  </a:lnTo>
                  <a:lnTo>
                    <a:pt x="0" y="1111558"/>
                  </a:lnTo>
                  <a:lnTo>
                    <a:pt x="0" y="0"/>
                  </a:lnTo>
                  <a:close/>
                </a:path>
              </a:pathLst>
            </a:custGeom>
            <a:blipFill>
              <a:blip r:embed="rId4"/>
              <a:stretch>
                <a:fillRect l="-1" t="0" r="-1" b="0"/>
              </a:stretch>
            </a:blipFill>
          </p:spPr>
        </p:sp>
        <p:sp>
          <p:nvSpPr>
            <p:cNvPr name="TextBox 15" id="15"/>
            <p:cNvSpPr txBox="true"/>
            <p:nvPr/>
          </p:nvSpPr>
          <p:spPr>
            <a:xfrm rot="0">
              <a:off x="345539" y="293854"/>
              <a:ext cx="420453" cy="476224"/>
            </a:xfrm>
            <a:prstGeom prst="rect">
              <a:avLst/>
            </a:prstGeom>
          </p:spPr>
          <p:txBody>
            <a:bodyPr anchor="t" rtlCol="false" tIns="0" lIns="0" bIns="0" rIns="0">
              <a:spAutoFit/>
            </a:bodyPr>
            <a:lstStyle/>
            <a:p>
              <a:pPr algn="ctr" marL="0" indent="0" lvl="0">
                <a:lnSpc>
                  <a:spcPts val="3002"/>
                </a:lnSpc>
                <a:spcBef>
                  <a:spcPct val="0"/>
                </a:spcBef>
              </a:pPr>
              <a:r>
                <a:rPr lang="en-US" sz="2144">
                  <a:solidFill>
                    <a:srgbClr val="FFFFFF"/>
                  </a:solidFill>
                  <a:latin typeface="HK Modular"/>
                  <a:ea typeface="HK Modular"/>
                  <a:cs typeface="HK Modular"/>
                  <a:sym typeface="HK Modular"/>
                </a:rPr>
                <a:t>3</a:t>
              </a:r>
            </a:p>
          </p:txBody>
        </p:sp>
      </p:grpSp>
      <p:sp>
        <p:nvSpPr>
          <p:cNvPr name="TextBox 16" id="16"/>
          <p:cNvSpPr txBox="true"/>
          <p:nvPr/>
        </p:nvSpPr>
        <p:spPr>
          <a:xfrm rot="0">
            <a:off x="7118675" y="4961146"/>
            <a:ext cx="8741092" cy="1217219"/>
          </a:xfrm>
          <a:prstGeom prst="rect">
            <a:avLst/>
          </a:prstGeom>
        </p:spPr>
        <p:txBody>
          <a:bodyPr anchor="t" rtlCol="false" tIns="0" lIns="0" bIns="0" rIns="0">
            <a:spAutoFit/>
          </a:bodyPr>
          <a:lstStyle/>
          <a:p>
            <a:pPr algn="l">
              <a:lnSpc>
                <a:spcPts val="4860"/>
              </a:lnSpc>
              <a:spcBef>
                <a:spcPct val="0"/>
              </a:spcBef>
            </a:pPr>
            <a:r>
              <a:rPr lang="en-US" sz="3471">
                <a:solidFill>
                  <a:srgbClr val="FFFFFF"/>
                </a:solidFill>
                <a:latin typeface="Tomorrow"/>
                <a:ea typeface="Tomorrow"/>
                <a:cs typeface="Tomorrow"/>
                <a:sym typeface="Tomorrow"/>
              </a:rPr>
              <a:t>Output format specification</a:t>
            </a:r>
          </a:p>
          <a:p>
            <a:pPr algn="l" marL="0" indent="0" lvl="0">
              <a:lnSpc>
                <a:spcPts val="4860"/>
              </a:lnSpc>
              <a:spcBef>
                <a:spcPct val="0"/>
              </a:spcBef>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224">
                <a:alpha val="100000"/>
              </a:srgbClr>
            </a:gs>
            <a:gs pos="50000">
              <a:srgbClr val="010219">
                <a:alpha val="100000"/>
              </a:srgbClr>
            </a:gs>
            <a:gs pos="100000">
              <a:srgbClr val="0496BE">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291717"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464813"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0">
            <a:off x="922134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0">
            <a:off x="13975587"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0">
            <a:off x="2258466" y="2859805"/>
            <a:ext cx="13771067" cy="5869917"/>
          </a:xfrm>
          <a:custGeom>
            <a:avLst/>
            <a:gdLst/>
            <a:ahLst/>
            <a:cxnLst/>
            <a:rect r="r" b="b" t="t" l="l"/>
            <a:pathLst>
              <a:path h="5869917" w="13771067">
                <a:moveTo>
                  <a:pt x="0" y="0"/>
                </a:moveTo>
                <a:lnTo>
                  <a:pt x="13771068" y="0"/>
                </a:lnTo>
                <a:lnTo>
                  <a:pt x="13771068" y="5869917"/>
                </a:lnTo>
                <a:lnTo>
                  <a:pt x="0" y="58699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3759294" y="3867191"/>
            <a:ext cx="10769411" cy="1616770"/>
          </a:xfrm>
          <a:prstGeom prst="rect">
            <a:avLst/>
          </a:prstGeom>
        </p:spPr>
        <p:txBody>
          <a:bodyPr anchor="t" rtlCol="false" tIns="0" lIns="0" bIns="0" rIns="0">
            <a:spAutoFit/>
          </a:bodyPr>
          <a:lstStyle/>
          <a:p>
            <a:pPr algn="l">
              <a:lnSpc>
                <a:spcPts val="4336"/>
              </a:lnSpc>
              <a:spcBef>
                <a:spcPct val="0"/>
              </a:spcBef>
            </a:pPr>
            <a:r>
              <a:rPr lang="en-US" sz="3097">
                <a:solidFill>
                  <a:srgbClr val="FFFFFF"/>
                </a:solidFill>
                <a:latin typeface="Tomorrow"/>
                <a:ea typeface="Tomorrow"/>
                <a:cs typeface="Tomorrow"/>
                <a:sym typeface="Tomorrow"/>
              </a:rPr>
              <a:t>Specify what the ouput structure you want to get. (Bullet points, pdf document, csv etc)</a:t>
            </a:r>
          </a:p>
          <a:p>
            <a:pPr algn="l">
              <a:lnSpc>
                <a:spcPts val="4336"/>
              </a:lnSpc>
              <a:spcBef>
                <a:spcPct val="0"/>
              </a:spcBef>
            </a:pPr>
          </a:p>
        </p:txBody>
      </p:sp>
      <p:sp>
        <p:nvSpPr>
          <p:cNvPr name="Freeform 8" id="8"/>
          <p:cNvSpPr/>
          <p:nvPr/>
        </p:nvSpPr>
        <p:spPr>
          <a:xfrm flipH="true" flipV="false" rot="0">
            <a:off x="13809100" y="5452653"/>
            <a:ext cx="4973254" cy="5100773"/>
          </a:xfrm>
          <a:custGeom>
            <a:avLst/>
            <a:gdLst/>
            <a:ahLst/>
            <a:cxnLst/>
            <a:rect r="r" b="b" t="t" l="l"/>
            <a:pathLst>
              <a:path h="5100773" w="4973254">
                <a:moveTo>
                  <a:pt x="4973254" y="0"/>
                </a:moveTo>
                <a:lnTo>
                  <a:pt x="0" y="0"/>
                </a:lnTo>
                <a:lnTo>
                  <a:pt x="0" y="5100773"/>
                </a:lnTo>
                <a:lnTo>
                  <a:pt x="4973254" y="5100773"/>
                </a:lnTo>
                <a:lnTo>
                  <a:pt x="4973254" y="0"/>
                </a:lnTo>
                <a:close/>
              </a:path>
            </a:pathLst>
          </a:custGeom>
          <a:blipFill>
            <a:blip r:embed="rId6"/>
            <a:stretch>
              <a:fillRect l="0" t="0" r="0" b="0"/>
            </a:stretch>
          </a:blipFill>
        </p:spPr>
      </p:sp>
      <p:sp>
        <p:nvSpPr>
          <p:cNvPr name="TextBox 9" id="9"/>
          <p:cNvSpPr txBox="true"/>
          <p:nvPr/>
        </p:nvSpPr>
        <p:spPr>
          <a:xfrm rot="0">
            <a:off x="2254557" y="1141533"/>
            <a:ext cx="13503799" cy="1474813"/>
          </a:xfrm>
          <a:prstGeom prst="rect">
            <a:avLst/>
          </a:prstGeom>
        </p:spPr>
        <p:txBody>
          <a:bodyPr anchor="t" rtlCol="false" tIns="0" lIns="0" bIns="0" rIns="0">
            <a:spAutoFit/>
          </a:bodyPr>
          <a:lstStyle/>
          <a:p>
            <a:pPr algn="l">
              <a:lnSpc>
                <a:spcPts val="5969"/>
              </a:lnSpc>
            </a:pPr>
            <a:r>
              <a:rPr lang="en-US" sz="4263">
                <a:solidFill>
                  <a:srgbClr val="FFFFFF"/>
                </a:solidFill>
                <a:latin typeface="HK Modular"/>
                <a:ea typeface="HK Modular"/>
                <a:cs typeface="HK Modular"/>
                <a:sym typeface="HK Modular"/>
              </a:rPr>
              <a:t>output Format Specification</a:t>
            </a:r>
          </a:p>
          <a:p>
            <a:pPr algn="l" marL="0" indent="0" lvl="0">
              <a:lnSpc>
                <a:spcPts val="5969"/>
              </a:lnSpc>
              <a:spcBef>
                <a:spcPct val="0"/>
              </a:spcBef>
            </a:pPr>
          </a:p>
        </p:txBody>
      </p:sp>
      <p:grpSp>
        <p:nvGrpSpPr>
          <p:cNvPr name="Group 10" id="10"/>
          <p:cNvGrpSpPr/>
          <p:nvPr/>
        </p:nvGrpSpPr>
        <p:grpSpPr>
          <a:xfrm rot="0">
            <a:off x="1021921" y="1028700"/>
            <a:ext cx="1037426" cy="1037452"/>
            <a:chOff x="0" y="0"/>
            <a:chExt cx="1383234" cy="1383269"/>
          </a:xfrm>
        </p:grpSpPr>
        <p:sp>
          <p:nvSpPr>
            <p:cNvPr name="Freeform 11" id="11"/>
            <p:cNvSpPr/>
            <p:nvPr/>
          </p:nvSpPr>
          <p:spPr>
            <a:xfrm flipH="false" flipV="false" rot="0">
              <a:off x="0" y="0"/>
              <a:ext cx="1383234" cy="1383269"/>
            </a:xfrm>
            <a:custGeom>
              <a:avLst/>
              <a:gdLst/>
              <a:ahLst/>
              <a:cxnLst/>
              <a:rect r="r" b="b" t="t" l="l"/>
              <a:pathLst>
                <a:path h="1383269" w="1383234">
                  <a:moveTo>
                    <a:pt x="0" y="0"/>
                  </a:moveTo>
                  <a:lnTo>
                    <a:pt x="1383234" y="0"/>
                  </a:lnTo>
                  <a:lnTo>
                    <a:pt x="1383234" y="1383269"/>
                  </a:lnTo>
                  <a:lnTo>
                    <a:pt x="0" y="1383269"/>
                  </a:lnTo>
                  <a:lnTo>
                    <a:pt x="0" y="0"/>
                  </a:lnTo>
                  <a:close/>
                </a:path>
              </a:pathLst>
            </a:custGeom>
            <a:blipFill>
              <a:blip r:embed="rId7"/>
              <a:stretch>
                <a:fillRect l="-1" t="0" r="-1" b="0"/>
              </a:stretch>
            </a:blipFill>
          </p:spPr>
        </p:sp>
        <p:sp>
          <p:nvSpPr>
            <p:cNvPr name="TextBox 12" id="12"/>
            <p:cNvSpPr txBox="true"/>
            <p:nvPr/>
          </p:nvSpPr>
          <p:spPr>
            <a:xfrm rot="0">
              <a:off x="433422" y="380811"/>
              <a:ext cx="516391" cy="574021"/>
            </a:xfrm>
            <a:prstGeom prst="rect">
              <a:avLst/>
            </a:prstGeom>
          </p:spPr>
          <p:txBody>
            <a:bodyPr anchor="t" rtlCol="false" tIns="0" lIns="0" bIns="0" rIns="0">
              <a:spAutoFit/>
            </a:bodyPr>
            <a:lstStyle/>
            <a:p>
              <a:pPr algn="ctr" marL="0" indent="0" lvl="0">
                <a:lnSpc>
                  <a:spcPts val="3687"/>
                </a:lnSpc>
                <a:spcBef>
                  <a:spcPct val="0"/>
                </a:spcBef>
              </a:pPr>
              <a:r>
                <a:rPr lang="en-US" sz="2633">
                  <a:solidFill>
                    <a:srgbClr val="FFFFFF"/>
                  </a:solidFill>
                  <a:latin typeface="HK Modular"/>
                  <a:ea typeface="HK Modular"/>
                  <a:cs typeface="HK Modular"/>
                  <a:sym typeface="HK Modular"/>
                </a:rPr>
                <a:t>3</a:t>
              </a:r>
            </a:p>
          </p:txBody>
        </p:sp>
      </p:grpSp>
      <p:sp>
        <p:nvSpPr>
          <p:cNvPr name="TextBox 13" id="13"/>
          <p:cNvSpPr txBox="true"/>
          <p:nvPr/>
        </p:nvSpPr>
        <p:spPr>
          <a:xfrm rot="0">
            <a:off x="2886643" y="5086350"/>
            <a:ext cx="11642063" cy="2150110"/>
          </a:xfrm>
          <a:prstGeom prst="rect">
            <a:avLst/>
          </a:prstGeom>
        </p:spPr>
        <p:txBody>
          <a:bodyPr anchor="t" rtlCol="false" tIns="0" lIns="0" bIns="0" rIns="0">
            <a:spAutoFit/>
          </a:bodyPr>
          <a:lstStyle/>
          <a:p>
            <a:pPr algn="l" marL="2007873" indent="-501968" lvl="3">
              <a:lnSpc>
                <a:spcPts val="4340"/>
              </a:lnSpc>
              <a:buFont typeface="Arial"/>
              <a:buChar char="￭"/>
            </a:pPr>
            <a:r>
              <a:rPr lang="en-US" sz="3100">
                <a:solidFill>
                  <a:srgbClr val="FFFFFF"/>
                </a:solidFill>
                <a:latin typeface="Open Sans"/>
                <a:ea typeface="Open Sans"/>
                <a:cs typeface="Open Sans"/>
                <a:sym typeface="Open Sans"/>
              </a:rPr>
              <a:t>Poor Prompt: “Tell me about AI.”</a:t>
            </a:r>
          </a:p>
          <a:p>
            <a:pPr algn="l" marL="2007873" indent="-501968" lvl="3">
              <a:lnSpc>
                <a:spcPts val="4340"/>
              </a:lnSpc>
              <a:buFont typeface="Arial"/>
              <a:buChar char="￭"/>
            </a:pPr>
            <a:r>
              <a:rPr lang="en-US" sz="3100">
                <a:solidFill>
                  <a:srgbClr val="FFFFFF"/>
                </a:solidFill>
                <a:latin typeface="Open Sans"/>
                <a:ea typeface="Open Sans"/>
                <a:cs typeface="Open Sans"/>
                <a:sym typeface="Open Sans"/>
              </a:rPr>
              <a:t>Better Prompt: “Explain AI in three bullet points for a beginner.”</a:t>
            </a:r>
          </a:p>
          <a:p>
            <a:pPr algn="l">
              <a:lnSpc>
                <a:spcPts val="4340"/>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630D69">
                <a:alpha val="100000"/>
              </a:srgbClr>
            </a:gs>
            <a:gs pos="50000">
              <a:srgbClr val="240753">
                <a:alpha val="100000"/>
              </a:srgbClr>
            </a:gs>
            <a:gs pos="100000">
              <a:srgbClr val="2A05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5400000">
            <a:off x="-5824369" y="2552264"/>
            <a:ext cx="15261267" cy="5182472"/>
          </a:xfrm>
          <a:custGeom>
            <a:avLst/>
            <a:gdLst/>
            <a:ahLst/>
            <a:cxnLst/>
            <a:rect r="r" b="b" t="t" l="l"/>
            <a:pathLst>
              <a:path h="5182472" w="15261267">
                <a:moveTo>
                  <a:pt x="0" y="0"/>
                </a:moveTo>
                <a:lnTo>
                  <a:pt x="15261267" y="0"/>
                </a:lnTo>
                <a:lnTo>
                  <a:pt x="15261267" y="5182472"/>
                </a:lnTo>
                <a:lnTo>
                  <a:pt x="0" y="5182472"/>
                </a:lnTo>
                <a:lnTo>
                  <a:pt x="0" y="0"/>
                </a:lnTo>
                <a:close/>
              </a:path>
            </a:pathLst>
          </a:custGeom>
          <a:blipFill>
            <a:blip r:embed="rId2">
              <a:alphaModFix amt="43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6120563" y="2698620"/>
            <a:ext cx="833648" cy="833648"/>
            <a:chOff x="0" y="0"/>
            <a:chExt cx="1111530" cy="1111530"/>
          </a:xfrm>
        </p:grpSpPr>
        <p:sp>
          <p:nvSpPr>
            <p:cNvPr name="Freeform 4" id="4"/>
            <p:cNvSpPr/>
            <p:nvPr/>
          </p:nvSpPr>
          <p:spPr>
            <a:xfrm flipH="false" flipV="false" rot="0">
              <a:off x="0" y="0"/>
              <a:ext cx="1111530" cy="1111530"/>
            </a:xfrm>
            <a:custGeom>
              <a:avLst/>
              <a:gdLst/>
              <a:ahLst/>
              <a:cxnLst/>
              <a:rect r="r" b="b" t="t" l="l"/>
              <a:pathLst>
                <a:path h="1111530" w="1111530">
                  <a:moveTo>
                    <a:pt x="0" y="0"/>
                  </a:moveTo>
                  <a:lnTo>
                    <a:pt x="1111530" y="0"/>
                  </a:lnTo>
                  <a:lnTo>
                    <a:pt x="1111530" y="1111530"/>
                  </a:lnTo>
                  <a:lnTo>
                    <a:pt x="0" y="1111530"/>
                  </a:lnTo>
                  <a:lnTo>
                    <a:pt x="0" y="0"/>
                  </a:lnTo>
                  <a:close/>
                </a:path>
              </a:pathLst>
            </a:custGeom>
            <a:blipFill>
              <a:blip r:embed="rId4"/>
              <a:stretch>
                <a:fillRect l="0" t="0" r="0" b="0"/>
              </a:stretch>
            </a:blipFill>
          </p:spPr>
        </p:sp>
        <p:sp>
          <p:nvSpPr>
            <p:cNvPr name="TextBox 5" id="5"/>
            <p:cNvSpPr txBox="true"/>
            <p:nvPr/>
          </p:nvSpPr>
          <p:spPr>
            <a:xfrm rot="0">
              <a:off x="345539" y="293854"/>
              <a:ext cx="420453" cy="476196"/>
            </a:xfrm>
            <a:prstGeom prst="rect">
              <a:avLst/>
            </a:prstGeom>
          </p:spPr>
          <p:txBody>
            <a:bodyPr anchor="t" rtlCol="false" tIns="0" lIns="0" bIns="0" rIns="0">
              <a:spAutoFit/>
            </a:bodyPr>
            <a:lstStyle/>
            <a:p>
              <a:pPr algn="ctr" marL="0" indent="0" lvl="0">
                <a:lnSpc>
                  <a:spcPts val="3002"/>
                </a:lnSpc>
                <a:spcBef>
                  <a:spcPct val="0"/>
                </a:spcBef>
              </a:pPr>
              <a:r>
                <a:rPr lang="en-US" b="true" sz="2144" strike="noStrike" u="none">
                  <a:solidFill>
                    <a:srgbClr val="FFFFFF"/>
                  </a:solidFill>
                  <a:latin typeface="HK Modular"/>
                  <a:ea typeface="HK Modular"/>
                  <a:cs typeface="HK Modular"/>
                  <a:sym typeface="HK Modular"/>
                </a:rPr>
                <a:t>1</a:t>
              </a:r>
            </a:p>
          </p:txBody>
        </p:sp>
      </p:grpSp>
      <p:sp>
        <p:nvSpPr>
          <p:cNvPr name="Freeform 6" id="6"/>
          <p:cNvSpPr/>
          <p:nvPr/>
        </p:nvSpPr>
        <p:spPr>
          <a:xfrm flipH="false" flipV="false" rot="0">
            <a:off x="1028700" y="3115444"/>
            <a:ext cx="4415275" cy="5225178"/>
          </a:xfrm>
          <a:custGeom>
            <a:avLst/>
            <a:gdLst/>
            <a:ahLst/>
            <a:cxnLst/>
            <a:rect r="r" b="b" t="t" l="l"/>
            <a:pathLst>
              <a:path h="5225178" w="4415275">
                <a:moveTo>
                  <a:pt x="0" y="0"/>
                </a:moveTo>
                <a:lnTo>
                  <a:pt x="4415275" y="0"/>
                </a:lnTo>
                <a:lnTo>
                  <a:pt x="4415275" y="5225178"/>
                </a:lnTo>
                <a:lnTo>
                  <a:pt x="0" y="52251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443975" y="1232140"/>
            <a:ext cx="9581542" cy="775422"/>
          </a:xfrm>
          <a:prstGeom prst="rect">
            <a:avLst/>
          </a:prstGeom>
        </p:spPr>
        <p:txBody>
          <a:bodyPr anchor="t" rtlCol="false" tIns="0" lIns="0" bIns="0" rIns="0">
            <a:spAutoFit/>
          </a:bodyPr>
          <a:lstStyle/>
          <a:p>
            <a:pPr algn="ctr">
              <a:lnSpc>
                <a:spcPts val="6256"/>
              </a:lnSpc>
              <a:spcBef>
                <a:spcPct val="0"/>
              </a:spcBef>
            </a:pPr>
            <a:r>
              <a:rPr lang="en-US" sz="4468">
                <a:solidFill>
                  <a:srgbClr val="FFFFFF"/>
                </a:solidFill>
                <a:latin typeface="HK Modular"/>
                <a:ea typeface="HK Modular"/>
                <a:cs typeface="HK Modular"/>
                <a:sym typeface="HK Modular"/>
              </a:rPr>
              <a:t>HOW TO PROMPT BASICS</a:t>
            </a:r>
          </a:p>
        </p:txBody>
      </p:sp>
      <p:sp>
        <p:nvSpPr>
          <p:cNvPr name="TextBox 8" id="8"/>
          <p:cNvSpPr txBox="true"/>
          <p:nvPr/>
        </p:nvSpPr>
        <p:spPr>
          <a:xfrm rot="0">
            <a:off x="7118675" y="2776124"/>
            <a:ext cx="8741092" cy="602618"/>
          </a:xfrm>
          <a:prstGeom prst="rect">
            <a:avLst/>
          </a:prstGeom>
        </p:spPr>
        <p:txBody>
          <a:bodyPr anchor="t" rtlCol="false" tIns="0" lIns="0" bIns="0" rIns="0">
            <a:spAutoFit/>
          </a:bodyPr>
          <a:lstStyle/>
          <a:p>
            <a:pPr algn="l" marL="0" indent="0" lvl="0">
              <a:lnSpc>
                <a:spcPts val="4860"/>
              </a:lnSpc>
              <a:spcBef>
                <a:spcPct val="0"/>
              </a:spcBef>
            </a:pPr>
            <a:r>
              <a:rPr lang="en-US" sz="3471">
                <a:solidFill>
                  <a:srgbClr val="FFFFFF"/>
                </a:solidFill>
                <a:latin typeface="Tomorrow"/>
                <a:ea typeface="Tomorrow"/>
                <a:cs typeface="Tomorrow"/>
                <a:sym typeface="Tomorrow"/>
              </a:rPr>
              <a:t>Clarity and specificity</a:t>
            </a:r>
          </a:p>
        </p:txBody>
      </p:sp>
      <p:grpSp>
        <p:nvGrpSpPr>
          <p:cNvPr name="Group 9" id="9"/>
          <p:cNvGrpSpPr/>
          <p:nvPr/>
        </p:nvGrpSpPr>
        <p:grpSpPr>
          <a:xfrm rot="0">
            <a:off x="6120563" y="3792798"/>
            <a:ext cx="833648" cy="833669"/>
            <a:chOff x="0" y="0"/>
            <a:chExt cx="1111530" cy="1111558"/>
          </a:xfrm>
        </p:grpSpPr>
        <p:sp>
          <p:nvSpPr>
            <p:cNvPr name="Freeform 10" id="10"/>
            <p:cNvSpPr/>
            <p:nvPr/>
          </p:nvSpPr>
          <p:spPr>
            <a:xfrm flipH="false" flipV="false" rot="0">
              <a:off x="0" y="0"/>
              <a:ext cx="1111530" cy="1111558"/>
            </a:xfrm>
            <a:custGeom>
              <a:avLst/>
              <a:gdLst/>
              <a:ahLst/>
              <a:cxnLst/>
              <a:rect r="r" b="b" t="t" l="l"/>
              <a:pathLst>
                <a:path h="1111558" w="1111530">
                  <a:moveTo>
                    <a:pt x="0" y="0"/>
                  </a:moveTo>
                  <a:lnTo>
                    <a:pt x="1111530" y="0"/>
                  </a:lnTo>
                  <a:lnTo>
                    <a:pt x="1111530" y="1111558"/>
                  </a:lnTo>
                  <a:lnTo>
                    <a:pt x="0" y="1111558"/>
                  </a:lnTo>
                  <a:lnTo>
                    <a:pt x="0" y="0"/>
                  </a:lnTo>
                  <a:close/>
                </a:path>
              </a:pathLst>
            </a:custGeom>
            <a:blipFill>
              <a:blip r:embed="rId4"/>
              <a:stretch>
                <a:fillRect l="-1" t="0" r="-1" b="0"/>
              </a:stretch>
            </a:blipFill>
          </p:spPr>
        </p:sp>
        <p:sp>
          <p:nvSpPr>
            <p:cNvPr name="TextBox 11" id="11"/>
            <p:cNvSpPr txBox="true"/>
            <p:nvPr/>
          </p:nvSpPr>
          <p:spPr>
            <a:xfrm rot="0">
              <a:off x="345539" y="293854"/>
              <a:ext cx="420453" cy="476224"/>
            </a:xfrm>
            <a:prstGeom prst="rect">
              <a:avLst/>
            </a:prstGeom>
          </p:spPr>
          <p:txBody>
            <a:bodyPr anchor="t" rtlCol="false" tIns="0" lIns="0" bIns="0" rIns="0">
              <a:spAutoFit/>
            </a:bodyPr>
            <a:lstStyle/>
            <a:p>
              <a:pPr algn="ctr" marL="0" indent="0" lvl="0">
                <a:lnSpc>
                  <a:spcPts val="3002"/>
                </a:lnSpc>
                <a:spcBef>
                  <a:spcPct val="0"/>
                </a:spcBef>
              </a:pPr>
              <a:r>
                <a:rPr lang="en-US" sz="2144">
                  <a:solidFill>
                    <a:srgbClr val="FFFFFF"/>
                  </a:solidFill>
                  <a:latin typeface="HK Modular"/>
                  <a:ea typeface="HK Modular"/>
                  <a:cs typeface="HK Modular"/>
                  <a:sym typeface="HK Modular"/>
                </a:rPr>
                <a:t>2</a:t>
              </a:r>
            </a:p>
          </p:txBody>
        </p:sp>
      </p:grpSp>
      <p:sp>
        <p:nvSpPr>
          <p:cNvPr name="TextBox 12" id="12"/>
          <p:cNvSpPr txBox="true"/>
          <p:nvPr/>
        </p:nvSpPr>
        <p:spPr>
          <a:xfrm rot="0">
            <a:off x="7118675" y="3870302"/>
            <a:ext cx="8741092" cy="602618"/>
          </a:xfrm>
          <a:prstGeom prst="rect">
            <a:avLst/>
          </a:prstGeom>
        </p:spPr>
        <p:txBody>
          <a:bodyPr anchor="t" rtlCol="false" tIns="0" lIns="0" bIns="0" rIns="0">
            <a:spAutoFit/>
          </a:bodyPr>
          <a:lstStyle/>
          <a:p>
            <a:pPr algn="l" marL="0" indent="0" lvl="0">
              <a:lnSpc>
                <a:spcPts val="4860"/>
              </a:lnSpc>
              <a:spcBef>
                <a:spcPct val="0"/>
              </a:spcBef>
            </a:pPr>
            <a:r>
              <a:rPr lang="en-US" sz="3471">
                <a:solidFill>
                  <a:srgbClr val="FFFFFF"/>
                </a:solidFill>
                <a:latin typeface="Tomorrow"/>
                <a:ea typeface="Tomorrow"/>
                <a:cs typeface="Tomorrow"/>
                <a:sym typeface="Tomorrow"/>
              </a:rPr>
              <a:t>Contextualization</a:t>
            </a:r>
          </a:p>
        </p:txBody>
      </p:sp>
      <p:grpSp>
        <p:nvGrpSpPr>
          <p:cNvPr name="Group 13" id="13"/>
          <p:cNvGrpSpPr/>
          <p:nvPr/>
        </p:nvGrpSpPr>
        <p:grpSpPr>
          <a:xfrm rot="0">
            <a:off x="6120563" y="4883642"/>
            <a:ext cx="833648" cy="833669"/>
            <a:chOff x="0" y="0"/>
            <a:chExt cx="1111530" cy="1111558"/>
          </a:xfrm>
        </p:grpSpPr>
        <p:sp>
          <p:nvSpPr>
            <p:cNvPr name="Freeform 14" id="14"/>
            <p:cNvSpPr/>
            <p:nvPr/>
          </p:nvSpPr>
          <p:spPr>
            <a:xfrm flipH="false" flipV="false" rot="0">
              <a:off x="0" y="0"/>
              <a:ext cx="1111530" cy="1111558"/>
            </a:xfrm>
            <a:custGeom>
              <a:avLst/>
              <a:gdLst/>
              <a:ahLst/>
              <a:cxnLst/>
              <a:rect r="r" b="b" t="t" l="l"/>
              <a:pathLst>
                <a:path h="1111558" w="1111530">
                  <a:moveTo>
                    <a:pt x="0" y="0"/>
                  </a:moveTo>
                  <a:lnTo>
                    <a:pt x="1111530" y="0"/>
                  </a:lnTo>
                  <a:lnTo>
                    <a:pt x="1111530" y="1111558"/>
                  </a:lnTo>
                  <a:lnTo>
                    <a:pt x="0" y="1111558"/>
                  </a:lnTo>
                  <a:lnTo>
                    <a:pt x="0" y="0"/>
                  </a:lnTo>
                  <a:close/>
                </a:path>
              </a:pathLst>
            </a:custGeom>
            <a:blipFill>
              <a:blip r:embed="rId4"/>
              <a:stretch>
                <a:fillRect l="-1" t="0" r="-1" b="0"/>
              </a:stretch>
            </a:blipFill>
          </p:spPr>
        </p:sp>
        <p:sp>
          <p:nvSpPr>
            <p:cNvPr name="TextBox 15" id="15"/>
            <p:cNvSpPr txBox="true"/>
            <p:nvPr/>
          </p:nvSpPr>
          <p:spPr>
            <a:xfrm rot="0">
              <a:off x="345539" y="293854"/>
              <a:ext cx="420453" cy="476224"/>
            </a:xfrm>
            <a:prstGeom prst="rect">
              <a:avLst/>
            </a:prstGeom>
          </p:spPr>
          <p:txBody>
            <a:bodyPr anchor="t" rtlCol="false" tIns="0" lIns="0" bIns="0" rIns="0">
              <a:spAutoFit/>
            </a:bodyPr>
            <a:lstStyle/>
            <a:p>
              <a:pPr algn="ctr" marL="0" indent="0" lvl="0">
                <a:lnSpc>
                  <a:spcPts val="3002"/>
                </a:lnSpc>
                <a:spcBef>
                  <a:spcPct val="0"/>
                </a:spcBef>
              </a:pPr>
              <a:r>
                <a:rPr lang="en-US" sz="2144">
                  <a:solidFill>
                    <a:srgbClr val="FFFFFF"/>
                  </a:solidFill>
                  <a:latin typeface="HK Modular"/>
                  <a:ea typeface="HK Modular"/>
                  <a:cs typeface="HK Modular"/>
                  <a:sym typeface="HK Modular"/>
                </a:rPr>
                <a:t>3</a:t>
              </a:r>
            </a:p>
          </p:txBody>
        </p:sp>
      </p:grpSp>
      <p:sp>
        <p:nvSpPr>
          <p:cNvPr name="TextBox 16" id="16"/>
          <p:cNvSpPr txBox="true"/>
          <p:nvPr/>
        </p:nvSpPr>
        <p:spPr>
          <a:xfrm rot="0">
            <a:off x="7118675" y="4961146"/>
            <a:ext cx="8741092" cy="1217219"/>
          </a:xfrm>
          <a:prstGeom prst="rect">
            <a:avLst/>
          </a:prstGeom>
        </p:spPr>
        <p:txBody>
          <a:bodyPr anchor="t" rtlCol="false" tIns="0" lIns="0" bIns="0" rIns="0">
            <a:spAutoFit/>
          </a:bodyPr>
          <a:lstStyle/>
          <a:p>
            <a:pPr algn="l">
              <a:lnSpc>
                <a:spcPts val="4860"/>
              </a:lnSpc>
              <a:spcBef>
                <a:spcPct val="0"/>
              </a:spcBef>
            </a:pPr>
            <a:r>
              <a:rPr lang="en-US" sz="3471">
                <a:solidFill>
                  <a:srgbClr val="FFFFFF"/>
                </a:solidFill>
                <a:latin typeface="Tomorrow"/>
                <a:ea typeface="Tomorrow"/>
                <a:cs typeface="Tomorrow"/>
                <a:sym typeface="Tomorrow"/>
              </a:rPr>
              <a:t>Output format specification</a:t>
            </a:r>
          </a:p>
          <a:p>
            <a:pPr algn="l" marL="0" indent="0" lvl="0">
              <a:lnSpc>
                <a:spcPts val="4860"/>
              </a:lnSpc>
              <a:spcBef>
                <a:spcPct val="0"/>
              </a:spcBef>
            </a:pPr>
          </a:p>
        </p:txBody>
      </p:sp>
      <p:grpSp>
        <p:nvGrpSpPr>
          <p:cNvPr name="Group 17" id="17"/>
          <p:cNvGrpSpPr/>
          <p:nvPr/>
        </p:nvGrpSpPr>
        <p:grpSpPr>
          <a:xfrm rot="0">
            <a:off x="6120563" y="5974485"/>
            <a:ext cx="833648" cy="833669"/>
            <a:chOff x="0" y="0"/>
            <a:chExt cx="1111530" cy="1111558"/>
          </a:xfrm>
        </p:grpSpPr>
        <p:sp>
          <p:nvSpPr>
            <p:cNvPr name="Freeform 18" id="18"/>
            <p:cNvSpPr/>
            <p:nvPr/>
          </p:nvSpPr>
          <p:spPr>
            <a:xfrm flipH="false" flipV="false" rot="0">
              <a:off x="0" y="0"/>
              <a:ext cx="1111530" cy="1111558"/>
            </a:xfrm>
            <a:custGeom>
              <a:avLst/>
              <a:gdLst/>
              <a:ahLst/>
              <a:cxnLst/>
              <a:rect r="r" b="b" t="t" l="l"/>
              <a:pathLst>
                <a:path h="1111558" w="1111530">
                  <a:moveTo>
                    <a:pt x="0" y="0"/>
                  </a:moveTo>
                  <a:lnTo>
                    <a:pt x="1111530" y="0"/>
                  </a:lnTo>
                  <a:lnTo>
                    <a:pt x="1111530" y="1111558"/>
                  </a:lnTo>
                  <a:lnTo>
                    <a:pt x="0" y="1111558"/>
                  </a:lnTo>
                  <a:lnTo>
                    <a:pt x="0" y="0"/>
                  </a:lnTo>
                  <a:close/>
                </a:path>
              </a:pathLst>
            </a:custGeom>
            <a:blipFill>
              <a:blip r:embed="rId4"/>
              <a:stretch>
                <a:fillRect l="-1" t="0" r="-1" b="0"/>
              </a:stretch>
            </a:blipFill>
          </p:spPr>
        </p:sp>
        <p:sp>
          <p:nvSpPr>
            <p:cNvPr name="TextBox 19" id="19"/>
            <p:cNvSpPr txBox="true"/>
            <p:nvPr/>
          </p:nvSpPr>
          <p:spPr>
            <a:xfrm rot="0">
              <a:off x="345539" y="293854"/>
              <a:ext cx="420453" cy="476224"/>
            </a:xfrm>
            <a:prstGeom prst="rect">
              <a:avLst/>
            </a:prstGeom>
          </p:spPr>
          <p:txBody>
            <a:bodyPr anchor="t" rtlCol="false" tIns="0" lIns="0" bIns="0" rIns="0">
              <a:spAutoFit/>
            </a:bodyPr>
            <a:lstStyle/>
            <a:p>
              <a:pPr algn="ctr" marL="0" indent="0" lvl="0">
                <a:lnSpc>
                  <a:spcPts val="3002"/>
                </a:lnSpc>
                <a:spcBef>
                  <a:spcPct val="0"/>
                </a:spcBef>
              </a:pPr>
              <a:r>
                <a:rPr lang="en-US" sz="2144">
                  <a:solidFill>
                    <a:srgbClr val="FFFFFF"/>
                  </a:solidFill>
                  <a:latin typeface="HK Modular"/>
                  <a:ea typeface="HK Modular"/>
                  <a:cs typeface="HK Modular"/>
                  <a:sym typeface="HK Modular"/>
                </a:rPr>
                <a:t>4</a:t>
              </a:r>
            </a:p>
          </p:txBody>
        </p:sp>
      </p:grpSp>
      <p:sp>
        <p:nvSpPr>
          <p:cNvPr name="TextBox 20" id="20"/>
          <p:cNvSpPr txBox="true"/>
          <p:nvPr/>
        </p:nvSpPr>
        <p:spPr>
          <a:xfrm rot="0">
            <a:off x="7118675" y="6051989"/>
            <a:ext cx="8741092" cy="1217219"/>
          </a:xfrm>
          <a:prstGeom prst="rect">
            <a:avLst/>
          </a:prstGeom>
        </p:spPr>
        <p:txBody>
          <a:bodyPr anchor="t" rtlCol="false" tIns="0" lIns="0" bIns="0" rIns="0">
            <a:spAutoFit/>
          </a:bodyPr>
          <a:lstStyle/>
          <a:p>
            <a:pPr algn="l">
              <a:lnSpc>
                <a:spcPts val="4860"/>
              </a:lnSpc>
              <a:spcBef>
                <a:spcPct val="0"/>
              </a:spcBef>
            </a:pPr>
            <a:r>
              <a:rPr lang="en-US" sz="3471">
                <a:solidFill>
                  <a:srgbClr val="FFFFFF"/>
                </a:solidFill>
                <a:latin typeface="Tomorrow"/>
                <a:ea typeface="Tomorrow"/>
                <a:cs typeface="Tomorrow"/>
                <a:sym typeface="Tomorrow"/>
              </a:rPr>
              <a:t>Step-by-Step instructions</a:t>
            </a:r>
          </a:p>
          <a:p>
            <a:pPr algn="l" marL="0" indent="0" lvl="0">
              <a:lnSpc>
                <a:spcPts val="4860"/>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224">
                <a:alpha val="100000"/>
              </a:srgbClr>
            </a:gs>
            <a:gs pos="50000">
              <a:srgbClr val="010219">
                <a:alpha val="100000"/>
              </a:srgbClr>
            </a:gs>
            <a:gs pos="100000">
              <a:srgbClr val="006884">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1131234" y="-162257"/>
            <a:ext cx="20550468" cy="10611514"/>
          </a:xfrm>
          <a:custGeom>
            <a:avLst/>
            <a:gdLst/>
            <a:ahLst/>
            <a:cxnLst/>
            <a:rect r="r" b="b" t="t" l="l"/>
            <a:pathLst>
              <a:path h="10611514" w="20550468">
                <a:moveTo>
                  <a:pt x="0" y="0"/>
                </a:moveTo>
                <a:lnTo>
                  <a:pt x="20550468" y="0"/>
                </a:lnTo>
                <a:lnTo>
                  <a:pt x="20550468" y="10611514"/>
                </a:lnTo>
                <a:lnTo>
                  <a:pt x="0" y="10611514"/>
                </a:lnTo>
                <a:lnTo>
                  <a:pt x="0" y="0"/>
                </a:lnTo>
                <a:close/>
              </a:path>
            </a:pathLst>
          </a:custGeom>
          <a:blipFill>
            <a:blip r:embed="rId2">
              <a:alphaModFix amt="5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662886" y="630418"/>
            <a:ext cx="8962228" cy="9026164"/>
          </a:xfrm>
          <a:custGeom>
            <a:avLst/>
            <a:gdLst/>
            <a:ahLst/>
            <a:cxnLst/>
            <a:rect r="r" b="b" t="t" l="l"/>
            <a:pathLst>
              <a:path h="9026164" w="8962228">
                <a:moveTo>
                  <a:pt x="0" y="0"/>
                </a:moveTo>
                <a:lnTo>
                  <a:pt x="8962228" y="0"/>
                </a:lnTo>
                <a:lnTo>
                  <a:pt x="8962228" y="9026164"/>
                </a:lnTo>
                <a:lnTo>
                  <a:pt x="0" y="90261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5490631" y="3787306"/>
            <a:ext cx="7306738" cy="2607613"/>
          </a:xfrm>
          <a:prstGeom prst="rect">
            <a:avLst/>
          </a:prstGeom>
        </p:spPr>
        <p:txBody>
          <a:bodyPr anchor="t" rtlCol="false" tIns="0" lIns="0" bIns="0" rIns="0">
            <a:spAutoFit/>
          </a:bodyPr>
          <a:lstStyle/>
          <a:p>
            <a:pPr algn="ctr" marL="0" indent="0" lvl="0">
              <a:lnSpc>
                <a:spcPts val="6948"/>
              </a:lnSpc>
              <a:spcBef>
                <a:spcPct val="0"/>
              </a:spcBef>
            </a:pPr>
            <a:r>
              <a:rPr lang="en-US" sz="4963">
                <a:solidFill>
                  <a:srgbClr val="FFFFFF"/>
                </a:solidFill>
                <a:latin typeface="HK Modular"/>
                <a:ea typeface="HK Modular"/>
                <a:cs typeface="HK Modular"/>
                <a:sym typeface="HK Modular"/>
              </a:rPr>
              <a:t>How to Create Precise Instructions</a:t>
            </a:r>
          </a:p>
        </p:txBody>
      </p:sp>
      <p:sp>
        <p:nvSpPr>
          <p:cNvPr name="Freeform 5" id="5"/>
          <p:cNvSpPr/>
          <p:nvPr/>
        </p:nvSpPr>
        <p:spPr>
          <a:xfrm flipH="false" flipV="false" rot="0">
            <a:off x="-571205" y="4256076"/>
            <a:ext cx="6170503" cy="6304473"/>
          </a:xfrm>
          <a:custGeom>
            <a:avLst/>
            <a:gdLst/>
            <a:ahLst/>
            <a:cxnLst/>
            <a:rect r="r" b="b" t="t" l="l"/>
            <a:pathLst>
              <a:path h="6304473" w="6170503">
                <a:moveTo>
                  <a:pt x="0" y="0"/>
                </a:moveTo>
                <a:lnTo>
                  <a:pt x="6170503" y="0"/>
                </a:lnTo>
                <a:lnTo>
                  <a:pt x="6170503" y="6304472"/>
                </a:lnTo>
                <a:lnTo>
                  <a:pt x="0" y="6304472"/>
                </a:lnTo>
                <a:lnTo>
                  <a:pt x="0" y="0"/>
                </a:lnTo>
                <a:close/>
              </a:path>
            </a:pathLst>
          </a:custGeom>
          <a:blipFill>
            <a:blip r:embed="rId6"/>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224">
                <a:alpha val="100000"/>
              </a:srgbClr>
            </a:gs>
            <a:gs pos="50000">
              <a:srgbClr val="010219">
                <a:alpha val="100000"/>
              </a:srgbClr>
            </a:gs>
            <a:gs pos="100000">
              <a:srgbClr val="0496BE">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291717"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464813"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0">
            <a:off x="922134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0">
            <a:off x="13975587"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0">
            <a:off x="2258466" y="2859805"/>
            <a:ext cx="13771067" cy="5869917"/>
          </a:xfrm>
          <a:custGeom>
            <a:avLst/>
            <a:gdLst/>
            <a:ahLst/>
            <a:cxnLst/>
            <a:rect r="r" b="b" t="t" l="l"/>
            <a:pathLst>
              <a:path h="5869917" w="13771067">
                <a:moveTo>
                  <a:pt x="0" y="0"/>
                </a:moveTo>
                <a:lnTo>
                  <a:pt x="13771068" y="0"/>
                </a:lnTo>
                <a:lnTo>
                  <a:pt x="13771068" y="5869917"/>
                </a:lnTo>
                <a:lnTo>
                  <a:pt x="0" y="58699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3759294" y="3924766"/>
            <a:ext cx="10769411" cy="1073845"/>
          </a:xfrm>
          <a:prstGeom prst="rect">
            <a:avLst/>
          </a:prstGeom>
        </p:spPr>
        <p:txBody>
          <a:bodyPr anchor="t" rtlCol="false" tIns="0" lIns="0" bIns="0" rIns="0">
            <a:spAutoFit/>
          </a:bodyPr>
          <a:lstStyle/>
          <a:p>
            <a:pPr algn="l">
              <a:lnSpc>
                <a:spcPts val="4336"/>
              </a:lnSpc>
              <a:spcBef>
                <a:spcPct val="0"/>
              </a:spcBef>
            </a:pPr>
            <a:r>
              <a:rPr lang="en-US" sz="3097">
                <a:solidFill>
                  <a:srgbClr val="FFFFFF"/>
                </a:solidFill>
                <a:latin typeface="Tomorrow"/>
                <a:ea typeface="Tomorrow"/>
                <a:cs typeface="Tomorrow"/>
                <a:sym typeface="Tomorrow"/>
              </a:rPr>
              <a:t>Breaking down requests ensures clarity.</a:t>
            </a:r>
          </a:p>
          <a:p>
            <a:pPr algn="l">
              <a:lnSpc>
                <a:spcPts val="4336"/>
              </a:lnSpc>
              <a:spcBef>
                <a:spcPct val="0"/>
              </a:spcBef>
            </a:pPr>
          </a:p>
        </p:txBody>
      </p:sp>
      <p:sp>
        <p:nvSpPr>
          <p:cNvPr name="TextBox 8" id="8"/>
          <p:cNvSpPr txBox="true"/>
          <p:nvPr/>
        </p:nvSpPr>
        <p:spPr>
          <a:xfrm rot="0">
            <a:off x="2254557" y="1141533"/>
            <a:ext cx="13503799" cy="2223510"/>
          </a:xfrm>
          <a:prstGeom prst="rect">
            <a:avLst/>
          </a:prstGeom>
        </p:spPr>
        <p:txBody>
          <a:bodyPr anchor="t" rtlCol="false" tIns="0" lIns="0" bIns="0" rIns="0">
            <a:spAutoFit/>
          </a:bodyPr>
          <a:lstStyle/>
          <a:p>
            <a:pPr algn="l">
              <a:lnSpc>
                <a:spcPts val="5969"/>
              </a:lnSpc>
            </a:pPr>
            <a:r>
              <a:rPr lang="en-US" sz="4263">
                <a:solidFill>
                  <a:srgbClr val="FFFFFF"/>
                </a:solidFill>
                <a:latin typeface="HK Modular"/>
                <a:ea typeface="HK Modular"/>
                <a:cs typeface="HK Modular"/>
                <a:sym typeface="HK Modular"/>
              </a:rPr>
              <a:t>Step-by-Step Instructions</a:t>
            </a:r>
          </a:p>
          <a:p>
            <a:pPr algn="l">
              <a:lnSpc>
                <a:spcPts val="5969"/>
              </a:lnSpc>
            </a:pPr>
          </a:p>
          <a:p>
            <a:pPr algn="l" marL="0" indent="0" lvl="0">
              <a:lnSpc>
                <a:spcPts val="5969"/>
              </a:lnSpc>
              <a:spcBef>
                <a:spcPct val="0"/>
              </a:spcBef>
            </a:pPr>
          </a:p>
        </p:txBody>
      </p:sp>
      <p:grpSp>
        <p:nvGrpSpPr>
          <p:cNvPr name="Group 9" id="9"/>
          <p:cNvGrpSpPr/>
          <p:nvPr/>
        </p:nvGrpSpPr>
        <p:grpSpPr>
          <a:xfrm rot="0">
            <a:off x="1021921" y="1028700"/>
            <a:ext cx="1037426" cy="1037452"/>
            <a:chOff x="0" y="0"/>
            <a:chExt cx="1383234" cy="1383269"/>
          </a:xfrm>
        </p:grpSpPr>
        <p:sp>
          <p:nvSpPr>
            <p:cNvPr name="Freeform 10" id="10"/>
            <p:cNvSpPr/>
            <p:nvPr/>
          </p:nvSpPr>
          <p:spPr>
            <a:xfrm flipH="false" flipV="false" rot="0">
              <a:off x="0" y="0"/>
              <a:ext cx="1383234" cy="1383269"/>
            </a:xfrm>
            <a:custGeom>
              <a:avLst/>
              <a:gdLst/>
              <a:ahLst/>
              <a:cxnLst/>
              <a:rect r="r" b="b" t="t" l="l"/>
              <a:pathLst>
                <a:path h="1383269" w="1383234">
                  <a:moveTo>
                    <a:pt x="0" y="0"/>
                  </a:moveTo>
                  <a:lnTo>
                    <a:pt x="1383234" y="0"/>
                  </a:lnTo>
                  <a:lnTo>
                    <a:pt x="1383234" y="1383269"/>
                  </a:lnTo>
                  <a:lnTo>
                    <a:pt x="0" y="1383269"/>
                  </a:lnTo>
                  <a:lnTo>
                    <a:pt x="0" y="0"/>
                  </a:lnTo>
                  <a:close/>
                </a:path>
              </a:pathLst>
            </a:custGeom>
            <a:blipFill>
              <a:blip r:embed="rId6"/>
              <a:stretch>
                <a:fillRect l="-1" t="0" r="-1" b="0"/>
              </a:stretch>
            </a:blipFill>
          </p:spPr>
        </p:sp>
        <p:sp>
          <p:nvSpPr>
            <p:cNvPr name="TextBox 11" id="11"/>
            <p:cNvSpPr txBox="true"/>
            <p:nvPr/>
          </p:nvSpPr>
          <p:spPr>
            <a:xfrm rot="0">
              <a:off x="433422" y="380811"/>
              <a:ext cx="516391" cy="574021"/>
            </a:xfrm>
            <a:prstGeom prst="rect">
              <a:avLst/>
            </a:prstGeom>
          </p:spPr>
          <p:txBody>
            <a:bodyPr anchor="t" rtlCol="false" tIns="0" lIns="0" bIns="0" rIns="0">
              <a:spAutoFit/>
            </a:bodyPr>
            <a:lstStyle/>
            <a:p>
              <a:pPr algn="ctr" marL="0" indent="0" lvl="0">
                <a:lnSpc>
                  <a:spcPts val="3687"/>
                </a:lnSpc>
                <a:spcBef>
                  <a:spcPct val="0"/>
                </a:spcBef>
              </a:pPr>
              <a:r>
                <a:rPr lang="en-US" sz="2633">
                  <a:solidFill>
                    <a:srgbClr val="FFFFFF"/>
                  </a:solidFill>
                  <a:latin typeface="HK Modular"/>
                  <a:ea typeface="HK Modular"/>
                  <a:cs typeface="HK Modular"/>
                  <a:sym typeface="HK Modular"/>
                </a:rPr>
                <a:t>4</a:t>
              </a:r>
            </a:p>
          </p:txBody>
        </p:sp>
      </p:grpSp>
      <p:sp>
        <p:nvSpPr>
          <p:cNvPr name="TextBox 12" id="12"/>
          <p:cNvSpPr txBox="true"/>
          <p:nvPr/>
        </p:nvSpPr>
        <p:spPr>
          <a:xfrm rot="0">
            <a:off x="2886643" y="4941461"/>
            <a:ext cx="11642063" cy="2150110"/>
          </a:xfrm>
          <a:prstGeom prst="rect">
            <a:avLst/>
          </a:prstGeom>
        </p:spPr>
        <p:txBody>
          <a:bodyPr anchor="t" rtlCol="false" tIns="0" lIns="0" bIns="0" rIns="0">
            <a:spAutoFit/>
          </a:bodyPr>
          <a:lstStyle/>
          <a:p>
            <a:pPr algn="l" marL="2007873" indent="-501968" lvl="3">
              <a:lnSpc>
                <a:spcPts val="4340"/>
              </a:lnSpc>
              <a:buFont typeface="Arial"/>
              <a:buChar char="￭"/>
            </a:pPr>
            <a:r>
              <a:rPr lang="en-US" sz="3100">
                <a:solidFill>
                  <a:srgbClr val="FFFFFF"/>
                </a:solidFill>
                <a:latin typeface="Open Sans"/>
                <a:ea typeface="Open Sans"/>
                <a:cs typeface="Open Sans"/>
                <a:sym typeface="Open Sans"/>
              </a:rPr>
              <a:t>Poor Prompt: “How do I bake a cake?”</a:t>
            </a:r>
          </a:p>
          <a:p>
            <a:pPr algn="l" marL="2007873" indent="-501968" lvl="3">
              <a:lnSpc>
                <a:spcPts val="4340"/>
              </a:lnSpc>
              <a:buFont typeface="Arial"/>
              <a:buChar char="￭"/>
            </a:pPr>
            <a:r>
              <a:rPr lang="en-US" sz="3100">
                <a:solidFill>
                  <a:srgbClr val="FFFFFF"/>
                </a:solidFill>
                <a:latin typeface="Open Sans"/>
                <a:ea typeface="Open Sans"/>
                <a:cs typeface="Open Sans"/>
                <a:sym typeface="Open Sans"/>
              </a:rPr>
              <a:t>Better Prompt: “List step-by-step instructions for baking a chocolate cake using simple ingredients.”</a:t>
            </a:r>
          </a:p>
          <a:p>
            <a:pPr algn="l">
              <a:lnSpc>
                <a:spcPts val="4340"/>
              </a:lnSpc>
            </a:pPr>
          </a:p>
        </p:txBody>
      </p:sp>
      <p:sp>
        <p:nvSpPr>
          <p:cNvPr name="Freeform 13" id="13"/>
          <p:cNvSpPr/>
          <p:nvPr/>
        </p:nvSpPr>
        <p:spPr>
          <a:xfrm flipH="false" flipV="false" rot="0">
            <a:off x="14384118" y="4998611"/>
            <a:ext cx="3784783" cy="4821380"/>
          </a:xfrm>
          <a:custGeom>
            <a:avLst/>
            <a:gdLst/>
            <a:ahLst/>
            <a:cxnLst/>
            <a:rect r="r" b="b" t="t" l="l"/>
            <a:pathLst>
              <a:path h="4821380" w="3784783">
                <a:moveTo>
                  <a:pt x="0" y="0"/>
                </a:moveTo>
                <a:lnTo>
                  <a:pt x="3784783" y="0"/>
                </a:lnTo>
                <a:lnTo>
                  <a:pt x="3784783" y="4821380"/>
                </a:lnTo>
                <a:lnTo>
                  <a:pt x="0" y="4821380"/>
                </a:lnTo>
                <a:lnTo>
                  <a:pt x="0" y="0"/>
                </a:lnTo>
                <a:close/>
              </a:path>
            </a:pathLst>
          </a:custGeom>
          <a:blipFill>
            <a:blip r:embed="rId7"/>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630D69">
                <a:alpha val="100000"/>
              </a:srgbClr>
            </a:gs>
            <a:gs pos="50000">
              <a:srgbClr val="240753">
                <a:alpha val="100000"/>
              </a:srgbClr>
            </a:gs>
            <a:gs pos="100000">
              <a:srgbClr val="2A05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5400000">
            <a:off x="-5824369" y="2552264"/>
            <a:ext cx="15261267" cy="5182472"/>
          </a:xfrm>
          <a:custGeom>
            <a:avLst/>
            <a:gdLst/>
            <a:ahLst/>
            <a:cxnLst/>
            <a:rect r="r" b="b" t="t" l="l"/>
            <a:pathLst>
              <a:path h="5182472" w="15261267">
                <a:moveTo>
                  <a:pt x="0" y="0"/>
                </a:moveTo>
                <a:lnTo>
                  <a:pt x="15261267" y="0"/>
                </a:lnTo>
                <a:lnTo>
                  <a:pt x="15261267" y="5182472"/>
                </a:lnTo>
                <a:lnTo>
                  <a:pt x="0" y="5182472"/>
                </a:lnTo>
                <a:lnTo>
                  <a:pt x="0" y="0"/>
                </a:lnTo>
                <a:close/>
              </a:path>
            </a:pathLst>
          </a:custGeom>
          <a:blipFill>
            <a:blip r:embed="rId2">
              <a:alphaModFix amt="43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6120563" y="2698620"/>
            <a:ext cx="833648" cy="833648"/>
            <a:chOff x="0" y="0"/>
            <a:chExt cx="1111530" cy="1111530"/>
          </a:xfrm>
        </p:grpSpPr>
        <p:sp>
          <p:nvSpPr>
            <p:cNvPr name="Freeform 4" id="4"/>
            <p:cNvSpPr/>
            <p:nvPr/>
          </p:nvSpPr>
          <p:spPr>
            <a:xfrm flipH="false" flipV="false" rot="0">
              <a:off x="0" y="0"/>
              <a:ext cx="1111530" cy="1111530"/>
            </a:xfrm>
            <a:custGeom>
              <a:avLst/>
              <a:gdLst/>
              <a:ahLst/>
              <a:cxnLst/>
              <a:rect r="r" b="b" t="t" l="l"/>
              <a:pathLst>
                <a:path h="1111530" w="1111530">
                  <a:moveTo>
                    <a:pt x="0" y="0"/>
                  </a:moveTo>
                  <a:lnTo>
                    <a:pt x="1111530" y="0"/>
                  </a:lnTo>
                  <a:lnTo>
                    <a:pt x="1111530" y="1111530"/>
                  </a:lnTo>
                  <a:lnTo>
                    <a:pt x="0" y="1111530"/>
                  </a:lnTo>
                  <a:lnTo>
                    <a:pt x="0" y="0"/>
                  </a:lnTo>
                  <a:close/>
                </a:path>
              </a:pathLst>
            </a:custGeom>
            <a:blipFill>
              <a:blip r:embed="rId4"/>
              <a:stretch>
                <a:fillRect l="0" t="0" r="0" b="0"/>
              </a:stretch>
            </a:blipFill>
          </p:spPr>
        </p:sp>
        <p:sp>
          <p:nvSpPr>
            <p:cNvPr name="TextBox 5" id="5"/>
            <p:cNvSpPr txBox="true"/>
            <p:nvPr/>
          </p:nvSpPr>
          <p:spPr>
            <a:xfrm rot="0">
              <a:off x="345539" y="293854"/>
              <a:ext cx="420453" cy="476196"/>
            </a:xfrm>
            <a:prstGeom prst="rect">
              <a:avLst/>
            </a:prstGeom>
          </p:spPr>
          <p:txBody>
            <a:bodyPr anchor="t" rtlCol="false" tIns="0" lIns="0" bIns="0" rIns="0">
              <a:spAutoFit/>
            </a:bodyPr>
            <a:lstStyle/>
            <a:p>
              <a:pPr algn="ctr" marL="0" indent="0" lvl="0">
                <a:lnSpc>
                  <a:spcPts val="3002"/>
                </a:lnSpc>
                <a:spcBef>
                  <a:spcPct val="0"/>
                </a:spcBef>
              </a:pPr>
              <a:r>
                <a:rPr lang="en-US" b="true" sz="2144" strike="noStrike" u="none">
                  <a:solidFill>
                    <a:srgbClr val="FFFFFF"/>
                  </a:solidFill>
                  <a:latin typeface="HK Modular"/>
                  <a:ea typeface="HK Modular"/>
                  <a:cs typeface="HK Modular"/>
                  <a:sym typeface="HK Modular"/>
                </a:rPr>
                <a:t>1</a:t>
              </a:r>
            </a:p>
          </p:txBody>
        </p:sp>
      </p:grpSp>
      <p:sp>
        <p:nvSpPr>
          <p:cNvPr name="Freeform 6" id="6"/>
          <p:cNvSpPr/>
          <p:nvPr/>
        </p:nvSpPr>
        <p:spPr>
          <a:xfrm flipH="false" flipV="false" rot="0">
            <a:off x="1028700" y="3115444"/>
            <a:ext cx="4415275" cy="5225178"/>
          </a:xfrm>
          <a:custGeom>
            <a:avLst/>
            <a:gdLst/>
            <a:ahLst/>
            <a:cxnLst/>
            <a:rect r="r" b="b" t="t" l="l"/>
            <a:pathLst>
              <a:path h="5225178" w="4415275">
                <a:moveTo>
                  <a:pt x="0" y="0"/>
                </a:moveTo>
                <a:lnTo>
                  <a:pt x="4415275" y="0"/>
                </a:lnTo>
                <a:lnTo>
                  <a:pt x="4415275" y="5225178"/>
                </a:lnTo>
                <a:lnTo>
                  <a:pt x="0" y="52251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443975" y="1232140"/>
            <a:ext cx="9581542" cy="775422"/>
          </a:xfrm>
          <a:prstGeom prst="rect">
            <a:avLst/>
          </a:prstGeom>
        </p:spPr>
        <p:txBody>
          <a:bodyPr anchor="t" rtlCol="false" tIns="0" lIns="0" bIns="0" rIns="0">
            <a:spAutoFit/>
          </a:bodyPr>
          <a:lstStyle/>
          <a:p>
            <a:pPr algn="ctr">
              <a:lnSpc>
                <a:spcPts val="6256"/>
              </a:lnSpc>
              <a:spcBef>
                <a:spcPct val="0"/>
              </a:spcBef>
            </a:pPr>
            <a:r>
              <a:rPr lang="en-US" sz="4468">
                <a:solidFill>
                  <a:srgbClr val="FFFFFF"/>
                </a:solidFill>
                <a:latin typeface="HK Modular"/>
                <a:ea typeface="HK Modular"/>
                <a:cs typeface="HK Modular"/>
                <a:sym typeface="HK Modular"/>
              </a:rPr>
              <a:t>HOW TO PROMPT BASICS</a:t>
            </a:r>
          </a:p>
        </p:txBody>
      </p:sp>
      <p:sp>
        <p:nvSpPr>
          <p:cNvPr name="TextBox 8" id="8"/>
          <p:cNvSpPr txBox="true"/>
          <p:nvPr/>
        </p:nvSpPr>
        <p:spPr>
          <a:xfrm rot="0">
            <a:off x="7118675" y="2776124"/>
            <a:ext cx="8741092" cy="602618"/>
          </a:xfrm>
          <a:prstGeom prst="rect">
            <a:avLst/>
          </a:prstGeom>
        </p:spPr>
        <p:txBody>
          <a:bodyPr anchor="t" rtlCol="false" tIns="0" lIns="0" bIns="0" rIns="0">
            <a:spAutoFit/>
          </a:bodyPr>
          <a:lstStyle/>
          <a:p>
            <a:pPr algn="l" marL="0" indent="0" lvl="0">
              <a:lnSpc>
                <a:spcPts val="4860"/>
              </a:lnSpc>
              <a:spcBef>
                <a:spcPct val="0"/>
              </a:spcBef>
            </a:pPr>
            <a:r>
              <a:rPr lang="en-US" sz="3471">
                <a:solidFill>
                  <a:srgbClr val="FFFFFF"/>
                </a:solidFill>
                <a:latin typeface="Tomorrow"/>
                <a:ea typeface="Tomorrow"/>
                <a:cs typeface="Tomorrow"/>
                <a:sym typeface="Tomorrow"/>
              </a:rPr>
              <a:t>Clarity and specificity</a:t>
            </a:r>
          </a:p>
        </p:txBody>
      </p:sp>
      <p:grpSp>
        <p:nvGrpSpPr>
          <p:cNvPr name="Group 9" id="9"/>
          <p:cNvGrpSpPr/>
          <p:nvPr/>
        </p:nvGrpSpPr>
        <p:grpSpPr>
          <a:xfrm rot="0">
            <a:off x="6120563" y="3792798"/>
            <a:ext cx="833648" cy="833669"/>
            <a:chOff x="0" y="0"/>
            <a:chExt cx="1111530" cy="1111558"/>
          </a:xfrm>
        </p:grpSpPr>
        <p:sp>
          <p:nvSpPr>
            <p:cNvPr name="Freeform 10" id="10"/>
            <p:cNvSpPr/>
            <p:nvPr/>
          </p:nvSpPr>
          <p:spPr>
            <a:xfrm flipH="false" flipV="false" rot="0">
              <a:off x="0" y="0"/>
              <a:ext cx="1111530" cy="1111558"/>
            </a:xfrm>
            <a:custGeom>
              <a:avLst/>
              <a:gdLst/>
              <a:ahLst/>
              <a:cxnLst/>
              <a:rect r="r" b="b" t="t" l="l"/>
              <a:pathLst>
                <a:path h="1111558" w="1111530">
                  <a:moveTo>
                    <a:pt x="0" y="0"/>
                  </a:moveTo>
                  <a:lnTo>
                    <a:pt x="1111530" y="0"/>
                  </a:lnTo>
                  <a:lnTo>
                    <a:pt x="1111530" y="1111558"/>
                  </a:lnTo>
                  <a:lnTo>
                    <a:pt x="0" y="1111558"/>
                  </a:lnTo>
                  <a:lnTo>
                    <a:pt x="0" y="0"/>
                  </a:lnTo>
                  <a:close/>
                </a:path>
              </a:pathLst>
            </a:custGeom>
            <a:blipFill>
              <a:blip r:embed="rId4"/>
              <a:stretch>
                <a:fillRect l="-1" t="0" r="-1" b="0"/>
              </a:stretch>
            </a:blipFill>
          </p:spPr>
        </p:sp>
        <p:sp>
          <p:nvSpPr>
            <p:cNvPr name="TextBox 11" id="11"/>
            <p:cNvSpPr txBox="true"/>
            <p:nvPr/>
          </p:nvSpPr>
          <p:spPr>
            <a:xfrm rot="0">
              <a:off x="345539" y="293854"/>
              <a:ext cx="420453" cy="476224"/>
            </a:xfrm>
            <a:prstGeom prst="rect">
              <a:avLst/>
            </a:prstGeom>
          </p:spPr>
          <p:txBody>
            <a:bodyPr anchor="t" rtlCol="false" tIns="0" lIns="0" bIns="0" rIns="0">
              <a:spAutoFit/>
            </a:bodyPr>
            <a:lstStyle/>
            <a:p>
              <a:pPr algn="ctr" marL="0" indent="0" lvl="0">
                <a:lnSpc>
                  <a:spcPts val="3002"/>
                </a:lnSpc>
                <a:spcBef>
                  <a:spcPct val="0"/>
                </a:spcBef>
              </a:pPr>
              <a:r>
                <a:rPr lang="en-US" sz="2144">
                  <a:solidFill>
                    <a:srgbClr val="FFFFFF"/>
                  </a:solidFill>
                  <a:latin typeface="HK Modular"/>
                  <a:ea typeface="HK Modular"/>
                  <a:cs typeface="HK Modular"/>
                  <a:sym typeface="HK Modular"/>
                </a:rPr>
                <a:t>2</a:t>
              </a:r>
            </a:p>
          </p:txBody>
        </p:sp>
      </p:grpSp>
      <p:sp>
        <p:nvSpPr>
          <p:cNvPr name="TextBox 12" id="12"/>
          <p:cNvSpPr txBox="true"/>
          <p:nvPr/>
        </p:nvSpPr>
        <p:spPr>
          <a:xfrm rot="0">
            <a:off x="7118675" y="3870302"/>
            <a:ext cx="8741092" cy="602618"/>
          </a:xfrm>
          <a:prstGeom prst="rect">
            <a:avLst/>
          </a:prstGeom>
        </p:spPr>
        <p:txBody>
          <a:bodyPr anchor="t" rtlCol="false" tIns="0" lIns="0" bIns="0" rIns="0">
            <a:spAutoFit/>
          </a:bodyPr>
          <a:lstStyle/>
          <a:p>
            <a:pPr algn="l" marL="0" indent="0" lvl="0">
              <a:lnSpc>
                <a:spcPts val="4860"/>
              </a:lnSpc>
              <a:spcBef>
                <a:spcPct val="0"/>
              </a:spcBef>
            </a:pPr>
            <a:r>
              <a:rPr lang="en-US" sz="3471">
                <a:solidFill>
                  <a:srgbClr val="FFFFFF"/>
                </a:solidFill>
                <a:latin typeface="Tomorrow"/>
                <a:ea typeface="Tomorrow"/>
                <a:cs typeface="Tomorrow"/>
                <a:sym typeface="Tomorrow"/>
              </a:rPr>
              <a:t>Contextualization</a:t>
            </a:r>
          </a:p>
        </p:txBody>
      </p:sp>
      <p:grpSp>
        <p:nvGrpSpPr>
          <p:cNvPr name="Group 13" id="13"/>
          <p:cNvGrpSpPr/>
          <p:nvPr/>
        </p:nvGrpSpPr>
        <p:grpSpPr>
          <a:xfrm rot="0">
            <a:off x="6120563" y="4883642"/>
            <a:ext cx="833648" cy="833669"/>
            <a:chOff x="0" y="0"/>
            <a:chExt cx="1111530" cy="1111558"/>
          </a:xfrm>
        </p:grpSpPr>
        <p:sp>
          <p:nvSpPr>
            <p:cNvPr name="Freeform 14" id="14"/>
            <p:cNvSpPr/>
            <p:nvPr/>
          </p:nvSpPr>
          <p:spPr>
            <a:xfrm flipH="false" flipV="false" rot="0">
              <a:off x="0" y="0"/>
              <a:ext cx="1111530" cy="1111558"/>
            </a:xfrm>
            <a:custGeom>
              <a:avLst/>
              <a:gdLst/>
              <a:ahLst/>
              <a:cxnLst/>
              <a:rect r="r" b="b" t="t" l="l"/>
              <a:pathLst>
                <a:path h="1111558" w="1111530">
                  <a:moveTo>
                    <a:pt x="0" y="0"/>
                  </a:moveTo>
                  <a:lnTo>
                    <a:pt x="1111530" y="0"/>
                  </a:lnTo>
                  <a:lnTo>
                    <a:pt x="1111530" y="1111558"/>
                  </a:lnTo>
                  <a:lnTo>
                    <a:pt x="0" y="1111558"/>
                  </a:lnTo>
                  <a:lnTo>
                    <a:pt x="0" y="0"/>
                  </a:lnTo>
                  <a:close/>
                </a:path>
              </a:pathLst>
            </a:custGeom>
            <a:blipFill>
              <a:blip r:embed="rId4"/>
              <a:stretch>
                <a:fillRect l="-1" t="0" r="-1" b="0"/>
              </a:stretch>
            </a:blipFill>
          </p:spPr>
        </p:sp>
        <p:sp>
          <p:nvSpPr>
            <p:cNvPr name="TextBox 15" id="15"/>
            <p:cNvSpPr txBox="true"/>
            <p:nvPr/>
          </p:nvSpPr>
          <p:spPr>
            <a:xfrm rot="0">
              <a:off x="345539" y="293854"/>
              <a:ext cx="420453" cy="476224"/>
            </a:xfrm>
            <a:prstGeom prst="rect">
              <a:avLst/>
            </a:prstGeom>
          </p:spPr>
          <p:txBody>
            <a:bodyPr anchor="t" rtlCol="false" tIns="0" lIns="0" bIns="0" rIns="0">
              <a:spAutoFit/>
            </a:bodyPr>
            <a:lstStyle/>
            <a:p>
              <a:pPr algn="ctr" marL="0" indent="0" lvl="0">
                <a:lnSpc>
                  <a:spcPts val="3002"/>
                </a:lnSpc>
                <a:spcBef>
                  <a:spcPct val="0"/>
                </a:spcBef>
              </a:pPr>
              <a:r>
                <a:rPr lang="en-US" sz="2144">
                  <a:solidFill>
                    <a:srgbClr val="FFFFFF"/>
                  </a:solidFill>
                  <a:latin typeface="HK Modular"/>
                  <a:ea typeface="HK Modular"/>
                  <a:cs typeface="HK Modular"/>
                  <a:sym typeface="HK Modular"/>
                </a:rPr>
                <a:t>3</a:t>
              </a:r>
            </a:p>
          </p:txBody>
        </p:sp>
      </p:grpSp>
      <p:sp>
        <p:nvSpPr>
          <p:cNvPr name="TextBox 16" id="16"/>
          <p:cNvSpPr txBox="true"/>
          <p:nvPr/>
        </p:nvSpPr>
        <p:spPr>
          <a:xfrm rot="0">
            <a:off x="7118675" y="4961146"/>
            <a:ext cx="8741092" cy="1217219"/>
          </a:xfrm>
          <a:prstGeom prst="rect">
            <a:avLst/>
          </a:prstGeom>
        </p:spPr>
        <p:txBody>
          <a:bodyPr anchor="t" rtlCol="false" tIns="0" lIns="0" bIns="0" rIns="0">
            <a:spAutoFit/>
          </a:bodyPr>
          <a:lstStyle/>
          <a:p>
            <a:pPr algn="l">
              <a:lnSpc>
                <a:spcPts val="4860"/>
              </a:lnSpc>
              <a:spcBef>
                <a:spcPct val="0"/>
              </a:spcBef>
            </a:pPr>
            <a:r>
              <a:rPr lang="en-US" sz="3471">
                <a:solidFill>
                  <a:srgbClr val="FFFFFF"/>
                </a:solidFill>
                <a:latin typeface="Tomorrow"/>
                <a:ea typeface="Tomorrow"/>
                <a:cs typeface="Tomorrow"/>
                <a:sym typeface="Tomorrow"/>
              </a:rPr>
              <a:t>Output format specification</a:t>
            </a:r>
          </a:p>
          <a:p>
            <a:pPr algn="l" marL="0" indent="0" lvl="0">
              <a:lnSpc>
                <a:spcPts val="4860"/>
              </a:lnSpc>
              <a:spcBef>
                <a:spcPct val="0"/>
              </a:spcBef>
            </a:pPr>
          </a:p>
        </p:txBody>
      </p:sp>
      <p:grpSp>
        <p:nvGrpSpPr>
          <p:cNvPr name="Group 17" id="17"/>
          <p:cNvGrpSpPr/>
          <p:nvPr/>
        </p:nvGrpSpPr>
        <p:grpSpPr>
          <a:xfrm rot="0">
            <a:off x="6120563" y="5974485"/>
            <a:ext cx="833648" cy="833669"/>
            <a:chOff x="0" y="0"/>
            <a:chExt cx="1111530" cy="1111558"/>
          </a:xfrm>
        </p:grpSpPr>
        <p:sp>
          <p:nvSpPr>
            <p:cNvPr name="Freeform 18" id="18"/>
            <p:cNvSpPr/>
            <p:nvPr/>
          </p:nvSpPr>
          <p:spPr>
            <a:xfrm flipH="false" flipV="false" rot="0">
              <a:off x="0" y="0"/>
              <a:ext cx="1111530" cy="1111558"/>
            </a:xfrm>
            <a:custGeom>
              <a:avLst/>
              <a:gdLst/>
              <a:ahLst/>
              <a:cxnLst/>
              <a:rect r="r" b="b" t="t" l="l"/>
              <a:pathLst>
                <a:path h="1111558" w="1111530">
                  <a:moveTo>
                    <a:pt x="0" y="0"/>
                  </a:moveTo>
                  <a:lnTo>
                    <a:pt x="1111530" y="0"/>
                  </a:lnTo>
                  <a:lnTo>
                    <a:pt x="1111530" y="1111558"/>
                  </a:lnTo>
                  <a:lnTo>
                    <a:pt x="0" y="1111558"/>
                  </a:lnTo>
                  <a:lnTo>
                    <a:pt x="0" y="0"/>
                  </a:lnTo>
                  <a:close/>
                </a:path>
              </a:pathLst>
            </a:custGeom>
            <a:blipFill>
              <a:blip r:embed="rId4"/>
              <a:stretch>
                <a:fillRect l="-1" t="0" r="-1" b="0"/>
              </a:stretch>
            </a:blipFill>
          </p:spPr>
        </p:sp>
        <p:sp>
          <p:nvSpPr>
            <p:cNvPr name="TextBox 19" id="19"/>
            <p:cNvSpPr txBox="true"/>
            <p:nvPr/>
          </p:nvSpPr>
          <p:spPr>
            <a:xfrm rot="0">
              <a:off x="345539" y="293854"/>
              <a:ext cx="420453" cy="476224"/>
            </a:xfrm>
            <a:prstGeom prst="rect">
              <a:avLst/>
            </a:prstGeom>
          </p:spPr>
          <p:txBody>
            <a:bodyPr anchor="t" rtlCol="false" tIns="0" lIns="0" bIns="0" rIns="0">
              <a:spAutoFit/>
            </a:bodyPr>
            <a:lstStyle/>
            <a:p>
              <a:pPr algn="ctr" marL="0" indent="0" lvl="0">
                <a:lnSpc>
                  <a:spcPts val="3002"/>
                </a:lnSpc>
                <a:spcBef>
                  <a:spcPct val="0"/>
                </a:spcBef>
              </a:pPr>
              <a:r>
                <a:rPr lang="en-US" sz="2144">
                  <a:solidFill>
                    <a:srgbClr val="FFFFFF"/>
                  </a:solidFill>
                  <a:latin typeface="HK Modular"/>
                  <a:ea typeface="HK Modular"/>
                  <a:cs typeface="HK Modular"/>
                  <a:sym typeface="HK Modular"/>
                </a:rPr>
                <a:t>4</a:t>
              </a:r>
            </a:p>
          </p:txBody>
        </p:sp>
      </p:grpSp>
      <p:sp>
        <p:nvSpPr>
          <p:cNvPr name="TextBox 20" id="20"/>
          <p:cNvSpPr txBox="true"/>
          <p:nvPr/>
        </p:nvSpPr>
        <p:spPr>
          <a:xfrm rot="0">
            <a:off x="7118675" y="6051989"/>
            <a:ext cx="8741092" cy="1217219"/>
          </a:xfrm>
          <a:prstGeom prst="rect">
            <a:avLst/>
          </a:prstGeom>
        </p:spPr>
        <p:txBody>
          <a:bodyPr anchor="t" rtlCol="false" tIns="0" lIns="0" bIns="0" rIns="0">
            <a:spAutoFit/>
          </a:bodyPr>
          <a:lstStyle/>
          <a:p>
            <a:pPr algn="l">
              <a:lnSpc>
                <a:spcPts val="4860"/>
              </a:lnSpc>
              <a:spcBef>
                <a:spcPct val="0"/>
              </a:spcBef>
            </a:pPr>
            <a:r>
              <a:rPr lang="en-US" sz="3471">
                <a:solidFill>
                  <a:srgbClr val="FFFFFF"/>
                </a:solidFill>
                <a:latin typeface="Tomorrow"/>
                <a:ea typeface="Tomorrow"/>
                <a:cs typeface="Tomorrow"/>
                <a:sym typeface="Tomorrow"/>
              </a:rPr>
              <a:t>Step-by-Step instructions</a:t>
            </a:r>
          </a:p>
          <a:p>
            <a:pPr algn="l" marL="0" indent="0" lvl="0">
              <a:lnSpc>
                <a:spcPts val="4860"/>
              </a:lnSpc>
              <a:spcBef>
                <a:spcPct val="0"/>
              </a:spcBef>
            </a:pPr>
          </a:p>
        </p:txBody>
      </p:sp>
      <p:grpSp>
        <p:nvGrpSpPr>
          <p:cNvPr name="Group 21" id="21"/>
          <p:cNvGrpSpPr/>
          <p:nvPr/>
        </p:nvGrpSpPr>
        <p:grpSpPr>
          <a:xfrm rot="0">
            <a:off x="6120563" y="7065329"/>
            <a:ext cx="833648" cy="833669"/>
            <a:chOff x="0" y="0"/>
            <a:chExt cx="1111530" cy="1111558"/>
          </a:xfrm>
        </p:grpSpPr>
        <p:sp>
          <p:nvSpPr>
            <p:cNvPr name="Freeform 22" id="22"/>
            <p:cNvSpPr/>
            <p:nvPr/>
          </p:nvSpPr>
          <p:spPr>
            <a:xfrm flipH="false" flipV="false" rot="0">
              <a:off x="0" y="0"/>
              <a:ext cx="1111530" cy="1111558"/>
            </a:xfrm>
            <a:custGeom>
              <a:avLst/>
              <a:gdLst/>
              <a:ahLst/>
              <a:cxnLst/>
              <a:rect r="r" b="b" t="t" l="l"/>
              <a:pathLst>
                <a:path h="1111558" w="1111530">
                  <a:moveTo>
                    <a:pt x="0" y="0"/>
                  </a:moveTo>
                  <a:lnTo>
                    <a:pt x="1111530" y="0"/>
                  </a:lnTo>
                  <a:lnTo>
                    <a:pt x="1111530" y="1111558"/>
                  </a:lnTo>
                  <a:lnTo>
                    <a:pt x="0" y="1111558"/>
                  </a:lnTo>
                  <a:lnTo>
                    <a:pt x="0" y="0"/>
                  </a:lnTo>
                  <a:close/>
                </a:path>
              </a:pathLst>
            </a:custGeom>
            <a:blipFill>
              <a:blip r:embed="rId4"/>
              <a:stretch>
                <a:fillRect l="-1" t="0" r="-1" b="0"/>
              </a:stretch>
            </a:blipFill>
          </p:spPr>
        </p:sp>
        <p:sp>
          <p:nvSpPr>
            <p:cNvPr name="TextBox 23" id="23"/>
            <p:cNvSpPr txBox="true"/>
            <p:nvPr/>
          </p:nvSpPr>
          <p:spPr>
            <a:xfrm rot="0">
              <a:off x="345539" y="293854"/>
              <a:ext cx="420453" cy="476224"/>
            </a:xfrm>
            <a:prstGeom prst="rect">
              <a:avLst/>
            </a:prstGeom>
          </p:spPr>
          <p:txBody>
            <a:bodyPr anchor="t" rtlCol="false" tIns="0" lIns="0" bIns="0" rIns="0">
              <a:spAutoFit/>
            </a:bodyPr>
            <a:lstStyle/>
            <a:p>
              <a:pPr algn="ctr" marL="0" indent="0" lvl="0">
                <a:lnSpc>
                  <a:spcPts val="3002"/>
                </a:lnSpc>
                <a:spcBef>
                  <a:spcPct val="0"/>
                </a:spcBef>
              </a:pPr>
              <a:r>
                <a:rPr lang="en-US" sz="2144">
                  <a:solidFill>
                    <a:srgbClr val="FFFFFF"/>
                  </a:solidFill>
                  <a:latin typeface="HK Modular"/>
                  <a:ea typeface="HK Modular"/>
                  <a:cs typeface="HK Modular"/>
                  <a:sym typeface="HK Modular"/>
                </a:rPr>
                <a:t>5</a:t>
              </a:r>
            </a:p>
          </p:txBody>
        </p:sp>
      </p:grpSp>
      <p:sp>
        <p:nvSpPr>
          <p:cNvPr name="TextBox 24" id="24"/>
          <p:cNvSpPr txBox="true"/>
          <p:nvPr/>
        </p:nvSpPr>
        <p:spPr>
          <a:xfrm rot="0">
            <a:off x="7118675" y="7142833"/>
            <a:ext cx="8741092" cy="1217219"/>
          </a:xfrm>
          <a:prstGeom prst="rect">
            <a:avLst/>
          </a:prstGeom>
        </p:spPr>
        <p:txBody>
          <a:bodyPr anchor="t" rtlCol="false" tIns="0" lIns="0" bIns="0" rIns="0">
            <a:spAutoFit/>
          </a:bodyPr>
          <a:lstStyle/>
          <a:p>
            <a:pPr algn="l">
              <a:lnSpc>
                <a:spcPts val="4860"/>
              </a:lnSpc>
              <a:spcBef>
                <a:spcPct val="0"/>
              </a:spcBef>
            </a:pPr>
            <a:r>
              <a:rPr lang="en-US" sz="3471">
                <a:solidFill>
                  <a:srgbClr val="FFFFFF"/>
                </a:solidFill>
                <a:latin typeface="Tomorrow"/>
                <a:ea typeface="Tomorrow"/>
                <a:cs typeface="Tomorrow"/>
                <a:sym typeface="Tomorrow"/>
              </a:rPr>
              <a:t>Adding constraints or conditions</a:t>
            </a:r>
          </a:p>
          <a:p>
            <a:pPr algn="l" marL="0" indent="0" lvl="0">
              <a:lnSpc>
                <a:spcPts val="4860"/>
              </a:lnSpc>
              <a:spcBef>
                <a:spcPct val="0"/>
              </a:spcBef>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224">
                <a:alpha val="100000"/>
              </a:srgbClr>
            </a:gs>
            <a:gs pos="50000">
              <a:srgbClr val="010219">
                <a:alpha val="100000"/>
              </a:srgbClr>
            </a:gs>
            <a:gs pos="100000">
              <a:srgbClr val="0496BE">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291717"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464813"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0">
            <a:off x="922134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0">
            <a:off x="13975587"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0">
            <a:off x="2258466" y="2859805"/>
            <a:ext cx="13771067" cy="5869917"/>
          </a:xfrm>
          <a:custGeom>
            <a:avLst/>
            <a:gdLst/>
            <a:ahLst/>
            <a:cxnLst/>
            <a:rect r="r" b="b" t="t" l="l"/>
            <a:pathLst>
              <a:path h="5869917" w="13771067">
                <a:moveTo>
                  <a:pt x="0" y="0"/>
                </a:moveTo>
                <a:lnTo>
                  <a:pt x="13771068" y="0"/>
                </a:lnTo>
                <a:lnTo>
                  <a:pt x="13771068" y="5869917"/>
                </a:lnTo>
                <a:lnTo>
                  <a:pt x="0" y="58699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3759294" y="3924766"/>
            <a:ext cx="10769411" cy="1073845"/>
          </a:xfrm>
          <a:prstGeom prst="rect">
            <a:avLst/>
          </a:prstGeom>
        </p:spPr>
        <p:txBody>
          <a:bodyPr anchor="t" rtlCol="false" tIns="0" lIns="0" bIns="0" rIns="0">
            <a:spAutoFit/>
          </a:bodyPr>
          <a:lstStyle/>
          <a:p>
            <a:pPr algn="l">
              <a:lnSpc>
                <a:spcPts val="4336"/>
              </a:lnSpc>
              <a:spcBef>
                <a:spcPct val="0"/>
              </a:spcBef>
            </a:pPr>
            <a:r>
              <a:rPr lang="en-US" sz="3097">
                <a:solidFill>
                  <a:srgbClr val="FFFFFF"/>
                </a:solidFill>
                <a:latin typeface="Tomorrow"/>
                <a:ea typeface="Tomorrow"/>
                <a:cs typeface="Tomorrow"/>
                <a:sym typeface="Tomorrow"/>
              </a:rPr>
              <a:t>Adding conditions helps control the scope of responses.</a:t>
            </a:r>
          </a:p>
          <a:p>
            <a:pPr algn="l">
              <a:lnSpc>
                <a:spcPts val="4336"/>
              </a:lnSpc>
              <a:spcBef>
                <a:spcPct val="0"/>
              </a:spcBef>
            </a:pPr>
          </a:p>
        </p:txBody>
      </p:sp>
      <p:sp>
        <p:nvSpPr>
          <p:cNvPr name="TextBox 8" id="8"/>
          <p:cNvSpPr txBox="true"/>
          <p:nvPr/>
        </p:nvSpPr>
        <p:spPr>
          <a:xfrm rot="0">
            <a:off x="2254557" y="1141533"/>
            <a:ext cx="15537791" cy="726117"/>
          </a:xfrm>
          <a:prstGeom prst="rect">
            <a:avLst/>
          </a:prstGeom>
        </p:spPr>
        <p:txBody>
          <a:bodyPr anchor="t" rtlCol="false" tIns="0" lIns="0" bIns="0" rIns="0">
            <a:spAutoFit/>
          </a:bodyPr>
          <a:lstStyle/>
          <a:p>
            <a:pPr algn="l" marL="0" indent="0" lvl="0">
              <a:lnSpc>
                <a:spcPts val="5969"/>
              </a:lnSpc>
              <a:spcBef>
                <a:spcPct val="0"/>
              </a:spcBef>
            </a:pPr>
            <a:r>
              <a:rPr lang="en-US" sz="4263">
                <a:solidFill>
                  <a:srgbClr val="FFFFFF"/>
                </a:solidFill>
                <a:latin typeface="HK Modular"/>
                <a:ea typeface="HK Modular"/>
                <a:cs typeface="HK Modular"/>
                <a:sym typeface="HK Modular"/>
              </a:rPr>
              <a:t>Adding constraints or conditions</a:t>
            </a:r>
          </a:p>
        </p:txBody>
      </p:sp>
      <p:grpSp>
        <p:nvGrpSpPr>
          <p:cNvPr name="Group 9" id="9"/>
          <p:cNvGrpSpPr/>
          <p:nvPr/>
        </p:nvGrpSpPr>
        <p:grpSpPr>
          <a:xfrm rot="0">
            <a:off x="1021921" y="1028700"/>
            <a:ext cx="1037426" cy="1037452"/>
            <a:chOff x="0" y="0"/>
            <a:chExt cx="1383234" cy="1383269"/>
          </a:xfrm>
        </p:grpSpPr>
        <p:sp>
          <p:nvSpPr>
            <p:cNvPr name="Freeform 10" id="10"/>
            <p:cNvSpPr/>
            <p:nvPr/>
          </p:nvSpPr>
          <p:spPr>
            <a:xfrm flipH="false" flipV="false" rot="0">
              <a:off x="0" y="0"/>
              <a:ext cx="1383234" cy="1383269"/>
            </a:xfrm>
            <a:custGeom>
              <a:avLst/>
              <a:gdLst/>
              <a:ahLst/>
              <a:cxnLst/>
              <a:rect r="r" b="b" t="t" l="l"/>
              <a:pathLst>
                <a:path h="1383269" w="1383234">
                  <a:moveTo>
                    <a:pt x="0" y="0"/>
                  </a:moveTo>
                  <a:lnTo>
                    <a:pt x="1383234" y="0"/>
                  </a:lnTo>
                  <a:lnTo>
                    <a:pt x="1383234" y="1383269"/>
                  </a:lnTo>
                  <a:lnTo>
                    <a:pt x="0" y="1383269"/>
                  </a:lnTo>
                  <a:lnTo>
                    <a:pt x="0" y="0"/>
                  </a:lnTo>
                  <a:close/>
                </a:path>
              </a:pathLst>
            </a:custGeom>
            <a:blipFill>
              <a:blip r:embed="rId6"/>
              <a:stretch>
                <a:fillRect l="-1" t="0" r="-1" b="0"/>
              </a:stretch>
            </a:blipFill>
          </p:spPr>
        </p:sp>
        <p:sp>
          <p:nvSpPr>
            <p:cNvPr name="TextBox 11" id="11"/>
            <p:cNvSpPr txBox="true"/>
            <p:nvPr/>
          </p:nvSpPr>
          <p:spPr>
            <a:xfrm rot="0">
              <a:off x="433422" y="380811"/>
              <a:ext cx="516391" cy="574021"/>
            </a:xfrm>
            <a:prstGeom prst="rect">
              <a:avLst/>
            </a:prstGeom>
          </p:spPr>
          <p:txBody>
            <a:bodyPr anchor="t" rtlCol="false" tIns="0" lIns="0" bIns="0" rIns="0">
              <a:spAutoFit/>
            </a:bodyPr>
            <a:lstStyle/>
            <a:p>
              <a:pPr algn="ctr" marL="0" indent="0" lvl="0">
                <a:lnSpc>
                  <a:spcPts val="3687"/>
                </a:lnSpc>
                <a:spcBef>
                  <a:spcPct val="0"/>
                </a:spcBef>
              </a:pPr>
              <a:r>
                <a:rPr lang="en-US" sz="2633">
                  <a:solidFill>
                    <a:srgbClr val="FFFFFF"/>
                  </a:solidFill>
                  <a:latin typeface="HK Modular"/>
                  <a:ea typeface="HK Modular"/>
                  <a:cs typeface="HK Modular"/>
                  <a:sym typeface="HK Modular"/>
                </a:rPr>
                <a:t>5</a:t>
              </a:r>
            </a:p>
          </p:txBody>
        </p:sp>
      </p:grpSp>
      <p:sp>
        <p:nvSpPr>
          <p:cNvPr name="TextBox 12" id="12"/>
          <p:cNvSpPr txBox="true"/>
          <p:nvPr/>
        </p:nvSpPr>
        <p:spPr>
          <a:xfrm rot="0">
            <a:off x="2886643" y="4941461"/>
            <a:ext cx="11642063" cy="2150110"/>
          </a:xfrm>
          <a:prstGeom prst="rect">
            <a:avLst/>
          </a:prstGeom>
        </p:spPr>
        <p:txBody>
          <a:bodyPr anchor="t" rtlCol="false" tIns="0" lIns="0" bIns="0" rIns="0">
            <a:spAutoFit/>
          </a:bodyPr>
          <a:lstStyle/>
          <a:p>
            <a:pPr algn="l" marL="2007873" indent="-501968" lvl="3">
              <a:lnSpc>
                <a:spcPts val="4340"/>
              </a:lnSpc>
              <a:buFont typeface="Arial"/>
              <a:buChar char="￭"/>
            </a:pPr>
            <a:r>
              <a:rPr lang="en-US" sz="3100">
                <a:solidFill>
                  <a:srgbClr val="FFFFFF"/>
                </a:solidFill>
                <a:latin typeface="Open Sans"/>
                <a:ea typeface="Open Sans"/>
                <a:cs typeface="Open Sans"/>
                <a:sym typeface="Open Sans"/>
              </a:rPr>
              <a:t>Poor Prompt: “Give me a summary.”</a:t>
            </a:r>
          </a:p>
          <a:p>
            <a:pPr algn="l" marL="2007873" indent="-501968" lvl="3">
              <a:lnSpc>
                <a:spcPts val="4340"/>
              </a:lnSpc>
              <a:buFont typeface="Arial"/>
              <a:buChar char="￭"/>
            </a:pPr>
            <a:r>
              <a:rPr lang="en-US" sz="3100">
                <a:solidFill>
                  <a:srgbClr val="FFFFFF"/>
                </a:solidFill>
                <a:latin typeface="Open Sans"/>
                <a:ea typeface="Open Sans"/>
                <a:cs typeface="Open Sans"/>
                <a:sym typeface="Open Sans"/>
              </a:rPr>
              <a:t>Better Prompt: “Summarize this article in 50 words or less.”</a:t>
            </a:r>
          </a:p>
          <a:p>
            <a:pPr algn="l">
              <a:lnSpc>
                <a:spcPts val="4340"/>
              </a:lnSpc>
            </a:pPr>
          </a:p>
        </p:txBody>
      </p:sp>
      <p:sp>
        <p:nvSpPr>
          <p:cNvPr name="Freeform 13" id="13"/>
          <p:cNvSpPr/>
          <p:nvPr/>
        </p:nvSpPr>
        <p:spPr>
          <a:xfrm flipH="false" flipV="false" rot="0">
            <a:off x="14384118" y="4998611"/>
            <a:ext cx="3784783" cy="4821380"/>
          </a:xfrm>
          <a:custGeom>
            <a:avLst/>
            <a:gdLst/>
            <a:ahLst/>
            <a:cxnLst/>
            <a:rect r="r" b="b" t="t" l="l"/>
            <a:pathLst>
              <a:path h="4821380" w="3784783">
                <a:moveTo>
                  <a:pt x="0" y="0"/>
                </a:moveTo>
                <a:lnTo>
                  <a:pt x="3784783" y="0"/>
                </a:lnTo>
                <a:lnTo>
                  <a:pt x="3784783" y="4821380"/>
                </a:lnTo>
                <a:lnTo>
                  <a:pt x="0" y="4821380"/>
                </a:lnTo>
                <a:lnTo>
                  <a:pt x="0" y="0"/>
                </a:lnTo>
                <a:close/>
              </a:path>
            </a:pathLst>
          </a:custGeom>
          <a:blipFill>
            <a:blip r:embed="rId7"/>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67096D">
                <a:alpha val="100000"/>
              </a:srgbClr>
            </a:gs>
            <a:gs pos="50000">
              <a:srgbClr val="240753">
                <a:alpha val="100000"/>
              </a:srgbClr>
            </a:gs>
            <a:gs pos="100000">
              <a:srgbClr val="2A05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671103" y="-3227555"/>
            <a:ext cx="11749288" cy="13926958"/>
          </a:xfrm>
          <a:custGeom>
            <a:avLst/>
            <a:gdLst/>
            <a:ahLst/>
            <a:cxnLst/>
            <a:rect r="r" b="b" t="t" l="l"/>
            <a:pathLst>
              <a:path h="13926958" w="11749288">
                <a:moveTo>
                  <a:pt x="0" y="0"/>
                </a:moveTo>
                <a:lnTo>
                  <a:pt x="11749288" y="0"/>
                </a:lnTo>
                <a:lnTo>
                  <a:pt x="11749288" y="13926958"/>
                </a:lnTo>
                <a:lnTo>
                  <a:pt x="0" y="13926958"/>
                </a:lnTo>
                <a:lnTo>
                  <a:pt x="0" y="0"/>
                </a:lnTo>
                <a:close/>
              </a:path>
            </a:pathLst>
          </a:custGeom>
          <a:blipFill>
            <a:blip r:embed="rId2">
              <a:alphaModFix amt="32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522571" y="2859235"/>
            <a:ext cx="2036126" cy="2104523"/>
          </a:xfrm>
          <a:custGeom>
            <a:avLst/>
            <a:gdLst/>
            <a:ahLst/>
            <a:cxnLst/>
            <a:rect r="r" b="b" t="t" l="l"/>
            <a:pathLst>
              <a:path h="2104523" w="2036126">
                <a:moveTo>
                  <a:pt x="2036125" y="0"/>
                </a:moveTo>
                <a:lnTo>
                  <a:pt x="0" y="0"/>
                </a:lnTo>
                <a:lnTo>
                  <a:pt x="0" y="2104523"/>
                </a:lnTo>
                <a:lnTo>
                  <a:pt x="2036125" y="2104523"/>
                </a:lnTo>
                <a:lnTo>
                  <a:pt x="2036125" y="0"/>
                </a:lnTo>
                <a:close/>
              </a:path>
            </a:pathLst>
          </a:custGeom>
          <a:blipFill>
            <a:blip r:embed="rId4"/>
            <a:stretch>
              <a:fillRect l="0" t="0" r="0" b="0"/>
            </a:stretch>
          </a:blipFill>
        </p:spPr>
      </p:sp>
      <p:sp>
        <p:nvSpPr>
          <p:cNvPr name="Freeform 4" id="4"/>
          <p:cNvSpPr/>
          <p:nvPr/>
        </p:nvSpPr>
        <p:spPr>
          <a:xfrm flipH="false" flipV="false" rot="288391">
            <a:off x="2288185" y="3093483"/>
            <a:ext cx="5830712" cy="5706810"/>
          </a:xfrm>
          <a:custGeom>
            <a:avLst/>
            <a:gdLst/>
            <a:ahLst/>
            <a:cxnLst/>
            <a:rect r="r" b="b" t="t" l="l"/>
            <a:pathLst>
              <a:path h="5706810" w="5830712">
                <a:moveTo>
                  <a:pt x="0" y="0"/>
                </a:moveTo>
                <a:lnTo>
                  <a:pt x="5830712" y="0"/>
                </a:lnTo>
                <a:lnTo>
                  <a:pt x="5830712" y="5706809"/>
                </a:lnTo>
                <a:lnTo>
                  <a:pt x="0" y="5706809"/>
                </a:lnTo>
                <a:lnTo>
                  <a:pt x="0" y="0"/>
                </a:lnTo>
                <a:close/>
              </a:path>
            </a:pathLst>
          </a:custGeom>
          <a:blipFill>
            <a:blip r:embed="rId5"/>
            <a:stretch>
              <a:fillRect l="0" t="0" r="0" b="0"/>
            </a:stretch>
          </a:blipFill>
        </p:spPr>
      </p:sp>
      <p:grpSp>
        <p:nvGrpSpPr>
          <p:cNvPr name="Group 5" id="5"/>
          <p:cNvGrpSpPr/>
          <p:nvPr/>
        </p:nvGrpSpPr>
        <p:grpSpPr>
          <a:xfrm rot="0">
            <a:off x="9756929" y="2392598"/>
            <a:ext cx="7202270" cy="1773559"/>
            <a:chOff x="0" y="0"/>
            <a:chExt cx="9603026" cy="2364745"/>
          </a:xfrm>
        </p:grpSpPr>
        <p:sp>
          <p:nvSpPr>
            <p:cNvPr name="Freeform 6" id="6"/>
            <p:cNvSpPr/>
            <p:nvPr/>
          </p:nvSpPr>
          <p:spPr>
            <a:xfrm flipH="false" flipV="false" rot="0">
              <a:off x="0" y="0"/>
              <a:ext cx="9603026" cy="2364745"/>
            </a:xfrm>
            <a:custGeom>
              <a:avLst/>
              <a:gdLst/>
              <a:ahLst/>
              <a:cxnLst/>
              <a:rect r="r" b="b" t="t" l="l"/>
              <a:pathLst>
                <a:path h="2364745" w="9603026">
                  <a:moveTo>
                    <a:pt x="0" y="0"/>
                  </a:moveTo>
                  <a:lnTo>
                    <a:pt x="9603026" y="0"/>
                  </a:lnTo>
                  <a:lnTo>
                    <a:pt x="9603026" y="2364745"/>
                  </a:lnTo>
                  <a:lnTo>
                    <a:pt x="0" y="23647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337386" y="611755"/>
              <a:ext cx="8928255" cy="1089198"/>
            </a:xfrm>
            <a:prstGeom prst="rect">
              <a:avLst/>
            </a:prstGeom>
          </p:spPr>
          <p:txBody>
            <a:bodyPr anchor="t" rtlCol="false" tIns="0" lIns="0" bIns="0" rIns="0">
              <a:spAutoFit/>
            </a:bodyPr>
            <a:lstStyle/>
            <a:p>
              <a:pPr algn="ctr">
                <a:lnSpc>
                  <a:spcPts val="3096"/>
                </a:lnSpc>
              </a:pPr>
              <a:r>
                <a:rPr lang="en-US" sz="3127">
                  <a:solidFill>
                    <a:srgbClr val="FFFFFF"/>
                  </a:solidFill>
                  <a:latin typeface="Tomorrow"/>
                  <a:ea typeface="Tomorrow"/>
                  <a:cs typeface="Tomorrow"/>
                  <a:sym typeface="Tomorrow"/>
                </a:rPr>
                <a:t>ROL</a:t>
              </a:r>
              <a:r>
                <a:rPr lang="en-US" sz="3127">
                  <a:solidFill>
                    <a:srgbClr val="FFFFFF"/>
                  </a:solidFill>
                  <a:latin typeface="Tomorrow"/>
                  <a:ea typeface="Tomorrow"/>
                  <a:cs typeface="Tomorrow"/>
                  <a:sym typeface="Tomorrow"/>
                </a:rPr>
                <a:t>E-BASED PROMPTING</a:t>
              </a:r>
            </a:p>
            <a:p>
              <a:pPr algn="ctr">
                <a:lnSpc>
                  <a:spcPts val="3096"/>
                </a:lnSpc>
              </a:pPr>
            </a:p>
          </p:txBody>
        </p:sp>
      </p:grpSp>
      <p:sp>
        <p:nvSpPr>
          <p:cNvPr name="TextBox 8" id="8"/>
          <p:cNvSpPr txBox="true"/>
          <p:nvPr/>
        </p:nvSpPr>
        <p:spPr>
          <a:xfrm rot="0">
            <a:off x="2254557" y="1141533"/>
            <a:ext cx="15004743" cy="1446810"/>
          </a:xfrm>
          <a:prstGeom prst="rect">
            <a:avLst/>
          </a:prstGeom>
        </p:spPr>
        <p:txBody>
          <a:bodyPr anchor="t" rtlCol="false" tIns="0" lIns="0" bIns="0" rIns="0">
            <a:spAutoFit/>
          </a:bodyPr>
          <a:lstStyle/>
          <a:p>
            <a:pPr algn="l">
              <a:lnSpc>
                <a:spcPts val="5829"/>
              </a:lnSpc>
            </a:pPr>
            <a:r>
              <a:rPr lang="en-US" sz="4163">
                <a:solidFill>
                  <a:srgbClr val="FFFFFF"/>
                </a:solidFill>
                <a:latin typeface="HK Modular"/>
                <a:ea typeface="HK Modular"/>
                <a:cs typeface="HK Modular"/>
                <a:sym typeface="HK Modular"/>
              </a:rPr>
              <a:t>Prompting TRIcks</a:t>
            </a:r>
          </a:p>
          <a:p>
            <a:pPr algn="l" marL="0" indent="0" lvl="0">
              <a:lnSpc>
                <a:spcPts val="5829"/>
              </a:lnSpc>
              <a:spcBef>
                <a:spcPct val="0"/>
              </a:spcBef>
            </a:pPr>
          </a:p>
        </p:txBody>
      </p:sp>
      <p:sp>
        <p:nvSpPr>
          <p:cNvPr name="Freeform 9" id="9"/>
          <p:cNvSpPr/>
          <p:nvPr/>
        </p:nvSpPr>
        <p:spPr>
          <a:xfrm flipH="false" flipV="false" rot="0">
            <a:off x="1021921" y="1028700"/>
            <a:ext cx="1037426" cy="1037426"/>
          </a:xfrm>
          <a:custGeom>
            <a:avLst/>
            <a:gdLst/>
            <a:ahLst/>
            <a:cxnLst/>
            <a:rect r="r" b="b" t="t" l="l"/>
            <a:pathLst>
              <a:path h="1037426" w="1037426">
                <a:moveTo>
                  <a:pt x="0" y="0"/>
                </a:moveTo>
                <a:lnTo>
                  <a:pt x="1037425" y="0"/>
                </a:lnTo>
                <a:lnTo>
                  <a:pt x="1037425" y="1037426"/>
                </a:lnTo>
                <a:lnTo>
                  <a:pt x="0" y="1037426"/>
                </a:lnTo>
                <a:lnTo>
                  <a:pt x="0" y="0"/>
                </a:lnTo>
                <a:close/>
              </a:path>
            </a:pathLst>
          </a:custGeom>
          <a:blipFill>
            <a:blip r:embed="rId8"/>
            <a:stretch>
              <a:fillRect l="0" t="0" r="0" b="0"/>
            </a:stretch>
          </a:blipFill>
        </p:spPr>
      </p:sp>
      <p:grpSp>
        <p:nvGrpSpPr>
          <p:cNvPr name="Group 10" id="10"/>
          <p:cNvGrpSpPr/>
          <p:nvPr/>
        </p:nvGrpSpPr>
        <p:grpSpPr>
          <a:xfrm rot="0">
            <a:off x="9756929" y="4289982"/>
            <a:ext cx="7290846" cy="2191938"/>
            <a:chOff x="0" y="0"/>
            <a:chExt cx="9721128" cy="2922584"/>
          </a:xfrm>
        </p:grpSpPr>
        <p:sp>
          <p:nvSpPr>
            <p:cNvPr name="Freeform 11" id="11"/>
            <p:cNvSpPr/>
            <p:nvPr/>
          </p:nvSpPr>
          <p:spPr>
            <a:xfrm flipH="false" flipV="false" rot="0">
              <a:off x="0" y="0"/>
              <a:ext cx="9721128" cy="2922584"/>
            </a:xfrm>
            <a:custGeom>
              <a:avLst/>
              <a:gdLst/>
              <a:ahLst/>
              <a:cxnLst/>
              <a:rect r="r" b="b" t="t" l="l"/>
              <a:pathLst>
                <a:path h="2922584" w="9721128">
                  <a:moveTo>
                    <a:pt x="0" y="0"/>
                  </a:moveTo>
                  <a:lnTo>
                    <a:pt x="9721128" y="0"/>
                  </a:lnTo>
                  <a:lnTo>
                    <a:pt x="9721128" y="2922584"/>
                  </a:lnTo>
                  <a:lnTo>
                    <a:pt x="0" y="2922584"/>
                  </a:lnTo>
                  <a:lnTo>
                    <a:pt x="0" y="0"/>
                  </a:lnTo>
                  <a:close/>
                </a:path>
              </a:pathLst>
            </a:custGeom>
            <a:blipFill>
              <a:blip r:embed="rId6">
                <a:extLst>
                  <a:ext uri="{96DAC541-7B7A-43D3-8B79-37D633B846F1}">
                    <asvg:svgBlip xmlns:asvg="http://schemas.microsoft.com/office/drawing/2016/SVG/main" r:embed="rId7"/>
                  </a:ext>
                </a:extLst>
              </a:blip>
              <a:stretch>
                <a:fillRect l="-11044" t="0" r="-11044" b="0"/>
              </a:stretch>
            </a:blipFill>
            <a:ln cap="sq">
              <a:noFill/>
              <a:prstDash val="solid"/>
              <a:miter/>
            </a:ln>
          </p:spPr>
        </p:sp>
        <p:sp>
          <p:nvSpPr>
            <p:cNvPr name="TextBox 12" id="12"/>
            <p:cNvSpPr txBox="true"/>
            <p:nvPr/>
          </p:nvSpPr>
          <p:spPr>
            <a:xfrm rot="0">
              <a:off x="341535" y="863057"/>
              <a:ext cx="9038058" cy="1112938"/>
            </a:xfrm>
            <a:prstGeom prst="rect">
              <a:avLst/>
            </a:prstGeom>
          </p:spPr>
          <p:txBody>
            <a:bodyPr anchor="t" rtlCol="false" tIns="0" lIns="0" bIns="0" rIns="0">
              <a:spAutoFit/>
            </a:bodyPr>
            <a:lstStyle/>
            <a:p>
              <a:pPr algn="ctr">
                <a:lnSpc>
                  <a:spcPts val="3134"/>
                </a:lnSpc>
                <a:spcBef>
                  <a:spcPct val="0"/>
                </a:spcBef>
              </a:pPr>
              <a:r>
                <a:rPr lang="en-US" sz="3165">
                  <a:solidFill>
                    <a:srgbClr val="FFFFFF"/>
                  </a:solidFill>
                  <a:latin typeface="Tomorrow"/>
                  <a:ea typeface="Tomorrow"/>
                  <a:cs typeface="Tomorrow"/>
                  <a:sym typeface="Tomorrow"/>
                </a:rPr>
                <a:t>CH</a:t>
              </a:r>
              <a:r>
                <a:rPr lang="en-US" sz="3165" strike="noStrike" u="none">
                  <a:solidFill>
                    <a:srgbClr val="FFFFFF"/>
                  </a:solidFill>
                  <a:latin typeface="Tomorrow"/>
                  <a:ea typeface="Tomorrow"/>
                  <a:cs typeface="Tomorrow"/>
                  <a:sym typeface="Tomorrow"/>
                </a:rPr>
                <a:t>AIN-OF-THOUGHT PROMPTING</a:t>
              </a:r>
            </a:p>
            <a:p>
              <a:pPr algn="ctr" marL="0" indent="0" lvl="0">
                <a:lnSpc>
                  <a:spcPts val="3134"/>
                </a:lnSpc>
                <a:spcBef>
                  <a:spcPct val="0"/>
                </a:spcBef>
              </a:pPr>
            </a:p>
          </p:txBody>
        </p:sp>
      </p:grpSp>
      <p:grpSp>
        <p:nvGrpSpPr>
          <p:cNvPr name="Group 13" id="13"/>
          <p:cNvGrpSpPr/>
          <p:nvPr/>
        </p:nvGrpSpPr>
        <p:grpSpPr>
          <a:xfrm rot="0">
            <a:off x="9756929" y="6606466"/>
            <a:ext cx="7290846" cy="2191938"/>
            <a:chOff x="0" y="0"/>
            <a:chExt cx="9721128" cy="2922584"/>
          </a:xfrm>
        </p:grpSpPr>
        <p:sp>
          <p:nvSpPr>
            <p:cNvPr name="Freeform 14" id="14"/>
            <p:cNvSpPr/>
            <p:nvPr/>
          </p:nvSpPr>
          <p:spPr>
            <a:xfrm flipH="false" flipV="false" rot="0">
              <a:off x="0" y="0"/>
              <a:ext cx="9721128" cy="2922584"/>
            </a:xfrm>
            <a:custGeom>
              <a:avLst/>
              <a:gdLst/>
              <a:ahLst/>
              <a:cxnLst/>
              <a:rect r="r" b="b" t="t" l="l"/>
              <a:pathLst>
                <a:path h="2922584" w="9721128">
                  <a:moveTo>
                    <a:pt x="0" y="0"/>
                  </a:moveTo>
                  <a:lnTo>
                    <a:pt x="9721128" y="0"/>
                  </a:lnTo>
                  <a:lnTo>
                    <a:pt x="9721128" y="2922584"/>
                  </a:lnTo>
                  <a:lnTo>
                    <a:pt x="0" y="2922584"/>
                  </a:lnTo>
                  <a:lnTo>
                    <a:pt x="0" y="0"/>
                  </a:lnTo>
                  <a:close/>
                </a:path>
              </a:pathLst>
            </a:custGeom>
            <a:blipFill>
              <a:blip r:embed="rId6">
                <a:extLst>
                  <a:ext uri="{96DAC541-7B7A-43D3-8B79-37D633B846F1}">
                    <asvg:svgBlip xmlns:asvg="http://schemas.microsoft.com/office/drawing/2016/SVG/main" r:embed="rId7"/>
                  </a:ext>
                </a:extLst>
              </a:blip>
              <a:stretch>
                <a:fillRect l="-11044" t="0" r="-11044" b="0"/>
              </a:stretch>
            </a:blipFill>
            <a:ln cap="sq">
              <a:noFill/>
              <a:prstDash val="solid"/>
              <a:miter/>
            </a:ln>
          </p:spPr>
        </p:sp>
        <p:sp>
          <p:nvSpPr>
            <p:cNvPr name="TextBox 15" id="15"/>
            <p:cNvSpPr txBox="true"/>
            <p:nvPr/>
          </p:nvSpPr>
          <p:spPr>
            <a:xfrm rot="0">
              <a:off x="341535" y="863057"/>
              <a:ext cx="9038058" cy="1112938"/>
            </a:xfrm>
            <a:prstGeom prst="rect">
              <a:avLst/>
            </a:prstGeom>
          </p:spPr>
          <p:txBody>
            <a:bodyPr anchor="t" rtlCol="false" tIns="0" lIns="0" bIns="0" rIns="0">
              <a:spAutoFit/>
            </a:bodyPr>
            <a:lstStyle/>
            <a:p>
              <a:pPr algn="ctr">
                <a:lnSpc>
                  <a:spcPts val="3134"/>
                </a:lnSpc>
                <a:spcBef>
                  <a:spcPct val="0"/>
                </a:spcBef>
              </a:pPr>
              <a:r>
                <a:rPr lang="en-US" sz="3165">
                  <a:solidFill>
                    <a:srgbClr val="FFFFFF"/>
                  </a:solidFill>
                  <a:latin typeface="Tomorrow"/>
                  <a:ea typeface="Tomorrow"/>
                  <a:cs typeface="Tomorrow"/>
                  <a:sym typeface="Tomorrow"/>
                </a:rPr>
                <a:t>FEW-SHO</a:t>
              </a:r>
              <a:r>
                <a:rPr lang="en-US" sz="3165" strike="noStrike" u="none">
                  <a:solidFill>
                    <a:srgbClr val="FFFFFF"/>
                  </a:solidFill>
                  <a:latin typeface="Tomorrow"/>
                  <a:ea typeface="Tomorrow"/>
                  <a:cs typeface="Tomorrow"/>
                  <a:sym typeface="Tomorrow"/>
                </a:rPr>
                <a:t>T LEARNING</a:t>
              </a:r>
            </a:p>
            <a:p>
              <a:pPr algn="ctr" marL="0" indent="0" lvl="0">
                <a:lnSpc>
                  <a:spcPts val="3134"/>
                </a:lnSpc>
                <a:spcBef>
                  <a:spcPct val="0"/>
                </a:spcBef>
              </a:pP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67096D">
                <a:alpha val="100000"/>
              </a:srgbClr>
            </a:gs>
            <a:gs pos="50000">
              <a:srgbClr val="1A0242">
                <a:alpha val="100000"/>
              </a:srgbClr>
            </a:gs>
            <a:gs pos="100000">
              <a:srgbClr val="000000">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391634" y="-4392134"/>
            <a:ext cx="19071268" cy="19071268"/>
          </a:xfrm>
          <a:custGeom>
            <a:avLst/>
            <a:gdLst/>
            <a:ahLst/>
            <a:cxnLst/>
            <a:rect r="r" b="b" t="t" l="l"/>
            <a:pathLst>
              <a:path h="19071268" w="19071268">
                <a:moveTo>
                  <a:pt x="0" y="0"/>
                </a:moveTo>
                <a:lnTo>
                  <a:pt x="19071268" y="0"/>
                </a:lnTo>
                <a:lnTo>
                  <a:pt x="19071268" y="19071268"/>
                </a:lnTo>
                <a:lnTo>
                  <a:pt x="0" y="19071268"/>
                </a:lnTo>
                <a:lnTo>
                  <a:pt x="0" y="0"/>
                </a:lnTo>
                <a:close/>
              </a:path>
            </a:pathLst>
          </a:custGeom>
          <a:blipFill>
            <a:blip r:embed="rId2">
              <a:alphaModFix amt="21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862687" y="1350027"/>
            <a:ext cx="3396613" cy="3552014"/>
          </a:xfrm>
          <a:custGeom>
            <a:avLst/>
            <a:gdLst/>
            <a:ahLst/>
            <a:cxnLst/>
            <a:rect r="r" b="b" t="t" l="l"/>
            <a:pathLst>
              <a:path h="3552014" w="3396613">
                <a:moveTo>
                  <a:pt x="0" y="0"/>
                </a:moveTo>
                <a:lnTo>
                  <a:pt x="3396613" y="0"/>
                </a:lnTo>
                <a:lnTo>
                  <a:pt x="3396613" y="3552014"/>
                </a:lnTo>
                <a:lnTo>
                  <a:pt x="0" y="3552014"/>
                </a:lnTo>
                <a:lnTo>
                  <a:pt x="0" y="0"/>
                </a:lnTo>
                <a:close/>
              </a:path>
            </a:pathLst>
          </a:custGeom>
          <a:blipFill>
            <a:blip r:embed="rId4"/>
            <a:stretch>
              <a:fillRect l="0" t="0" r="0" b="0"/>
            </a:stretch>
          </a:blipFill>
        </p:spPr>
      </p:sp>
      <p:sp>
        <p:nvSpPr>
          <p:cNvPr name="Freeform 4" id="4"/>
          <p:cNvSpPr/>
          <p:nvPr/>
        </p:nvSpPr>
        <p:spPr>
          <a:xfrm flipH="false" flipV="false" rot="0">
            <a:off x="1582318" y="2497582"/>
            <a:ext cx="13771067" cy="5869917"/>
          </a:xfrm>
          <a:custGeom>
            <a:avLst/>
            <a:gdLst/>
            <a:ahLst/>
            <a:cxnLst/>
            <a:rect r="r" b="b" t="t" l="l"/>
            <a:pathLst>
              <a:path h="5869917" w="13771067">
                <a:moveTo>
                  <a:pt x="0" y="0"/>
                </a:moveTo>
                <a:lnTo>
                  <a:pt x="13771067" y="0"/>
                </a:lnTo>
                <a:lnTo>
                  <a:pt x="13771067" y="5869918"/>
                </a:lnTo>
                <a:lnTo>
                  <a:pt x="0" y="58699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2922379" y="3309017"/>
            <a:ext cx="11090945" cy="4656622"/>
          </a:xfrm>
          <a:prstGeom prst="rect">
            <a:avLst/>
          </a:prstGeom>
        </p:spPr>
        <p:txBody>
          <a:bodyPr anchor="t" rtlCol="false" tIns="0" lIns="0" bIns="0" rIns="0">
            <a:spAutoFit/>
          </a:bodyPr>
          <a:lstStyle/>
          <a:p>
            <a:pPr algn="ctr">
              <a:lnSpc>
                <a:spcPts val="4750"/>
              </a:lnSpc>
            </a:pPr>
            <a:r>
              <a:rPr lang="en-US" sz="3393">
                <a:solidFill>
                  <a:srgbClr val="FFFFFF"/>
                </a:solidFill>
                <a:latin typeface="Open Sans"/>
                <a:ea typeface="Open Sans"/>
                <a:cs typeface="Open Sans"/>
                <a:sym typeface="Open Sans"/>
              </a:rPr>
              <a:t>Role-Based Prompting</a:t>
            </a:r>
          </a:p>
          <a:p>
            <a:pPr algn="ctr">
              <a:lnSpc>
                <a:spcPts val="4750"/>
              </a:lnSpc>
            </a:pPr>
          </a:p>
          <a:p>
            <a:pPr algn="l">
              <a:lnSpc>
                <a:spcPts val="4330"/>
              </a:lnSpc>
            </a:pPr>
            <a:r>
              <a:rPr lang="en-US" sz="3093">
                <a:solidFill>
                  <a:srgbClr val="FFFFFF"/>
                </a:solidFill>
                <a:latin typeface="Open Sans"/>
                <a:ea typeface="Open Sans"/>
                <a:cs typeface="Open Sans"/>
                <a:sym typeface="Open Sans"/>
              </a:rPr>
              <a:t>You can assign a role to the AI to generate more specialized responses.</a:t>
            </a:r>
          </a:p>
          <a:p>
            <a:pPr algn="l" marL="1163023" indent="-387674" lvl="2">
              <a:lnSpc>
                <a:spcPts val="3770"/>
              </a:lnSpc>
              <a:buFont typeface="Arial"/>
              <a:buChar char="⚬"/>
            </a:pPr>
            <a:r>
              <a:rPr lang="en-US" sz="2693">
                <a:solidFill>
                  <a:srgbClr val="FFFFFF"/>
                </a:solidFill>
                <a:latin typeface="Open Sans"/>
                <a:ea typeface="Open Sans"/>
                <a:cs typeface="Open Sans"/>
                <a:sym typeface="Open Sans"/>
              </a:rPr>
              <a:t>Prompt: “You are a history professor. Explain the causes of the Cold War in a way that a high school student can understand.”</a:t>
            </a:r>
          </a:p>
          <a:p>
            <a:pPr algn="l" marL="1163023" indent="-387674" lvl="2">
              <a:lnSpc>
                <a:spcPts val="3770"/>
              </a:lnSpc>
              <a:buFont typeface="Arial"/>
              <a:buChar char="⚬"/>
            </a:pPr>
            <a:r>
              <a:rPr lang="en-US" sz="2693">
                <a:solidFill>
                  <a:srgbClr val="FFFFFF"/>
                </a:solidFill>
                <a:latin typeface="Open Sans"/>
                <a:ea typeface="Open Sans"/>
                <a:cs typeface="Open Sans"/>
                <a:sym typeface="Open Sans"/>
              </a:rPr>
              <a:t>Prompt Canvas on </a:t>
            </a:r>
            <a:r>
              <a:rPr lang="en-US" sz="2693" u="sng">
                <a:solidFill>
                  <a:srgbClr val="FFFFFF"/>
                </a:solidFill>
                <a:latin typeface="Open Sans"/>
                <a:ea typeface="Open Sans"/>
                <a:cs typeface="Open Sans"/>
                <a:sym typeface="Open Sans"/>
                <a:hlinkClick r:id="rId7" tooltip="https://prompts.chat"/>
              </a:rPr>
              <a:t>prompts.chat</a:t>
            </a:r>
          </a:p>
          <a:p>
            <a:pPr algn="ctr">
              <a:lnSpc>
                <a:spcPts val="3770"/>
              </a:lnSpc>
            </a:pP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67096D">
                <a:alpha val="100000"/>
              </a:srgbClr>
            </a:gs>
            <a:gs pos="50000">
              <a:srgbClr val="1A0242">
                <a:alpha val="100000"/>
              </a:srgbClr>
            </a:gs>
            <a:gs pos="100000">
              <a:srgbClr val="000000">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391634" y="-4392134"/>
            <a:ext cx="19071268" cy="19071268"/>
          </a:xfrm>
          <a:custGeom>
            <a:avLst/>
            <a:gdLst/>
            <a:ahLst/>
            <a:cxnLst/>
            <a:rect r="r" b="b" t="t" l="l"/>
            <a:pathLst>
              <a:path h="19071268" w="19071268">
                <a:moveTo>
                  <a:pt x="0" y="0"/>
                </a:moveTo>
                <a:lnTo>
                  <a:pt x="19071268" y="0"/>
                </a:lnTo>
                <a:lnTo>
                  <a:pt x="19071268" y="19071268"/>
                </a:lnTo>
                <a:lnTo>
                  <a:pt x="0" y="19071268"/>
                </a:lnTo>
                <a:lnTo>
                  <a:pt x="0" y="0"/>
                </a:lnTo>
                <a:close/>
              </a:path>
            </a:pathLst>
          </a:custGeom>
          <a:blipFill>
            <a:blip r:embed="rId2">
              <a:alphaModFix amt="21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862687" y="1350027"/>
            <a:ext cx="3396613" cy="3552014"/>
          </a:xfrm>
          <a:custGeom>
            <a:avLst/>
            <a:gdLst/>
            <a:ahLst/>
            <a:cxnLst/>
            <a:rect r="r" b="b" t="t" l="l"/>
            <a:pathLst>
              <a:path h="3552014" w="3396613">
                <a:moveTo>
                  <a:pt x="0" y="0"/>
                </a:moveTo>
                <a:lnTo>
                  <a:pt x="3396613" y="0"/>
                </a:lnTo>
                <a:lnTo>
                  <a:pt x="3396613" y="3552014"/>
                </a:lnTo>
                <a:lnTo>
                  <a:pt x="0" y="3552014"/>
                </a:lnTo>
                <a:lnTo>
                  <a:pt x="0" y="0"/>
                </a:lnTo>
                <a:close/>
              </a:path>
            </a:pathLst>
          </a:custGeom>
          <a:blipFill>
            <a:blip r:embed="rId4"/>
            <a:stretch>
              <a:fillRect l="0" t="0" r="0" b="0"/>
            </a:stretch>
          </a:blipFill>
        </p:spPr>
      </p:sp>
      <p:sp>
        <p:nvSpPr>
          <p:cNvPr name="Freeform 4" id="4"/>
          <p:cNvSpPr/>
          <p:nvPr/>
        </p:nvSpPr>
        <p:spPr>
          <a:xfrm flipH="false" flipV="false" rot="0">
            <a:off x="1582318" y="2497582"/>
            <a:ext cx="13771067" cy="5869917"/>
          </a:xfrm>
          <a:custGeom>
            <a:avLst/>
            <a:gdLst/>
            <a:ahLst/>
            <a:cxnLst/>
            <a:rect r="r" b="b" t="t" l="l"/>
            <a:pathLst>
              <a:path h="5869917" w="13771067">
                <a:moveTo>
                  <a:pt x="0" y="0"/>
                </a:moveTo>
                <a:lnTo>
                  <a:pt x="13771067" y="0"/>
                </a:lnTo>
                <a:lnTo>
                  <a:pt x="13771067" y="5869918"/>
                </a:lnTo>
                <a:lnTo>
                  <a:pt x="0" y="58699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2922379" y="3275680"/>
            <a:ext cx="11090945" cy="4789972"/>
          </a:xfrm>
          <a:prstGeom prst="rect">
            <a:avLst/>
          </a:prstGeom>
        </p:spPr>
        <p:txBody>
          <a:bodyPr anchor="t" rtlCol="false" tIns="0" lIns="0" bIns="0" rIns="0">
            <a:spAutoFit/>
          </a:bodyPr>
          <a:lstStyle/>
          <a:p>
            <a:pPr algn="ctr">
              <a:lnSpc>
                <a:spcPts val="4750"/>
              </a:lnSpc>
            </a:pPr>
            <a:r>
              <a:rPr lang="en-US" sz="3393">
                <a:solidFill>
                  <a:srgbClr val="FFFFFF"/>
                </a:solidFill>
                <a:latin typeface="Open Sans"/>
                <a:ea typeface="Open Sans"/>
                <a:cs typeface="Open Sans"/>
                <a:sym typeface="Open Sans"/>
              </a:rPr>
              <a:t>Chain-of-Thought Prompting</a:t>
            </a:r>
          </a:p>
          <a:p>
            <a:pPr algn="ctr">
              <a:lnSpc>
                <a:spcPts val="4750"/>
              </a:lnSpc>
            </a:pPr>
          </a:p>
          <a:p>
            <a:pPr algn="l">
              <a:lnSpc>
                <a:spcPts val="4330"/>
              </a:lnSpc>
            </a:pPr>
            <a:r>
              <a:rPr lang="en-US" sz="3093">
                <a:solidFill>
                  <a:srgbClr val="FFFFFF"/>
                </a:solidFill>
                <a:latin typeface="Open Sans"/>
                <a:ea typeface="Open Sans"/>
                <a:cs typeface="Open Sans"/>
                <a:sym typeface="Open Sans"/>
              </a:rPr>
              <a:t>Enc</a:t>
            </a:r>
            <a:r>
              <a:rPr lang="en-US" sz="3093">
                <a:solidFill>
                  <a:srgbClr val="FFFFFF"/>
                </a:solidFill>
                <a:latin typeface="Open Sans"/>
                <a:ea typeface="Open Sans"/>
                <a:cs typeface="Open Sans"/>
                <a:sym typeface="Open Sans"/>
              </a:rPr>
              <a:t>ouraging AI to explain its reasoning leads to more thoughtful responses. It’s simillar to step by step rule but know we are focusing of thought processing part.</a:t>
            </a:r>
          </a:p>
          <a:p>
            <a:pPr algn="l">
              <a:lnSpc>
                <a:spcPts val="4330"/>
              </a:lnSpc>
            </a:pPr>
          </a:p>
          <a:p>
            <a:pPr algn="l" marL="1163023" indent="-387674" lvl="2">
              <a:lnSpc>
                <a:spcPts val="3770"/>
              </a:lnSpc>
              <a:buFont typeface="Arial"/>
              <a:buChar char="⚬"/>
            </a:pPr>
            <a:r>
              <a:rPr lang="en-US" sz="2693">
                <a:solidFill>
                  <a:srgbClr val="FFFFFF"/>
                </a:solidFill>
                <a:latin typeface="Open Sans"/>
                <a:ea typeface="Open Sans"/>
                <a:cs typeface="Open Sans"/>
                <a:sym typeface="Open Sans"/>
              </a:rPr>
              <a:t>Prompt: “Explain the process of photosynthesis step by step, as if you were teaching a 10-year-old.”</a:t>
            </a:r>
          </a:p>
          <a:p>
            <a:pPr algn="ctr">
              <a:lnSpc>
                <a:spcPts val="3770"/>
              </a:lnSpc>
            </a:pP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67096D">
                <a:alpha val="100000"/>
              </a:srgbClr>
            </a:gs>
            <a:gs pos="50000">
              <a:srgbClr val="1A0242">
                <a:alpha val="100000"/>
              </a:srgbClr>
            </a:gs>
            <a:gs pos="100000">
              <a:srgbClr val="000000">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391634" y="-4392134"/>
            <a:ext cx="19071268" cy="19071268"/>
          </a:xfrm>
          <a:custGeom>
            <a:avLst/>
            <a:gdLst/>
            <a:ahLst/>
            <a:cxnLst/>
            <a:rect r="r" b="b" t="t" l="l"/>
            <a:pathLst>
              <a:path h="19071268" w="19071268">
                <a:moveTo>
                  <a:pt x="0" y="0"/>
                </a:moveTo>
                <a:lnTo>
                  <a:pt x="19071268" y="0"/>
                </a:lnTo>
                <a:lnTo>
                  <a:pt x="19071268" y="19071268"/>
                </a:lnTo>
                <a:lnTo>
                  <a:pt x="0" y="19071268"/>
                </a:lnTo>
                <a:lnTo>
                  <a:pt x="0" y="0"/>
                </a:lnTo>
                <a:close/>
              </a:path>
            </a:pathLst>
          </a:custGeom>
          <a:blipFill>
            <a:blip r:embed="rId2">
              <a:alphaModFix amt="21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862687" y="1350027"/>
            <a:ext cx="3396613" cy="3552014"/>
          </a:xfrm>
          <a:custGeom>
            <a:avLst/>
            <a:gdLst/>
            <a:ahLst/>
            <a:cxnLst/>
            <a:rect r="r" b="b" t="t" l="l"/>
            <a:pathLst>
              <a:path h="3552014" w="3396613">
                <a:moveTo>
                  <a:pt x="0" y="0"/>
                </a:moveTo>
                <a:lnTo>
                  <a:pt x="3396613" y="0"/>
                </a:lnTo>
                <a:lnTo>
                  <a:pt x="3396613" y="3552014"/>
                </a:lnTo>
                <a:lnTo>
                  <a:pt x="0" y="3552014"/>
                </a:lnTo>
                <a:lnTo>
                  <a:pt x="0" y="0"/>
                </a:lnTo>
                <a:close/>
              </a:path>
            </a:pathLst>
          </a:custGeom>
          <a:blipFill>
            <a:blip r:embed="rId4"/>
            <a:stretch>
              <a:fillRect l="0" t="0" r="0" b="0"/>
            </a:stretch>
          </a:blipFill>
        </p:spPr>
      </p:sp>
      <p:sp>
        <p:nvSpPr>
          <p:cNvPr name="Freeform 4" id="4"/>
          <p:cNvSpPr/>
          <p:nvPr/>
        </p:nvSpPr>
        <p:spPr>
          <a:xfrm flipH="false" flipV="false" rot="0">
            <a:off x="1582318" y="2497582"/>
            <a:ext cx="13771067" cy="5869917"/>
          </a:xfrm>
          <a:custGeom>
            <a:avLst/>
            <a:gdLst/>
            <a:ahLst/>
            <a:cxnLst/>
            <a:rect r="r" b="b" t="t" l="l"/>
            <a:pathLst>
              <a:path h="5869917" w="13771067">
                <a:moveTo>
                  <a:pt x="0" y="0"/>
                </a:moveTo>
                <a:lnTo>
                  <a:pt x="13771067" y="0"/>
                </a:lnTo>
                <a:lnTo>
                  <a:pt x="13771067" y="5869918"/>
                </a:lnTo>
                <a:lnTo>
                  <a:pt x="0" y="58699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2922379" y="3275680"/>
            <a:ext cx="10940307" cy="5066197"/>
          </a:xfrm>
          <a:prstGeom prst="rect">
            <a:avLst/>
          </a:prstGeom>
        </p:spPr>
        <p:txBody>
          <a:bodyPr anchor="t" rtlCol="false" tIns="0" lIns="0" bIns="0" rIns="0">
            <a:spAutoFit/>
          </a:bodyPr>
          <a:lstStyle/>
          <a:p>
            <a:pPr algn="ctr">
              <a:lnSpc>
                <a:spcPts val="4750"/>
              </a:lnSpc>
            </a:pPr>
            <a:r>
              <a:rPr lang="en-US" sz="3393">
                <a:solidFill>
                  <a:srgbClr val="FFFFFF"/>
                </a:solidFill>
                <a:latin typeface="Open Sans"/>
                <a:ea typeface="Open Sans"/>
                <a:cs typeface="Open Sans"/>
                <a:sym typeface="Open Sans"/>
              </a:rPr>
              <a:t>Few-Shot Learning</a:t>
            </a:r>
          </a:p>
          <a:p>
            <a:pPr algn="ctr">
              <a:lnSpc>
                <a:spcPts val="4750"/>
              </a:lnSpc>
            </a:pPr>
          </a:p>
          <a:p>
            <a:pPr algn="l">
              <a:lnSpc>
                <a:spcPts val="3770"/>
              </a:lnSpc>
            </a:pPr>
            <a:r>
              <a:rPr lang="en-US" sz="2693">
                <a:solidFill>
                  <a:srgbClr val="FFFFFF"/>
                </a:solidFill>
                <a:latin typeface="Open Sans"/>
                <a:ea typeface="Open Sans"/>
                <a:cs typeface="Open Sans"/>
                <a:sym typeface="Open Sans"/>
              </a:rPr>
              <a:t>Pro</a:t>
            </a:r>
            <a:r>
              <a:rPr lang="en-US" sz="2693">
                <a:solidFill>
                  <a:srgbClr val="FFFFFF"/>
                </a:solidFill>
                <a:latin typeface="Open Sans"/>
                <a:ea typeface="Open Sans"/>
                <a:cs typeface="Open Sans"/>
                <a:sym typeface="Open Sans"/>
              </a:rPr>
              <a:t>vid</a:t>
            </a:r>
            <a:r>
              <a:rPr lang="en-US" sz="2693">
                <a:solidFill>
                  <a:srgbClr val="FFFFFF"/>
                </a:solidFill>
                <a:latin typeface="Open Sans"/>
                <a:ea typeface="Open Sans"/>
                <a:cs typeface="Open Sans"/>
                <a:sym typeface="Open Sans"/>
              </a:rPr>
              <a:t>ing ex</a:t>
            </a:r>
            <a:r>
              <a:rPr lang="en-US" sz="2693">
                <a:solidFill>
                  <a:srgbClr val="FFFFFF"/>
                </a:solidFill>
                <a:latin typeface="Open Sans"/>
                <a:ea typeface="Open Sans"/>
                <a:cs typeface="Open Sans"/>
                <a:sym typeface="Open Sans"/>
              </a:rPr>
              <a:t>am</a:t>
            </a:r>
            <a:r>
              <a:rPr lang="en-US" sz="2693">
                <a:solidFill>
                  <a:srgbClr val="FFFFFF"/>
                </a:solidFill>
                <a:latin typeface="Open Sans"/>
                <a:ea typeface="Open Sans"/>
                <a:cs typeface="Open Sans"/>
                <a:sym typeface="Open Sans"/>
              </a:rPr>
              <a:t>pl</a:t>
            </a:r>
            <a:r>
              <a:rPr lang="en-US" sz="2693">
                <a:solidFill>
                  <a:srgbClr val="FFFFFF"/>
                </a:solidFill>
                <a:latin typeface="Open Sans"/>
                <a:ea typeface="Open Sans"/>
                <a:cs typeface="Open Sans"/>
                <a:sym typeface="Open Sans"/>
              </a:rPr>
              <a:t>es</a:t>
            </a:r>
            <a:r>
              <a:rPr lang="en-US" sz="2693">
                <a:solidFill>
                  <a:srgbClr val="FFFFFF"/>
                </a:solidFill>
                <a:latin typeface="Open Sans"/>
                <a:ea typeface="Open Sans"/>
                <a:cs typeface="Open Sans"/>
                <a:sym typeface="Open Sans"/>
              </a:rPr>
              <a:t> </a:t>
            </a:r>
            <a:r>
              <a:rPr lang="en-US" sz="2693">
                <a:solidFill>
                  <a:srgbClr val="FFFFFF"/>
                </a:solidFill>
                <a:latin typeface="Open Sans"/>
                <a:ea typeface="Open Sans"/>
                <a:cs typeface="Open Sans"/>
                <a:sym typeface="Open Sans"/>
              </a:rPr>
              <a:t>help</a:t>
            </a:r>
            <a:r>
              <a:rPr lang="en-US" sz="2693">
                <a:solidFill>
                  <a:srgbClr val="FFFFFF"/>
                </a:solidFill>
                <a:latin typeface="Open Sans"/>
                <a:ea typeface="Open Sans"/>
                <a:cs typeface="Open Sans"/>
                <a:sym typeface="Open Sans"/>
              </a:rPr>
              <a:t>s </a:t>
            </a:r>
            <a:r>
              <a:rPr lang="en-US" sz="2693">
                <a:solidFill>
                  <a:srgbClr val="FFFFFF"/>
                </a:solidFill>
                <a:latin typeface="Open Sans"/>
                <a:ea typeface="Open Sans"/>
                <a:cs typeface="Open Sans"/>
                <a:sym typeface="Open Sans"/>
              </a:rPr>
              <a:t>AI g</a:t>
            </a:r>
            <a:r>
              <a:rPr lang="en-US" sz="2693">
                <a:solidFill>
                  <a:srgbClr val="FFFFFF"/>
                </a:solidFill>
                <a:latin typeface="Open Sans"/>
                <a:ea typeface="Open Sans"/>
                <a:cs typeface="Open Sans"/>
                <a:sym typeface="Open Sans"/>
              </a:rPr>
              <a:t>ene</a:t>
            </a:r>
            <a:r>
              <a:rPr lang="en-US" sz="2693">
                <a:solidFill>
                  <a:srgbClr val="FFFFFF"/>
                </a:solidFill>
                <a:latin typeface="Open Sans"/>
                <a:ea typeface="Open Sans"/>
                <a:cs typeface="Open Sans"/>
                <a:sym typeface="Open Sans"/>
              </a:rPr>
              <a:t>r</a:t>
            </a:r>
            <a:r>
              <a:rPr lang="en-US" sz="2693">
                <a:solidFill>
                  <a:srgbClr val="FFFFFF"/>
                </a:solidFill>
                <a:latin typeface="Open Sans"/>
                <a:ea typeface="Open Sans"/>
                <a:cs typeface="Open Sans"/>
                <a:sym typeface="Open Sans"/>
              </a:rPr>
              <a:t>ate responses t</a:t>
            </a:r>
            <a:r>
              <a:rPr lang="en-US" sz="2693">
                <a:solidFill>
                  <a:srgbClr val="FFFFFF"/>
                </a:solidFill>
                <a:latin typeface="Open Sans"/>
                <a:ea typeface="Open Sans"/>
                <a:cs typeface="Open Sans"/>
                <a:sym typeface="Open Sans"/>
              </a:rPr>
              <a:t>h</a:t>
            </a:r>
            <a:r>
              <a:rPr lang="en-US" sz="2693">
                <a:solidFill>
                  <a:srgbClr val="FFFFFF"/>
                </a:solidFill>
                <a:latin typeface="Open Sans"/>
                <a:ea typeface="Open Sans"/>
                <a:cs typeface="Open Sans"/>
                <a:sym typeface="Open Sans"/>
              </a:rPr>
              <a:t>at </a:t>
            </a:r>
            <a:r>
              <a:rPr lang="en-US" sz="2693">
                <a:solidFill>
                  <a:srgbClr val="FFFFFF"/>
                </a:solidFill>
                <a:latin typeface="Open Sans"/>
                <a:ea typeface="Open Sans"/>
                <a:cs typeface="Open Sans"/>
                <a:sym typeface="Open Sans"/>
              </a:rPr>
              <a:t>ma</a:t>
            </a:r>
            <a:r>
              <a:rPr lang="en-US" sz="2693">
                <a:solidFill>
                  <a:srgbClr val="FFFFFF"/>
                </a:solidFill>
                <a:latin typeface="Open Sans"/>
                <a:ea typeface="Open Sans"/>
                <a:cs typeface="Open Sans"/>
                <a:sym typeface="Open Sans"/>
              </a:rPr>
              <a:t>t</a:t>
            </a:r>
            <a:r>
              <a:rPr lang="en-US" sz="2693">
                <a:solidFill>
                  <a:srgbClr val="FFFFFF"/>
                </a:solidFill>
                <a:latin typeface="Open Sans"/>
                <a:ea typeface="Open Sans"/>
                <a:cs typeface="Open Sans"/>
                <a:sym typeface="Open Sans"/>
              </a:rPr>
              <a:t>ch</a:t>
            </a:r>
            <a:r>
              <a:rPr lang="en-US" sz="2693">
                <a:solidFill>
                  <a:srgbClr val="FFFFFF"/>
                </a:solidFill>
                <a:latin typeface="Open Sans"/>
                <a:ea typeface="Open Sans"/>
                <a:cs typeface="Open Sans"/>
                <a:sym typeface="Open Sans"/>
              </a:rPr>
              <a:t> </a:t>
            </a:r>
          </a:p>
          <a:p>
            <a:pPr algn="l">
              <a:lnSpc>
                <a:spcPts val="3770"/>
              </a:lnSpc>
            </a:pPr>
            <a:r>
              <a:rPr lang="en-US" sz="2693">
                <a:solidFill>
                  <a:srgbClr val="FFFFFF"/>
                </a:solidFill>
                <a:latin typeface="Open Sans"/>
                <a:ea typeface="Open Sans"/>
                <a:cs typeface="Open Sans"/>
                <a:sym typeface="Open Sans"/>
              </a:rPr>
              <a:t>a</a:t>
            </a:r>
            <a:r>
              <a:rPr lang="en-US" sz="2693">
                <a:solidFill>
                  <a:srgbClr val="FFFFFF"/>
                </a:solidFill>
                <a:latin typeface="Open Sans"/>
                <a:ea typeface="Open Sans"/>
                <a:cs typeface="Open Sans"/>
                <a:sym typeface="Open Sans"/>
              </a:rPr>
              <a:t> </a:t>
            </a:r>
            <a:r>
              <a:rPr lang="en-US" sz="2693">
                <a:solidFill>
                  <a:srgbClr val="FFFFFF"/>
                </a:solidFill>
                <a:latin typeface="Open Sans"/>
                <a:ea typeface="Open Sans"/>
                <a:cs typeface="Open Sans"/>
                <a:sym typeface="Open Sans"/>
              </a:rPr>
              <a:t>d</a:t>
            </a:r>
            <a:r>
              <a:rPr lang="en-US" sz="2693">
                <a:solidFill>
                  <a:srgbClr val="FFFFFF"/>
                </a:solidFill>
                <a:latin typeface="Open Sans"/>
                <a:ea typeface="Open Sans"/>
                <a:cs typeface="Open Sans"/>
                <a:sym typeface="Open Sans"/>
              </a:rPr>
              <a:t>e</a:t>
            </a:r>
            <a:r>
              <a:rPr lang="en-US" sz="2693">
                <a:solidFill>
                  <a:srgbClr val="FFFFFF"/>
                </a:solidFill>
                <a:latin typeface="Open Sans"/>
                <a:ea typeface="Open Sans"/>
                <a:cs typeface="Open Sans"/>
                <a:sym typeface="Open Sans"/>
              </a:rPr>
              <a:t>si</a:t>
            </a:r>
            <a:r>
              <a:rPr lang="en-US" sz="2693">
                <a:solidFill>
                  <a:srgbClr val="FFFFFF"/>
                </a:solidFill>
                <a:latin typeface="Open Sans"/>
                <a:ea typeface="Open Sans"/>
                <a:cs typeface="Open Sans"/>
                <a:sym typeface="Open Sans"/>
              </a:rPr>
              <a:t>re</a:t>
            </a:r>
            <a:r>
              <a:rPr lang="en-US" sz="2693">
                <a:solidFill>
                  <a:srgbClr val="FFFFFF"/>
                </a:solidFill>
                <a:latin typeface="Open Sans"/>
                <a:ea typeface="Open Sans"/>
                <a:cs typeface="Open Sans"/>
                <a:sym typeface="Open Sans"/>
              </a:rPr>
              <a:t>d</a:t>
            </a:r>
            <a:r>
              <a:rPr lang="en-US" sz="2693">
                <a:solidFill>
                  <a:srgbClr val="FFFFFF"/>
                </a:solidFill>
                <a:latin typeface="Open Sans"/>
                <a:ea typeface="Open Sans"/>
                <a:cs typeface="Open Sans"/>
                <a:sym typeface="Open Sans"/>
              </a:rPr>
              <a:t> </a:t>
            </a:r>
            <a:r>
              <a:rPr lang="en-US" sz="2693">
                <a:solidFill>
                  <a:srgbClr val="FFFFFF"/>
                </a:solidFill>
                <a:latin typeface="Open Sans"/>
                <a:ea typeface="Open Sans"/>
                <a:cs typeface="Open Sans"/>
                <a:sym typeface="Open Sans"/>
              </a:rPr>
              <a:t>p</a:t>
            </a:r>
            <a:r>
              <a:rPr lang="en-US" sz="2693">
                <a:solidFill>
                  <a:srgbClr val="FFFFFF"/>
                </a:solidFill>
                <a:latin typeface="Open Sans"/>
                <a:ea typeface="Open Sans"/>
                <a:cs typeface="Open Sans"/>
                <a:sym typeface="Open Sans"/>
              </a:rPr>
              <a:t>atte</a:t>
            </a:r>
            <a:r>
              <a:rPr lang="en-US" sz="2693">
                <a:solidFill>
                  <a:srgbClr val="FFFFFF"/>
                </a:solidFill>
                <a:latin typeface="Open Sans"/>
                <a:ea typeface="Open Sans"/>
                <a:cs typeface="Open Sans"/>
                <a:sym typeface="Open Sans"/>
              </a:rPr>
              <a:t>r</a:t>
            </a:r>
            <a:r>
              <a:rPr lang="en-US" sz="2693">
                <a:solidFill>
                  <a:srgbClr val="FFFFFF"/>
                </a:solidFill>
                <a:latin typeface="Open Sans"/>
                <a:ea typeface="Open Sans"/>
                <a:cs typeface="Open Sans"/>
                <a:sym typeface="Open Sans"/>
              </a:rPr>
              <a:t>n.</a:t>
            </a:r>
          </a:p>
          <a:p>
            <a:pPr algn="l" marL="1163023" indent="-387674" lvl="2">
              <a:lnSpc>
                <a:spcPts val="3770"/>
              </a:lnSpc>
              <a:buFont typeface="Arial"/>
              <a:buChar char="⚬"/>
            </a:pPr>
            <a:r>
              <a:rPr lang="en-US" sz="2693">
                <a:solidFill>
                  <a:srgbClr val="FFFFFF"/>
                </a:solidFill>
                <a:latin typeface="Open Sans"/>
                <a:ea typeface="Open Sans"/>
                <a:cs typeface="Open Sans"/>
                <a:sym typeface="Open Sans"/>
              </a:rPr>
              <a:t>Prompt: “Here is a summary of an article: 'The economy is slowing down due to inflation.' Now summarize the following article in a similar way: [insert article]”</a:t>
            </a:r>
          </a:p>
          <a:p>
            <a:pPr algn="just">
              <a:lnSpc>
                <a:spcPts val="3770"/>
              </a:lnSpc>
            </a:pPr>
          </a:p>
          <a:p>
            <a:pPr algn="just">
              <a:lnSpc>
                <a:spcPts val="4330"/>
              </a:lnSpc>
            </a:pPr>
          </a:p>
          <a:p>
            <a:pPr algn="ctr">
              <a:lnSpc>
                <a:spcPts val="3770"/>
              </a:lnSpc>
            </a:pP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224">
                <a:alpha val="100000"/>
              </a:srgbClr>
            </a:gs>
            <a:gs pos="50000">
              <a:srgbClr val="010219">
                <a:alpha val="100000"/>
              </a:srgbClr>
            </a:gs>
            <a:gs pos="100000">
              <a:srgbClr val="0496BE">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291717"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464813"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0">
            <a:off x="922134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0">
            <a:off x="1397787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0">
            <a:off x="1435381" y="2331755"/>
            <a:ext cx="15262554" cy="6505664"/>
          </a:xfrm>
          <a:custGeom>
            <a:avLst/>
            <a:gdLst/>
            <a:ahLst/>
            <a:cxnLst/>
            <a:rect r="r" b="b" t="t" l="l"/>
            <a:pathLst>
              <a:path h="6505664" w="15262554">
                <a:moveTo>
                  <a:pt x="0" y="0"/>
                </a:moveTo>
                <a:lnTo>
                  <a:pt x="15262554" y="0"/>
                </a:lnTo>
                <a:lnTo>
                  <a:pt x="15262554" y="6505664"/>
                </a:lnTo>
                <a:lnTo>
                  <a:pt x="0" y="6505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3249225" y="3570575"/>
            <a:ext cx="11235758" cy="3079175"/>
          </a:xfrm>
          <a:prstGeom prst="rect">
            <a:avLst/>
          </a:prstGeom>
        </p:spPr>
        <p:txBody>
          <a:bodyPr anchor="t" rtlCol="false" tIns="0" lIns="0" bIns="0" rIns="0">
            <a:spAutoFit/>
          </a:bodyPr>
          <a:lstStyle/>
          <a:p>
            <a:pPr algn="l">
              <a:lnSpc>
                <a:spcPts val="4056"/>
              </a:lnSpc>
              <a:spcBef>
                <a:spcPct val="0"/>
              </a:spcBef>
            </a:pPr>
            <a:r>
              <a:rPr lang="en-US" sz="2897">
                <a:solidFill>
                  <a:srgbClr val="FFFFFF"/>
                </a:solidFill>
                <a:latin typeface="Tomorrow"/>
                <a:ea typeface="Tomorrow"/>
                <a:cs typeface="Tomorrow"/>
                <a:sym typeface="Tomorrow"/>
              </a:rPr>
              <a:t>You will be given vague prompts. Your goal is to refine the prompts using the principles learned and later test your refined prompts on an AI chatbot (e.g., ChatGPT, Claude, or Gemini). At the end compare before-and-after responses and discuss the improvements. </a:t>
            </a:r>
          </a:p>
          <a:p>
            <a:pPr algn="l">
              <a:lnSpc>
                <a:spcPts val="4056"/>
              </a:lnSpc>
              <a:spcBef>
                <a:spcPct val="0"/>
              </a:spcBef>
            </a:pPr>
          </a:p>
        </p:txBody>
      </p:sp>
      <p:sp>
        <p:nvSpPr>
          <p:cNvPr name="TextBox 8" id="8"/>
          <p:cNvSpPr txBox="true"/>
          <p:nvPr/>
        </p:nvSpPr>
        <p:spPr>
          <a:xfrm rot="0">
            <a:off x="2278705" y="943016"/>
            <a:ext cx="6428390" cy="726117"/>
          </a:xfrm>
          <a:prstGeom prst="rect">
            <a:avLst/>
          </a:prstGeom>
        </p:spPr>
        <p:txBody>
          <a:bodyPr anchor="t" rtlCol="false" tIns="0" lIns="0" bIns="0" rIns="0">
            <a:spAutoFit/>
          </a:bodyPr>
          <a:lstStyle/>
          <a:p>
            <a:pPr algn="l" marL="0" indent="0" lvl="0">
              <a:lnSpc>
                <a:spcPts val="5969"/>
              </a:lnSpc>
              <a:spcBef>
                <a:spcPct val="0"/>
              </a:spcBef>
            </a:pPr>
            <a:r>
              <a:rPr lang="en-US" sz="4263">
                <a:solidFill>
                  <a:srgbClr val="FFFFFF"/>
                </a:solidFill>
                <a:latin typeface="HK Modular"/>
                <a:ea typeface="HK Modular"/>
                <a:cs typeface="HK Modular"/>
                <a:sym typeface="HK Modular"/>
              </a:rPr>
              <a:t>challenge</a:t>
            </a:r>
          </a:p>
        </p:txBody>
      </p:sp>
      <p:sp>
        <p:nvSpPr>
          <p:cNvPr name="Freeform 9" id="9"/>
          <p:cNvSpPr/>
          <p:nvPr/>
        </p:nvSpPr>
        <p:spPr>
          <a:xfrm flipH="false" flipV="false" rot="0">
            <a:off x="1064732" y="830224"/>
            <a:ext cx="1037426" cy="1037426"/>
          </a:xfrm>
          <a:custGeom>
            <a:avLst/>
            <a:gdLst/>
            <a:ahLst/>
            <a:cxnLst/>
            <a:rect r="r" b="b" t="t" l="l"/>
            <a:pathLst>
              <a:path h="1037426" w="1037426">
                <a:moveTo>
                  <a:pt x="0" y="0"/>
                </a:moveTo>
                <a:lnTo>
                  <a:pt x="1037425" y="0"/>
                </a:lnTo>
                <a:lnTo>
                  <a:pt x="1037425" y="1037425"/>
                </a:lnTo>
                <a:lnTo>
                  <a:pt x="0" y="1037425"/>
                </a:lnTo>
                <a:lnTo>
                  <a:pt x="0" y="0"/>
                </a:lnTo>
                <a:close/>
              </a:path>
            </a:pathLst>
          </a:custGeom>
          <a:blipFill>
            <a:blip r:embed="rId6"/>
            <a:stretch>
              <a:fillRect l="0" t="0" r="0" b="0"/>
            </a:stretch>
          </a:blipFill>
        </p:spPr>
      </p:sp>
      <p:sp>
        <p:nvSpPr>
          <p:cNvPr name="Freeform 10" id="10"/>
          <p:cNvSpPr/>
          <p:nvPr/>
        </p:nvSpPr>
        <p:spPr>
          <a:xfrm flipH="false" flipV="false" rot="0">
            <a:off x="13530687" y="5143500"/>
            <a:ext cx="4383957" cy="4584530"/>
          </a:xfrm>
          <a:custGeom>
            <a:avLst/>
            <a:gdLst/>
            <a:ahLst/>
            <a:cxnLst/>
            <a:rect r="r" b="b" t="t" l="l"/>
            <a:pathLst>
              <a:path h="4584530" w="4383957">
                <a:moveTo>
                  <a:pt x="0" y="0"/>
                </a:moveTo>
                <a:lnTo>
                  <a:pt x="4383958" y="0"/>
                </a:lnTo>
                <a:lnTo>
                  <a:pt x="4383958" y="4584530"/>
                </a:lnTo>
                <a:lnTo>
                  <a:pt x="0" y="4584530"/>
                </a:lnTo>
                <a:lnTo>
                  <a:pt x="0" y="0"/>
                </a:lnTo>
                <a:close/>
              </a:path>
            </a:pathLst>
          </a:custGeom>
          <a:blipFill>
            <a:blip r:embed="rId7"/>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224">
                <a:alpha val="100000"/>
              </a:srgbClr>
            </a:gs>
            <a:gs pos="50000">
              <a:srgbClr val="010219">
                <a:alpha val="100000"/>
              </a:srgbClr>
            </a:gs>
            <a:gs pos="100000">
              <a:srgbClr val="006884">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1131234" y="-162257"/>
            <a:ext cx="20550468" cy="10611514"/>
          </a:xfrm>
          <a:custGeom>
            <a:avLst/>
            <a:gdLst/>
            <a:ahLst/>
            <a:cxnLst/>
            <a:rect r="r" b="b" t="t" l="l"/>
            <a:pathLst>
              <a:path h="10611514" w="20550468">
                <a:moveTo>
                  <a:pt x="0" y="0"/>
                </a:moveTo>
                <a:lnTo>
                  <a:pt x="20550468" y="0"/>
                </a:lnTo>
                <a:lnTo>
                  <a:pt x="20550468" y="10611514"/>
                </a:lnTo>
                <a:lnTo>
                  <a:pt x="0" y="10611514"/>
                </a:lnTo>
                <a:lnTo>
                  <a:pt x="0" y="0"/>
                </a:lnTo>
                <a:close/>
              </a:path>
            </a:pathLst>
          </a:custGeom>
          <a:blipFill>
            <a:blip r:embed="rId3">
              <a:alphaModFix amt="55000"/>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4662886" y="630418"/>
            <a:ext cx="8962228" cy="9026164"/>
          </a:xfrm>
          <a:custGeom>
            <a:avLst/>
            <a:gdLst/>
            <a:ahLst/>
            <a:cxnLst/>
            <a:rect r="r" b="b" t="t" l="l"/>
            <a:pathLst>
              <a:path h="9026164" w="8962228">
                <a:moveTo>
                  <a:pt x="0" y="0"/>
                </a:moveTo>
                <a:lnTo>
                  <a:pt x="8962228" y="0"/>
                </a:lnTo>
                <a:lnTo>
                  <a:pt x="8962228" y="9026164"/>
                </a:lnTo>
                <a:lnTo>
                  <a:pt x="0" y="90261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4874853" y="4151301"/>
            <a:ext cx="8538294" cy="1634158"/>
          </a:xfrm>
          <a:prstGeom prst="rect">
            <a:avLst/>
          </a:prstGeom>
        </p:spPr>
        <p:txBody>
          <a:bodyPr anchor="t" rtlCol="false" tIns="0" lIns="0" bIns="0" rIns="0">
            <a:spAutoFit/>
          </a:bodyPr>
          <a:lstStyle/>
          <a:p>
            <a:pPr algn="ctr">
              <a:lnSpc>
                <a:spcPts val="7228"/>
              </a:lnSpc>
            </a:pPr>
            <a:r>
              <a:rPr lang="en-US" sz="5163">
                <a:solidFill>
                  <a:srgbClr val="FFFFFF"/>
                </a:solidFill>
                <a:latin typeface="HK Modular"/>
                <a:ea typeface="HK Modular"/>
                <a:cs typeface="HK Modular"/>
                <a:sym typeface="HK Modular"/>
              </a:rPr>
              <a:t>ChatGPT</a:t>
            </a:r>
          </a:p>
          <a:p>
            <a:pPr algn="ctr" marL="0" indent="0" lvl="0">
              <a:lnSpc>
                <a:spcPts val="5828"/>
              </a:lnSpc>
              <a:spcBef>
                <a:spcPct val="0"/>
              </a:spcBef>
            </a:pPr>
            <a:r>
              <a:rPr lang="en-US" sz="4163">
                <a:solidFill>
                  <a:srgbClr val="FFFFFF"/>
                </a:solidFill>
                <a:latin typeface="HK Modular"/>
                <a:ea typeface="HK Modular"/>
                <a:cs typeface="HK Modular"/>
                <a:sym typeface="HK Modular"/>
              </a:rPr>
              <a:t>functionality</a:t>
            </a:r>
          </a:p>
        </p:txBody>
      </p:sp>
      <p:sp>
        <p:nvSpPr>
          <p:cNvPr name="Freeform 5" id="5"/>
          <p:cNvSpPr/>
          <p:nvPr/>
        </p:nvSpPr>
        <p:spPr>
          <a:xfrm flipH="false" flipV="false" rot="0">
            <a:off x="-571205" y="4256076"/>
            <a:ext cx="6170503" cy="6304473"/>
          </a:xfrm>
          <a:custGeom>
            <a:avLst/>
            <a:gdLst/>
            <a:ahLst/>
            <a:cxnLst/>
            <a:rect r="r" b="b" t="t" l="l"/>
            <a:pathLst>
              <a:path h="6304473" w="6170503">
                <a:moveTo>
                  <a:pt x="0" y="0"/>
                </a:moveTo>
                <a:lnTo>
                  <a:pt x="6170503" y="0"/>
                </a:lnTo>
                <a:lnTo>
                  <a:pt x="6170503" y="6304472"/>
                </a:lnTo>
                <a:lnTo>
                  <a:pt x="0" y="6304472"/>
                </a:lnTo>
                <a:lnTo>
                  <a:pt x="0" y="0"/>
                </a:lnTo>
                <a:close/>
              </a:path>
            </a:pathLst>
          </a:custGeom>
          <a:blipFill>
            <a:blip r:embed="rId7"/>
            <a:stretch>
              <a:fillRect l="0" t="0" r="0" b="0"/>
            </a:stretch>
          </a:blipFill>
        </p:spPr>
      </p:sp>
      <p:sp>
        <p:nvSpPr>
          <p:cNvPr name="TextBox 6" id="6"/>
          <p:cNvSpPr txBox="true"/>
          <p:nvPr/>
        </p:nvSpPr>
        <p:spPr>
          <a:xfrm rot="0">
            <a:off x="6675927" y="6198601"/>
            <a:ext cx="4936147" cy="977393"/>
          </a:xfrm>
          <a:prstGeom prst="rect">
            <a:avLst/>
          </a:prstGeom>
        </p:spPr>
        <p:txBody>
          <a:bodyPr anchor="t" rtlCol="false" tIns="0" lIns="0" bIns="0" rIns="0">
            <a:spAutoFit/>
          </a:bodyPr>
          <a:lstStyle/>
          <a:p>
            <a:pPr algn="ctr">
              <a:lnSpc>
                <a:spcPts val="3973"/>
              </a:lnSpc>
            </a:pPr>
            <a:r>
              <a:rPr lang="en-US" sz="2838">
                <a:solidFill>
                  <a:srgbClr val="FFFFFF"/>
                </a:solidFill>
                <a:latin typeface="Open Sans"/>
                <a:ea typeface="Open Sans"/>
                <a:cs typeface="Open Sans"/>
                <a:sym typeface="Open Sans"/>
              </a:rPr>
              <a:t>to do better prompts website</a:t>
            </a:r>
          </a:p>
          <a:p>
            <a:pPr algn="ctr" marL="0" indent="0" lvl="0">
              <a:lnSpc>
                <a:spcPts val="3973"/>
              </a:lnSpc>
              <a:spcBef>
                <a:spcPct val="0"/>
              </a:spcBef>
            </a:pPr>
            <a:r>
              <a:rPr lang="en-US" sz="2838">
                <a:solidFill>
                  <a:srgbClr val="FFFFFF"/>
                </a:solidFill>
                <a:latin typeface="Open Sans"/>
                <a:ea typeface="Open Sans"/>
                <a:cs typeface="Open Sans"/>
                <a:sym typeface="Open Sans"/>
              </a:rPr>
              <a:t> - </a:t>
            </a:r>
            <a:r>
              <a:rPr lang="en-US" sz="2838" u="sng">
                <a:solidFill>
                  <a:srgbClr val="FFFFFF"/>
                </a:solidFill>
                <a:latin typeface="Open Sans"/>
                <a:ea typeface="Open Sans"/>
                <a:cs typeface="Open Sans"/>
                <a:sym typeface="Open Sans"/>
                <a:hlinkClick r:id="rId8" tooltip="https://promptperfect.jina.ai"/>
              </a:rPr>
              <a:t>promptperfec</a:t>
            </a:r>
            <a:r>
              <a:rPr lang="en-US" sz="2838">
                <a:solidFill>
                  <a:srgbClr val="FFFFFF"/>
                </a:solidFill>
                <a:latin typeface="Open Sans"/>
                <a:ea typeface="Open Sans"/>
                <a:cs typeface="Open Sans"/>
                <a:sym typeface="Open Sans"/>
              </a:rPr>
              <a:t>t</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607B">
                <a:alpha val="100000"/>
              </a:srgbClr>
            </a:gs>
            <a:gs pos="50000">
              <a:srgbClr val="010219">
                <a:alpha val="100000"/>
              </a:srgbClr>
            </a:gs>
            <a:gs pos="100000">
              <a:srgbClr val="000224">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966732" y="-687253"/>
            <a:ext cx="5555366" cy="5506757"/>
          </a:xfrm>
          <a:custGeom>
            <a:avLst/>
            <a:gdLst/>
            <a:ahLst/>
            <a:cxnLst/>
            <a:rect r="r" b="b" t="t" l="l"/>
            <a:pathLst>
              <a:path h="5506757" w="5555366">
                <a:moveTo>
                  <a:pt x="0" y="0"/>
                </a:moveTo>
                <a:lnTo>
                  <a:pt x="5555366" y="0"/>
                </a:lnTo>
                <a:lnTo>
                  <a:pt x="5555366" y="5506757"/>
                </a:lnTo>
                <a:lnTo>
                  <a:pt x="0" y="5506757"/>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588634" y="-687253"/>
            <a:ext cx="5555366" cy="5506757"/>
          </a:xfrm>
          <a:custGeom>
            <a:avLst/>
            <a:gdLst/>
            <a:ahLst/>
            <a:cxnLst/>
            <a:rect r="r" b="b" t="t" l="l"/>
            <a:pathLst>
              <a:path h="5506757" w="5555366">
                <a:moveTo>
                  <a:pt x="0" y="0"/>
                </a:moveTo>
                <a:lnTo>
                  <a:pt x="5555366" y="0"/>
                </a:lnTo>
                <a:lnTo>
                  <a:pt x="5555366" y="5506757"/>
                </a:lnTo>
                <a:lnTo>
                  <a:pt x="0" y="5506757"/>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0">
            <a:off x="9144000" y="-687253"/>
            <a:ext cx="5555366" cy="5506757"/>
          </a:xfrm>
          <a:custGeom>
            <a:avLst/>
            <a:gdLst/>
            <a:ahLst/>
            <a:cxnLst/>
            <a:rect r="r" b="b" t="t" l="l"/>
            <a:pathLst>
              <a:path h="5506757" w="5555366">
                <a:moveTo>
                  <a:pt x="0" y="0"/>
                </a:moveTo>
                <a:lnTo>
                  <a:pt x="5555366" y="0"/>
                </a:lnTo>
                <a:lnTo>
                  <a:pt x="5555366" y="5506757"/>
                </a:lnTo>
                <a:lnTo>
                  <a:pt x="0" y="5506757"/>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0">
            <a:off x="14699366" y="-687253"/>
            <a:ext cx="5555366" cy="5506757"/>
          </a:xfrm>
          <a:custGeom>
            <a:avLst/>
            <a:gdLst/>
            <a:ahLst/>
            <a:cxnLst/>
            <a:rect r="r" b="b" t="t" l="l"/>
            <a:pathLst>
              <a:path h="5506757" w="5555366">
                <a:moveTo>
                  <a:pt x="0" y="0"/>
                </a:moveTo>
                <a:lnTo>
                  <a:pt x="5555366" y="0"/>
                </a:lnTo>
                <a:lnTo>
                  <a:pt x="5555366" y="5506757"/>
                </a:lnTo>
                <a:lnTo>
                  <a:pt x="0" y="5506757"/>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6" id="6"/>
          <p:cNvGrpSpPr/>
          <p:nvPr/>
        </p:nvGrpSpPr>
        <p:grpSpPr>
          <a:xfrm rot="0">
            <a:off x="3007654" y="3352526"/>
            <a:ext cx="11167086" cy="1801368"/>
            <a:chOff x="0" y="0"/>
            <a:chExt cx="14889448" cy="2401824"/>
          </a:xfrm>
        </p:grpSpPr>
        <p:sp>
          <p:nvSpPr>
            <p:cNvPr name="Freeform 7" id="7"/>
            <p:cNvSpPr/>
            <p:nvPr/>
          </p:nvSpPr>
          <p:spPr>
            <a:xfrm flipH="false" flipV="false" rot="0">
              <a:off x="5135848" y="0"/>
              <a:ext cx="9753600" cy="2401824"/>
            </a:xfrm>
            <a:custGeom>
              <a:avLst/>
              <a:gdLst/>
              <a:ahLst/>
              <a:cxnLst/>
              <a:rect r="r" b="b" t="t" l="l"/>
              <a:pathLst>
                <a:path h="2401824" w="9753600">
                  <a:moveTo>
                    <a:pt x="0" y="0"/>
                  </a:moveTo>
                  <a:lnTo>
                    <a:pt x="9753600" y="0"/>
                  </a:lnTo>
                  <a:lnTo>
                    <a:pt x="9753600" y="2401824"/>
                  </a:lnTo>
                  <a:lnTo>
                    <a:pt x="0" y="24018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5694141" y="759113"/>
              <a:ext cx="8637014" cy="740768"/>
            </a:xfrm>
            <a:prstGeom prst="rect">
              <a:avLst/>
            </a:prstGeom>
          </p:spPr>
          <p:txBody>
            <a:bodyPr anchor="t" rtlCol="false" tIns="0" lIns="0" bIns="0" rIns="0">
              <a:spAutoFit/>
            </a:bodyPr>
            <a:lstStyle/>
            <a:p>
              <a:pPr algn="ctr">
                <a:lnSpc>
                  <a:spcPts val="4683"/>
                </a:lnSpc>
                <a:spcBef>
                  <a:spcPct val="0"/>
                </a:spcBef>
              </a:pPr>
              <a:r>
                <a:rPr lang="en-US" sz="3345">
                  <a:solidFill>
                    <a:srgbClr val="FFFFFF"/>
                  </a:solidFill>
                  <a:latin typeface="Tomorrow"/>
                  <a:ea typeface="Tomorrow"/>
                  <a:cs typeface="Tomorrow"/>
                  <a:sym typeface="Tomorrow"/>
                </a:rPr>
                <a:t>HALLUCINATION</a:t>
              </a:r>
            </a:p>
          </p:txBody>
        </p:sp>
        <p:sp>
          <p:nvSpPr>
            <p:cNvPr name="Freeform 9" id="9"/>
            <p:cNvSpPr/>
            <p:nvPr/>
          </p:nvSpPr>
          <p:spPr>
            <a:xfrm flipH="false" flipV="false" rot="0">
              <a:off x="0" y="773521"/>
              <a:ext cx="5161248" cy="1301065"/>
            </a:xfrm>
            <a:custGeom>
              <a:avLst/>
              <a:gdLst/>
              <a:ahLst/>
              <a:cxnLst/>
              <a:rect r="r" b="b" t="t" l="l"/>
              <a:pathLst>
                <a:path h="1301065" w="5161248">
                  <a:moveTo>
                    <a:pt x="0" y="0"/>
                  </a:moveTo>
                  <a:lnTo>
                    <a:pt x="5161248" y="0"/>
                  </a:lnTo>
                  <a:lnTo>
                    <a:pt x="5161248" y="1301064"/>
                  </a:lnTo>
                  <a:lnTo>
                    <a:pt x="0" y="13010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pSp>
        <p:nvGrpSpPr>
          <p:cNvPr name="Group 10" id="10"/>
          <p:cNvGrpSpPr/>
          <p:nvPr/>
        </p:nvGrpSpPr>
        <p:grpSpPr>
          <a:xfrm rot="0">
            <a:off x="5482942" y="6649319"/>
            <a:ext cx="11167086" cy="1801368"/>
            <a:chOff x="0" y="0"/>
            <a:chExt cx="14889448" cy="2401824"/>
          </a:xfrm>
        </p:grpSpPr>
        <p:sp>
          <p:nvSpPr>
            <p:cNvPr name="Freeform 11" id="11"/>
            <p:cNvSpPr/>
            <p:nvPr/>
          </p:nvSpPr>
          <p:spPr>
            <a:xfrm flipH="false" flipV="false" rot="0">
              <a:off x="5135848" y="0"/>
              <a:ext cx="9753600" cy="2401824"/>
            </a:xfrm>
            <a:custGeom>
              <a:avLst/>
              <a:gdLst/>
              <a:ahLst/>
              <a:cxnLst/>
              <a:rect r="r" b="b" t="t" l="l"/>
              <a:pathLst>
                <a:path h="2401824" w="9753600">
                  <a:moveTo>
                    <a:pt x="0" y="0"/>
                  </a:moveTo>
                  <a:lnTo>
                    <a:pt x="9753600" y="0"/>
                  </a:lnTo>
                  <a:lnTo>
                    <a:pt x="9753600" y="2401824"/>
                  </a:lnTo>
                  <a:lnTo>
                    <a:pt x="0" y="24018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5694141" y="759113"/>
              <a:ext cx="8637014" cy="740768"/>
            </a:xfrm>
            <a:prstGeom prst="rect">
              <a:avLst/>
            </a:prstGeom>
          </p:spPr>
          <p:txBody>
            <a:bodyPr anchor="t" rtlCol="false" tIns="0" lIns="0" bIns="0" rIns="0">
              <a:spAutoFit/>
            </a:bodyPr>
            <a:lstStyle/>
            <a:p>
              <a:pPr algn="ctr" marL="0" indent="0" lvl="0">
                <a:lnSpc>
                  <a:spcPts val="4683"/>
                </a:lnSpc>
                <a:spcBef>
                  <a:spcPct val="0"/>
                </a:spcBef>
              </a:pPr>
              <a:r>
                <a:rPr lang="en-US" sz="3345">
                  <a:solidFill>
                    <a:srgbClr val="FFFFFF"/>
                  </a:solidFill>
                  <a:latin typeface="Tomorrow"/>
                  <a:ea typeface="Tomorrow"/>
                  <a:cs typeface="Tomorrow"/>
                  <a:sym typeface="Tomorrow"/>
                </a:rPr>
                <a:t>PROMPT INJECTION ATTACK</a:t>
              </a:r>
            </a:p>
          </p:txBody>
        </p:sp>
        <p:sp>
          <p:nvSpPr>
            <p:cNvPr name="Freeform 13" id="13"/>
            <p:cNvSpPr/>
            <p:nvPr/>
          </p:nvSpPr>
          <p:spPr>
            <a:xfrm flipH="false" flipV="true" rot="0">
              <a:off x="0" y="327239"/>
              <a:ext cx="5161248" cy="1301065"/>
            </a:xfrm>
            <a:custGeom>
              <a:avLst/>
              <a:gdLst/>
              <a:ahLst/>
              <a:cxnLst/>
              <a:rect r="r" b="b" t="t" l="l"/>
              <a:pathLst>
                <a:path h="1301065" w="5161248">
                  <a:moveTo>
                    <a:pt x="0" y="1301064"/>
                  </a:moveTo>
                  <a:lnTo>
                    <a:pt x="5161248" y="1301064"/>
                  </a:lnTo>
                  <a:lnTo>
                    <a:pt x="5161248" y="0"/>
                  </a:lnTo>
                  <a:lnTo>
                    <a:pt x="0" y="0"/>
                  </a:lnTo>
                  <a:lnTo>
                    <a:pt x="0" y="1301064"/>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pSp>
        <p:nvGrpSpPr>
          <p:cNvPr name="Group 14" id="14"/>
          <p:cNvGrpSpPr/>
          <p:nvPr/>
        </p:nvGrpSpPr>
        <p:grpSpPr>
          <a:xfrm rot="0">
            <a:off x="1021921" y="1028700"/>
            <a:ext cx="1037426" cy="1037452"/>
            <a:chOff x="0" y="0"/>
            <a:chExt cx="1383234" cy="1383269"/>
          </a:xfrm>
        </p:grpSpPr>
        <p:sp>
          <p:nvSpPr>
            <p:cNvPr name="Freeform 15" id="15"/>
            <p:cNvSpPr/>
            <p:nvPr/>
          </p:nvSpPr>
          <p:spPr>
            <a:xfrm flipH="false" flipV="false" rot="0">
              <a:off x="0" y="0"/>
              <a:ext cx="1383234" cy="1383269"/>
            </a:xfrm>
            <a:custGeom>
              <a:avLst/>
              <a:gdLst/>
              <a:ahLst/>
              <a:cxnLst/>
              <a:rect r="r" b="b" t="t" l="l"/>
              <a:pathLst>
                <a:path h="1383269" w="1383234">
                  <a:moveTo>
                    <a:pt x="0" y="0"/>
                  </a:moveTo>
                  <a:lnTo>
                    <a:pt x="1383234" y="0"/>
                  </a:lnTo>
                  <a:lnTo>
                    <a:pt x="1383234" y="1383269"/>
                  </a:lnTo>
                  <a:lnTo>
                    <a:pt x="0" y="1383269"/>
                  </a:lnTo>
                  <a:lnTo>
                    <a:pt x="0" y="0"/>
                  </a:lnTo>
                  <a:close/>
                </a:path>
              </a:pathLst>
            </a:custGeom>
            <a:blipFill>
              <a:blip r:embed="rId8"/>
              <a:stretch>
                <a:fillRect l="-1" t="0" r="-1" b="0"/>
              </a:stretch>
            </a:blipFill>
          </p:spPr>
        </p:sp>
        <p:sp>
          <p:nvSpPr>
            <p:cNvPr name="TextBox 16" id="16"/>
            <p:cNvSpPr txBox="true"/>
            <p:nvPr/>
          </p:nvSpPr>
          <p:spPr>
            <a:xfrm rot="0">
              <a:off x="433422" y="380811"/>
              <a:ext cx="516391" cy="574021"/>
            </a:xfrm>
            <a:prstGeom prst="rect">
              <a:avLst/>
            </a:prstGeom>
          </p:spPr>
          <p:txBody>
            <a:bodyPr anchor="t" rtlCol="false" tIns="0" lIns="0" bIns="0" rIns="0">
              <a:spAutoFit/>
            </a:bodyPr>
            <a:lstStyle/>
            <a:p>
              <a:pPr algn="ctr" marL="0" indent="0" lvl="0">
                <a:lnSpc>
                  <a:spcPts val="3687"/>
                </a:lnSpc>
                <a:spcBef>
                  <a:spcPct val="0"/>
                </a:spcBef>
              </a:pPr>
            </a:p>
          </p:txBody>
        </p:sp>
      </p:grpSp>
      <p:sp>
        <p:nvSpPr>
          <p:cNvPr name="Freeform 17" id="17"/>
          <p:cNvSpPr/>
          <p:nvPr/>
        </p:nvSpPr>
        <p:spPr>
          <a:xfrm flipH="false" flipV="false" rot="0">
            <a:off x="3767335" y="6182476"/>
            <a:ext cx="2777849" cy="2691041"/>
          </a:xfrm>
          <a:custGeom>
            <a:avLst/>
            <a:gdLst/>
            <a:ahLst/>
            <a:cxnLst/>
            <a:rect r="r" b="b" t="t" l="l"/>
            <a:pathLst>
              <a:path h="2691041" w="2777849">
                <a:moveTo>
                  <a:pt x="0" y="0"/>
                </a:moveTo>
                <a:lnTo>
                  <a:pt x="2777849" y="0"/>
                </a:lnTo>
                <a:lnTo>
                  <a:pt x="2777849" y="2691042"/>
                </a:lnTo>
                <a:lnTo>
                  <a:pt x="0" y="2691042"/>
                </a:lnTo>
                <a:lnTo>
                  <a:pt x="0" y="0"/>
                </a:lnTo>
                <a:close/>
              </a:path>
            </a:pathLst>
          </a:custGeom>
          <a:blipFill>
            <a:blip r:embed="rId9"/>
            <a:stretch>
              <a:fillRect l="0" t="0" r="0" b="0"/>
            </a:stretch>
          </a:blipFill>
        </p:spPr>
      </p:sp>
      <p:sp>
        <p:nvSpPr>
          <p:cNvPr name="Freeform 18" id="18"/>
          <p:cNvSpPr/>
          <p:nvPr/>
        </p:nvSpPr>
        <p:spPr>
          <a:xfrm flipH="false" flipV="false" rot="0">
            <a:off x="2254557" y="2956853"/>
            <a:ext cx="2028800" cy="2592716"/>
          </a:xfrm>
          <a:custGeom>
            <a:avLst/>
            <a:gdLst/>
            <a:ahLst/>
            <a:cxnLst/>
            <a:rect r="r" b="b" t="t" l="l"/>
            <a:pathLst>
              <a:path h="2592716" w="2028800">
                <a:moveTo>
                  <a:pt x="0" y="0"/>
                </a:moveTo>
                <a:lnTo>
                  <a:pt x="2028800" y="0"/>
                </a:lnTo>
                <a:lnTo>
                  <a:pt x="2028800" y="2592715"/>
                </a:lnTo>
                <a:lnTo>
                  <a:pt x="0" y="2592715"/>
                </a:lnTo>
                <a:lnTo>
                  <a:pt x="0" y="0"/>
                </a:lnTo>
                <a:close/>
              </a:path>
            </a:pathLst>
          </a:custGeom>
          <a:blipFill>
            <a:blip r:embed="rId10"/>
            <a:stretch>
              <a:fillRect l="0" t="0" r="0" b="0"/>
            </a:stretch>
          </a:blipFill>
        </p:spPr>
      </p:sp>
      <p:sp>
        <p:nvSpPr>
          <p:cNvPr name="TextBox 19" id="19"/>
          <p:cNvSpPr txBox="true"/>
          <p:nvPr/>
        </p:nvSpPr>
        <p:spPr>
          <a:xfrm rot="0">
            <a:off x="2254557" y="1141533"/>
            <a:ext cx="15004743" cy="713385"/>
          </a:xfrm>
          <a:prstGeom prst="rect">
            <a:avLst/>
          </a:prstGeom>
        </p:spPr>
        <p:txBody>
          <a:bodyPr anchor="t" rtlCol="false" tIns="0" lIns="0" bIns="0" rIns="0">
            <a:spAutoFit/>
          </a:bodyPr>
          <a:lstStyle/>
          <a:p>
            <a:pPr algn="l" marL="0" indent="0" lvl="0">
              <a:lnSpc>
                <a:spcPts val="5829"/>
              </a:lnSpc>
              <a:spcBef>
                <a:spcPct val="0"/>
              </a:spcBef>
            </a:pPr>
            <a:r>
              <a:rPr lang="en-US" sz="4163">
                <a:solidFill>
                  <a:srgbClr val="FFFFFF"/>
                </a:solidFill>
                <a:latin typeface="HK Modular"/>
                <a:ea typeface="HK Modular"/>
                <a:cs typeface="HK Modular"/>
                <a:sym typeface="HK Modular"/>
              </a:rPr>
              <a:t>Throwbacks of LLM Chatbots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630D69">
                <a:alpha val="100000"/>
              </a:srgbClr>
            </a:gs>
            <a:gs pos="50000">
              <a:srgbClr val="240753">
                <a:alpha val="100000"/>
              </a:srgbClr>
            </a:gs>
            <a:gs pos="100000">
              <a:srgbClr val="2A05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5400000">
            <a:off x="-5824369" y="2552264"/>
            <a:ext cx="15261267" cy="5182472"/>
          </a:xfrm>
          <a:custGeom>
            <a:avLst/>
            <a:gdLst/>
            <a:ahLst/>
            <a:cxnLst/>
            <a:rect r="r" b="b" t="t" l="l"/>
            <a:pathLst>
              <a:path h="5182472" w="15261267">
                <a:moveTo>
                  <a:pt x="0" y="0"/>
                </a:moveTo>
                <a:lnTo>
                  <a:pt x="15261267" y="0"/>
                </a:lnTo>
                <a:lnTo>
                  <a:pt x="15261267" y="5182472"/>
                </a:lnTo>
                <a:lnTo>
                  <a:pt x="0" y="5182472"/>
                </a:lnTo>
                <a:lnTo>
                  <a:pt x="0" y="0"/>
                </a:lnTo>
                <a:close/>
              </a:path>
            </a:pathLst>
          </a:custGeom>
          <a:blipFill>
            <a:blip r:embed="rId3">
              <a:alphaModFix amt="43999"/>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634147" y="1246856"/>
            <a:ext cx="15373239" cy="3896644"/>
            <a:chOff x="0" y="0"/>
            <a:chExt cx="20497652" cy="5195525"/>
          </a:xfrm>
        </p:grpSpPr>
        <p:sp>
          <p:nvSpPr>
            <p:cNvPr name="TextBox 4" id="4"/>
            <p:cNvSpPr txBox="true"/>
            <p:nvPr/>
          </p:nvSpPr>
          <p:spPr>
            <a:xfrm rot="0">
              <a:off x="2100679" y="123586"/>
              <a:ext cx="18396974" cy="5071940"/>
            </a:xfrm>
            <a:prstGeom prst="rect">
              <a:avLst/>
            </a:prstGeom>
          </p:spPr>
          <p:txBody>
            <a:bodyPr anchor="t" rtlCol="false" tIns="0" lIns="0" bIns="0" rIns="0">
              <a:spAutoFit/>
            </a:bodyPr>
            <a:lstStyle/>
            <a:p>
              <a:pPr algn="l" marL="0" indent="0" lvl="0">
                <a:lnSpc>
                  <a:spcPts val="4286"/>
                </a:lnSpc>
                <a:spcBef>
                  <a:spcPct val="0"/>
                </a:spcBef>
              </a:pPr>
              <a:r>
                <a:rPr lang="en-US" sz="3061">
                  <a:solidFill>
                    <a:srgbClr val="FFFFFF"/>
                  </a:solidFill>
                  <a:latin typeface="Tomorrow"/>
                  <a:ea typeface="Tomorrow"/>
                  <a:cs typeface="Tomorrow"/>
                  <a:sym typeface="Tomorrow"/>
                </a:rPr>
                <a:t>S</a:t>
              </a:r>
              <a:r>
                <a:rPr lang="en-US" sz="3061" strike="noStrike" u="none">
                  <a:solidFill>
                    <a:srgbClr val="FFFFFF"/>
                  </a:solidFill>
                  <a:latin typeface="Tomorrow"/>
                  <a:ea typeface="Tomorrow"/>
                  <a:cs typeface="Tomorrow"/>
                  <a:sym typeface="Tomorrow"/>
                </a:rPr>
                <a:t>tep-by-Step Clarity</a:t>
              </a:r>
            </a:p>
            <a:p>
              <a:pPr algn="l" marL="0" indent="0" lvl="0">
                <a:lnSpc>
                  <a:spcPts val="3545"/>
                </a:lnSpc>
                <a:spcBef>
                  <a:spcPct val="0"/>
                </a:spcBef>
              </a:pPr>
              <a:r>
                <a:rPr lang="en-US" sz="2532" strike="noStrike" u="none">
                  <a:solidFill>
                    <a:srgbClr val="FFFFFF"/>
                  </a:solidFill>
                  <a:latin typeface="Tomorrow"/>
                  <a:ea typeface="Tomorrow"/>
                  <a:cs typeface="Tomorrow"/>
                  <a:sym typeface="Tomorrow"/>
                </a:rPr>
                <a:t> Bad Example:</a:t>
              </a:r>
            </a:p>
            <a:p>
              <a:pPr algn="l" marL="0" indent="0" lvl="0">
                <a:lnSpc>
                  <a:spcPts val="3545"/>
                </a:lnSpc>
                <a:spcBef>
                  <a:spcPct val="0"/>
                </a:spcBef>
              </a:pPr>
              <a:r>
                <a:rPr lang="en-US" sz="2532" strike="noStrike" u="none">
                  <a:solidFill>
                    <a:srgbClr val="FFFFFF"/>
                  </a:solidFill>
                  <a:latin typeface="Tomorrow"/>
                  <a:ea typeface="Tomorrow"/>
                  <a:cs typeface="Tomorrow"/>
                  <a:sym typeface="Tomorrow"/>
                </a:rPr>
                <a:t>Make a peanut butter sandwich. (Too vague—does not specify the steps.)</a:t>
              </a:r>
            </a:p>
            <a:p>
              <a:pPr algn="l" marL="0" indent="0" lvl="0">
                <a:lnSpc>
                  <a:spcPts val="3545"/>
                </a:lnSpc>
                <a:spcBef>
                  <a:spcPct val="0"/>
                </a:spcBef>
              </a:pPr>
              <a:r>
                <a:rPr lang="en-US" sz="2532" strike="noStrike" u="none">
                  <a:solidFill>
                    <a:srgbClr val="FFFFFF"/>
                  </a:solidFill>
                  <a:latin typeface="Tomorrow"/>
                  <a:ea typeface="Tomorrow"/>
                  <a:cs typeface="Tomorrow"/>
                  <a:sym typeface="Tomorrow"/>
                </a:rPr>
                <a:t> Good Example:</a:t>
              </a:r>
            </a:p>
            <a:p>
              <a:pPr algn="l" marL="0" indent="0" lvl="0">
                <a:lnSpc>
                  <a:spcPts val="3545"/>
                </a:lnSpc>
                <a:spcBef>
                  <a:spcPct val="0"/>
                </a:spcBef>
              </a:pPr>
              <a:r>
                <a:rPr lang="en-US" sz="2532" strike="noStrike" u="none">
                  <a:solidFill>
                    <a:srgbClr val="FFFFFF"/>
                  </a:solidFill>
                  <a:latin typeface="Tomorrow"/>
                  <a:ea typeface="Tomorrow"/>
                  <a:cs typeface="Tomorrow"/>
                  <a:sym typeface="Tomorrow"/>
                </a:rPr>
                <a:t>Place one slice of bread on a flat surface.</a:t>
              </a:r>
            </a:p>
            <a:p>
              <a:pPr algn="l" marL="0" indent="0" lvl="0">
                <a:lnSpc>
                  <a:spcPts val="3545"/>
                </a:lnSpc>
                <a:spcBef>
                  <a:spcPct val="0"/>
                </a:spcBef>
              </a:pPr>
              <a:r>
                <a:rPr lang="en-US" sz="2532" strike="noStrike" u="none">
                  <a:solidFill>
                    <a:srgbClr val="FFFFFF"/>
                  </a:solidFill>
                  <a:latin typeface="Tomorrow"/>
                  <a:ea typeface="Tomorrow"/>
                  <a:cs typeface="Tomorrow"/>
                  <a:sym typeface="Tomorrow"/>
                </a:rPr>
                <a:t>Open the peanut butter jar by twisting the lid counterclockwise.</a:t>
              </a:r>
            </a:p>
            <a:p>
              <a:pPr algn="l">
                <a:lnSpc>
                  <a:spcPts val="4286"/>
                </a:lnSpc>
                <a:spcBef>
                  <a:spcPct val="0"/>
                </a:spcBef>
              </a:pPr>
            </a:p>
            <a:p>
              <a:pPr algn="l" marL="0" indent="0" lvl="0">
                <a:lnSpc>
                  <a:spcPts val="4286"/>
                </a:lnSpc>
                <a:spcBef>
                  <a:spcPct val="0"/>
                </a:spcBef>
              </a:pPr>
            </a:p>
          </p:txBody>
        </p:sp>
        <p:sp>
          <p:nvSpPr>
            <p:cNvPr name="Freeform 5" id="5"/>
            <p:cNvSpPr/>
            <p:nvPr/>
          </p:nvSpPr>
          <p:spPr>
            <a:xfrm flipH="false" flipV="false" rot="0">
              <a:off x="0" y="0"/>
              <a:ext cx="1754540" cy="980263"/>
            </a:xfrm>
            <a:custGeom>
              <a:avLst/>
              <a:gdLst/>
              <a:ahLst/>
              <a:cxnLst/>
              <a:rect r="r" b="b" t="t" l="l"/>
              <a:pathLst>
                <a:path h="980263" w="1754540">
                  <a:moveTo>
                    <a:pt x="0" y="0"/>
                  </a:moveTo>
                  <a:lnTo>
                    <a:pt x="1754540" y="0"/>
                  </a:lnTo>
                  <a:lnTo>
                    <a:pt x="1754540" y="980263"/>
                  </a:lnTo>
                  <a:lnTo>
                    <a:pt x="0" y="980263"/>
                  </a:lnTo>
                  <a:lnTo>
                    <a:pt x="0" y="0"/>
                  </a:lnTo>
                  <a:close/>
                </a:path>
              </a:pathLst>
            </a:custGeom>
            <a:blipFill>
              <a:blip r:embed="rId5"/>
              <a:stretch>
                <a:fillRect l="0" t="-39493" r="0" b="-39493"/>
              </a:stretch>
            </a:blipFill>
          </p:spPr>
        </p:sp>
        <p:sp>
          <p:nvSpPr>
            <p:cNvPr name="TextBox 6" id="6"/>
            <p:cNvSpPr txBox="true"/>
            <p:nvPr/>
          </p:nvSpPr>
          <p:spPr>
            <a:xfrm rot="0">
              <a:off x="545429" y="253527"/>
              <a:ext cx="663681" cy="425609"/>
            </a:xfrm>
            <a:prstGeom prst="rect">
              <a:avLst/>
            </a:prstGeom>
          </p:spPr>
          <p:txBody>
            <a:bodyPr anchor="t" rtlCol="false" tIns="0" lIns="0" bIns="0" rIns="0">
              <a:spAutoFit/>
            </a:bodyPr>
            <a:lstStyle/>
            <a:p>
              <a:pPr algn="ctr" marL="0" indent="0" lvl="0">
                <a:lnSpc>
                  <a:spcPts val="2647"/>
                </a:lnSpc>
                <a:spcBef>
                  <a:spcPct val="0"/>
                </a:spcBef>
              </a:pPr>
              <a:r>
                <a:rPr lang="en-US" b="true" sz="1891" strike="noStrike" u="none">
                  <a:solidFill>
                    <a:srgbClr val="FFFFFF"/>
                  </a:solidFill>
                  <a:latin typeface="HK Modular"/>
                  <a:ea typeface="HK Modular"/>
                  <a:cs typeface="HK Modular"/>
                  <a:sym typeface="HK Modular"/>
                </a:rPr>
                <a:t>1</a:t>
              </a:r>
            </a:p>
          </p:txBody>
        </p:sp>
      </p:grpSp>
      <p:grpSp>
        <p:nvGrpSpPr>
          <p:cNvPr name="Group 7" id="7"/>
          <p:cNvGrpSpPr/>
          <p:nvPr/>
        </p:nvGrpSpPr>
        <p:grpSpPr>
          <a:xfrm rot="0">
            <a:off x="1634147" y="5373126"/>
            <a:ext cx="15625153" cy="3290253"/>
            <a:chOff x="0" y="0"/>
            <a:chExt cx="20833538" cy="4387004"/>
          </a:xfrm>
        </p:grpSpPr>
        <p:sp>
          <p:nvSpPr>
            <p:cNvPr name="TextBox 8" id="8"/>
            <p:cNvSpPr txBox="true"/>
            <p:nvPr/>
          </p:nvSpPr>
          <p:spPr>
            <a:xfrm rot="0">
              <a:off x="1991876" y="110360"/>
              <a:ext cx="18841662" cy="4276644"/>
            </a:xfrm>
            <a:prstGeom prst="rect">
              <a:avLst/>
            </a:prstGeom>
          </p:spPr>
          <p:txBody>
            <a:bodyPr anchor="t" rtlCol="false" tIns="0" lIns="0" bIns="0" rIns="0">
              <a:spAutoFit/>
            </a:bodyPr>
            <a:lstStyle/>
            <a:p>
              <a:pPr algn="l">
                <a:lnSpc>
                  <a:spcPts val="4198"/>
                </a:lnSpc>
              </a:pPr>
              <a:r>
                <a:rPr lang="en-US" sz="2999">
                  <a:solidFill>
                    <a:srgbClr val="FFFFFF"/>
                  </a:solidFill>
                  <a:latin typeface="Tomorrow"/>
                  <a:ea typeface="Tomorrow"/>
                  <a:cs typeface="Tomorrow"/>
                  <a:sym typeface="Tomorrow"/>
                </a:rPr>
                <a:t>Avoid sentences with two or more meanings</a:t>
              </a:r>
            </a:p>
            <a:p>
              <a:pPr algn="l">
                <a:lnSpc>
                  <a:spcPts val="3473"/>
                </a:lnSpc>
              </a:pPr>
              <a:r>
                <a:rPr lang="en-US" sz="2480">
                  <a:solidFill>
                    <a:srgbClr val="FFFFFF"/>
                  </a:solidFill>
                  <a:latin typeface="Tomorrow"/>
                  <a:ea typeface="Tomorrow"/>
                  <a:cs typeface="Tomorrow"/>
                  <a:sym typeface="Tomorrow"/>
                </a:rPr>
                <a:t>✗ Bad Example:</a:t>
              </a:r>
            </a:p>
            <a:p>
              <a:pPr algn="l">
                <a:lnSpc>
                  <a:spcPts val="3473"/>
                </a:lnSpc>
              </a:pPr>
              <a:r>
                <a:rPr lang="en-US" sz="2480">
                  <a:solidFill>
                    <a:srgbClr val="FFFFFF"/>
                  </a:solidFill>
                  <a:latin typeface="Tomorrow"/>
                  <a:ea typeface="Tomorrow"/>
                  <a:cs typeface="Tomorrow"/>
                  <a:sym typeface="Tomorrow"/>
                </a:rPr>
                <a:t>"Put peanut butter on the bread." (How much? Where exactly?)</a:t>
              </a:r>
            </a:p>
            <a:p>
              <a:pPr algn="l">
                <a:lnSpc>
                  <a:spcPts val="3473"/>
                </a:lnSpc>
              </a:pPr>
              <a:r>
                <a:rPr lang="en-US" sz="2480">
                  <a:solidFill>
                    <a:srgbClr val="FFFFFF"/>
                  </a:solidFill>
                  <a:latin typeface="Tomorrow"/>
                  <a:ea typeface="Tomorrow"/>
                  <a:cs typeface="Tomorrow"/>
                  <a:sym typeface="Tomorrow"/>
                </a:rPr>
                <a:t>✔ Good Example:</a:t>
              </a:r>
            </a:p>
            <a:p>
              <a:pPr algn="l">
                <a:lnSpc>
                  <a:spcPts val="3473"/>
                </a:lnSpc>
              </a:pPr>
              <a:r>
                <a:rPr lang="en-US" sz="2480">
                  <a:solidFill>
                    <a:srgbClr val="FFFFFF"/>
                  </a:solidFill>
                  <a:latin typeface="Tomorrow"/>
                  <a:ea typeface="Tomorrow"/>
                  <a:cs typeface="Tomorrow"/>
                  <a:sym typeface="Tomorrow"/>
                </a:rPr>
                <a:t>"Scoop 20 grams of peanut butter with the knife and spread evenly on one side of the first slice of bread."</a:t>
              </a:r>
            </a:p>
            <a:p>
              <a:pPr algn="l" marL="0" indent="0" lvl="0">
                <a:lnSpc>
                  <a:spcPts val="4198"/>
                </a:lnSpc>
                <a:spcBef>
                  <a:spcPct val="0"/>
                </a:spcBef>
              </a:pPr>
            </a:p>
          </p:txBody>
        </p:sp>
        <p:sp>
          <p:nvSpPr>
            <p:cNvPr name="Freeform 9" id="9"/>
            <p:cNvSpPr/>
            <p:nvPr/>
          </p:nvSpPr>
          <p:spPr>
            <a:xfrm flipH="false" flipV="false" rot="0">
              <a:off x="0" y="0"/>
              <a:ext cx="1663665" cy="960190"/>
            </a:xfrm>
            <a:custGeom>
              <a:avLst/>
              <a:gdLst/>
              <a:ahLst/>
              <a:cxnLst/>
              <a:rect r="r" b="b" t="t" l="l"/>
              <a:pathLst>
                <a:path h="960190" w="1663665">
                  <a:moveTo>
                    <a:pt x="0" y="0"/>
                  </a:moveTo>
                  <a:lnTo>
                    <a:pt x="1663665" y="0"/>
                  </a:lnTo>
                  <a:lnTo>
                    <a:pt x="1663665" y="960190"/>
                  </a:lnTo>
                  <a:lnTo>
                    <a:pt x="0" y="960190"/>
                  </a:lnTo>
                  <a:lnTo>
                    <a:pt x="0" y="0"/>
                  </a:lnTo>
                  <a:close/>
                </a:path>
              </a:pathLst>
            </a:custGeom>
            <a:blipFill>
              <a:blip r:embed="rId5"/>
              <a:stretch>
                <a:fillRect l="0" t="-36632" r="0" b="-36632"/>
              </a:stretch>
            </a:blipFill>
          </p:spPr>
        </p:sp>
        <p:sp>
          <p:nvSpPr>
            <p:cNvPr name="TextBox 10" id="10"/>
            <p:cNvSpPr txBox="true"/>
            <p:nvPr/>
          </p:nvSpPr>
          <p:spPr>
            <a:xfrm rot="0">
              <a:off x="517179" y="256885"/>
              <a:ext cx="629306" cy="408344"/>
            </a:xfrm>
            <a:prstGeom prst="rect">
              <a:avLst/>
            </a:prstGeom>
          </p:spPr>
          <p:txBody>
            <a:bodyPr anchor="t" rtlCol="false" tIns="0" lIns="0" bIns="0" rIns="0">
              <a:spAutoFit/>
            </a:bodyPr>
            <a:lstStyle/>
            <a:p>
              <a:pPr algn="ctr" marL="0" indent="0" lvl="0">
                <a:lnSpc>
                  <a:spcPts val="2593"/>
                </a:lnSpc>
                <a:spcBef>
                  <a:spcPct val="0"/>
                </a:spcBef>
              </a:pPr>
              <a:r>
                <a:rPr lang="en-US" sz="1852">
                  <a:solidFill>
                    <a:srgbClr val="FFFFFF"/>
                  </a:solidFill>
                  <a:latin typeface="HK Modular"/>
                  <a:ea typeface="HK Modular"/>
                  <a:cs typeface="HK Modular"/>
                  <a:sym typeface="HK Modular"/>
                </a:rPr>
                <a:t>2</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224">
                <a:alpha val="100000"/>
              </a:srgbClr>
            </a:gs>
            <a:gs pos="50000">
              <a:srgbClr val="010219">
                <a:alpha val="100000"/>
              </a:srgbClr>
            </a:gs>
            <a:gs pos="100000">
              <a:srgbClr val="0496BE">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291717"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464813"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0">
            <a:off x="922134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0">
            <a:off x="1397787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true" flipV="false" rot="0">
            <a:off x="13809100" y="5452653"/>
            <a:ext cx="4973254" cy="5100773"/>
          </a:xfrm>
          <a:custGeom>
            <a:avLst/>
            <a:gdLst/>
            <a:ahLst/>
            <a:cxnLst/>
            <a:rect r="r" b="b" t="t" l="l"/>
            <a:pathLst>
              <a:path h="5100773" w="4973254">
                <a:moveTo>
                  <a:pt x="4973254" y="0"/>
                </a:moveTo>
                <a:lnTo>
                  <a:pt x="0" y="0"/>
                </a:lnTo>
                <a:lnTo>
                  <a:pt x="0" y="5100773"/>
                </a:lnTo>
                <a:lnTo>
                  <a:pt x="4973254" y="5100773"/>
                </a:lnTo>
                <a:lnTo>
                  <a:pt x="4973254" y="0"/>
                </a:lnTo>
                <a:close/>
              </a:path>
            </a:pathLst>
          </a:custGeom>
          <a:blipFill>
            <a:blip r:embed="rId4"/>
            <a:stretch>
              <a:fillRect l="0" t="0" r="0" b="0"/>
            </a:stretch>
          </a:blipFill>
        </p:spPr>
      </p:sp>
      <p:grpSp>
        <p:nvGrpSpPr>
          <p:cNvPr name="Group 7" id="7"/>
          <p:cNvGrpSpPr/>
          <p:nvPr/>
        </p:nvGrpSpPr>
        <p:grpSpPr>
          <a:xfrm rot="0">
            <a:off x="1021921" y="1028700"/>
            <a:ext cx="1037426" cy="1037452"/>
            <a:chOff x="0" y="0"/>
            <a:chExt cx="1383234" cy="1383269"/>
          </a:xfrm>
        </p:grpSpPr>
        <p:sp>
          <p:nvSpPr>
            <p:cNvPr name="Freeform 8" id="8"/>
            <p:cNvSpPr/>
            <p:nvPr/>
          </p:nvSpPr>
          <p:spPr>
            <a:xfrm flipH="false" flipV="false" rot="0">
              <a:off x="0" y="0"/>
              <a:ext cx="1383234" cy="1383269"/>
            </a:xfrm>
            <a:custGeom>
              <a:avLst/>
              <a:gdLst/>
              <a:ahLst/>
              <a:cxnLst/>
              <a:rect r="r" b="b" t="t" l="l"/>
              <a:pathLst>
                <a:path h="1383269" w="1383234">
                  <a:moveTo>
                    <a:pt x="0" y="0"/>
                  </a:moveTo>
                  <a:lnTo>
                    <a:pt x="1383234" y="0"/>
                  </a:lnTo>
                  <a:lnTo>
                    <a:pt x="1383234" y="1383269"/>
                  </a:lnTo>
                  <a:lnTo>
                    <a:pt x="0" y="1383269"/>
                  </a:lnTo>
                  <a:lnTo>
                    <a:pt x="0" y="0"/>
                  </a:lnTo>
                  <a:close/>
                </a:path>
              </a:pathLst>
            </a:custGeom>
            <a:blipFill>
              <a:blip r:embed="rId5"/>
              <a:stretch>
                <a:fillRect l="-1" t="0" r="-1" b="0"/>
              </a:stretch>
            </a:blipFill>
          </p:spPr>
        </p:sp>
        <p:sp>
          <p:nvSpPr>
            <p:cNvPr name="TextBox 9" id="9"/>
            <p:cNvSpPr txBox="true"/>
            <p:nvPr/>
          </p:nvSpPr>
          <p:spPr>
            <a:xfrm rot="0">
              <a:off x="433422" y="380811"/>
              <a:ext cx="516391" cy="574021"/>
            </a:xfrm>
            <a:prstGeom prst="rect">
              <a:avLst/>
            </a:prstGeom>
          </p:spPr>
          <p:txBody>
            <a:bodyPr anchor="t" rtlCol="false" tIns="0" lIns="0" bIns="0" rIns="0">
              <a:spAutoFit/>
            </a:bodyPr>
            <a:lstStyle/>
            <a:p>
              <a:pPr algn="ctr" marL="0" indent="0" lvl="0">
                <a:lnSpc>
                  <a:spcPts val="3687"/>
                </a:lnSpc>
                <a:spcBef>
                  <a:spcPct val="0"/>
                </a:spcBef>
              </a:pPr>
            </a:p>
          </p:txBody>
        </p:sp>
      </p:grpSp>
      <p:sp>
        <p:nvSpPr>
          <p:cNvPr name="Freeform 10" id="10"/>
          <p:cNvSpPr/>
          <p:nvPr/>
        </p:nvSpPr>
        <p:spPr>
          <a:xfrm flipH="false" flipV="false" rot="0">
            <a:off x="1981192" y="5028586"/>
            <a:ext cx="10180409" cy="3574216"/>
          </a:xfrm>
          <a:custGeom>
            <a:avLst/>
            <a:gdLst/>
            <a:ahLst/>
            <a:cxnLst/>
            <a:rect r="r" b="b" t="t" l="l"/>
            <a:pathLst>
              <a:path h="3574216" w="10180409">
                <a:moveTo>
                  <a:pt x="0" y="0"/>
                </a:moveTo>
                <a:lnTo>
                  <a:pt x="10180408" y="0"/>
                </a:lnTo>
                <a:lnTo>
                  <a:pt x="10180408" y="3574215"/>
                </a:lnTo>
                <a:lnTo>
                  <a:pt x="0" y="3574215"/>
                </a:lnTo>
                <a:lnTo>
                  <a:pt x="0" y="0"/>
                </a:lnTo>
                <a:close/>
              </a:path>
            </a:pathLst>
          </a:custGeom>
          <a:blipFill>
            <a:blip r:embed="rId6"/>
            <a:stretch>
              <a:fillRect l="0" t="-1378" r="-1234" b="-1378"/>
            </a:stretch>
          </a:blipFill>
        </p:spPr>
      </p:sp>
      <p:sp>
        <p:nvSpPr>
          <p:cNvPr name="TextBox 11" id="11"/>
          <p:cNvSpPr txBox="true"/>
          <p:nvPr/>
        </p:nvSpPr>
        <p:spPr>
          <a:xfrm rot="0">
            <a:off x="1981192" y="2379561"/>
            <a:ext cx="14480301" cy="2277550"/>
          </a:xfrm>
          <a:prstGeom prst="rect">
            <a:avLst/>
          </a:prstGeom>
        </p:spPr>
        <p:txBody>
          <a:bodyPr anchor="t" rtlCol="false" tIns="0" lIns="0" bIns="0" rIns="0">
            <a:spAutoFit/>
          </a:bodyPr>
          <a:lstStyle/>
          <a:p>
            <a:pPr algn="l">
              <a:lnSpc>
                <a:spcPts val="3615"/>
              </a:lnSpc>
              <a:spcBef>
                <a:spcPct val="0"/>
              </a:spcBef>
            </a:pPr>
            <a:r>
              <a:rPr lang="en-US" sz="2582">
                <a:solidFill>
                  <a:srgbClr val="FFFFFF"/>
                </a:solidFill>
                <a:latin typeface="Tomorrow"/>
                <a:ea typeface="Tomorrow"/>
                <a:cs typeface="Tomorrow"/>
                <a:sym typeface="Tomorrow"/>
              </a:rPr>
              <a:t>In the world of AI, when an AI is lying, the experts call it hallucinating. For ChatGPT, it means giving false or misleading information, which makes it challenging to determine the accuracy and truthfulness of its responses. For example, I asked it to tell me who was the sole survivor of Titanic, despite knowing that over 700 people actually survived the catastrophe.</a:t>
            </a:r>
          </a:p>
        </p:txBody>
      </p:sp>
      <p:sp>
        <p:nvSpPr>
          <p:cNvPr name="TextBox 12" id="12"/>
          <p:cNvSpPr txBox="true"/>
          <p:nvPr/>
        </p:nvSpPr>
        <p:spPr>
          <a:xfrm rot="0">
            <a:off x="2254557" y="1141533"/>
            <a:ext cx="6428390" cy="726117"/>
          </a:xfrm>
          <a:prstGeom prst="rect">
            <a:avLst/>
          </a:prstGeom>
        </p:spPr>
        <p:txBody>
          <a:bodyPr anchor="t" rtlCol="false" tIns="0" lIns="0" bIns="0" rIns="0">
            <a:spAutoFit/>
          </a:bodyPr>
          <a:lstStyle/>
          <a:p>
            <a:pPr algn="l" marL="0" indent="0" lvl="0">
              <a:lnSpc>
                <a:spcPts val="5969"/>
              </a:lnSpc>
              <a:spcBef>
                <a:spcPct val="0"/>
              </a:spcBef>
            </a:pPr>
            <a:r>
              <a:rPr lang="en-US" sz="4263">
                <a:solidFill>
                  <a:srgbClr val="FFFFFF"/>
                </a:solidFill>
                <a:latin typeface="HK Modular"/>
                <a:ea typeface="HK Modular"/>
                <a:cs typeface="HK Modular"/>
                <a:sym typeface="HK Modular"/>
              </a:rPr>
              <a:t>hallucination</a:t>
            </a:r>
          </a:p>
        </p:txBody>
      </p:sp>
      <p:sp>
        <p:nvSpPr>
          <p:cNvPr name="TextBox 13" id="13"/>
          <p:cNvSpPr txBox="true"/>
          <p:nvPr/>
        </p:nvSpPr>
        <p:spPr>
          <a:xfrm rot="0">
            <a:off x="1981192" y="8917126"/>
            <a:ext cx="14480301" cy="448750"/>
          </a:xfrm>
          <a:prstGeom prst="rect">
            <a:avLst/>
          </a:prstGeom>
        </p:spPr>
        <p:txBody>
          <a:bodyPr anchor="t" rtlCol="false" tIns="0" lIns="0" bIns="0" rIns="0">
            <a:spAutoFit/>
          </a:bodyPr>
          <a:lstStyle/>
          <a:p>
            <a:pPr algn="l">
              <a:lnSpc>
                <a:spcPts val="3615"/>
              </a:lnSpc>
              <a:spcBef>
                <a:spcPct val="0"/>
              </a:spcBef>
            </a:pPr>
            <a:r>
              <a:rPr lang="en-US" sz="2582">
                <a:solidFill>
                  <a:srgbClr val="FFFFFF"/>
                </a:solidFill>
                <a:latin typeface="Tomorrow"/>
                <a:ea typeface="Tomorrow"/>
                <a:cs typeface="Tomorrow"/>
                <a:sym typeface="Tomorrow"/>
              </a:rPr>
              <a:t>Once I asked it to provide sources, it immediately corrected itself.</a:t>
            </a:r>
          </a:p>
        </p:txBody>
      </p:sp>
      <p:sp>
        <p:nvSpPr>
          <p:cNvPr name="TextBox 14" id="14"/>
          <p:cNvSpPr txBox="true"/>
          <p:nvPr/>
        </p:nvSpPr>
        <p:spPr>
          <a:xfrm rot="0">
            <a:off x="-37583" y="9692796"/>
            <a:ext cx="4037549" cy="389254"/>
          </a:xfrm>
          <a:prstGeom prst="rect">
            <a:avLst/>
          </a:prstGeom>
        </p:spPr>
        <p:txBody>
          <a:bodyPr anchor="t" rtlCol="false" tIns="0" lIns="0" bIns="0" rIns="0">
            <a:spAutoFit/>
          </a:bodyPr>
          <a:lstStyle/>
          <a:p>
            <a:pPr algn="ctr">
              <a:lnSpc>
                <a:spcPts val="3220"/>
              </a:lnSpc>
            </a:pPr>
            <a:r>
              <a:rPr lang="en-US" sz="2300">
                <a:solidFill>
                  <a:srgbClr val="F2E4DF"/>
                </a:solidFill>
                <a:latin typeface="Open Sans"/>
                <a:ea typeface="Open Sans"/>
                <a:cs typeface="Open Sans"/>
                <a:sym typeface="Open Sans"/>
              </a:rPr>
              <a:t>source:flyingbisons.com </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224">
                <a:alpha val="100000"/>
              </a:srgbClr>
            </a:gs>
            <a:gs pos="50000">
              <a:srgbClr val="010219">
                <a:alpha val="100000"/>
              </a:srgbClr>
            </a:gs>
            <a:gs pos="100000">
              <a:srgbClr val="0496BE">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291717"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464813"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0">
            <a:off x="922134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0">
            <a:off x="1397787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0">
            <a:off x="-461052" y="2034795"/>
            <a:ext cx="18435126" cy="7857973"/>
          </a:xfrm>
          <a:custGeom>
            <a:avLst/>
            <a:gdLst/>
            <a:ahLst/>
            <a:cxnLst/>
            <a:rect r="r" b="b" t="t" l="l"/>
            <a:pathLst>
              <a:path h="7857973" w="18435126">
                <a:moveTo>
                  <a:pt x="0" y="0"/>
                </a:moveTo>
                <a:lnTo>
                  <a:pt x="18435126" y="0"/>
                </a:lnTo>
                <a:lnTo>
                  <a:pt x="18435126" y="7857973"/>
                </a:lnTo>
                <a:lnTo>
                  <a:pt x="0" y="78579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336928" y="2407434"/>
            <a:ext cx="13377412" cy="5960170"/>
          </a:xfrm>
          <a:prstGeom prst="rect">
            <a:avLst/>
          </a:prstGeom>
        </p:spPr>
        <p:txBody>
          <a:bodyPr anchor="t" rtlCol="false" tIns="0" lIns="0" bIns="0" rIns="0">
            <a:spAutoFit/>
          </a:bodyPr>
          <a:lstStyle/>
          <a:p>
            <a:pPr algn="l">
              <a:lnSpc>
                <a:spcPts val="4336"/>
              </a:lnSpc>
              <a:spcBef>
                <a:spcPct val="0"/>
              </a:spcBef>
            </a:pPr>
            <a:r>
              <a:rPr lang="en-US" sz="3097">
                <a:solidFill>
                  <a:srgbClr val="FFFFFF"/>
                </a:solidFill>
                <a:latin typeface="Tomorrow"/>
                <a:ea typeface="Tomorrow"/>
                <a:cs typeface="Tomorrow"/>
                <a:sym typeface="Tomorrow"/>
              </a:rPr>
              <a:t>Use AI to design a structured life plan by defining clear goals, breaking them into milestones, and creating daily actions. Start with career, education, finances, personal growth, and life experiences. AI can suggest timelines, learning paths, networking strategies, and financial steps. Example: "I want to be a software engineer in 5 years." AI helps map skills, courses, and job applications. Use AI prompts for refining goals, tracking progress, and adjusting strategies. A structured roadmap turns dreams into achievable steps, making success predictable and manageable.  To be more sufficient ask chat “aske me that many qeustion that you need to make this structed plan the most tailored to me”.🚀</a:t>
            </a:r>
          </a:p>
        </p:txBody>
      </p:sp>
      <p:sp>
        <p:nvSpPr>
          <p:cNvPr name="TextBox 8" id="8"/>
          <p:cNvSpPr txBox="true"/>
          <p:nvPr/>
        </p:nvSpPr>
        <p:spPr>
          <a:xfrm rot="0">
            <a:off x="2254557" y="821337"/>
            <a:ext cx="6428390" cy="726117"/>
          </a:xfrm>
          <a:prstGeom prst="rect">
            <a:avLst/>
          </a:prstGeom>
        </p:spPr>
        <p:txBody>
          <a:bodyPr anchor="t" rtlCol="false" tIns="0" lIns="0" bIns="0" rIns="0">
            <a:spAutoFit/>
          </a:bodyPr>
          <a:lstStyle/>
          <a:p>
            <a:pPr algn="l" marL="0" indent="0" lvl="0">
              <a:lnSpc>
                <a:spcPts val="5969"/>
              </a:lnSpc>
              <a:spcBef>
                <a:spcPct val="0"/>
              </a:spcBef>
            </a:pPr>
            <a:r>
              <a:rPr lang="en-US" sz="4263">
                <a:solidFill>
                  <a:srgbClr val="FFFFFF"/>
                </a:solidFill>
                <a:latin typeface="HK Modular"/>
                <a:ea typeface="HK Modular"/>
                <a:cs typeface="HK Modular"/>
                <a:sym typeface="HK Modular"/>
              </a:rPr>
              <a:t>challenge</a:t>
            </a:r>
          </a:p>
        </p:txBody>
      </p:sp>
      <p:grpSp>
        <p:nvGrpSpPr>
          <p:cNvPr name="Group 9" id="9"/>
          <p:cNvGrpSpPr/>
          <p:nvPr/>
        </p:nvGrpSpPr>
        <p:grpSpPr>
          <a:xfrm rot="0">
            <a:off x="971780" y="708532"/>
            <a:ext cx="1037426" cy="1037452"/>
            <a:chOff x="0" y="0"/>
            <a:chExt cx="1383234" cy="1383269"/>
          </a:xfrm>
        </p:grpSpPr>
        <p:sp>
          <p:nvSpPr>
            <p:cNvPr name="Freeform 10" id="10"/>
            <p:cNvSpPr/>
            <p:nvPr/>
          </p:nvSpPr>
          <p:spPr>
            <a:xfrm flipH="false" flipV="false" rot="0">
              <a:off x="0" y="0"/>
              <a:ext cx="1383234" cy="1383269"/>
            </a:xfrm>
            <a:custGeom>
              <a:avLst/>
              <a:gdLst/>
              <a:ahLst/>
              <a:cxnLst/>
              <a:rect r="r" b="b" t="t" l="l"/>
              <a:pathLst>
                <a:path h="1383269" w="1383234">
                  <a:moveTo>
                    <a:pt x="0" y="0"/>
                  </a:moveTo>
                  <a:lnTo>
                    <a:pt x="1383234" y="0"/>
                  </a:lnTo>
                  <a:lnTo>
                    <a:pt x="1383234" y="1383269"/>
                  </a:lnTo>
                  <a:lnTo>
                    <a:pt x="0" y="1383269"/>
                  </a:lnTo>
                  <a:lnTo>
                    <a:pt x="0" y="0"/>
                  </a:lnTo>
                  <a:close/>
                </a:path>
              </a:pathLst>
            </a:custGeom>
            <a:blipFill>
              <a:blip r:embed="rId6"/>
              <a:stretch>
                <a:fillRect l="-1" t="0" r="-1" b="0"/>
              </a:stretch>
            </a:blipFill>
          </p:spPr>
        </p:sp>
        <p:sp>
          <p:nvSpPr>
            <p:cNvPr name="TextBox 11" id="11"/>
            <p:cNvSpPr txBox="true"/>
            <p:nvPr/>
          </p:nvSpPr>
          <p:spPr>
            <a:xfrm rot="0">
              <a:off x="433422" y="380811"/>
              <a:ext cx="516391" cy="574021"/>
            </a:xfrm>
            <a:prstGeom prst="rect">
              <a:avLst/>
            </a:prstGeom>
          </p:spPr>
          <p:txBody>
            <a:bodyPr anchor="t" rtlCol="false" tIns="0" lIns="0" bIns="0" rIns="0">
              <a:spAutoFit/>
            </a:bodyPr>
            <a:lstStyle/>
            <a:p>
              <a:pPr algn="ctr" marL="0" indent="0" lvl="0">
                <a:lnSpc>
                  <a:spcPts val="3687"/>
                </a:lnSpc>
                <a:spcBef>
                  <a:spcPct val="0"/>
                </a:spcBef>
              </a:pPr>
            </a:p>
          </p:txBody>
        </p:sp>
      </p:grpSp>
      <p:sp>
        <p:nvSpPr>
          <p:cNvPr name="Freeform 12" id="12"/>
          <p:cNvSpPr/>
          <p:nvPr/>
        </p:nvSpPr>
        <p:spPr>
          <a:xfrm flipH="false" flipV="false" rot="0">
            <a:off x="14341378" y="5459402"/>
            <a:ext cx="3632696" cy="3798898"/>
          </a:xfrm>
          <a:custGeom>
            <a:avLst/>
            <a:gdLst/>
            <a:ahLst/>
            <a:cxnLst/>
            <a:rect r="r" b="b" t="t" l="l"/>
            <a:pathLst>
              <a:path h="3798898" w="3632696">
                <a:moveTo>
                  <a:pt x="0" y="0"/>
                </a:moveTo>
                <a:lnTo>
                  <a:pt x="3632696" y="0"/>
                </a:lnTo>
                <a:lnTo>
                  <a:pt x="3632696" y="3798898"/>
                </a:lnTo>
                <a:lnTo>
                  <a:pt x="0" y="3798898"/>
                </a:lnTo>
                <a:lnTo>
                  <a:pt x="0" y="0"/>
                </a:lnTo>
                <a:close/>
              </a:path>
            </a:pathLst>
          </a:custGeom>
          <a:blipFill>
            <a:blip r:embed="rId7"/>
            <a:stretch>
              <a:fillRect l="0" t="0" r="0" b="0"/>
            </a:stretch>
          </a:blipFill>
        </p:spPr>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67096D">
                <a:alpha val="100000"/>
              </a:srgbClr>
            </a:gs>
            <a:gs pos="50000">
              <a:srgbClr val="1A0242">
                <a:alpha val="100000"/>
              </a:srgbClr>
            </a:gs>
            <a:gs pos="100000">
              <a:srgbClr val="000000">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391634" y="-4392134"/>
            <a:ext cx="19071268" cy="19071268"/>
          </a:xfrm>
          <a:custGeom>
            <a:avLst/>
            <a:gdLst/>
            <a:ahLst/>
            <a:cxnLst/>
            <a:rect r="r" b="b" t="t" l="l"/>
            <a:pathLst>
              <a:path h="19071268" w="19071268">
                <a:moveTo>
                  <a:pt x="0" y="0"/>
                </a:moveTo>
                <a:lnTo>
                  <a:pt x="19071268" y="0"/>
                </a:lnTo>
                <a:lnTo>
                  <a:pt x="19071268" y="19071268"/>
                </a:lnTo>
                <a:lnTo>
                  <a:pt x="0" y="19071268"/>
                </a:lnTo>
                <a:lnTo>
                  <a:pt x="0" y="0"/>
                </a:lnTo>
                <a:close/>
              </a:path>
            </a:pathLst>
          </a:custGeom>
          <a:blipFill>
            <a:blip r:embed="rId2">
              <a:alphaModFix amt="21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577768" y="636654"/>
            <a:ext cx="12577845" cy="713373"/>
          </a:xfrm>
          <a:prstGeom prst="rect">
            <a:avLst/>
          </a:prstGeom>
        </p:spPr>
        <p:txBody>
          <a:bodyPr anchor="t" rtlCol="false" tIns="0" lIns="0" bIns="0" rIns="0">
            <a:spAutoFit/>
          </a:bodyPr>
          <a:lstStyle/>
          <a:p>
            <a:pPr algn="ctr" marL="0" indent="0" lvl="0">
              <a:lnSpc>
                <a:spcPts val="5830"/>
              </a:lnSpc>
              <a:spcBef>
                <a:spcPct val="0"/>
              </a:spcBef>
            </a:pPr>
            <a:r>
              <a:rPr lang="en-US" sz="4164">
                <a:solidFill>
                  <a:srgbClr val="FFFFFF"/>
                </a:solidFill>
                <a:latin typeface="Tomorrow"/>
                <a:ea typeface="Tomorrow"/>
                <a:cs typeface="Tomorrow"/>
                <a:sym typeface="Tomorrow"/>
              </a:rPr>
              <a:t>UPLOAD YOUR CV AND TRY THIS PROMPTS</a:t>
            </a:r>
          </a:p>
        </p:txBody>
      </p:sp>
      <p:sp>
        <p:nvSpPr>
          <p:cNvPr name="Freeform 4" id="4"/>
          <p:cNvSpPr/>
          <p:nvPr/>
        </p:nvSpPr>
        <p:spPr>
          <a:xfrm flipH="false" flipV="false" rot="0">
            <a:off x="0" y="2202133"/>
            <a:ext cx="16554058" cy="7056167"/>
          </a:xfrm>
          <a:custGeom>
            <a:avLst/>
            <a:gdLst/>
            <a:ahLst/>
            <a:cxnLst/>
            <a:rect r="r" b="b" t="t" l="l"/>
            <a:pathLst>
              <a:path h="7056167" w="16554058">
                <a:moveTo>
                  <a:pt x="0" y="0"/>
                </a:moveTo>
                <a:lnTo>
                  <a:pt x="16554058" y="0"/>
                </a:lnTo>
                <a:lnTo>
                  <a:pt x="16554058" y="7056167"/>
                </a:lnTo>
                <a:lnTo>
                  <a:pt x="0" y="70561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4155613" y="1591486"/>
            <a:ext cx="3396613" cy="3552014"/>
          </a:xfrm>
          <a:custGeom>
            <a:avLst/>
            <a:gdLst/>
            <a:ahLst/>
            <a:cxnLst/>
            <a:rect r="r" b="b" t="t" l="l"/>
            <a:pathLst>
              <a:path h="3552014" w="3396613">
                <a:moveTo>
                  <a:pt x="0" y="0"/>
                </a:moveTo>
                <a:lnTo>
                  <a:pt x="3396614" y="0"/>
                </a:lnTo>
                <a:lnTo>
                  <a:pt x="3396614" y="3552014"/>
                </a:lnTo>
                <a:lnTo>
                  <a:pt x="0" y="3552014"/>
                </a:lnTo>
                <a:lnTo>
                  <a:pt x="0" y="0"/>
                </a:lnTo>
                <a:close/>
              </a:path>
            </a:pathLst>
          </a:custGeom>
          <a:blipFill>
            <a:blip r:embed="rId6"/>
            <a:stretch>
              <a:fillRect l="0" t="0" r="0" b="0"/>
            </a:stretch>
          </a:blipFill>
        </p:spPr>
      </p:sp>
      <p:sp>
        <p:nvSpPr>
          <p:cNvPr name="TextBox 6" id="6"/>
          <p:cNvSpPr txBox="true"/>
          <p:nvPr/>
        </p:nvSpPr>
        <p:spPr>
          <a:xfrm rot="0">
            <a:off x="1988106" y="2815164"/>
            <a:ext cx="12577845" cy="6801753"/>
          </a:xfrm>
          <a:prstGeom prst="rect">
            <a:avLst/>
          </a:prstGeom>
        </p:spPr>
        <p:txBody>
          <a:bodyPr anchor="t" rtlCol="false" tIns="0" lIns="0" bIns="0" rIns="0">
            <a:spAutoFit/>
          </a:bodyPr>
          <a:lstStyle/>
          <a:p>
            <a:pPr algn="l" marL="640028" indent="-320014" lvl="1">
              <a:lnSpc>
                <a:spcPts val="4150"/>
              </a:lnSpc>
              <a:buAutoNum type="arabicPeriod" startAt="1"/>
            </a:pPr>
            <a:r>
              <a:rPr lang="en-US" sz="2964">
                <a:solidFill>
                  <a:srgbClr val="FFFFFF"/>
                </a:solidFill>
                <a:latin typeface="Tomorrow"/>
                <a:ea typeface="Tomorrow"/>
                <a:cs typeface="Tomorrow"/>
                <a:sym typeface="Tomorrow"/>
              </a:rPr>
              <a:t>Analyze my experience and find all the hidden patterns of success that I am not taking full advantage of.</a:t>
            </a:r>
          </a:p>
          <a:p>
            <a:pPr algn="l" marL="640028" indent="-320014" lvl="1">
              <a:lnSpc>
                <a:spcPts val="4150"/>
              </a:lnSpc>
              <a:buAutoNum type="arabicPeriod" startAt="1"/>
            </a:pPr>
            <a:r>
              <a:rPr lang="en-US" sz="2964">
                <a:solidFill>
                  <a:srgbClr val="FFFFFF"/>
                </a:solidFill>
                <a:latin typeface="Tomorrow"/>
                <a:ea typeface="Tomorrow"/>
                <a:cs typeface="Tomorrow"/>
                <a:sym typeface="Tomorrow"/>
              </a:rPr>
              <a:t>Find the gaps between my current competencies and what the market pays the most for in my profession.</a:t>
            </a:r>
          </a:p>
          <a:p>
            <a:pPr algn="l" marL="640028" indent="-320014" lvl="1">
              <a:lnSpc>
                <a:spcPts val="4150"/>
              </a:lnSpc>
              <a:buAutoNum type="arabicPeriod" startAt="1"/>
            </a:pPr>
            <a:r>
              <a:rPr lang="en-US" sz="2964">
                <a:solidFill>
                  <a:srgbClr val="FFFFFF"/>
                </a:solidFill>
                <a:latin typeface="Tomorrow"/>
                <a:ea typeface="Tomorrow"/>
                <a:cs typeface="Tomorrow"/>
                <a:sym typeface="Tomorrow"/>
              </a:rPr>
              <a:t>Analyze my experience and show all missed opportunities for monetisation.</a:t>
            </a:r>
          </a:p>
          <a:p>
            <a:pPr algn="l" marL="640028" indent="-320014" lvl="1">
              <a:lnSpc>
                <a:spcPts val="4150"/>
              </a:lnSpc>
              <a:buAutoNum type="arabicPeriod" startAt="1"/>
            </a:pPr>
            <a:r>
              <a:rPr lang="en-US" sz="2964">
                <a:solidFill>
                  <a:srgbClr val="FFFFFF"/>
                </a:solidFill>
                <a:latin typeface="Tomorrow"/>
                <a:ea typeface="Tomorrow"/>
                <a:cs typeface="Tomorrow"/>
                <a:sym typeface="Tomorrow"/>
              </a:rPr>
              <a:t>Find all the points on my resume that can be scaled up without extra time</a:t>
            </a:r>
          </a:p>
          <a:p>
            <a:pPr algn="l">
              <a:lnSpc>
                <a:spcPts val="4150"/>
              </a:lnSpc>
            </a:pPr>
          </a:p>
          <a:p>
            <a:pPr algn="l">
              <a:lnSpc>
                <a:spcPts val="4150"/>
              </a:lnSpc>
            </a:pPr>
            <a:r>
              <a:rPr lang="en-US" sz="2964">
                <a:solidFill>
                  <a:srgbClr val="FFFFFF"/>
                </a:solidFill>
                <a:latin typeface="Tomorrow"/>
                <a:ea typeface="Tomorrow"/>
                <a:cs typeface="Tomorrow"/>
                <a:sym typeface="Tomorrow"/>
              </a:rPr>
              <a:t>*bonus one: Based on my CV and what you know about me, tell me how old you think I am?</a:t>
            </a:r>
          </a:p>
          <a:p>
            <a:pPr algn="l">
              <a:lnSpc>
                <a:spcPts val="4150"/>
              </a:lnSpc>
            </a:pPr>
          </a:p>
          <a:p>
            <a:pPr algn="ctr" marL="0" indent="0" lvl="0">
              <a:lnSpc>
                <a:spcPts val="4150"/>
              </a:lnSpc>
              <a:spcBef>
                <a:spcPct val="0"/>
              </a:spcBef>
            </a:pP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224">
                <a:alpha val="100000"/>
              </a:srgbClr>
            </a:gs>
            <a:gs pos="50000">
              <a:srgbClr val="010219">
                <a:alpha val="100000"/>
              </a:srgbClr>
            </a:gs>
            <a:gs pos="100000">
              <a:srgbClr val="006884">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1131234" y="-162257"/>
            <a:ext cx="20550468" cy="10611514"/>
          </a:xfrm>
          <a:custGeom>
            <a:avLst/>
            <a:gdLst/>
            <a:ahLst/>
            <a:cxnLst/>
            <a:rect r="r" b="b" t="t" l="l"/>
            <a:pathLst>
              <a:path h="10611514" w="20550468">
                <a:moveTo>
                  <a:pt x="0" y="0"/>
                </a:moveTo>
                <a:lnTo>
                  <a:pt x="20550468" y="0"/>
                </a:lnTo>
                <a:lnTo>
                  <a:pt x="20550468" y="10611514"/>
                </a:lnTo>
                <a:lnTo>
                  <a:pt x="0" y="10611514"/>
                </a:lnTo>
                <a:lnTo>
                  <a:pt x="0" y="0"/>
                </a:lnTo>
                <a:close/>
              </a:path>
            </a:pathLst>
          </a:custGeom>
          <a:blipFill>
            <a:blip r:embed="rId2">
              <a:alphaModFix amt="5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662886" y="630418"/>
            <a:ext cx="8962228" cy="9026164"/>
          </a:xfrm>
          <a:custGeom>
            <a:avLst/>
            <a:gdLst/>
            <a:ahLst/>
            <a:cxnLst/>
            <a:rect r="r" b="b" t="t" l="l"/>
            <a:pathLst>
              <a:path h="9026164" w="8962228">
                <a:moveTo>
                  <a:pt x="0" y="0"/>
                </a:moveTo>
                <a:lnTo>
                  <a:pt x="8962228" y="0"/>
                </a:lnTo>
                <a:lnTo>
                  <a:pt x="8962228" y="9026164"/>
                </a:lnTo>
                <a:lnTo>
                  <a:pt x="0" y="90261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5599298" y="3029549"/>
            <a:ext cx="7089405" cy="4104077"/>
          </a:xfrm>
          <a:prstGeom prst="rect">
            <a:avLst/>
          </a:prstGeom>
        </p:spPr>
        <p:txBody>
          <a:bodyPr anchor="t" rtlCol="false" tIns="0" lIns="0" bIns="0" rIns="0">
            <a:spAutoFit/>
          </a:bodyPr>
          <a:lstStyle/>
          <a:p>
            <a:pPr algn="ctr" marL="0" indent="0" lvl="0">
              <a:lnSpc>
                <a:spcPts val="8208"/>
              </a:lnSpc>
              <a:spcBef>
                <a:spcPct val="0"/>
              </a:spcBef>
            </a:pPr>
            <a:r>
              <a:rPr lang="en-US" sz="5863">
                <a:solidFill>
                  <a:srgbClr val="FFFFFF"/>
                </a:solidFill>
                <a:latin typeface="HK Modular"/>
                <a:ea typeface="HK Modular"/>
                <a:cs typeface="HK Modular"/>
                <a:sym typeface="HK Modular"/>
              </a:rPr>
              <a:t>Script to text app - </a:t>
            </a:r>
            <a:r>
              <a:rPr lang="en-US" sz="5863" u="sng">
                <a:solidFill>
                  <a:srgbClr val="FFFFFF"/>
                </a:solidFill>
                <a:latin typeface="HK Modular"/>
                <a:ea typeface="HK Modular"/>
                <a:cs typeface="HK Modular"/>
                <a:sym typeface="HK Modular"/>
                <a:hlinkClick r:id="rId6" tooltip="https://app.visla.us/team/1343418890981572608/projects"/>
              </a:rPr>
              <a:t>Visla</a:t>
            </a:r>
            <a:r>
              <a:rPr lang="en-US" sz="5863">
                <a:solidFill>
                  <a:srgbClr val="FFFFFF"/>
                </a:solidFill>
                <a:latin typeface="HK Modular"/>
                <a:ea typeface="HK Modular"/>
                <a:cs typeface="HK Modular"/>
                <a:sym typeface="HK Modular"/>
              </a:rPr>
              <a:t> or </a:t>
            </a:r>
            <a:r>
              <a:rPr lang="en-US" sz="5863" u="sng">
                <a:solidFill>
                  <a:srgbClr val="FFFFFF"/>
                </a:solidFill>
                <a:latin typeface="HK Modular"/>
                <a:ea typeface="HK Modular"/>
                <a:cs typeface="HK Modular"/>
                <a:sym typeface="HK Modular"/>
                <a:hlinkClick r:id="rId7" tooltip="https://ai.invideo.io"/>
              </a:rPr>
              <a:t>Invideo</a:t>
            </a:r>
          </a:p>
        </p:txBody>
      </p:sp>
      <p:sp>
        <p:nvSpPr>
          <p:cNvPr name="Freeform 5" id="5"/>
          <p:cNvSpPr/>
          <p:nvPr/>
        </p:nvSpPr>
        <p:spPr>
          <a:xfrm flipH="false" flipV="false" rot="0">
            <a:off x="13014809" y="3669680"/>
            <a:ext cx="4934963" cy="6286577"/>
          </a:xfrm>
          <a:custGeom>
            <a:avLst/>
            <a:gdLst/>
            <a:ahLst/>
            <a:cxnLst/>
            <a:rect r="r" b="b" t="t" l="l"/>
            <a:pathLst>
              <a:path h="6286577" w="4934963">
                <a:moveTo>
                  <a:pt x="0" y="0"/>
                </a:moveTo>
                <a:lnTo>
                  <a:pt x="4934962" y="0"/>
                </a:lnTo>
                <a:lnTo>
                  <a:pt x="4934962" y="6286577"/>
                </a:lnTo>
                <a:lnTo>
                  <a:pt x="0" y="6286577"/>
                </a:lnTo>
                <a:lnTo>
                  <a:pt x="0" y="0"/>
                </a:lnTo>
                <a:close/>
              </a:path>
            </a:pathLst>
          </a:custGeom>
          <a:blipFill>
            <a:blip r:embed="rId8"/>
            <a:stretch>
              <a:fillRect l="0" t="0" r="0" b="0"/>
            </a:stretch>
          </a:blipFill>
        </p:spPr>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224">
                <a:alpha val="100000"/>
              </a:srgbClr>
            </a:gs>
            <a:gs pos="50000">
              <a:srgbClr val="010219">
                <a:alpha val="100000"/>
              </a:srgbClr>
            </a:gs>
            <a:gs pos="100000">
              <a:srgbClr val="0496BE">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291717"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464813"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0">
            <a:off x="922134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0">
            <a:off x="1397787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0">
            <a:off x="1435381" y="2331755"/>
            <a:ext cx="15262554" cy="6505664"/>
          </a:xfrm>
          <a:custGeom>
            <a:avLst/>
            <a:gdLst/>
            <a:ahLst/>
            <a:cxnLst/>
            <a:rect r="r" b="b" t="t" l="l"/>
            <a:pathLst>
              <a:path h="6505664" w="15262554">
                <a:moveTo>
                  <a:pt x="0" y="0"/>
                </a:moveTo>
                <a:lnTo>
                  <a:pt x="15262554" y="0"/>
                </a:lnTo>
                <a:lnTo>
                  <a:pt x="15262554" y="6505664"/>
                </a:lnTo>
                <a:lnTo>
                  <a:pt x="0" y="6505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3249225" y="3570575"/>
            <a:ext cx="11235758" cy="2050475"/>
          </a:xfrm>
          <a:prstGeom prst="rect">
            <a:avLst/>
          </a:prstGeom>
        </p:spPr>
        <p:txBody>
          <a:bodyPr anchor="t" rtlCol="false" tIns="0" lIns="0" bIns="0" rIns="0">
            <a:spAutoFit/>
          </a:bodyPr>
          <a:lstStyle/>
          <a:p>
            <a:pPr algn="l">
              <a:lnSpc>
                <a:spcPts val="4056"/>
              </a:lnSpc>
              <a:spcBef>
                <a:spcPct val="0"/>
              </a:spcBef>
            </a:pPr>
            <a:r>
              <a:rPr lang="en-US" sz="2897">
                <a:solidFill>
                  <a:srgbClr val="FFFFFF"/>
                </a:solidFill>
                <a:latin typeface="Tomorrow"/>
                <a:ea typeface="Tomorrow"/>
                <a:cs typeface="Tomorrow"/>
                <a:sym typeface="Tomorrow"/>
              </a:rPr>
              <a:t>Brainstorm a topic that is currently the most captivating for you. Then, using prompting techniques via chatbot, generate a script for a short AI-generated video. Finally, use Visla to create the video based on the script.</a:t>
            </a:r>
          </a:p>
        </p:txBody>
      </p:sp>
      <p:sp>
        <p:nvSpPr>
          <p:cNvPr name="TextBox 8" id="8"/>
          <p:cNvSpPr txBox="true"/>
          <p:nvPr/>
        </p:nvSpPr>
        <p:spPr>
          <a:xfrm rot="0">
            <a:off x="2278705" y="943016"/>
            <a:ext cx="6428390" cy="726117"/>
          </a:xfrm>
          <a:prstGeom prst="rect">
            <a:avLst/>
          </a:prstGeom>
        </p:spPr>
        <p:txBody>
          <a:bodyPr anchor="t" rtlCol="false" tIns="0" lIns="0" bIns="0" rIns="0">
            <a:spAutoFit/>
          </a:bodyPr>
          <a:lstStyle/>
          <a:p>
            <a:pPr algn="l" marL="0" indent="0" lvl="0">
              <a:lnSpc>
                <a:spcPts val="5969"/>
              </a:lnSpc>
              <a:spcBef>
                <a:spcPct val="0"/>
              </a:spcBef>
            </a:pPr>
            <a:r>
              <a:rPr lang="en-US" sz="4263">
                <a:solidFill>
                  <a:srgbClr val="FFFFFF"/>
                </a:solidFill>
                <a:latin typeface="HK Modular"/>
                <a:ea typeface="HK Modular"/>
                <a:cs typeface="HK Modular"/>
                <a:sym typeface="HK Modular"/>
              </a:rPr>
              <a:t>challenge</a:t>
            </a:r>
          </a:p>
        </p:txBody>
      </p:sp>
      <p:sp>
        <p:nvSpPr>
          <p:cNvPr name="Freeform 9" id="9"/>
          <p:cNvSpPr/>
          <p:nvPr/>
        </p:nvSpPr>
        <p:spPr>
          <a:xfrm flipH="false" flipV="false" rot="0">
            <a:off x="1064732" y="830224"/>
            <a:ext cx="1037426" cy="1037426"/>
          </a:xfrm>
          <a:custGeom>
            <a:avLst/>
            <a:gdLst/>
            <a:ahLst/>
            <a:cxnLst/>
            <a:rect r="r" b="b" t="t" l="l"/>
            <a:pathLst>
              <a:path h="1037426" w="1037426">
                <a:moveTo>
                  <a:pt x="0" y="0"/>
                </a:moveTo>
                <a:lnTo>
                  <a:pt x="1037425" y="0"/>
                </a:lnTo>
                <a:lnTo>
                  <a:pt x="1037425" y="1037425"/>
                </a:lnTo>
                <a:lnTo>
                  <a:pt x="0" y="1037425"/>
                </a:lnTo>
                <a:lnTo>
                  <a:pt x="0" y="0"/>
                </a:lnTo>
                <a:close/>
              </a:path>
            </a:pathLst>
          </a:custGeom>
          <a:blipFill>
            <a:blip r:embed="rId6"/>
            <a:stretch>
              <a:fillRect l="0" t="0" r="0" b="0"/>
            </a:stretch>
          </a:blipFill>
        </p:spPr>
      </p:sp>
      <p:sp>
        <p:nvSpPr>
          <p:cNvPr name="Freeform 10" id="10"/>
          <p:cNvSpPr/>
          <p:nvPr/>
        </p:nvSpPr>
        <p:spPr>
          <a:xfrm flipH="false" flipV="false" rot="0">
            <a:off x="13530687" y="5143500"/>
            <a:ext cx="4383957" cy="4584530"/>
          </a:xfrm>
          <a:custGeom>
            <a:avLst/>
            <a:gdLst/>
            <a:ahLst/>
            <a:cxnLst/>
            <a:rect r="r" b="b" t="t" l="l"/>
            <a:pathLst>
              <a:path h="4584530" w="4383957">
                <a:moveTo>
                  <a:pt x="0" y="0"/>
                </a:moveTo>
                <a:lnTo>
                  <a:pt x="4383958" y="0"/>
                </a:lnTo>
                <a:lnTo>
                  <a:pt x="4383958" y="4584530"/>
                </a:lnTo>
                <a:lnTo>
                  <a:pt x="0" y="4584530"/>
                </a:lnTo>
                <a:lnTo>
                  <a:pt x="0" y="0"/>
                </a:lnTo>
                <a:close/>
              </a:path>
            </a:pathLst>
          </a:custGeom>
          <a:blipFill>
            <a:blip r:embed="rId7"/>
            <a:stretch>
              <a:fillRect l="0" t="0" r="0" b="0"/>
            </a:stretch>
          </a:blipFill>
        </p:spPr>
      </p:sp>
      <p:sp>
        <p:nvSpPr>
          <p:cNvPr name="TextBox 11" id="11"/>
          <p:cNvSpPr txBox="true"/>
          <p:nvPr/>
        </p:nvSpPr>
        <p:spPr>
          <a:xfrm rot="0">
            <a:off x="4512632" y="6704915"/>
            <a:ext cx="8388927" cy="580390"/>
          </a:xfrm>
          <a:prstGeom prst="rect">
            <a:avLst/>
          </a:prstGeom>
        </p:spPr>
        <p:txBody>
          <a:bodyPr anchor="t" rtlCol="false" tIns="0" lIns="0" bIns="0" rIns="0">
            <a:spAutoFit/>
          </a:bodyPr>
          <a:lstStyle/>
          <a:p>
            <a:pPr algn="ctr">
              <a:lnSpc>
                <a:spcPts val="4759"/>
              </a:lnSpc>
            </a:pPr>
            <a:r>
              <a:rPr lang="en-US" sz="3399">
                <a:solidFill>
                  <a:srgbClr val="FFFFFF"/>
                </a:solidFill>
                <a:latin typeface="Open Sans"/>
                <a:ea typeface="Open Sans"/>
                <a:cs typeface="Open Sans"/>
                <a:sym typeface="Open Sans"/>
              </a:rPr>
              <a:t>VIDEO SEND TO hubertn0w4k@gmail.com</a:t>
            </a:r>
          </a:p>
        </p:txBody>
      </p:sp>
    </p:spTree>
  </p:cSld>
  <p:clrMapOvr>
    <a:masterClrMapping/>
  </p:clrMapOvr>
</p:sld>
</file>

<file path=ppt/slides/slide35.xml><?xml version="1.0" encoding="utf-8"?>
<p:sld xmlns:p="http://schemas.openxmlformats.org/presentationml/2006/main" xmlns:a="http://schemas.openxmlformats.org/drawingml/2006/main">
  <p:cSld>
    <p:bg>
      <p:bgPr>
        <a:gradFill rotWithShape="true">
          <a:gsLst>
            <a:gs pos="0">
              <a:srgbClr val="000224">
                <a:alpha val="100000"/>
              </a:srgbClr>
            </a:gs>
            <a:gs pos="50000">
              <a:srgbClr val="010219">
                <a:alpha val="100000"/>
              </a:srgbClr>
            </a:gs>
            <a:gs pos="100000">
              <a:srgbClr val="006884">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TextBox 2" id="2"/>
          <p:cNvSpPr txBox="true"/>
          <p:nvPr/>
        </p:nvSpPr>
        <p:spPr>
          <a:xfrm rot="0">
            <a:off x="1691005" y="2950882"/>
            <a:ext cx="13795175" cy="4824094"/>
          </a:xfrm>
          <a:prstGeom prst="rect">
            <a:avLst/>
          </a:prstGeom>
        </p:spPr>
        <p:txBody>
          <a:bodyPr anchor="t" rtlCol="false" tIns="0" lIns="0" bIns="0" rIns="0">
            <a:spAutoFit/>
          </a:bodyPr>
          <a:lstStyle/>
          <a:p>
            <a:pPr algn="ctr">
              <a:lnSpc>
                <a:spcPts val="12880"/>
              </a:lnSpc>
            </a:pPr>
            <a:r>
              <a:rPr lang="en-US" sz="9200" b="true">
                <a:solidFill>
                  <a:srgbClr val="FFFFFF"/>
                </a:solidFill>
                <a:latin typeface="Open Sans Bold"/>
                <a:ea typeface="Open Sans Bold"/>
                <a:cs typeface="Open Sans Bold"/>
                <a:sym typeface="Open Sans Bold"/>
              </a:rPr>
              <a:t>THANK YOU FOR ATTENTION</a:t>
            </a:r>
          </a:p>
          <a:p>
            <a:pPr algn="ctr">
              <a:lnSpc>
                <a:spcPts val="12880"/>
              </a:lnSpc>
            </a:pPr>
          </a:p>
        </p:txBody>
      </p:sp>
      <p:sp>
        <p:nvSpPr>
          <p:cNvPr name="TextBox 3" id="3"/>
          <p:cNvSpPr txBox="true"/>
          <p:nvPr/>
        </p:nvSpPr>
        <p:spPr>
          <a:xfrm rot="0">
            <a:off x="290412" y="7910258"/>
            <a:ext cx="16596360" cy="580390"/>
          </a:xfrm>
          <a:prstGeom prst="rect">
            <a:avLst/>
          </a:prstGeom>
        </p:spPr>
        <p:txBody>
          <a:bodyPr anchor="t" rtlCol="false" tIns="0" lIns="0" bIns="0" rIns="0">
            <a:spAutoFit/>
          </a:bodyPr>
          <a:lstStyle/>
          <a:p>
            <a:pPr algn="ctr">
              <a:lnSpc>
                <a:spcPts val="4759"/>
              </a:lnSpc>
            </a:pPr>
            <a:r>
              <a:rPr lang="en-US" sz="3399">
                <a:solidFill>
                  <a:srgbClr val="FFFFFF"/>
                </a:solidFill>
                <a:latin typeface="Open Sans"/>
                <a:ea typeface="Open Sans"/>
                <a:cs typeface="Open Sans"/>
                <a:sym typeface="Open Sans"/>
              </a:rPr>
              <a:t>HUBERT NOWAK</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630D69">
                <a:alpha val="100000"/>
              </a:srgbClr>
            </a:gs>
            <a:gs pos="50000">
              <a:srgbClr val="240753">
                <a:alpha val="100000"/>
              </a:srgbClr>
            </a:gs>
            <a:gs pos="100000">
              <a:srgbClr val="2A05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5400000">
            <a:off x="-5824369" y="2552264"/>
            <a:ext cx="15261267" cy="5182472"/>
          </a:xfrm>
          <a:custGeom>
            <a:avLst/>
            <a:gdLst/>
            <a:ahLst/>
            <a:cxnLst/>
            <a:rect r="r" b="b" t="t" l="l"/>
            <a:pathLst>
              <a:path h="5182472" w="15261267">
                <a:moveTo>
                  <a:pt x="0" y="0"/>
                </a:moveTo>
                <a:lnTo>
                  <a:pt x="15261267" y="0"/>
                </a:lnTo>
                <a:lnTo>
                  <a:pt x="15261267" y="5182472"/>
                </a:lnTo>
                <a:lnTo>
                  <a:pt x="0" y="5182472"/>
                </a:lnTo>
                <a:lnTo>
                  <a:pt x="0" y="0"/>
                </a:lnTo>
                <a:close/>
              </a:path>
            </a:pathLst>
          </a:custGeom>
          <a:blipFill>
            <a:blip r:embed="rId3">
              <a:alphaModFix amt="43999"/>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806264" y="5143500"/>
            <a:ext cx="15261119" cy="3808845"/>
            <a:chOff x="0" y="0"/>
            <a:chExt cx="20348159" cy="5078460"/>
          </a:xfrm>
        </p:grpSpPr>
        <p:sp>
          <p:nvSpPr>
            <p:cNvPr name="TextBox 4" id="4"/>
            <p:cNvSpPr txBox="true"/>
            <p:nvPr/>
          </p:nvSpPr>
          <p:spPr>
            <a:xfrm rot="0">
              <a:off x="2085358" y="128738"/>
              <a:ext cx="18262801" cy="4949722"/>
            </a:xfrm>
            <a:prstGeom prst="rect">
              <a:avLst/>
            </a:prstGeom>
          </p:spPr>
          <p:txBody>
            <a:bodyPr anchor="t" rtlCol="false" tIns="0" lIns="0" bIns="0" rIns="0">
              <a:spAutoFit/>
            </a:bodyPr>
            <a:lstStyle/>
            <a:p>
              <a:pPr algn="l">
                <a:lnSpc>
                  <a:spcPts val="4860"/>
                </a:lnSpc>
              </a:pPr>
              <a:r>
                <a:rPr lang="en-US" sz="3471">
                  <a:solidFill>
                    <a:srgbClr val="FFFFFF"/>
                  </a:solidFill>
                  <a:latin typeface="Tomorrow"/>
                  <a:ea typeface="Tomorrow"/>
                  <a:cs typeface="Tomorrow"/>
                  <a:sym typeface="Tomorrow"/>
                </a:rPr>
                <a:t>Sequence Matters</a:t>
              </a:r>
            </a:p>
            <a:p>
              <a:pPr algn="l">
                <a:lnSpc>
                  <a:spcPts val="4020"/>
                </a:lnSpc>
              </a:pPr>
              <a:r>
                <a:rPr lang="en-US" sz="2871">
                  <a:solidFill>
                    <a:srgbClr val="FFFFFF"/>
                  </a:solidFill>
                  <a:latin typeface="Tomorrow"/>
                  <a:ea typeface="Tomorrow"/>
                  <a:cs typeface="Tomorrow"/>
                  <a:sym typeface="Tomorrow"/>
                </a:rPr>
                <a:t>✗ Bad Example:</a:t>
              </a:r>
            </a:p>
            <a:p>
              <a:pPr algn="l">
                <a:lnSpc>
                  <a:spcPts val="4020"/>
                </a:lnSpc>
              </a:pPr>
              <a:r>
                <a:rPr lang="en-US" sz="2871">
                  <a:solidFill>
                    <a:srgbClr val="FFFFFF"/>
                  </a:solidFill>
                  <a:latin typeface="Tomorrow"/>
                  <a:ea typeface="Tomorrow"/>
                  <a:cs typeface="Tomorrow"/>
                  <a:sym typeface="Tomorrow"/>
                </a:rPr>
                <a:t>"Spread peanut butter before opening the jar." (Impossible order)</a:t>
              </a:r>
            </a:p>
            <a:p>
              <a:pPr algn="l">
                <a:lnSpc>
                  <a:spcPts val="4020"/>
                </a:lnSpc>
              </a:pPr>
              <a:r>
                <a:rPr lang="en-US" sz="2871">
                  <a:solidFill>
                    <a:srgbClr val="FFFFFF"/>
                  </a:solidFill>
                  <a:latin typeface="Tomorrow"/>
                  <a:ea typeface="Tomorrow"/>
                  <a:cs typeface="Tomorrow"/>
                  <a:sym typeface="Tomorrow"/>
                </a:rPr>
                <a:t>✔ Good Example:</a:t>
              </a:r>
            </a:p>
            <a:p>
              <a:pPr algn="l">
                <a:lnSpc>
                  <a:spcPts val="4020"/>
                </a:lnSpc>
              </a:pPr>
              <a:r>
                <a:rPr lang="en-US" sz="2871">
                  <a:solidFill>
                    <a:srgbClr val="FFFFFF"/>
                  </a:solidFill>
                  <a:latin typeface="Tomorrow"/>
                  <a:ea typeface="Tomorrow"/>
                  <a:cs typeface="Tomorrow"/>
                  <a:sym typeface="Tomorrow"/>
                </a:rPr>
                <a:t>"First, open the peanut butter jar by twisting the lid counterclockwise. Then, scoop 20 grams of peanut butter with a knife and spread it on the bread."</a:t>
              </a:r>
            </a:p>
            <a:p>
              <a:pPr algn="l" marL="0" indent="0" lvl="0">
                <a:lnSpc>
                  <a:spcPts val="4860"/>
                </a:lnSpc>
                <a:spcBef>
                  <a:spcPct val="0"/>
                </a:spcBef>
              </a:pPr>
            </a:p>
          </p:txBody>
        </p:sp>
        <p:sp>
          <p:nvSpPr>
            <p:cNvPr name="Freeform 5" id="5"/>
            <p:cNvSpPr/>
            <p:nvPr/>
          </p:nvSpPr>
          <p:spPr>
            <a:xfrm flipH="false" flipV="false" rot="0">
              <a:off x="0" y="0"/>
              <a:ext cx="1741743" cy="1111530"/>
            </a:xfrm>
            <a:custGeom>
              <a:avLst/>
              <a:gdLst/>
              <a:ahLst/>
              <a:cxnLst/>
              <a:rect r="r" b="b" t="t" l="l"/>
              <a:pathLst>
                <a:path h="1111530" w="1741743">
                  <a:moveTo>
                    <a:pt x="0" y="0"/>
                  </a:moveTo>
                  <a:lnTo>
                    <a:pt x="1741743" y="0"/>
                  </a:lnTo>
                  <a:lnTo>
                    <a:pt x="1741743" y="1111530"/>
                  </a:lnTo>
                  <a:lnTo>
                    <a:pt x="0" y="1111530"/>
                  </a:lnTo>
                  <a:lnTo>
                    <a:pt x="0" y="0"/>
                  </a:lnTo>
                  <a:close/>
                </a:path>
              </a:pathLst>
            </a:custGeom>
            <a:blipFill>
              <a:blip r:embed="rId5"/>
              <a:stretch>
                <a:fillRect l="0" t="-28348" r="0" b="-28348"/>
              </a:stretch>
            </a:blipFill>
          </p:spPr>
        </p:sp>
        <p:sp>
          <p:nvSpPr>
            <p:cNvPr name="TextBox 6" id="6"/>
            <p:cNvSpPr txBox="true"/>
            <p:nvPr/>
          </p:nvSpPr>
          <p:spPr>
            <a:xfrm rot="0">
              <a:off x="541451" y="293854"/>
              <a:ext cx="658840" cy="476224"/>
            </a:xfrm>
            <a:prstGeom prst="rect">
              <a:avLst/>
            </a:prstGeom>
          </p:spPr>
          <p:txBody>
            <a:bodyPr anchor="t" rtlCol="false" tIns="0" lIns="0" bIns="0" rIns="0">
              <a:spAutoFit/>
            </a:bodyPr>
            <a:lstStyle/>
            <a:p>
              <a:pPr algn="ctr" marL="0" indent="0" lvl="0">
                <a:lnSpc>
                  <a:spcPts val="3002"/>
                </a:lnSpc>
                <a:spcBef>
                  <a:spcPct val="0"/>
                </a:spcBef>
              </a:pPr>
              <a:r>
                <a:rPr lang="en-US" sz="2144">
                  <a:solidFill>
                    <a:srgbClr val="FFFFFF"/>
                  </a:solidFill>
                  <a:latin typeface="HK Modular"/>
                  <a:ea typeface="HK Modular"/>
                  <a:cs typeface="HK Modular"/>
                  <a:sym typeface="HK Modular"/>
                </a:rPr>
                <a:t>4</a:t>
              </a:r>
            </a:p>
          </p:txBody>
        </p:sp>
      </p:grpSp>
      <p:grpSp>
        <p:nvGrpSpPr>
          <p:cNvPr name="Group 7" id="7"/>
          <p:cNvGrpSpPr/>
          <p:nvPr/>
        </p:nvGrpSpPr>
        <p:grpSpPr>
          <a:xfrm rot="0">
            <a:off x="1806264" y="1280970"/>
            <a:ext cx="16230600" cy="3431204"/>
            <a:chOff x="0" y="0"/>
            <a:chExt cx="21640800" cy="4574938"/>
          </a:xfrm>
        </p:grpSpPr>
        <p:sp>
          <p:nvSpPr>
            <p:cNvPr name="TextBox 8" id="8"/>
            <p:cNvSpPr txBox="true"/>
            <p:nvPr/>
          </p:nvSpPr>
          <p:spPr>
            <a:xfrm rot="0">
              <a:off x="2217833" y="128727"/>
              <a:ext cx="19422967" cy="4446211"/>
            </a:xfrm>
            <a:prstGeom prst="rect">
              <a:avLst/>
            </a:prstGeom>
          </p:spPr>
          <p:txBody>
            <a:bodyPr anchor="t" rtlCol="false" tIns="0" lIns="0" bIns="0" rIns="0">
              <a:spAutoFit/>
            </a:bodyPr>
            <a:lstStyle/>
            <a:p>
              <a:pPr algn="l">
                <a:lnSpc>
                  <a:spcPts val="4634"/>
                </a:lnSpc>
              </a:pPr>
              <a:r>
                <a:rPr lang="en-US" sz="3310">
                  <a:solidFill>
                    <a:srgbClr val="FFFFFF"/>
                  </a:solidFill>
                  <a:latin typeface="Tomorrow"/>
                  <a:ea typeface="Tomorrow"/>
                  <a:cs typeface="Tomorrow"/>
                  <a:sym typeface="Tomorrow"/>
                </a:rPr>
                <a:t>Use Actionable Commands</a:t>
              </a:r>
            </a:p>
            <a:p>
              <a:pPr algn="l">
                <a:lnSpc>
                  <a:spcPts val="3699"/>
                </a:lnSpc>
              </a:pPr>
              <a:r>
                <a:rPr lang="en-US" sz="2642">
                  <a:solidFill>
                    <a:srgbClr val="FFFFFF"/>
                  </a:solidFill>
                  <a:latin typeface="Tomorrow"/>
                  <a:ea typeface="Tomorrow"/>
                  <a:cs typeface="Tomorrow"/>
                  <a:sym typeface="Tomorrow"/>
                </a:rPr>
                <a:t>✗ Bad Example:</a:t>
              </a:r>
            </a:p>
            <a:p>
              <a:pPr algn="l">
                <a:lnSpc>
                  <a:spcPts val="3699"/>
                </a:lnSpc>
              </a:pPr>
              <a:r>
                <a:rPr lang="en-US" sz="2642">
                  <a:solidFill>
                    <a:srgbClr val="FFFFFF"/>
                  </a:solidFill>
                  <a:latin typeface="Tomorrow"/>
                  <a:ea typeface="Tomorrow"/>
                  <a:cs typeface="Tomorrow"/>
                  <a:sym typeface="Tomorrow"/>
                </a:rPr>
                <a:t>"Be careful when spreading." (What does “careful” mean for a machine?)</a:t>
              </a:r>
            </a:p>
            <a:p>
              <a:pPr algn="l">
                <a:lnSpc>
                  <a:spcPts val="3699"/>
                </a:lnSpc>
              </a:pPr>
              <a:r>
                <a:rPr lang="en-US" sz="2642">
                  <a:solidFill>
                    <a:srgbClr val="FFFFFF"/>
                  </a:solidFill>
                  <a:latin typeface="Tomorrow"/>
                  <a:ea typeface="Tomorrow"/>
                  <a:cs typeface="Tomorrow"/>
                  <a:sym typeface="Tomorrow"/>
                </a:rPr>
                <a:t>✔ Good Example:</a:t>
              </a:r>
            </a:p>
            <a:p>
              <a:pPr algn="l">
                <a:lnSpc>
                  <a:spcPts val="3699"/>
                </a:lnSpc>
              </a:pPr>
              <a:r>
                <a:rPr lang="en-US" sz="2642">
                  <a:solidFill>
                    <a:srgbClr val="FFFFFF"/>
                  </a:solidFill>
                  <a:latin typeface="Tomorrow"/>
                  <a:ea typeface="Tomorrow"/>
                  <a:cs typeface="Tomorrow"/>
                  <a:sym typeface="Tomorrow"/>
                </a:rPr>
                <a:t>"Hold the knife at a 20-degree angle and move it at 2 cm per second while spreading the peanut butter evenly."</a:t>
              </a:r>
            </a:p>
            <a:p>
              <a:pPr algn="l" marL="0" indent="0" lvl="0">
                <a:lnSpc>
                  <a:spcPts val="3699"/>
                </a:lnSpc>
                <a:spcBef>
                  <a:spcPct val="0"/>
                </a:spcBef>
              </a:pPr>
            </a:p>
          </p:txBody>
        </p:sp>
        <p:sp>
          <p:nvSpPr>
            <p:cNvPr name="Freeform 9" id="9"/>
            <p:cNvSpPr/>
            <p:nvPr/>
          </p:nvSpPr>
          <p:spPr>
            <a:xfrm flipH="false" flipV="false" rot="0">
              <a:off x="0" y="0"/>
              <a:ext cx="1852390" cy="1059807"/>
            </a:xfrm>
            <a:custGeom>
              <a:avLst/>
              <a:gdLst/>
              <a:ahLst/>
              <a:cxnLst/>
              <a:rect r="r" b="b" t="t" l="l"/>
              <a:pathLst>
                <a:path h="1059807" w="1852390">
                  <a:moveTo>
                    <a:pt x="0" y="0"/>
                  </a:moveTo>
                  <a:lnTo>
                    <a:pt x="1852390" y="0"/>
                  </a:lnTo>
                  <a:lnTo>
                    <a:pt x="1852390" y="1059807"/>
                  </a:lnTo>
                  <a:lnTo>
                    <a:pt x="0" y="1059807"/>
                  </a:lnTo>
                  <a:lnTo>
                    <a:pt x="0" y="0"/>
                  </a:lnTo>
                  <a:close/>
                </a:path>
              </a:pathLst>
            </a:custGeom>
            <a:blipFill>
              <a:blip r:embed="rId5"/>
              <a:stretch>
                <a:fillRect l="0" t="-37392" r="0" b="-37392"/>
              </a:stretch>
            </a:blipFill>
          </p:spPr>
        </p:sp>
        <p:sp>
          <p:nvSpPr>
            <p:cNvPr name="TextBox 10" id="10"/>
            <p:cNvSpPr txBox="true"/>
            <p:nvPr/>
          </p:nvSpPr>
          <p:spPr>
            <a:xfrm rot="0">
              <a:off x="575848" y="287489"/>
              <a:ext cx="700694" cy="446755"/>
            </a:xfrm>
            <a:prstGeom prst="rect">
              <a:avLst/>
            </a:prstGeom>
          </p:spPr>
          <p:txBody>
            <a:bodyPr anchor="t" rtlCol="false" tIns="0" lIns="0" bIns="0" rIns="0">
              <a:spAutoFit/>
            </a:bodyPr>
            <a:lstStyle/>
            <a:p>
              <a:pPr algn="ctr" marL="0" indent="0" lvl="0">
                <a:lnSpc>
                  <a:spcPts val="2862"/>
                </a:lnSpc>
                <a:spcBef>
                  <a:spcPct val="0"/>
                </a:spcBef>
              </a:pPr>
              <a:r>
                <a:rPr lang="en-US" sz="2044">
                  <a:solidFill>
                    <a:srgbClr val="FFFFFF"/>
                  </a:solidFill>
                  <a:latin typeface="HK Modular"/>
                  <a:ea typeface="HK Modular"/>
                  <a:cs typeface="HK Modular"/>
                  <a:sym typeface="HK Modular"/>
                </a:rPr>
                <a:t>3</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224">
                <a:alpha val="100000"/>
              </a:srgbClr>
            </a:gs>
            <a:gs pos="50000">
              <a:srgbClr val="010219">
                <a:alpha val="100000"/>
              </a:srgbClr>
            </a:gs>
            <a:gs pos="100000">
              <a:srgbClr val="0496BE">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291717"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3">
              <a:alphaModFix amt="35000"/>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4464813"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3">
              <a:alphaModFix amt="35000"/>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0">
            <a:off x="922134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3">
              <a:alphaModFix amt="35000"/>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5" id="5"/>
          <p:cNvSpPr/>
          <p:nvPr/>
        </p:nvSpPr>
        <p:spPr>
          <a:xfrm flipH="false" flipV="false" rot="0">
            <a:off x="1397787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3">
              <a:alphaModFix amt="35000"/>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6" id="6"/>
          <p:cNvSpPr/>
          <p:nvPr/>
        </p:nvSpPr>
        <p:spPr>
          <a:xfrm flipH="false" flipV="false" rot="0">
            <a:off x="1028700" y="2932249"/>
            <a:ext cx="13771067" cy="5869917"/>
          </a:xfrm>
          <a:custGeom>
            <a:avLst/>
            <a:gdLst/>
            <a:ahLst/>
            <a:cxnLst/>
            <a:rect r="r" b="b" t="t" l="l"/>
            <a:pathLst>
              <a:path h="5869917" w="13771067">
                <a:moveTo>
                  <a:pt x="0" y="0"/>
                </a:moveTo>
                <a:lnTo>
                  <a:pt x="13771067" y="0"/>
                </a:lnTo>
                <a:lnTo>
                  <a:pt x="13771067" y="5869917"/>
                </a:lnTo>
                <a:lnTo>
                  <a:pt x="0" y="58699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3759294" y="3867191"/>
            <a:ext cx="10769411" cy="530920"/>
          </a:xfrm>
          <a:prstGeom prst="rect">
            <a:avLst/>
          </a:prstGeom>
        </p:spPr>
        <p:txBody>
          <a:bodyPr anchor="t" rtlCol="false" tIns="0" lIns="0" bIns="0" rIns="0">
            <a:spAutoFit/>
          </a:bodyPr>
          <a:lstStyle/>
          <a:p>
            <a:pPr algn="l">
              <a:lnSpc>
                <a:spcPts val="4336"/>
              </a:lnSpc>
              <a:spcBef>
                <a:spcPct val="0"/>
              </a:spcBef>
            </a:pPr>
          </a:p>
        </p:txBody>
      </p:sp>
      <p:sp>
        <p:nvSpPr>
          <p:cNvPr name="TextBox 8" id="8"/>
          <p:cNvSpPr txBox="true"/>
          <p:nvPr/>
        </p:nvSpPr>
        <p:spPr>
          <a:xfrm rot="0">
            <a:off x="2503818" y="1338878"/>
            <a:ext cx="13774976" cy="726117"/>
          </a:xfrm>
          <a:prstGeom prst="rect">
            <a:avLst/>
          </a:prstGeom>
        </p:spPr>
        <p:txBody>
          <a:bodyPr anchor="t" rtlCol="false" tIns="0" lIns="0" bIns="0" rIns="0">
            <a:spAutoFit/>
          </a:bodyPr>
          <a:lstStyle/>
          <a:p>
            <a:pPr algn="l" marL="0" indent="0" lvl="0">
              <a:lnSpc>
                <a:spcPts val="5969"/>
              </a:lnSpc>
              <a:spcBef>
                <a:spcPct val="0"/>
              </a:spcBef>
            </a:pPr>
            <a:r>
              <a:rPr lang="en-US" sz="4263">
                <a:solidFill>
                  <a:srgbClr val="FFFFFF"/>
                </a:solidFill>
                <a:latin typeface="HK Modular"/>
                <a:ea typeface="HK Modular"/>
                <a:cs typeface="HK Modular"/>
                <a:sym typeface="HK Modular"/>
              </a:rPr>
              <a:t> challenge</a:t>
            </a:r>
          </a:p>
        </p:txBody>
      </p:sp>
      <p:sp>
        <p:nvSpPr>
          <p:cNvPr name="TextBox 9" id="9"/>
          <p:cNvSpPr txBox="true"/>
          <p:nvPr/>
        </p:nvSpPr>
        <p:spPr>
          <a:xfrm rot="0">
            <a:off x="2476496" y="3701500"/>
            <a:ext cx="10875475" cy="3645616"/>
          </a:xfrm>
          <a:prstGeom prst="rect">
            <a:avLst/>
          </a:prstGeom>
        </p:spPr>
        <p:txBody>
          <a:bodyPr anchor="t" rtlCol="false" tIns="0" lIns="0" bIns="0" rIns="0">
            <a:spAutoFit/>
          </a:bodyPr>
          <a:lstStyle/>
          <a:p>
            <a:pPr algn="l">
              <a:lnSpc>
                <a:spcPts val="4860"/>
              </a:lnSpc>
            </a:pPr>
            <a:r>
              <a:rPr lang="en-US" sz="3471">
                <a:solidFill>
                  <a:srgbClr val="FFFFFF"/>
                </a:solidFill>
                <a:latin typeface="Tomorrow"/>
                <a:ea typeface="Tomorrow"/>
                <a:cs typeface="Tomorrow"/>
                <a:sym typeface="Tomorrow"/>
              </a:rPr>
              <a:t>One perso will give detailed, step-by-step instructions on how to draw a simple image from </a:t>
            </a:r>
          </a:p>
          <a:p>
            <a:pPr algn="l">
              <a:lnSpc>
                <a:spcPts val="4860"/>
              </a:lnSpc>
              <a:spcBef>
                <a:spcPct val="0"/>
              </a:spcBef>
            </a:pPr>
            <a:r>
              <a:rPr lang="en-US" sz="3471">
                <a:solidFill>
                  <a:srgbClr val="FFFFFF"/>
                </a:solidFill>
                <a:latin typeface="Tomorrow"/>
                <a:ea typeface="Tomorrow"/>
                <a:cs typeface="Tomorrow"/>
                <a:sym typeface="Tomorrow"/>
              </a:rPr>
              <a:t>a provided paper. Their partner,  partner can not see the image as well as the describing person can’t see what the other person is drawing . YOU HAVE TO GIVE CLEAR INSTRUCTIONS.</a:t>
            </a:r>
          </a:p>
        </p:txBody>
      </p:sp>
      <p:sp>
        <p:nvSpPr>
          <p:cNvPr name="Freeform 10" id="10"/>
          <p:cNvSpPr/>
          <p:nvPr/>
        </p:nvSpPr>
        <p:spPr>
          <a:xfrm flipH="false" flipV="false" rot="0">
            <a:off x="13141320" y="4779111"/>
            <a:ext cx="4706881" cy="4922229"/>
          </a:xfrm>
          <a:custGeom>
            <a:avLst/>
            <a:gdLst/>
            <a:ahLst/>
            <a:cxnLst/>
            <a:rect r="r" b="b" t="t" l="l"/>
            <a:pathLst>
              <a:path h="4922229" w="4706881">
                <a:moveTo>
                  <a:pt x="0" y="0"/>
                </a:moveTo>
                <a:lnTo>
                  <a:pt x="4706881" y="0"/>
                </a:lnTo>
                <a:lnTo>
                  <a:pt x="4706881" y="4922228"/>
                </a:lnTo>
                <a:lnTo>
                  <a:pt x="0" y="4922228"/>
                </a:lnTo>
                <a:lnTo>
                  <a:pt x="0" y="0"/>
                </a:lnTo>
                <a:close/>
              </a:path>
            </a:pathLst>
          </a:custGeom>
          <a:blipFill>
            <a:blip r:embed="rId7"/>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224">
                <a:alpha val="100000"/>
              </a:srgbClr>
            </a:gs>
            <a:gs pos="50000">
              <a:srgbClr val="010219">
                <a:alpha val="100000"/>
              </a:srgbClr>
            </a:gs>
            <a:gs pos="100000">
              <a:srgbClr val="0496BE">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291717"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3">
              <a:alphaModFix amt="35000"/>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4464813"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3">
              <a:alphaModFix amt="35000"/>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0">
            <a:off x="922134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3">
              <a:alphaModFix amt="35000"/>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5" id="5"/>
          <p:cNvSpPr/>
          <p:nvPr/>
        </p:nvSpPr>
        <p:spPr>
          <a:xfrm flipH="false" flipV="false" rot="0">
            <a:off x="1397787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3">
              <a:alphaModFix amt="35000"/>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6" id="6"/>
          <p:cNvSpPr/>
          <p:nvPr/>
        </p:nvSpPr>
        <p:spPr>
          <a:xfrm flipH="false" flipV="false" rot="0">
            <a:off x="2258466" y="2859805"/>
            <a:ext cx="13771067" cy="5869917"/>
          </a:xfrm>
          <a:custGeom>
            <a:avLst/>
            <a:gdLst/>
            <a:ahLst/>
            <a:cxnLst/>
            <a:rect r="r" b="b" t="t" l="l"/>
            <a:pathLst>
              <a:path h="5869917" w="13771067">
                <a:moveTo>
                  <a:pt x="0" y="0"/>
                </a:moveTo>
                <a:lnTo>
                  <a:pt x="13771068" y="0"/>
                </a:lnTo>
                <a:lnTo>
                  <a:pt x="13771068" y="5869917"/>
                </a:lnTo>
                <a:lnTo>
                  <a:pt x="0" y="58699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3759294" y="3867191"/>
            <a:ext cx="10769411" cy="4331395"/>
          </a:xfrm>
          <a:prstGeom prst="rect">
            <a:avLst/>
          </a:prstGeom>
        </p:spPr>
        <p:txBody>
          <a:bodyPr anchor="t" rtlCol="false" tIns="0" lIns="0" bIns="0" rIns="0">
            <a:spAutoFit/>
          </a:bodyPr>
          <a:lstStyle/>
          <a:p>
            <a:pPr algn="l">
              <a:lnSpc>
                <a:spcPts val="4336"/>
              </a:lnSpc>
            </a:pPr>
            <a:r>
              <a:rPr lang="en-US" sz="3097">
                <a:solidFill>
                  <a:srgbClr val="FFFFFF"/>
                </a:solidFill>
                <a:latin typeface="Tomorrow"/>
                <a:ea typeface="Tomorrow"/>
                <a:cs typeface="Tomorrow"/>
                <a:sym typeface="Tomorrow"/>
              </a:rPr>
              <a:t>AI stands for Artificial Intelligence, and it refers to computer systems designed to perform tasks that normally require human intelligence. These tasks include recognizing speech, translating languages, making decisions, and even understanding context in conversations.</a:t>
            </a:r>
          </a:p>
          <a:p>
            <a:pPr algn="l">
              <a:lnSpc>
                <a:spcPts val="4336"/>
              </a:lnSpc>
            </a:pPr>
          </a:p>
          <a:p>
            <a:pPr algn="l">
              <a:lnSpc>
                <a:spcPts val="4336"/>
              </a:lnSpc>
              <a:spcBef>
                <a:spcPct val="0"/>
              </a:spcBef>
            </a:pPr>
          </a:p>
        </p:txBody>
      </p:sp>
      <p:sp>
        <p:nvSpPr>
          <p:cNvPr name="Freeform 8" id="8"/>
          <p:cNvSpPr/>
          <p:nvPr/>
        </p:nvSpPr>
        <p:spPr>
          <a:xfrm flipH="true" flipV="false" rot="0">
            <a:off x="13809100" y="5452653"/>
            <a:ext cx="4973254" cy="5100773"/>
          </a:xfrm>
          <a:custGeom>
            <a:avLst/>
            <a:gdLst/>
            <a:ahLst/>
            <a:cxnLst/>
            <a:rect r="r" b="b" t="t" l="l"/>
            <a:pathLst>
              <a:path h="5100773" w="4973254">
                <a:moveTo>
                  <a:pt x="4973254" y="0"/>
                </a:moveTo>
                <a:lnTo>
                  <a:pt x="0" y="0"/>
                </a:lnTo>
                <a:lnTo>
                  <a:pt x="0" y="5100773"/>
                </a:lnTo>
                <a:lnTo>
                  <a:pt x="4973254" y="5100773"/>
                </a:lnTo>
                <a:lnTo>
                  <a:pt x="4973254" y="0"/>
                </a:lnTo>
                <a:close/>
              </a:path>
            </a:pathLst>
          </a:custGeom>
          <a:blipFill>
            <a:blip r:embed="rId7"/>
            <a:stretch>
              <a:fillRect l="0" t="0" r="0" b="0"/>
            </a:stretch>
          </a:blipFill>
        </p:spPr>
      </p:sp>
      <p:sp>
        <p:nvSpPr>
          <p:cNvPr name="TextBox 9" id="9"/>
          <p:cNvSpPr txBox="true"/>
          <p:nvPr/>
        </p:nvSpPr>
        <p:spPr>
          <a:xfrm rot="0">
            <a:off x="2254557" y="1141533"/>
            <a:ext cx="6428390" cy="726035"/>
          </a:xfrm>
          <a:prstGeom prst="rect">
            <a:avLst/>
          </a:prstGeom>
        </p:spPr>
        <p:txBody>
          <a:bodyPr anchor="t" rtlCol="false" tIns="0" lIns="0" bIns="0" rIns="0">
            <a:spAutoFit/>
          </a:bodyPr>
          <a:lstStyle/>
          <a:p>
            <a:pPr algn="l" marL="0" indent="0" lvl="0">
              <a:lnSpc>
                <a:spcPts val="5969"/>
              </a:lnSpc>
              <a:spcBef>
                <a:spcPct val="0"/>
              </a:spcBef>
            </a:pPr>
            <a:r>
              <a:rPr lang="en-US" sz="4263" strike="noStrike" u="none">
                <a:solidFill>
                  <a:srgbClr val="FFFFFF"/>
                </a:solidFill>
                <a:latin typeface="HK Modular"/>
                <a:ea typeface="HK Modular"/>
                <a:cs typeface="HK Modular"/>
                <a:sym typeface="HK Modular"/>
              </a:rPr>
              <a:t>What is AI?</a:t>
            </a:r>
          </a:p>
        </p:txBody>
      </p:sp>
      <p:grpSp>
        <p:nvGrpSpPr>
          <p:cNvPr name="Group 10" id="10"/>
          <p:cNvGrpSpPr/>
          <p:nvPr/>
        </p:nvGrpSpPr>
        <p:grpSpPr>
          <a:xfrm rot="0">
            <a:off x="1021921" y="1028700"/>
            <a:ext cx="1037426" cy="1037452"/>
            <a:chOff x="0" y="0"/>
            <a:chExt cx="1383234" cy="1383269"/>
          </a:xfrm>
        </p:grpSpPr>
        <p:sp>
          <p:nvSpPr>
            <p:cNvPr name="Freeform 11" id="11"/>
            <p:cNvSpPr/>
            <p:nvPr/>
          </p:nvSpPr>
          <p:spPr>
            <a:xfrm flipH="false" flipV="false" rot="0">
              <a:off x="0" y="0"/>
              <a:ext cx="1383234" cy="1383269"/>
            </a:xfrm>
            <a:custGeom>
              <a:avLst/>
              <a:gdLst/>
              <a:ahLst/>
              <a:cxnLst/>
              <a:rect r="r" b="b" t="t" l="l"/>
              <a:pathLst>
                <a:path h="1383269" w="1383234">
                  <a:moveTo>
                    <a:pt x="0" y="0"/>
                  </a:moveTo>
                  <a:lnTo>
                    <a:pt x="1383234" y="0"/>
                  </a:lnTo>
                  <a:lnTo>
                    <a:pt x="1383234" y="1383269"/>
                  </a:lnTo>
                  <a:lnTo>
                    <a:pt x="0" y="1383269"/>
                  </a:lnTo>
                  <a:lnTo>
                    <a:pt x="0" y="0"/>
                  </a:lnTo>
                  <a:close/>
                </a:path>
              </a:pathLst>
            </a:custGeom>
            <a:blipFill>
              <a:blip r:embed="rId8"/>
              <a:stretch>
                <a:fillRect l="-1" t="0" r="-1" b="0"/>
              </a:stretch>
            </a:blipFill>
          </p:spPr>
        </p:sp>
        <p:sp>
          <p:nvSpPr>
            <p:cNvPr name="TextBox 12" id="12"/>
            <p:cNvSpPr txBox="true"/>
            <p:nvPr/>
          </p:nvSpPr>
          <p:spPr>
            <a:xfrm rot="0">
              <a:off x="433422" y="380811"/>
              <a:ext cx="516391" cy="574021"/>
            </a:xfrm>
            <a:prstGeom prst="rect">
              <a:avLst/>
            </a:prstGeom>
          </p:spPr>
          <p:txBody>
            <a:bodyPr anchor="t" rtlCol="false" tIns="0" lIns="0" bIns="0" rIns="0">
              <a:spAutoFit/>
            </a:bodyPr>
            <a:lstStyle/>
            <a:p>
              <a:pPr algn="ctr" marL="0" indent="0" lvl="0">
                <a:lnSpc>
                  <a:spcPts val="3687"/>
                </a:lnSpc>
                <a:spcBef>
                  <a:spcPct val="0"/>
                </a:spcBef>
              </a:pP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630D69">
                <a:alpha val="100000"/>
              </a:srgbClr>
            </a:gs>
            <a:gs pos="50000">
              <a:srgbClr val="240753">
                <a:alpha val="100000"/>
              </a:srgbClr>
            </a:gs>
            <a:gs pos="100000">
              <a:srgbClr val="2A053D">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5400000">
            <a:off x="-5824369" y="2552264"/>
            <a:ext cx="15261267" cy="5182472"/>
          </a:xfrm>
          <a:custGeom>
            <a:avLst/>
            <a:gdLst/>
            <a:ahLst/>
            <a:cxnLst/>
            <a:rect r="r" b="b" t="t" l="l"/>
            <a:pathLst>
              <a:path h="5182472" w="15261267">
                <a:moveTo>
                  <a:pt x="0" y="0"/>
                </a:moveTo>
                <a:lnTo>
                  <a:pt x="15261267" y="0"/>
                </a:lnTo>
                <a:lnTo>
                  <a:pt x="15261267" y="5182472"/>
                </a:lnTo>
                <a:lnTo>
                  <a:pt x="0" y="5182472"/>
                </a:lnTo>
                <a:lnTo>
                  <a:pt x="0" y="0"/>
                </a:lnTo>
                <a:close/>
              </a:path>
            </a:pathLst>
          </a:custGeom>
          <a:blipFill>
            <a:blip r:embed="rId2">
              <a:alphaModFix amt="43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41006" y="2908865"/>
            <a:ext cx="5114342" cy="5340230"/>
          </a:xfrm>
          <a:custGeom>
            <a:avLst/>
            <a:gdLst/>
            <a:ahLst/>
            <a:cxnLst/>
            <a:rect r="r" b="b" t="t" l="l"/>
            <a:pathLst>
              <a:path h="5340230" w="5114342">
                <a:moveTo>
                  <a:pt x="0" y="0"/>
                </a:moveTo>
                <a:lnTo>
                  <a:pt x="5114342" y="0"/>
                </a:lnTo>
                <a:lnTo>
                  <a:pt x="5114342" y="5340231"/>
                </a:lnTo>
                <a:lnTo>
                  <a:pt x="0" y="53402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6620249" y="942975"/>
            <a:ext cx="8547868" cy="1359054"/>
          </a:xfrm>
          <a:prstGeom prst="rect">
            <a:avLst/>
          </a:prstGeom>
        </p:spPr>
        <p:txBody>
          <a:bodyPr anchor="t" rtlCol="false" tIns="0" lIns="0" bIns="0" rIns="0">
            <a:spAutoFit/>
          </a:bodyPr>
          <a:lstStyle/>
          <a:p>
            <a:pPr algn="ctr">
              <a:lnSpc>
                <a:spcPts val="5416"/>
              </a:lnSpc>
              <a:spcBef>
                <a:spcPct val="0"/>
              </a:spcBef>
            </a:pPr>
            <a:r>
              <a:rPr lang="en-US" sz="3868">
                <a:solidFill>
                  <a:srgbClr val="FFFFFF"/>
                </a:solidFill>
                <a:latin typeface="HK Modular"/>
                <a:ea typeface="HK Modular"/>
                <a:cs typeface="HK Modular"/>
                <a:sym typeface="HK Modular"/>
              </a:rPr>
              <a:t>KEY CHARACTERISTICS OF AI</a:t>
            </a:r>
          </a:p>
        </p:txBody>
      </p:sp>
      <p:sp>
        <p:nvSpPr>
          <p:cNvPr name="TextBox 5" id="5"/>
          <p:cNvSpPr txBox="true"/>
          <p:nvPr/>
        </p:nvSpPr>
        <p:spPr>
          <a:xfrm rot="0">
            <a:off x="5924769" y="2738232"/>
            <a:ext cx="10965105" cy="1217219"/>
          </a:xfrm>
          <a:prstGeom prst="rect">
            <a:avLst/>
          </a:prstGeom>
        </p:spPr>
        <p:txBody>
          <a:bodyPr anchor="t" rtlCol="false" tIns="0" lIns="0" bIns="0" rIns="0">
            <a:spAutoFit/>
          </a:bodyPr>
          <a:lstStyle/>
          <a:p>
            <a:pPr algn="l" marL="0" indent="0" lvl="0">
              <a:lnSpc>
                <a:spcPts val="4860"/>
              </a:lnSpc>
              <a:spcBef>
                <a:spcPct val="0"/>
              </a:spcBef>
            </a:pPr>
            <a:r>
              <a:rPr lang="en-US" sz="3471">
                <a:solidFill>
                  <a:srgbClr val="FFFFFF"/>
                </a:solidFill>
                <a:latin typeface="Tomorrow"/>
                <a:ea typeface="Tomorrow"/>
                <a:cs typeface="Tomorrow"/>
                <a:sym typeface="Tomorrow"/>
              </a:rPr>
              <a:t>Learning Ability: AI can learn from data and improve over time. (Youtube)</a:t>
            </a:r>
          </a:p>
        </p:txBody>
      </p:sp>
      <p:sp>
        <p:nvSpPr>
          <p:cNvPr name="TextBox 6" id="6"/>
          <p:cNvSpPr txBox="true"/>
          <p:nvPr/>
        </p:nvSpPr>
        <p:spPr>
          <a:xfrm rot="0">
            <a:off x="5924769" y="4145951"/>
            <a:ext cx="10216512" cy="1217219"/>
          </a:xfrm>
          <a:prstGeom prst="rect">
            <a:avLst/>
          </a:prstGeom>
        </p:spPr>
        <p:txBody>
          <a:bodyPr anchor="t" rtlCol="false" tIns="0" lIns="0" bIns="0" rIns="0">
            <a:spAutoFit/>
          </a:bodyPr>
          <a:lstStyle/>
          <a:p>
            <a:pPr algn="l" marL="0" indent="0" lvl="0">
              <a:lnSpc>
                <a:spcPts val="4860"/>
              </a:lnSpc>
              <a:spcBef>
                <a:spcPct val="0"/>
              </a:spcBef>
            </a:pPr>
            <a:r>
              <a:rPr lang="en-US" sz="3471">
                <a:solidFill>
                  <a:srgbClr val="FFFFFF"/>
                </a:solidFill>
                <a:latin typeface="Tomorrow"/>
                <a:ea typeface="Tomorrow"/>
                <a:cs typeface="Tomorrow"/>
                <a:sym typeface="Tomorrow"/>
              </a:rPr>
              <a:t>Pattern Recognition: AI can recognize patterns and make predictions. (Online shopping)</a:t>
            </a:r>
          </a:p>
        </p:txBody>
      </p:sp>
      <p:sp>
        <p:nvSpPr>
          <p:cNvPr name="TextBox 7" id="7"/>
          <p:cNvSpPr txBox="true"/>
          <p:nvPr/>
        </p:nvSpPr>
        <p:spPr>
          <a:xfrm rot="0">
            <a:off x="5924769" y="5550539"/>
            <a:ext cx="10965105" cy="1831820"/>
          </a:xfrm>
          <a:prstGeom prst="rect">
            <a:avLst/>
          </a:prstGeom>
        </p:spPr>
        <p:txBody>
          <a:bodyPr anchor="t" rtlCol="false" tIns="0" lIns="0" bIns="0" rIns="0">
            <a:spAutoFit/>
          </a:bodyPr>
          <a:lstStyle/>
          <a:p>
            <a:pPr algn="l" marL="0" indent="0" lvl="0">
              <a:lnSpc>
                <a:spcPts val="4860"/>
              </a:lnSpc>
              <a:spcBef>
                <a:spcPct val="0"/>
              </a:spcBef>
            </a:pPr>
            <a:r>
              <a:rPr lang="en-US" sz="3471">
                <a:solidFill>
                  <a:srgbClr val="FFFFFF"/>
                </a:solidFill>
                <a:latin typeface="Tomorrow"/>
                <a:ea typeface="Tomorrow"/>
                <a:cs typeface="Tomorrow"/>
                <a:sym typeface="Tomorrow"/>
              </a:rPr>
              <a:t>Automation of Tasks: AI can take over repetitive tasks, such as sorting emails or filtering spam messages</a:t>
            </a:r>
          </a:p>
        </p:txBody>
      </p:sp>
      <p:sp>
        <p:nvSpPr>
          <p:cNvPr name="TextBox 8" id="8"/>
          <p:cNvSpPr txBox="true"/>
          <p:nvPr/>
        </p:nvSpPr>
        <p:spPr>
          <a:xfrm rot="0">
            <a:off x="5924769" y="7572860"/>
            <a:ext cx="9938828" cy="1217219"/>
          </a:xfrm>
          <a:prstGeom prst="rect">
            <a:avLst/>
          </a:prstGeom>
        </p:spPr>
        <p:txBody>
          <a:bodyPr anchor="t" rtlCol="false" tIns="0" lIns="0" bIns="0" rIns="0">
            <a:spAutoFit/>
          </a:bodyPr>
          <a:lstStyle/>
          <a:p>
            <a:pPr algn="l" marL="0" indent="0" lvl="0">
              <a:lnSpc>
                <a:spcPts val="4860"/>
              </a:lnSpc>
              <a:spcBef>
                <a:spcPct val="0"/>
              </a:spcBef>
            </a:pPr>
            <a:r>
              <a:rPr lang="en-US" sz="3471">
                <a:solidFill>
                  <a:srgbClr val="FFFFFF"/>
                </a:solidFill>
                <a:latin typeface="Tomorrow"/>
                <a:ea typeface="Tomorrow"/>
                <a:cs typeface="Tomorrow"/>
                <a:sym typeface="Tomorrow"/>
              </a:rPr>
              <a:t>Problem-Solving Skills: AI can analyze large amounts of information and provide solutions.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67096D">
                <a:alpha val="100000"/>
              </a:srgbClr>
            </a:gs>
            <a:gs pos="50000">
              <a:srgbClr val="1A0242">
                <a:alpha val="100000"/>
              </a:srgbClr>
            </a:gs>
            <a:gs pos="100000">
              <a:srgbClr val="000000">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391634" y="-4392134"/>
            <a:ext cx="19071268" cy="19071268"/>
          </a:xfrm>
          <a:custGeom>
            <a:avLst/>
            <a:gdLst/>
            <a:ahLst/>
            <a:cxnLst/>
            <a:rect r="r" b="b" t="t" l="l"/>
            <a:pathLst>
              <a:path h="19071268" w="19071268">
                <a:moveTo>
                  <a:pt x="0" y="0"/>
                </a:moveTo>
                <a:lnTo>
                  <a:pt x="19071268" y="0"/>
                </a:lnTo>
                <a:lnTo>
                  <a:pt x="19071268" y="19071268"/>
                </a:lnTo>
                <a:lnTo>
                  <a:pt x="0" y="19071268"/>
                </a:lnTo>
                <a:lnTo>
                  <a:pt x="0" y="0"/>
                </a:lnTo>
                <a:close/>
              </a:path>
            </a:pathLst>
          </a:custGeom>
          <a:blipFill>
            <a:blip r:embed="rId3">
              <a:alphaModFix amt="21999"/>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2536511" y="3669718"/>
            <a:ext cx="13214978" cy="3254188"/>
          </a:xfrm>
          <a:custGeom>
            <a:avLst/>
            <a:gdLst/>
            <a:ahLst/>
            <a:cxnLst/>
            <a:rect r="r" b="b" t="t" l="l"/>
            <a:pathLst>
              <a:path h="3254188" w="13214978">
                <a:moveTo>
                  <a:pt x="0" y="0"/>
                </a:moveTo>
                <a:lnTo>
                  <a:pt x="13214978" y="0"/>
                </a:lnTo>
                <a:lnTo>
                  <a:pt x="13214978" y="3254189"/>
                </a:lnTo>
                <a:lnTo>
                  <a:pt x="0" y="325418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2855077" y="4583439"/>
            <a:ext cx="12577845" cy="713373"/>
          </a:xfrm>
          <a:prstGeom prst="rect">
            <a:avLst/>
          </a:prstGeom>
        </p:spPr>
        <p:txBody>
          <a:bodyPr anchor="t" rtlCol="false" tIns="0" lIns="0" bIns="0" rIns="0">
            <a:spAutoFit/>
          </a:bodyPr>
          <a:lstStyle/>
          <a:p>
            <a:pPr algn="ctr" marL="0" indent="0" lvl="0">
              <a:lnSpc>
                <a:spcPts val="5830"/>
              </a:lnSpc>
              <a:spcBef>
                <a:spcPct val="0"/>
              </a:spcBef>
            </a:pPr>
            <a:r>
              <a:rPr lang="en-US" sz="4164">
                <a:solidFill>
                  <a:srgbClr val="FFFFFF"/>
                </a:solidFill>
                <a:latin typeface="Tomorrow"/>
                <a:ea typeface="Tomorrow"/>
                <a:cs typeface="Tomorrow"/>
                <a:sym typeface="Tomorrow"/>
              </a:rPr>
              <a:t>Real-Life Applications of AI</a:t>
            </a:r>
          </a:p>
        </p:txBody>
      </p:sp>
      <p:sp>
        <p:nvSpPr>
          <p:cNvPr name="Freeform 5" id="5"/>
          <p:cNvSpPr/>
          <p:nvPr/>
        </p:nvSpPr>
        <p:spPr>
          <a:xfrm flipH="false" flipV="false" rot="0">
            <a:off x="13862687" y="1350027"/>
            <a:ext cx="3396613" cy="3552014"/>
          </a:xfrm>
          <a:custGeom>
            <a:avLst/>
            <a:gdLst/>
            <a:ahLst/>
            <a:cxnLst/>
            <a:rect r="r" b="b" t="t" l="l"/>
            <a:pathLst>
              <a:path h="3552014" w="3396613">
                <a:moveTo>
                  <a:pt x="0" y="0"/>
                </a:moveTo>
                <a:lnTo>
                  <a:pt x="3396613" y="0"/>
                </a:lnTo>
                <a:lnTo>
                  <a:pt x="3396613" y="3552014"/>
                </a:lnTo>
                <a:lnTo>
                  <a:pt x="0" y="3552014"/>
                </a:lnTo>
                <a:lnTo>
                  <a:pt x="0" y="0"/>
                </a:lnTo>
                <a:close/>
              </a:path>
            </a:pathLst>
          </a:custGeom>
          <a:blipFill>
            <a:blip r:embed="rId7"/>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224">
                <a:alpha val="100000"/>
              </a:srgbClr>
            </a:gs>
            <a:gs pos="50000">
              <a:srgbClr val="010219">
                <a:alpha val="100000"/>
              </a:srgbClr>
            </a:gs>
            <a:gs pos="100000">
              <a:srgbClr val="0496BE">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291717"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464813"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0">
            <a:off x="922134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0">
            <a:off x="13977872" y="-61426"/>
            <a:ext cx="4601845" cy="3612448"/>
          </a:xfrm>
          <a:custGeom>
            <a:avLst/>
            <a:gdLst/>
            <a:ahLst/>
            <a:cxnLst/>
            <a:rect r="r" b="b" t="t" l="l"/>
            <a:pathLst>
              <a:path h="3612448" w="4601845">
                <a:moveTo>
                  <a:pt x="0" y="0"/>
                </a:moveTo>
                <a:lnTo>
                  <a:pt x="4601845" y="0"/>
                </a:lnTo>
                <a:lnTo>
                  <a:pt x="4601845" y="3612449"/>
                </a:lnTo>
                <a:lnTo>
                  <a:pt x="0" y="3612449"/>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0">
            <a:off x="2258466" y="2859805"/>
            <a:ext cx="13771067" cy="5869917"/>
          </a:xfrm>
          <a:custGeom>
            <a:avLst/>
            <a:gdLst/>
            <a:ahLst/>
            <a:cxnLst/>
            <a:rect r="r" b="b" t="t" l="l"/>
            <a:pathLst>
              <a:path h="5869917" w="13771067">
                <a:moveTo>
                  <a:pt x="0" y="0"/>
                </a:moveTo>
                <a:lnTo>
                  <a:pt x="13771068" y="0"/>
                </a:lnTo>
                <a:lnTo>
                  <a:pt x="13771068" y="5869917"/>
                </a:lnTo>
                <a:lnTo>
                  <a:pt x="0" y="58699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3759294" y="3857666"/>
            <a:ext cx="10769411" cy="2897565"/>
          </a:xfrm>
          <a:prstGeom prst="rect">
            <a:avLst/>
          </a:prstGeom>
        </p:spPr>
        <p:txBody>
          <a:bodyPr anchor="t" rtlCol="false" tIns="0" lIns="0" bIns="0" rIns="0">
            <a:spAutoFit/>
          </a:bodyPr>
          <a:lstStyle/>
          <a:p>
            <a:pPr algn="l">
              <a:lnSpc>
                <a:spcPts val="4616"/>
              </a:lnSpc>
              <a:spcBef>
                <a:spcPct val="0"/>
              </a:spcBef>
            </a:pPr>
            <a:r>
              <a:rPr lang="en-US" sz="3297">
                <a:solidFill>
                  <a:srgbClr val="FFFFFF"/>
                </a:solidFill>
                <a:latin typeface="Tomorrow"/>
                <a:ea typeface="Tomorrow"/>
                <a:cs typeface="Tomorrow"/>
                <a:sym typeface="Tomorrow"/>
              </a:rPr>
              <a:t>In small groups, select a specific area where AI is currently being used. Research its applications, impact, and potential future developments. Prepare a brief but insightful presentation to share your findings with the group.</a:t>
            </a:r>
          </a:p>
        </p:txBody>
      </p:sp>
      <p:sp>
        <p:nvSpPr>
          <p:cNvPr name="TextBox 8" id="8"/>
          <p:cNvSpPr txBox="true"/>
          <p:nvPr/>
        </p:nvSpPr>
        <p:spPr>
          <a:xfrm rot="0">
            <a:off x="2254557" y="1141533"/>
            <a:ext cx="6428390" cy="726117"/>
          </a:xfrm>
          <a:prstGeom prst="rect">
            <a:avLst/>
          </a:prstGeom>
        </p:spPr>
        <p:txBody>
          <a:bodyPr anchor="t" rtlCol="false" tIns="0" lIns="0" bIns="0" rIns="0">
            <a:spAutoFit/>
          </a:bodyPr>
          <a:lstStyle/>
          <a:p>
            <a:pPr algn="l" marL="0" indent="0" lvl="0">
              <a:lnSpc>
                <a:spcPts val="5969"/>
              </a:lnSpc>
              <a:spcBef>
                <a:spcPct val="0"/>
              </a:spcBef>
            </a:pPr>
            <a:r>
              <a:rPr lang="en-US" sz="4263">
                <a:solidFill>
                  <a:srgbClr val="FFFFFF"/>
                </a:solidFill>
                <a:latin typeface="HK Modular"/>
                <a:ea typeface="HK Modular"/>
                <a:cs typeface="HK Modular"/>
                <a:sym typeface="HK Modular"/>
              </a:rPr>
              <a:t>challenge</a:t>
            </a:r>
          </a:p>
        </p:txBody>
      </p:sp>
      <p:sp>
        <p:nvSpPr>
          <p:cNvPr name="Freeform 9" id="9"/>
          <p:cNvSpPr/>
          <p:nvPr/>
        </p:nvSpPr>
        <p:spPr>
          <a:xfrm flipH="false" flipV="false" rot="0">
            <a:off x="13380768" y="5143500"/>
            <a:ext cx="4706881" cy="4922229"/>
          </a:xfrm>
          <a:custGeom>
            <a:avLst/>
            <a:gdLst/>
            <a:ahLst/>
            <a:cxnLst/>
            <a:rect r="r" b="b" t="t" l="l"/>
            <a:pathLst>
              <a:path h="4922229" w="4706881">
                <a:moveTo>
                  <a:pt x="0" y="0"/>
                </a:moveTo>
                <a:lnTo>
                  <a:pt x="4706881" y="0"/>
                </a:lnTo>
                <a:lnTo>
                  <a:pt x="4706881" y="4922229"/>
                </a:lnTo>
                <a:lnTo>
                  <a:pt x="0" y="4922229"/>
                </a:lnTo>
                <a:lnTo>
                  <a:pt x="0" y="0"/>
                </a:lnTo>
                <a:close/>
              </a:path>
            </a:pathLst>
          </a:custGeom>
          <a:blipFill>
            <a:blip r:embed="rId6"/>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DAGf0yFhpT0</dc:identifier>
  <dcterms:modified xsi:type="dcterms:W3CDTF">2011-08-01T06:04:30Z</dcterms:modified>
  <cp:revision>1</cp:revision>
  <dc:title>Prompting</dc:title>
</cp:coreProperties>
</file>