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notesMasterIdLst>
    <p:notesMasterId r:id="rId32"/>
  </p:notesMasterIdLst>
  <p:sldSz cx="14630400" cy="8229600"/>
  <p:notesSz cx="8229600" cy="14630400"/>
  <p:embeddedFontLst>
    <p:embeddedFont>
      <p:font typeface="Roboto"/>
      <p:regular r:id="rId37"/>
    </p:embeddedFont>
    <p:embeddedFont>
      <p:font typeface="Roboto"/>
      <p:regular r:id="rId38"/>
    </p:embeddedFont>
    <p:embeddedFont>
      <p:font typeface="Roboto"/>
      <p:regular r:id="rId39"/>
    </p:embeddedFont>
    <p:embeddedFont>
      <p:font typeface="Roboto"/>
      <p:regular r:id="rId4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37" Type="http://schemas.openxmlformats.org/officeDocument/2006/relationships/font" Target="fonts/font1.fntdata"/><Relationship Id="rId38" Type="http://schemas.openxmlformats.org/officeDocument/2006/relationships/font" Target="fonts/font2.fntdata"/><Relationship Id="rId39" Type="http://schemas.openxmlformats.org/officeDocument/2006/relationships/font" Target="fonts/font3.fntdata"/><Relationship Id="rId4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6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slideLayout" Target="../slideLayouts/slideLayout19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slideLayout" Target="../slideLayouts/slideLayout20.xml"/><Relationship Id="rId6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21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image" Target="../media/image-21-4.png"/><Relationship Id="rId5" Type="http://schemas.openxmlformats.org/officeDocument/2006/relationships/image" Target="../media/image-21-5.png"/><Relationship Id="rId6" Type="http://schemas.openxmlformats.org/officeDocument/2006/relationships/image" Target="../media/image-21-6.png"/><Relationship Id="rId7" Type="http://schemas.openxmlformats.org/officeDocument/2006/relationships/image" Target="../media/image-21-7.png"/><Relationship Id="rId8" Type="http://schemas.openxmlformats.org/officeDocument/2006/relationships/image" Target="../media/image-21-8.png"/><Relationship Id="rId9" Type="http://schemas.openxmlformats.org/officeDocument/2006/relationships/slideLayout" Target="../slideLayouts/slideLayout22.xml"/><Relationship Id="rId10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image" Target="../media/image-22-4.png"/><Relationship Id="rId5" Type="http://schemas.openxmlformats.org/officeDocument/2006/relationships/image" Target="../media/image-22-5.png"/><Relationship Id="rId6" Type="http://schemas.openxmlformats.org/officeDocument/2006/relationships/image" Target="../media/image-22-6.png"/><Relationship Id="rId7" Type="http://schemas.openxmlformats.org/officeDocument/2006/relationships/image" Target="../media/image-22-7.png"/><Relationship Id="rId8" Type="http://schemas.openxmlformats.org/officeDocument/2006/relationships/image" Target="../media/image-22-8.png"/><Relationship Id="rId9" Type="http://schemas.openxmlformats.org/officeDocument/2006/relationships/slideLayout" Target="../slideLayouts/slideLayout23.xml"/><Relationship Id="rId10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image" Target="../media/image-25-4.png"/><Relationship Id="rId5" Type="http://schemas.openxmlformats.org/officeDocument/2006/relationships/slideLayout" Target="../slideLayouts/slideLayout26.xml"/><Relationship Id="rId6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image" Target="../media/image-26-3.png"/><Relationship Id="rId4" Type="http://schemas.openxmlformats.org/officeDocument/2006/relationships/image" Target="../media/image-26-4.png"/><Relationship Id="rId5" Type="http://schemas.openxmlformats.org/officeDocument/2006/relationships/image" Target="../media/image-26-5.png"/><Relationship Id="rId6" Type="http://schemas.openxmlformats.org/officeDocument/2006/relationships/image" Target="../media/image-26-6.png"/><Relationship Id="rId7" Type="http://schemas.openxmlformats.org/officeDocument/2006/relationships/image" Target="../media/image-26-7.png"/><Relationship Id="rId8" Type="http://schemas.openxmlformats.org/officeDocument/2006/relationships/image" Target="../media/image-26-8.png"/><Relationship Id="rId9" Type="http://schemas.openxmlformats.org/officeDocument/2006/relationships/slideLayout" Target="../slideLayouts/slideLayout27.xml"/><Relationship Id="rId10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slideLayout" Target="../slideLayouts/slideLayout28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29-2.png"/><Relationship Id="rId3" Type="http://schemas.openxmlformats.org/officeDocument/2006/relationships/image" Target="../media/image-29-3.png"/><Relationship Id="rId4" Type="http://schemas.openxmlformats.org/officeDocument/2006/relationships/slideLayout" Target="../slideLayouts/slideLayout30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slideLayout" Target="../slideLayouts/slideLayout31.xml"/><Relationship Id="rId3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28111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Zukunftsmacher: Jugend gestaltet Morgen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9460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Eine innovative Bildungsinitiative für jugendliche Changemaker. Wir befähigen junge Menschen zur aktiven Zukunftsgestaltung.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47556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Unsere Stärke liegt in der einzigartigen Verbindung von Kreativität, Technologie und sozialem Engagement.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4594"/>
            <a:ext cx="74267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Kreative Gestaltung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77001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07236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Visuelle Kommunikation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351984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Ausdrucksstarke Gestaltung mit Canva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677001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507355"/>
            <a:ext cx="28835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Präsentationen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997773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Überzeugende Darstellung von Projekten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677001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507236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Kommunikationskompetenz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6351984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Ideen wirkungsvoll vermitteln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8652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Technische Umsetzung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3444240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4238030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Scratch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4728448"/>
            <a:ext cx="229195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Spielerisch Programmieren lernen und eigene Anwendungen entwickeln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304" y="3444240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4238030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Glide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2304" y="4728448"/>
            <a:ext cx="22920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Apps ohne Programmierkenntnisse erstellen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538" y="3444240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4238030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Trello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4538" y="4728448"/>
            <a:ext cx="22919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Projekte strukturiert planen und im Team umsetzen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123419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Kollaborative Projektentwicklung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24307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Teambildung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243078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Effektive Rollenverteilung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Zieldefinition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30218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Gemeinsame Vision entwickeln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28495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Kommunikation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3005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Wirksame Strategien etablieren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50099"/>
            <a:ext cx="69108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Soziale Innovation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387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spc="-17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100+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793790" y="5844183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Gesellschaftliche Herausforderungen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688931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Jugendliche entwickeln kreative Lösungsansätze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254704" y="4812387"/>
            <a:ext cx="4120872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spc="-17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5+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5897523" y="58441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Fachbereiche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54704" y="6334601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Interdisziplinäres Denken wird gefördert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9715738" y="4812387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spc="-17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1000+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9862423" y="5844183"/>
            <a:ext cx="38273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Erreichte Menschen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5738" y="6334601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Soziale Verantwortung in der Praxis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4005" y="482441"/>
            <a:ext cx="9793129" cy="54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spc="-10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Digitale Transformation verstehen</a:t>
            </a:r>
            <a:endParaRPr lang="en-US" sz="3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005" y="1381482"/>
            <a:ext cx="13402389" cy="697884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617232" y="8360331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252528"/>
          </a:solidFill>
          <a:ln/>
        </p:spPr>
      </p:sp>
      <p:sp>
        <p:nvSpPr>
          <p:cNvPr id="5" name="Text 2"/>
          <p:cNvSpPr/>
          <p:nvPr/>
        </p:nvSpPr>
        <p:spPr>
          <a:xfrm>
            <a:off x="2853571" y="8360331"/>
            <a:ext cx="2126218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spc="-28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Technologische Entwicklung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6300073" y="8360331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48484F"/>
          </a:solidFill>
          <a:ln/>
        </p:spPr>
      </p:sp>
      <p:sp>
        <p:nvSpPr>
          <p:cNvPr id="7" name="Text 4"/>
          <p:cNvSpPr/>
          <p:nvPr/>
        </p:nvSpPr>
        <p:spPr>
          <a:xfrm>
            <a:off x="6536412" y="8360331"/>
            <a:ext cx="1793677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spc="-28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Benötigte Kompetenzen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9650492" y="8360331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6C6C76"/>
          </a:solidFill>
          <a:ln/>
        </p:spPr>
      </p:sp>
      <p:sp>
        <p:nvSpPr>
          <p:cNvPr id="9" name="Text 6"/>
          <p:cNvSpPr/>
          <p:nvPr/>
        </p:nvSpPr>
        <p:spPr>
          <a:xfrm>
            <a:off x="9886831" y="8360331"/>
            <a:ext cx="1955721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spc="-28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Arbeitswelttransformation</a:t>
            </a:r>
            <a:endParaRPr lang="en-US" sz="13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621983"/>
            <a:ext cx="13047107" cy="1413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Kreativität als Schlüsselkompetenz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267" y="2633663"/>
            <a:ext cx="4223385" cy="4223385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508" y="2633663"/>
            <a:ext cx="4223385" cy="4223385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748" y="2633663"/>
            <a:ext cx="4223385" cy="422338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1647" y="7257098"/>
            <a:ext cx="13047107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Innovative Problemlösungsstrategien sind entscheidend. Wir fördern Querdenken und Experimentierfreudigkeit.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6407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Technologische Werkzeuge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921794"/>
            <a:ext cx="7556421" cy="4143613"/>
          </a:xfrm>
          <a:prstGeom prst="roundRect">
            <a:avLst>
              <a:gd name="adj" fmla="val 229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2929414"/>
            <a:ext cx="7540347" cy="137612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9057" y="3073122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KI-Tools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546038" y="3073122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ChatGPT, Midjourney, Synthesia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059210" y="3073122"/>
            <a:ext cx="205573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Ideengenerierung, Visualisierung, Videoproduktion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01410" y="4305538"/>
            <a:ext cx="7540347" cy="137612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29057" y="4449247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Open-Source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3546038" y="4449247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GitHub, Scratch, Blender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059210" y="4449247"/>
            <a:ext cx="205573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Programmierung, Animation, 3D-Modellierung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801410" y="5681663"/>
            <a:ext cx="7540347" cy="137612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29057" y="582537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Kollaboration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3546038" y="5825371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Miro, Notion, Figma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059210" y="5825371"/>
            <a:ext cx="205573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Teamarbeit, Dokumentation, Design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4954"/>
            <a:ext cx="113292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Ethische Technologienutzung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10708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Verantwortungsvoller KI-Einsatz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46183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Wir fördern das Bewusstsein für ethische Implikationen von KI-Systemen. Jugendliche lernen, KI-Tools kritisch zu hinterfragen.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401866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Fairness, Transparenz und Inklusion stehen im Mittelpunkt unserer Technologienutzung.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2928" y="2810708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Datenschutz und Privatsphäre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32928" y="3746183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Schutz personenbezogener Daten ist essentiell. Wir vermitteln Grundlagen zum sicheren Umgang mit Informationen.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5401866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Jugendliche entwickeln ein Bewusstsein für digitale Identität und Privatsphäre.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872067" y="2810708"/>
            <a:ext cx="34154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Kritisches Denken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72067" y="3391853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Wir fördern die kritische Auseinandersetzung mit digitalen Inhalten. Informationskompetenz hilft, Fakten von Falschinformationen zu unterscheiden.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872067" y="5410438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Reflexionsfähigkeit wird kontinuierlich gestärkt.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Projekt-management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179088"/>
            <a:ext cx="29852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Agile Methoden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Flexible Projektplanung und Anpassungsfähigkeit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Zeitplanung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Effektive Nutzung verfügbarer Ressourcen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900857"/>
            <a:ext cx="47766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Ressourcenmanagement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Optimaler Einsatz von Material und Team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5544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Präsentations-kompetenz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66831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60" y="3710821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3668316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Überzeugend kommunizieren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4513064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Klare und wirkungsvolle Botschaften entwickeln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0171867" y="366831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937" y="3710821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08983" y="3668316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Storytelling-Techniken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08983" y="4513064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Inhalte durch Geschichten lebendig machen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572083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5763339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720834"/>
            <a:ext cx="39554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Visuelle Präsentation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6211253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Ideen anschaulich und attraktiv darstellen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1021175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Vision der Zukunftsmacher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29881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Aktive Gestalter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53555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Jugendliche lösen gesellschaftliche Herausforderungen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33735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Selbstwirksamkeit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39420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Stärkung der Problemlösungskompetenz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32918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Zukunftsfähigkeit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428744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Vorbereitung auf die Arbeitswelt von morgen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3143"/>
            <a:ext cx="1021175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Networking und Austausch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495550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5785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Gleichgesinnte treffen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170533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Austausch mit anderen jungen Innovatoren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495550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59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Mentoring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16322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Begleitung durch erfahrene Experten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495550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5785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Internationale Vernetzung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6170533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Globale Perspektiven einbringen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032521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Persönlichkeitsentwicklung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Selbstreflexion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Eigenes Handeln hinterfragen und verstehen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042999"/>
            <a:ext cx="33530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Stärken erkennen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53341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Talente identifizieren und fördern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36452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Resilienz aufbauen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Mit Herausforderungen konstruktiv umgehen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772126" y="5495568"/>
            <a:ext cx="29203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Weiterwachsen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985986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Kontinuierliche persönliche Entwicklung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86288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Zukunftskompetenzen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48296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Kreativität und Innovation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482965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Neue Lösungswege entwickeln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35435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Adaptionsfähigkeit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357270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Flexibel auf Veränderungen reagieren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41836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Lebenslanges Lernen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41836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Kontinuierlich Wissen erweitern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47746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Interdisziplinäres Denken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47746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Fachübergreifende Zusammenhänge verstehen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4005" y="482441"/>
            <a:ext cx="5740122" cy="54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spc="-10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Impact-Orientierung</a:t>
            </a:r>
            <a:endParaRPr lang="en-US" sz="3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005" y="1381482"/>
            <a:ext cx="13402389" cy="697884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092184" y="8360331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252528"/>
          </a:solidFill>
          <a:ln/>
        </p:spPr>
      </p:sp>
      <p:sp>
        <p:nvSpPr>
          <p:cNvPr id="5" name="Text 2"/>
          <p:cNvSpPr/>
          <p:nvPr/>
        </p:nvSpPr>
        <p:spPr>
          <a:xfrm>
            <a:off x="5328523" y="8360331"/>
            <a:ext cx="1910477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spc="-28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Gesellschaftlicher Nutzen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7391400" y="8360331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5A5A62"/>
          </a:solidFill>
          <a:ln/>
        </p:spPr>
      </p:sp>
      <p:sp>
        <p:nvSpPr>
          <p:cNvPr id="7" name="Text 4"/>
          <p:cNvSpPr/>
          <p:nvPr/>
        </p:nvSpPr>
        <p:spPr>
          <a:xfrm>
            <a:off x="7627739" y="8360331"/>
            <a:ext cx="1599486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spc="-28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Nachhaltigkeitsfaktor</a:t>
            </a:r>
            <a:endParaRPr lang="en-US" sz="13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27177"/>
            <a:ext cx="104964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Internationale Perspektiven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535555"/>
            <a:ext cx="4221599" cy="2721888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460" y="2535555"/>
            <a:ext cx="4221599" cy="2721888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510" y="2535555"/>
            <a:ext cx="4221599" cy="2721888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3790" y="565856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Globale Herausforderungen erfordern internationale Zusammenarbeit. Wir fördern interkulturelle Kompetenzen und weltweites Verständnis.</a:t>
            </a:r>
            <a:endParaRPr lang="en-US" sz="1750" dirty="0"/>
          </a:p>
        </p:txBody>
      </p:sp>
      <p:sp>
        <p:nvSpPr>
          <p:cNvPr id="7" name="Text 2"/>
          <p:cNvSpPr/>
          <p:nvPr/>
        </p:nvSpPr>
        <p:spPr>
          <a:xfrm>
            <a:off x="793790" y="663952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Unser Leitprinzip: Global denken, lokal handeln.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775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638" y="3144560"/>
            <a:ext cx="6036588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spc="-122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Entrepreneurship</a:t>
            </a:r>
            <a:endParaRPr lang="en-US" sz="40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38" y="4134207"/>
            <a:ext cx="515422" cy="5154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43157" y="4098131"/>
            <a:ext cx="4800005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Unternehmerisches Denken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443157" y="4544020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Geschäftsmodelle verstehen und entwickeln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5528548"/>
            <a:ext cx="515422" cy="5154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43157" y="5492472"/>
            <a:ext cx="358342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Soziale Innovationen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443157" y="5938361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Nachhaltige Lösungen mit Mehrwert schaffen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38" y="6922889"/>
            <a:ext cx="515422" cy="5154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43157" y="6886813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Gründergeist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443157" y="7332702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Initiative ergreifen und Ideen verwirklichen</a:t>
            </a:r>
            <a:endParaRPr lang="en-US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7594"/>
            <a:ext cx="75934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Digitale Ökosysteme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635085" y="3182660"/>
            <a:ext cx="35140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Online-Plattformen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673078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Kollaborative digitale Arbeitsumgebungen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788938" y="316968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791" y="3293626"/>
            <a:ext cx="255151" cy="3189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81304" y="3182660"/>
            <a:ext cx="37361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Virtuelle Teamarbeit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481304" y="3673078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Ortsunabhängiges gemeinsames Arbeiten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8274368" y="316968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220" y="3293626"/>
            <a:ext cx="255151" cy="31896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481304" y="5001458"/>
            <a:ext cx="435530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Digitale Gemeinschaften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481304" y="5846207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Vernetzung und Wissensaustausch</a:t>
            </a:r>
            <a:endParaRPr lang="en-US" sz="17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8274368" y="565511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220" y="5779056"/>
            <a:ext cx="255151" cy="31896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255871" y="5178623"/>
            <a:ext cx="389322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Ressourcen-Sharing</a:t>
            </a:r>
            <a:endParaRPr lang="en-US" sz="2200" dirty="0"/>
          </a:p>
        </p:txBody>
      </p:sp>
      <p:sp>
        <p:nvSpPr>
          <p:cNvPr id="19" name="Text 11"/>
          <p:cNvSpPr/>
          <p:nvPr/>
        </p:nvSpPr>
        <p:spPr>
          <a:xfrm>
            <a:off x="793790" y="5669042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Gemeinsame Nutzung digitaler Werkzeuge</a:t>
            </a:r>
            <a:endParaRPr lang="en-US" sz="1750" dirty="0"/>
          </a:p>
        </p:txBody>
      </p:sp>
      <p:pic>
        <p:nvPicPr>
          <p:cNvPr id="20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5788938" y="565511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22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4791" y="5779056"/>
            <a:ext cx="255151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8632" y="629364"/>
            <a:ext cx="6682502" cy="635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spc="-120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Lernen neu denken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198632" y="1570434"/>
            <a:ext cx="3758089" cy="3397568"/>
          </a:xfrm>
          <a:prstGeom prst="roundRect">
            <a:avLst>
              <a:gd name="adj" fmla="val 2516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09730" y="1781532"/>
            <a:ext cx="3335893" cy="635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Selbst-gesteuertes Lernen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409730" y="2539365"/>
            <a:ext cx="3335893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Eigenverantwortliche Gestaltung des Lernprozesses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409730" y="3312438"/>
            <a:ext cx="3335893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Individuelle Lernziele definieren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409730" y="3709154"/>
            <a:ext cx="3335893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Eigenes Lerntempo bestimmen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409730" y="4105870"/>
            <a:ext cx="3335893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Selbstreflexion entwickeln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0160198" y="1570434"/>
            <a:ext cx="3758089" cy="3397568"/>
          </a:xfrm>
          <a:prstGeom prst="roundRect">
            <a:avLst>
              <a:gd name="adj" fmla="val 2516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371296" y="1781532"/>
            <a:ext cx="3335893" cy="635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Personalisierte Bildungswege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10371296" y="2539365"/>
            <a:ext cx="3335893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Auf individuelle Bedürfnisse zugeschnittene Lernwege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0371296" y="3312438"/>
            <a:ext cx="3335893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Stärkenorientierte Förderung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0371296" y="3709154"/>
            <a:ext cx="3335893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Verschiedene Lernmethoden kombinieren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10371296" y="4431387"/>
            <a:ext cx="3335893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Interessen berücksichtigen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198632" y="5171480"/>
            <a:ext cx="7719536" cy="2428637"/>
          </a:xfrm>
          <a:prstGeom prst="roundRect">
            <a:avLst>
              <a:gd name="adj" fmla="val 351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09730" y="5382578"/>
            <a:ext cx="3483888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Flexible Lernformate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6409730" y="5822513"/>
            <a:ext cx="729734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Vielfältige Zugänge zum Wissen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409730" y="6270069"/>
            <a:ext cx="729734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Projektbasiertes Lernen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6409730" y="6666786"/>
            <a:ext cx="729734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Digitale und analoge Angebote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6409730" y="7063502"/>
            <a:ext cx="729734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Kollaborative Lernumgebungen</a:t>
            </a:r>
            <a:endParaRPr lang="en-US" sz="1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36151"/>
            <a:ext cx="73752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Erfolgsgeschichten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535341" y="1685092"/>
            <a:ext cx="30480" cy="5908238"/>
          </a:xfrm>
          <a:prstGeom prst="roundRect">
            <a:avLst>
              <a:gd name="adj" fmla="val 312558"/>
            </a:avLst>
          </a:prstGeom>
          <a:solidFill>
            <a:srgbClr val="CACACD"/>
          </a:solidFill>
          <a:ln/>
        </p:spPr>
      </p:sp>
      <p:sp>
        <p:nvSpPr>
          <p:cNvPr id="5" name="Shape 2"/>
          <p:cNvSpPr/>
          <p:nvPr/>
        </p:nvSpPr>
        <p:spPr>
          <a:xfrm>
            <a:off x="6760012" y="218015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ACACD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194024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65260" y="198274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669411" y="1911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RecycleBot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669411" y="2402324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KI-gestützter Recycling-Roboter von Schülerteam aus Hamburg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760012" y="3713917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ACACD"/>
          </a:solidFill>
          <a:ln/>
        </p:spPr>
      </p:sp>
      <p:sp>
        <p:nvSpPr>
          <p:cNvPr id="11" name="Shape 8"/>
          <p:cNvSpPr/>
          <p:nvPr/>
        </p:nvSpPr>
        <p:spPr>
          <a:xfrm>
            <a:off x="6280190" y="347400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365260" y="351651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669411" y="3445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GreenApp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669411" y="3936087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Ressourcenspar-App mit über 5.000 Nutzern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760012" y="5247680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ACACD"/>
          </a:solidFill>
          <a:ln/>
        </p:spPr>
      </p:sp>
      <p:sp>
        <p:nvSpPr>
          <p:cNvPr id="16" name="Shape 13"/>
          <p:cNvSpPr/>
          <p:nvPr/>
        </p:nvSpPr>
        <p:spPr>
          <a:xfrm>
            <a:off x="6280190" y="50077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65260" y="505027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669411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LearnConnect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669411" y="5469850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Digitale Bildungsplattform für benachteiligte Regionen</a:t>
            </a:r>
            <a:endParaRPr lang="en-US" sz="1750" dirty="0"/>
          </a:p>
        </p:txBody>
      </p:sp>
      <p:sp>
        <p:nvSpPr>
          <p:cNvPr id="20" name="Shape 17"/>
          <p:cNvSpPr/>
          <p:nvPr/>
        </p:nvSpPr>
        <p:spPr>
          <a:xfrm>
            <a:off x="6760012" y="678144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ACACD"/>
          </a:solidFill>
          <a:ln/>
        </p:spPr>
      </p:sp>
      <p:sp>
        <p:nvSpPr>
          <p:cNvPr id="21" name="Shape 18"/>
          <p:cNvSpPr/>
          <p:nvPr/>
        </p:nvSpPr>
        <p:spPr>
          <a:xfrm>
            <a:off x="6280190" y="65415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6365260" y="65840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4</a:t>
            </a:r>
            <a:endParaRPr lang="en-US" sz="2650" dirty="0"/>
          </a:p>
        </p:txBody>
      </p:sp>
      <p:sp>
        <p:nvSpPr>
          <p:cNvPr id="23" name="Text 20"/>
          <p:cNvSpPr/>
          <p:nvPr/>
        </p:nvSpPr>
        <p:spPr>
          <a:xfrm>
            <a:off x="7669411" y="651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SeniorTech</a:t>
            </a:r>
            <a:endParaRPr lang="en-US" sz="2200" dirty="0"/>
          </a:p>
        </p:txBody>
      </p:sp>
      <p:sp>
        <p:nvSpPr>
          <p:cNvPr id="24" name="Text 21"/>
          <p:cNvSpPr/>
          <p:nvPr/>
        </p:nvSpPr>
        <p:spPr>
          <a:xfrm>
            <a:off x="7669411" y="7003613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Technologie-Workshop-Reihe von Jugendlichen für Senioren</a:t>
            </a:r>
            <a:endParaRPr lang="en-US" sz="17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3143"/>
            <a:ext cx="84383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Zukunftsperspektiven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495550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5785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Potenziale der Generation Z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170533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Junge Menschen als Treiber des Wandels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495550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5904"/>
            <a:ext cx="41208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Gesellschaftliche Transformation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6170652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Nachhaltige Entwicklung durch Innovation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495550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5785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Hoffnungsvolle Ausblicke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6170533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Gemeinsam Lösungen für globale Herausforderungen finden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82919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Kernziele der Initiative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10727"/>
            <a:ext cx="3785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Gesellschaftlicher Impact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55475"/>
            <a:ext cx="3785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Entwicklung von Ideen mit echter Wirkung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411" y="420909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Kreativität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53341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Förderung innovativer Denkansätze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307" y="3258026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Teamarbeit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98598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Kollaboratives Lernen stärken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4533" y="5984200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70127"/>
            <a:ext cx="75351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Aufruf zum Handeln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01906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03973" y="30190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Mach mit!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3509486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Jeder kann Zukunft gestalten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4099203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644134" y="40992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Bring dich ein!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4589621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Deine Ideen sind wertvoll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517933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984415" y="5179338"/>
            <a:ext cx="31006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Gestalte Wandel!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84415" y="5669756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Gemeinsam Neues entwickeln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156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Selbstwirksamkeit erleben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7339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03973" y="33733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Entdecken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3863816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Persönliche Handlungsfähigkeit erkennen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4453533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644134" y="44535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Entwickeln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4943951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Eigene Potenziale entfalten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553366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984415" y="55336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Stärken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84415" y="6024086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Vertrauen in Gestaltungsmöglichkeiten aufbauen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Nachhaltigkeitsziele praktisch erfahren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255633" y="4442222"/>
            <a:ext cx="33233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SDGs als Rahmen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32640"/>
            <a:ext cx="3785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UN-Nachhaltigkeitsziele als Orientierung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033" y="4850963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3397329"/>
            <a:ext cx="35454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Messbarer Nutzen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3887748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Konkrete Projekte mit Wirkung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230" y="3832979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97628" y="58498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Lokal handeln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597628" y="6340316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Globale Herausforderungen lokal lösen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230" y="5868948"/>
            <a:ext cx="318968" cy="3986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4022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Digitale Kompetenzen für die Zukunft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306723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533537"/>
            <a:ext cx="46783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 als Kreativitätsbooster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402395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Innovative Tools zur Ideenentwicklung nutzen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667607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894421"/>
            <a:ext cx="35425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Digitale Mündigkeit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5384840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Technologie kritisch und kompetent einsetzen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602849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6255306"/>
            <a:ext cx="57078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Verantwortungsvoller Umgang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74572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Ethische Dimensionen der Digitalisierung verstehen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7828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KI-Kompetenzen entwickeln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4911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60" y="3533656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3491151"/>
            <a:ext cx="2927747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ChatGPT für Ideengenerierung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469022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Kreative Impulse durch KI-Konversation gewinnen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0171867" y="34911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937" y="3533656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08983" y="3491151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Canva für Visualisierung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08983" y="433589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Projekte professionell und ansprechend gestalten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58979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5940504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897999"/>
            <a:ext cx="40056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No-Code-Plattformen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638841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Schnell funktionale Anwendungen entwickeln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1729" y="892731"/>
            <a:ext cx="7009090" cy="647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spc="-122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Methodische Vielfalt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1729" y="1851303"/>
            <a:ext cx="3743087" cy="2804993"/>
          </a:xfrm>
          <a:prstGeom prst="roundRect">
            <a:avLst>
              <a:gd name="adj" fmla="val 310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6518" y="2066092"/>
            <a:ext cx="2744986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Design Thinking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426518" y="2514243"/>
            <a:ext cx="331350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Kreative Innovationsmethode für komplexe Probleme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426518" y="3301722"/>
            <a:ext cx="3313509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Empathie entwickeln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426518" y="3705820"/>
            <a:ext cx="3313509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Prototypen erstellen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426518" y="4109918"/>
            <a:ext cx="3313509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Iterativ verbessern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0161984" y="1851303"/>
            <a:ext cx="3743087" cy="2804993"/>
          </a:xfrm>
          <a:prstGeom prst="roundRect">
            <a:avLst>
              <a:gd name="adj" fmla="val 310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376773" y="2066092"/>
            <a:ext cx="2590562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Co-Creation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10376773" y="2514243"/>
            <a:ext cx="3313509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Gemeinsam Lösungen entwickeln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0376773" y="2970133"/>
            <a:ext cx="3313509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Kollaboratives Arbeiten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0376773" y="3374231"/>
            <a:ext cx="3313509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Vielfältige Perspektiven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10376773" y="3778329"/>
            <a:ext cx="3313509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Kreative Synergie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211729" y="4863465"/>
            <a:ext cx="7693343" cy="2473404"/>
          </a:xfrm>
          <a:prstGeom prst="roundRect">
            <a:avLst>
              <a:gd name="adj" fmla="val 351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26518" y="5078254"/>
            <a:ext cx="2590562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Peer-Coaching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6426518" y="5526405"/>
            <a:ext cx="7263765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Voneinander und miteinander lernen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426518" y="5982295"/>
            <a:ext cx="7263765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Gegenseitige Unterstützung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6426518" y="6386393"/>
            <a:ext cx="7263765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Feedback-Kultur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6426518" y="6790492"/>
            <a:ext cx="7263765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Wissensaustausch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6460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8066" y="3128724"/>
            <a:ext cx="11697533" cy="641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spc="-121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Ideenfindung mit KI-Unterstützung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303770" y="4077533"/>
            <a:ext cx="22860" cy="3590211"/>
          </a:xfrm>
          <a:prstGeom prst="roundRect">
            <a:avLst>
              <a:gd name="adj" fmla="val 376954"/>
            </a:avLst>
          </a:prstGeom>
          <a:solidFill>
            <a:srgbClr val="CACACD"/>
          </a:solidFill>
          <a:ln/>
        </p:spPr>
      </p:sp>
      <p:sp>
        <p:nvSpPr>
          <p:cNvPr id="5" name="Shape 2"/>
          <p:cNvSpPr/>
          <p:nvPr/>
        </p:nvSpPr>
        <p:spPr>
          <a:xfrm>
            <a:off x="6491823" y="4527590"/>
            <a:ext cx="615434" cy="22860"/>
          </a:xfrm>
          <a:prstGeom prst="roundRect">
            <a:avLst>
              <a:gd name="adj" fmla="val 376954"/>
            </a:avLst>
          </a:prstGeom>
          <a:solidFill>
            <a:srgbClr val="CACACD"/>
          </a:solidFill>
          <a:ln/>
        </p:spPr>
      </p:sp>
      <p:sp>
        <p:nvSpPr>
          <p:cNvPr id="6" name="Shape 3"/>
          <p:cNvSpPr/>
          <p:nvPr/>
        </p:nvSpPr>
        <p:spPr>
          <a:xfrm>
            <a:off x="7084397" y="4308277"/>
            <a:ext cx="461605" cy="461605"/>
          </a:xfrm>
          <a:prstGeom prst="roundRect">
            <a:avLst>
              <a:gd name="adj" fmla="val 18668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312" y="4346674"/>
            <a:ext cx="307658" cy="3846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01178" y="4282678"/>
            <a:ext cx="4488180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Brainstorming mit ChatGPT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718066" y="4726186"/>
            <a:ext cx="5571292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KI-gestütztes Sammeln kreativer Ideen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7523143" y="5553313"/>
            <a:ext cx="615434" cy="22860"/>
          </a:xfrm>
          <a:prstGeom prst="roundRect">
            <a:avLst>
              <a:gd name="adj" fmla="val 376954"/>
            </a:avLst>
          </a:prstGeom>
          <a:solidFill>
            <a:srgbClr val="CACACD"/>
          </a:solidFill>
          <a:ln/>
        </p:spPr>
      </p:sp>
      <p:sp>
        <p:nvSpPr>
          <p:cNvPr id="11" name="Shape 7"/>
          <p:cNvSpPr/>
          <p:nvPr/>
        </p:nvSpPr>
        <p:spPr>
          <a:xfrm>
            <a:off x="7084397" y="5334000"/>
            <a:ext cx="461605" cy="461605"/>
          </a:xfrm>
          <a:prstGeom prst="roundRect">
            <a:avLst>
              <a:gd name="adj" fmla="val 18668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312" y="5372398"/>
            <a:ext cx="307658" cy="3846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341042" y="5308402"/>
            <a:ext cx="3004542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Ideenentwicklung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8341042" y="5751909"/>
            <a:ext cx="5571292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Konzepte ausarbeiten und verfeinern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6491823" y="6476524"/>
            <a:ext cx="615434" cy="22860"/>
          </a:xfrm>
          <a:prstGeom prst="roundRect">
            <a:avLst>
              <a:gd name="adj" fmla="val 376954"/>
            </a:avLst>
          </a:prstGeom>
          <a:solidFill>
            <a:srgbClr val="CACACD"/>
          </a:solidFill>
          <a:ln/>
        </p:spPr>
      </p:sp>
      <p:sp>
        <p:nvSpPr>
          <p:cNvPr id="16" name="Shape 11"/>
          <p:cNvSpPr/>
          <p:nvPr/>
        </p:nvSpPr>
        <p:spPr>
          <a:xfrm>
            <a:off x="7084397" y="6257211"/>
            <a:ext cx="461605" cy="461605"/>
          </a:xfrm>
          <a:prstGeom prst="roundRect">
            <a:avLst>
              <a:gd name="adj" fmla="val 18668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312" y="6295608"/>
            <a:ext cx="307658" cy="3846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478637" y="6231612"/>
            <a:ext cx="4810720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Denkblockaden überwinden</a:t>
            </a:r>
            <a:endParaRPr lang="en-US" sz="2000" dirty="0"/>
          </a:p>
        </p:txBody>
      </p:sp>
      <p:sp>
        <p:nvSpPr>
          <p:cNvPr id="19" name="Text 13"/>
          <p:cNvSpPr/>
          <p:nvPr/>
        </p:nvSpPr>
        <p:spPr>
          <a:xfrm>
            <a:off x="718066" y="6675120"/>
            <a:ext cx="5571292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Neue Perspektiven durch KI-Impulse gewinnen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2025-04-02T09:51:15Z</dcterms:created>
  <dcterms:modified xsi:type="dcterms:W3CDTF">2025-04-02T09:51:15Z</dcterms:modified>
</cp:coreProperties>
</file>