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notesMasterIdLst>
    <p:notesMasterId r:id="rId27"/>
  </p:notesMasterIdLst>
  <p:sldSz cx="14630400" cy="8229600"/>
  <p:notesSz cx="8229600" cy="14630400"/>
  <p:embeddedFontLst>
    <p:embeddedFont>
      <p:font typeface="Roboto"/>
      <p:regular r:id="rId32"/>
    </p:embeddedFont>
    <p:embeddedFont>
      <p:font typeface="Roboto"/>
      <p:regular r:id="rId33"/>
    </p:embeddedFont>
    <p:embeddedFont>
      <p:font typeface="Roboto"/>
      <p:regular r:id="rId34"/>
    </p:embeddedFont>
    <p:embeddedFont>
      <p:font typeface="Roboto"/>
      <p:regular r:id="rId35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32" Type="http://schemas.openxmlformats.org/officeDocument/2006/relationships/font" Target="fonts/font1.fntdata"/><Relationship Id="rId33" Type="http://schemas.openxmlformats.org/officeDocument/2006/relationships/font" Target="fonts/font2.fntdata"/><Relationship Id="rId34" Type="http://schemas.openxmlformats.org/officeDocument/2006/relationships/font" Target="fonts/font3.fntdata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4F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image" Target="../media/image-10-6.png"/><Relationship Id="rId7" Type="http://schemas.openxmlformats.org/officeDocument/2006/relationships/slideLayout" Target="../slideLayouts/slideLayout11.xml"/><Relationship Id="rId8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image" Target="../media/image-12-4.png"/><Relationship Id="rId5" Type="http://schemas.openxmlformats.org/officeDocument/2006/relationships/image" Target="../media/image-12-5.png"/><Relationship Id="rId6" Type="http://schemas.openxmlformats.org/officeDocument/2006/relationships/image" Target="../media/image-12-6.png"/><Relationship Id="rId7" Type="http://schemas.openxmlformats.org/officeDocument/2006/relationships/image" Target="../media/image-12-7.png"/><Relationship Id="rId8" Type="http://schemas.openxmlformats.org/officeDocument/2006/relationships/image" Target="../media/image-12-8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5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7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8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image" Target="../media/image-19-4.png"/><Relationship Id="rId5" Type="http://schemas.openxmlformats.org/officeDocument/2006/relationships/image" Target="../media/image-19-5.png"/><Relationship Id="rId6" Type="http://schemas.openxmlformats.org/officeDocument/2006/relationships/slideLayout" Target="../slideLayouts/slideLayout20.xml"/><Relationship Id="rId7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2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image" Target="../media/image-21-4.png"/><Relationship Id="rId5" Type="http://schemas.openxmlformats.org/officeDocument/2006/relationships/image" Target="../media/image-21-5.png"/><Relationship Id="rId6" Type="http://schemas.openxmlformats.org/officeDocument/2006/relationships/image" Target="../media/image-21-6.png"/><Relationship Id="rId7" Type="http://schemas.openxmlformats.org/officeDocument/2006/relationships/image" Target="../media/image-21-7.png"/><Relationship Id="rId8" Type="http://schemas.openxmlformats.org/officeDocument/2006/relationships/image" Target="../media/image-21-8.png"/><Relationship Id="rId9" Type="http://schemas.openxmlformats.org/officeDocument/2006/relationships/slideLayout" Target="../slideLayouts/slideLayout22.xml"/><Relationship Id="rId10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slideLayout" Target="../slideLayouts/slideLayout23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image" Target="../media/image-24-4.png"/><Relationship Id="rId5" Type="http://schemas.openxmlformats.org/officeDocument/2006/relationships/image" Target="../media/image-24-5.pn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slideLayout" Target="../slideLayouts/slideLayout26.xml"/><Relationship Id="rId3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image" Target="../media/image-5-6.png"/><Relationship Id="rId7" Type="http://schemas.openxmlformats.org/officeDocument/2006/relationships/image" Target="../media/image-5-7.png"/><Relationship Id="rId8" Type="http://schemas.openxmlformats.org/officeDocument/2006/relationships/image" Target="../media/image-5-8.png"/><Relationship Id="rId9" Type="http://schemas.openxmlformats.org/officeDocument/2006/relationships/image" Target="../media/image-5-9.png"/><Relationship Id="rId10" Type="http://schemas.openxmlformats.org/officeDocument/2006/relationships/image" Target="../media/image-5-10.png"/><Relationship Id="rId11" Type="http://schemas.openxmlformats.org/officeDocument/2006/relationships/slideLayout" Target="../slideLayouts/slideLayout6.xml"/><Relationship Id="rId1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73781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Innovationsforum: Zukunftsideen präsentieren und bewerten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4905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Willkommen zu unserem Innovationsforum. Hier treffen kreative Köpfe aufeinander, um bahnbrechende Ideen zu präsentieren.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5830014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Gemeinsam gestalten wir die Zukunft durch demokratische Bewertung und konstruktiven Austausch.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1991" y="543639"/>
            <a:ext cx="6585585" cy="617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850" spc="-11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Zeitplan des Events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7303770" y="1556980"/>
            <a:ext cx="22860" cy="6129218"/>
          </a:xfrm>
          <a:prstGeom prst="roundRect">
            <a:avLst>
              <a:gd name="adj" fmla="val 363264"/>
            </a:avLst>
          </a:prstGeom>
          <a:solidFill>
            <a:srgbClr val="CACACD"/>
          </a:solidFill>
          <a:ln/>
        </p:spPr>
      </p:sp>
      <p:sp>
        <p:nvSpPr>
          <p:cNvPr id="4" name="Shape 2"/>
          <p:cNvSpPr/>
          <p:nvPr/>
        </p:nvSpPr>
        <p:spPr>
          <a:xfrm>
            <a:off x="6522601" y="1990368"/>
            <a:ext cx="593050" cy="22860"/>
          </a:xfrm>
          <a:prstGeom prst="roundRect">
            <a:avLst>
              <a:gd name="adj" fmla="val 363264"/>
            </a:avLst>
          </a:prstGeom>
          <a:solidFill>
            <a:srgbClr val="CACACD"/>
          </a:solidFill>
          <a:ln/>
        </p:spPr>
      </p:sp>
      <p:sp>
        <p:nvSpPr>
          <p:cNvPr id="5" name="Shape 3"/>
          <p:cNvSpPr/>
          <p:nvPr/>
        </p:nvSpPr>
        <p:spPr>
          <a:xfrm>
            <a:off x="7092791" y="1779389"/>
            <a:ext cx="444818" cy="444818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6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6967" y="1816477"/>
            <a:ext cx="296466" cy="370642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501271" y="1754624"/>
            <a:ext cx="2825353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00" spc="-5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09:00 - 10:00 Uhr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691991" y="2182177"/>
            <a:ext cx="563463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Registrierung und Begrüßung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7514749" y="2978825"/>
            <a:ext cx="593050" cy="22860"/>
          </a:xfrm>
          <a:prstGeom prst="roundRect">
            <a:avLst>
              <a:gd name="adj" fmla="val 363264"/>
            </a:avLst>
          </a:prstGeom>
          <a:solidFill>
            <a:srgbClr val="CACACD"/>
          </a:solidFill>
          <a:ln/>
        </p:spPr>
      </p:sp>
      <p:sp>
        <p:nvSpPr>
          <p:cNvPr id="10" name="Shape 7"/>
          <p:cNvSpPr/>
          <p:nvPr/>
        </p:nvSpPr>
        <p:spPr>
          <a:xfrm>
            <a:off x="7092791" y="2767846"/>
            <a:ext cx="444818" cy="444818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967" y="2804934"/>
            <a:ext cx="296466" cy="37064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303776" y="2743081"/>
            <a:ext cx="2658785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5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10:00 - 13:00 Uhr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8303776" y="3170634"/>
            <a:ext cx="563463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Projektpräsentationen (Teil 1)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6522601" y="3868460"/>
            <a:ext cx="593050" cy="22860"/>
          </a:xfrm>
          <a:prstGeom prst="roundRect">
            <a:avLst>
              <a:gd name="adj" fmla="val 363264"/>
            </a:avLst>
          </a:prstGeom>
          <a:solidFill>
            <a:srgbClr val="CACACD"/>
          </a:solidFill>
          <a:ln/>
        </p:spPr>
      </p:sp>
      <p:sp>
        <p:nvSpPr>
          <p:cNvPr id="15" name="Shape 11"/>
          <p:cNvSpPr/>
          <p:nvPr/>
        </p:nvSpPr>
        <p:spPr>
          <a:xfrm>
            <a:off x="7092791" y="3657481"/>
            <a:ext cx="444818" cy="444818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967" y="3694569"/>
            <a:ext cx="296466" cy="370642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3660696" y="3632716"/>
            <a:ext cx="2665928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00" spc="-5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13:00 - 14:00 Uhr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691991" y="4060269"/>
            <a:ext cx="563463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Mittagspause mit Networking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7514749" y="4758214"/>
            <a:ext cx="593050" cy="22860"/>
          </a:xfrm>
          <a:prstGeom prst="roundRect">
            <a:avLst>
              <a:gd name="adj" fmla="val 363264"/>
            </a:avLst>
          </a:prstGeom>
          <a:solidFill>
            <a:srgbClr val="CACACD"/>
          </a:solidFill>
          <a:ln/>
        </p:spPr>
      </p:sp>
      <p:sp>
        <p:nvSpPr>
          <p:cNvPr id="20" name="Shape 15"/>
          <p:cNvSpPr/>
          <p:nvPr/>
        </p:nvSpPr>
        <p:spPr>
          <a:xfrm>
            <a:off x="7092791" y="4547235"/>
            <a:ext cx="444818" cy="444818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21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967" y="4584323"/>
            <a:ext cx="296466" cy="370642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303776" y="4522470"/>
            <a:ext cx="2674620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5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14:00 - 16:00 Uhr</a:t>
            </a:r>
            <a:endParaRPr lang="en-US" sz="1900" dirty="0"/>
          </a:p>
        </p:txBody>
      </p:sp>
      <p:sp>
        <p:nvSpPr>
          <p:cNvPr id="23" name="Text 17"/>
          <p:cNvSpPr/>
          <p:nvPr/>
        </p:nvSpPr>
        <p:spPr>
          <a:xfrm>
            <a:off x="8303776" y="4950023"/>
            <a:ext cx="563463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Projektpräsentationen (Teil 2)</a:t>
            </a:r>
            <a:endParaRPr lang="en-US" sz="1550" dirty="0"/>
          </a:p>
        </p:txBody>
      </p:sp>
      <p:sp>
        <p:nvSpPr>
          <p:cNvPr id="24" name="Shape 18"/>
          <p:cNvSpPr/>
          <p:nvPr/>
        </p:nvSpPr>
        <p:spPr>
          <a:xfrm>
            <a:off x="6522601" y="5647968"/>
            <a:ext cx="593050" cy="22860"/>
          </a:xfrm>
          <a:prstGeom prst="roundRect">
            <a:avLst>
              <a:gd name="adj" fmla="val 363264"/>
            </a:avLst>
          </a:prstGeom>
          <a:solidFill>
            <a:srgbClr val="CACACD"/>
          </a:solidFill>
          <a:ln/>
        </p:spPr>
      </p:sp>
      <p:sp>
        <p:nvSpPr>
          <p:cNvPr id="25" name="Shape 19"/>
          <p:cNvSpPr/>
          <p:nvPr/>
        </p:nvSpPr>
        <p:spPr>
          <a:xfrm>
            <a:off x="7092791" y="5436989"/>
            <a:ext cx="444818" cy="444818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26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967" y="5474077"/>
            <a:ext cx="296466" cy="370642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3670578" y="5412224"/>
            <a:ext cx="2656046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00"/>
              </a:lnSpc>
              <a:buNone/>
            </a:pPr>
            <a:r>
              <a:rPr lang="en-US" sz="1900" spc="-5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16:00 - 17:00 Uhr</a:t>
            </a:r>
            <a:endParaRPr lang="en-US" sz="1900" dirty="0"/>
          </a:p>
        </p:txBody>
      </p:sp>
      <p:sp>
        <p:nvSpPr>
          <p:cNvPr id="28" name="Text 21"/>
          <p:cNvSpPr/>
          <p:nvPr/>
        </p:nvSpPr>
        <p:spPr>
          <a:xfrm>
            <a:off x="691991" y="5839778"/>
            <a:ext cx="563463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45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Voting-Phase und Auswertung</a:t>
            </a:r>
            <a:endParaRPr lang="en-US" sz="1550" dirty="0"/>
          </a:p>
        </p:txBody>
      </p:sp>
      <p:sp>
        <p:nvSpPr>
          <p:cNvPr id="29" name="Shape 22"/>
          <p:cNvSpPr/>
          <p:nvPr/>
        </p:nvSpPr>
        <p:spPr>
          <a:xfrm>
            <a:off x="7514749" y="6537722"/>
            <a:ext cx="593050" cy="22860"/>
          </a:xfrm>
          <a:prstGeom prst="roundRect">
            <a:avLst>
              <a:gd name="adj" fmla="val 363264"/>
            </a:avLst>
          </a:prstGeom>
          <a:solidFill>
            <a:srgbClr val="CACACD"/>
          </a:solidFill>
          <a:ln/>
        </p:spPr>
      </p:sp>
      <p:sp>
        <p:nvSpPr>
          <p:cNvPr id="30" name="Shape 23"/>
          <p:cNvSpPr/>
          <p:nvPr/>
        </p:nvSpPr>
        <p:spPr>
          <a:xfrm>
            <a:off x="7092791" y="6326743"/>
            <a:ext cx="444818" cy="444818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31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6967" y="6363831"/>
            <a:ext cx="296466" cy="370642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8303776" y="6301978"/>
            <a:ext cx="2653665" cy="308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spc="-58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17:00 - 18:00 Uhr</a:t>
            </a:r>
            <a:endParaRPr lang="en-US" sz="1900" dirty="0"/>
          </a:p>
        </p:txBody>
      </p:sp>
      <p:sp>
        <p:nvSpPr>
          <p:cNvPr id="33" name="Text 25"/>
          <p:cNvSpPr/>
          <p:nvPr/>
        </p:nvSpPr>
        <p:spPr>
          <a:xfrm>
            <a:off x="8303776" y="6729532"/>
            <a:ext cx="5634633" cy="3163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Preisverleihung und Abschluss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9228" y="1060728"/>
            <a:ext cx="6543556" cy="645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spc="-122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Preise und Anreize</a:t>
            </a:r>
            <a:endParaRPr lang="en-US" sz="4050" dirty="0"/>
          </a:p>
        </p:txBody>
      </p:sp>
      <p:sp>
        <p:nvSpPr>
          <p:cNvPr id="4" name="Text 1"/>
          <p:cNvSpPr/>
          <p:nvPr/>
        </p:nvSpPr>
        <p:spPr>
          <a:xfrm>
            <a:off x="6209228" y="2119193"/>
            <a:ext cx="3694271" cy="681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50"/>
              </a:lnSpc>
              <a:buNone/>
            </a:pPr>
            <a:r>
              <a:rPr lang="en-US" sz="5350" spc="-1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€10.000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6765369" y="3058835"/>
            <a:ext cx="2581870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Hauptpreis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209228" y="3505438"/>
            <a:ext cx="3694271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Fördersumme für das Gewinnerprojekt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10213300" y="2119193"/>
            <a:ext cx="3694271" cy="681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50"/>
              </a:lnSpc>
              <a:buNone/>
            </a:pPr>
            <a:r>
              <a:rPr lang="en-US" sz="5350" spc="-1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€2.500</a:t>
            </a:r>
            <a:endParaRPr lang="en-US" sz="5350" dirty="0"/>
          </a:p>
        </p:txBody>
      </p:sp>
      <p:sp>
        <p:nvSpPr>
          <p:cNvPr id="8" name="Text 5"/>
          <p:cNvSpPr/>
          <p:nvPr/>
        </p:nvSpPr>
        <p:spPr>
          <a:xfrm>
            <a:off x="10693003" y="3058835"/>
            <a:ext cx="2734866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Kategoriepreise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213300" y="3505438"/>
            <a:ext cx="3694271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Je Kategorie für den Spitzenreiter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8211264" y="4558784"/>
            <a:ext cx="3694271" cy="6815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350"/>
              </a:lnSpc>
              <a:buNone/>
            </a:pPr>
            <a:r>
              <a:rPr lang="en-US" sz="5350" spc="-1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100+</a:t>
            </a:r>
            <a:endParaRPr lang="en-US" sz="5350" dirty="0"/>
          </a:p>
        </p:txBody>
      </p:sp>
      <p:sp>
        <p:nvSpPr>
          <p:cNvPr id="11" name="Text 8"/>
          <p:cNvSpPr/>
          <p:nvPr/>
        </p:nvSpPr>
        <p:spPr>
          <a:xfrm>
            <a:off x="8246864" y="5498425"/>
            <a:ext cx="3623072" cy="322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Networking-Kontakte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8211264" y="5945029"/>
            <a:ext cx="3694271" cy="330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Wertvolle Verbindungen zu Entscheidern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209228" y="6507837"/>
            <a:ext cx="7698343" cy="6610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Alle Finalisten erhalten außerdem Medienaufmerksamkeit und Unterstützung bei der Projektentwicklung.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1028997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Weiterführung der Projekte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533525" y="2861548"/>
            <a:ext cx="315896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Begleitprogramm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351967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Sechsmonatige professionelle Unterstützung nach dem Event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684383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Implementierungshilfe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3529132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Praktische Unterstützung bei der Projektumsetzung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314117"/>
            <a:ext cx="367950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Investorenkontakte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7790" y="580453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Vermittlung zu potentiellen Finanzierungspartnern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93790" y="5136952"/>
            <a:ext cx="389870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Wachstumsberatung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93790" y="5981700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Strategische Unterstützung für nachhaltige Entwicklung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100904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Schulen als Multiplikatoren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42325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Projektpräsentationen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536936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Gewinner stellen ihre Ideen in Bildungseinrichtungen vor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37030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Schul-Wettbewerbe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68171" y="4759762"/>
            <a:ext cx="47308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Eigene Innovationswettbewerbe für junge Talente</a:t>
            </a:r>
            <a:endParaRPr lang="en-US" sz="1750" dirty="0"/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54737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Entrepreneurship-Förderung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547377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Frühzeitige Unterstützung unternehmerischen Denkens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86289"/>
            <a:ext cx="100370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Kommunale Unterstützung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094667"/>
            <a:ext cx="4221480" cy="4221480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341" y="2094667"/>
            <a:ext cx="4221599" cy="4221599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7391" y="2094667"/>
            <a:ext cx="4221599" cy="4221599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793790" y="6717387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Gemeinden spielen eine wichtige Rolle als lokale Förderer. Sie stellen Ressourcen bereit und schaffen Rahmenbedingungen für kreative Projekte.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1692"/>
            <a:ext cx="1109460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Unternehmenskooperationen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314099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144333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Mentoring-Programme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989082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Erfahrene Unternehmensleiter geben ihr Wissen weiter. Junge Innovatoren lernen von etablierten Experten.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314099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5144453"/>
            <a:ext cx="41208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Strategische Partnerschaften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989201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Große Unternehmen unterstützen vielversprechende Projekte. Gemeinsame Entwicklung neuer Lösungen.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314099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5144333"/>
            <a:ext cx="41207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Finanzielle Förderung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634752"/>
            <a:ext cx="41207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Investitionen in zukunftsweisende Ideen. Corporate Venture Capital für Start-ups.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6138" y="421243"/>
            <a:ext cx="6506647" cy="4787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750"/>
              </a:lnSpc>
              <a:buNone/>
            </a:pPr>
            <a:r>
              <a:rPr lang="en-US" sz="3000" spc="-90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Technologische Plattform</a:t>
            </a:r>
            <a:endParaRPr lang="en-US" sz="30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6138" y="1206341"/>
            <a:ext cx="13558123" cy="7408902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1763911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252528"/>
          </a:solidFill>
          <a:ln/>
        </p:spPr>
      </p:sp>
      <p:sp>
        <p:nvSpPr>
          <p:cNvPr id="5" name="Text 2"/>
          <p:cNvSpPr/>
          <p:nvPr/>
        </p:nvSpPr>
        <p:spPr>
          <a:xfrm>
            <a:off x="1977985" y="8645723"/>
            <a:ext cx="1147763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Projektdatenbank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3891796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47474E"/>
          </a:solidFill>
          <a:ln/>
        </p:spPr>
      </p:sp>
      <p:sp>
        <p:nvSpPr>
          <p:cNvPr id="7" name="Text 4"/>
          <p:cNvSpPr/>
          <p:nvPr/>
        </p:nvSpPr>
        <p:spPr>
          <a:xfrm>
            <a:off x="4105870" y="8645723"/>
            <a:ext cx="1148358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Networking-Tools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6687979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6A6A73"/>
          </a:solidFill>
          <a:ln/>
        </p:spPr>
      </p:sp>
      <p:sp>
        <p:nvSpPr>
          <p:cNvPr id="9" name="Text 6"/>
          <p:cNvSpPr/>
          <p:nvPr/>
        </p:nvSpPr>
        <p:spPr>
          <a:xfrm>
            <a:off x="6902053" y="8645723"/>
            <a:ext cx="1040130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Ideenaustausch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9296638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8E8E97"/>
          </a:solidFill>
          <a:ln/>
        </p:spPr>
      </p:sp>
      <p:sp>
        <p:nvSpPr>
          <p:cNvPr id="11" name="Text 8"/>
          <p:cNvSpPr/>
          <p:nvPr/>
        </p:nvSpPr>
        <p:spPr>
          <a:xfrm>
            <a:off x="9510713" y="8645723"/>
            <a:ext cx="1307068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Ressourcen-Sharing</a:t>
            </a:r>
            <a:endParaRPr lang="en-US" sz="1200" dirty="0"/>
          </a:p>
        </p:txBody>
      </p:sp>
      <p:sp>
        <p:nvSpPr>
          <p:cNvPr id="12" name="Shape 9"/>
          <p:cNvSpPr/>
          <p:nvPr/>
        </p:nvSpPr>
        <p:spPr>
          <a:xfrm>
            <a:off x="11504533" y="8645723"/>
            <a:ext cx="153114" cy="153114"/>
          </a:xfrm>
          <a:prstGeom prst="roundRect">
            <a:avLst>
              <a:gd name="adj" fmla="val 11944"/>
            </a:avLst>
          </a:prstGeom>
          <a:solidFill>
            <a:srgbClr val="B4B4BA"/>
          </a:solidFill>
          <a:ln/>
        </p:spPr>
      </p:sp>
      <p:sp>
        <p:nvSpPr>
          <p:cNvPr id="13" name="Text 10"/>
          <p:cNvSpPr/>
          <p:nvPr/>
        </p:nvSpPr>
        <p:spPr>
          <a:xfrm>
            <a:off x="11718608" y="8645723"/>
            <a:ext cx="434816" cy="153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Events</a:t>
            </a:r>
            <a:endParaRPr lang="en-US" sz="1200" dirty="0"/>
          </a:p>
        </p:txBody>
      </p:sp>
      <p:sp>
        <p:nvSpPr>
          <p:cNvPr id="14" name="Text 11"/>
          <p:cNvSpPr/>
          <p:nvPr/>
        </p:nvSpPr>
        <p:spPr>
          <a:xfrm>
            <a:off x="536138" y="8971121"/>
            <a:ext cx="13558123" cy="24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200" spc="-24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Unsere digitale Plattform bietet zahlreiche Funktionen zur dauerhaften Vernetzung und Projektweiterentwicklung. Die Nutzungsdaten zeigen den Fokus auf Projektdokumentation und aktiven Austausch.</a:t>
            </a:r>
            <a:endParaRPr lang="en-US" sz="1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95206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Dokumentation und Archivierung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2452926"/>
            <a:ext cx="7556421" cy="5081349"/>
          </a:xfrm>
          <a:prstGeom prst="roundRect">
            <a:avLst>
              <a:gd name="adj" fmla="val 187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287810" y="2460546"/>
            <a:ext cx="7540347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515457" y="2604254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Format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9032438" y="2604254"/>
            <a:ext cx="205192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Inhalt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545610" y="2604254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Zugang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6287810" y="3110865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6515457" y="3254573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Videodokumentation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9032438" y="3254573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Aufzeichnungen aller Präsentationen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11545610" y="3254573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Öffentlich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6287810" y="4124087"/>
            <a:ext cx="7540347" cy="13761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6515457" y="4267795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Projektportfolios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032438" y="4267795"/>
            <a:ext cx="205192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Detaillierte Projektbeschreibungen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11545610" y="4267795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Öffentlich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6287810" y="5500211"/>
            <a:ext cx="7540347" cy="10132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515457" y="564392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Forschungsdaten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9032438" y="5643920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Erhobene Projektergebnisse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11545610" y="5643920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Open Source</a:t>
            </a:r>
            <a:endParaRPr lang="en-US" sz="1750" dirty="0"/>
          </a:p>
        </p:txBody>
      </p:sp>
      <p:sp>
        <p:nvSpPr>
          <p:cNvPr id="21" name="Shape 18"/>
          <p:cNvSpPr/>
          <p:nvPr/>
        </p:nvSpPr>
        <p:spPr>
          <a:xfrm>
            <a:off x="6287810" y="6513433"/>
            <a:ext cx="7540347" cy="10132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19"/>
          <p:cNvSpPr/>
          <p:nvPr/>
        </p:nvSpPr>
        <p:spPr>
          <a:xfrm>
            <a:off x="6515457" y="6657142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Methodensammlung</a:t>
            </a:r>
            <a:endParaRPr lang="en-US" sz="1750" dirty="0"/>
          </a:p>
        </p:txBody>
      </p:sp>
      <p:sp>
        <p:nvSpPr>
          <p:cNvPr id="23" name="Text 20"/>
          <p:cNvSpPr/>
          <p:nvPr/>
        </p:nvSpPr>
        <p:spPr>
          <a:xfrm>
            <a:off x="9032438" y="6657142"/>
            <a:ext cx="205192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Eingesetzte Projektmethoden</a:t>
            </a:r>
            <a:endParaRPr lang="en-US" sz="1750" dirty="0"/>
          </a:p>
        </p:txBody>
      </p:sp>
      <p:sp>
        <p:nvSpPr>
          <p:cNvPr id="24" name="Text 21"/>
          <p:cNvSpPr/>
          <p:nvPr/>
        </p:nvSpPr>
        <p:spPr>
          <a:xfrm>
            <a:off x="11545610" y="6657142"/>
            <a:ext cx="20557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Öffentlich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16405"/>
            <a:ext cx="100048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Internationale Perspektive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92160"/>
            <a:ext cx="367129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Globaler Austausch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7330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Plattform überwindet geografische Grenzen. Teilnehmer aus aller Welt können sich einbringen.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6608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Internationale Jury-Mitglieder bewerten aus verschiedenen kulturellen Perspektiven.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32928" y="2992160"/>
            <a:ext cx="32885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Mehrsprachigkeit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5332928" y="3573304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Projektplattform ist in sechs Sprachen verfügbar. Automatische Übersetzung für Projektbeschreibungen.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5332928" y="4866084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Live-Dolmetscher während der Präsentationsveranstaltung.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9872067" y="2992160"/>
            <a:ext cx="3978116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Globale Lösungsansätze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9872067" y="3927634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Fokus auf Projekte mit weltweiter Relevanz. Globale Herausforderungen brauchen internationale Zusammenarbeit.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872067" y="5583317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Transfer erfolgreicher Konzepte in verschiedene Kulturen.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118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7241" y="3430429"/>
            <a:ext cx="8932069" cy="702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133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Nachhaltigkeitsaspekte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787241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4765834"/>
            <a:ext cx="337423" cy="42171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8285" y="4723686"/>
            <a:ext cx="3895011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CO2-neutrales Event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1518285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Kompensation aller Emissionen durch zertifizierte Klimaschutzprojekte.</a:t>
            </a:r>
            <a:endParaRPr lang="en-US" sz="1750" dirty="0"/>
          </a:p>
        </p:txBody>
      </p:sp>
      <p:sp>
        <p:nvSpPr>
          <p:cNvPr id="8" name="Shape 4"/>
          <p:cNvSpPr/>
          <p:nvPr/>
        </p:nvSpPr>
        <p:spPr>
          <a:xfrm>
            <a:off x="7427714" y="4723686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010" y="4765834"/>
            <a:ext cx="337423" cy="42171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158758" y="4723686"/>
            <a:ext cx="4182547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Ressourcenschonung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158758" y="5210056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Verzicht auf Einwegmaterialien und konsequente Abfallvermeidung.</a:t>
            </a:r>
            <a:endParaRPr lang="en-US" sz="1750" dirty="0"/>
          </a:p>
        </p:txBody>
      </p:sp>
      <p:sp>
        <p:nvSpPr>
          <p:cNvPr id="12" name="Shape 7"/>
          <p:cNvSpPr/>
          <p:nvPr/>
        </p:nvSpPr>
        <p:spPr>
          <a:xfrm>
            <a:off x="787241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538" y="6449735"/>
            <a:ext cx="337423" cy="4217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18285" y="6407587"/>
            <a:ext cx="3519487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Grüne Technologie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518285" y="6893957"/>
            <a:ext cx="5684520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Einsatz energieeffizienter Technik und erneuerbarer Energien.</a:t>
            </a:r>
            <a:endParaRPr lang="en-US" sz="1750" dirty="0"/>
          </a:p>
        </p:txBody>
      </p:sp>
      <p:sp>
        <p:nvSpPr>
          <p:cNvPr id="16" name="Shape 10"/>
          <p:cNvSpPr/>
          <p:nvPr/>
        </p:nvSpPr>
        <p:spPr>
          <a:xfrm>
            <a:off x="7427714" y="6407587"/>
            <a:ext cx="506135" cy="506135"/>
          </a:xfrm>
          <a:prstGeom prst="roundRect">
            <a:avLst>
              <a:gd name="adj" fmla="val 1866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10" y="6449735"/>
            <a:ext cx="337423" cy="421719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158758" y="6407587"/>
            <a:ext cx="3962162" cy="3514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6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Nachhaltige Projekte</a:t>
            </a:r>
            <a:endParaRPr lang="en-US" sz="2200" dirty="0"/>
          </a:p>
        </p:txBody>
      </p:sp>
      <p:sp>
        <p:nvSpPr>
          <p:cNvPr id="19" name="Text 12"/>
          <p:cNvSpPr/>
          <p:nvPr/>
        </p:nvSpPr>
        <p:spPr>
          <a:xfrm>
            <a:off x="8158758" y="6893957"/>
            <a:ext cx="5684520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Besondere Förderung umweltschonender Innovationen.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16499"/>
            <a:ext cx="97650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Einführung: Unsere Vision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78348" y="2678906"/>
            <a:ext cx="2152055" cy="1306949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892" y="3294936"/>
            <a:ext cx="318968" cy="39862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57217" y="2905720"/>
            <a:ext cx="727400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Innovative Lösungen sichtbar machen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57217" y="3396139"/>
            <a:ext cx="727400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Präsentation zukunftsorientierter Konzepte</a:t>
            </a:r>
            <a:endParaRPr lang="en-US" sz="1750" dirty="0"/>
          </a:p>
        </p:txBody>
      </p:sp>
      <p:sp>
        <p:nvSpPr>
          <p:cNvPr id="7" name="Shape 3"/>
          <p:cNvSpPr/>
          <p:nvPr/>
        </p:nvSpPr>
        <p:spPr>
          <a:xfrm>
            <a:off x="5187077" y="3998952"/>
            <a:ext cx="8592860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381" y="4042529"/>
            <a:ext cx="4304109" cy="1306949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892" y="4496633"/>
            <a:ext cx="318968" cy="398621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33304" y="4269343"/>
            <a:ext cx="499860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Demokratische Bewertung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33304" y="4759762"/>
            <a:ext cx="511909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Publikum und Fachexperten entscheiden gemeinsam</a:t>
            </a:r>
            <a:endParaRPr lang="en-US" sz="1750" dirty="0"/>
          </a:p>
        </p:txBody>
      </p:sp>
      <p:sp>
        <p:nvSpPr>
          <p:cNvPr id="12" name="Shape 6"/>
          <p:cNvSpPr/>
          <p:nvPr/>
        </p:nvSpPr>
        <p:spPr>
          <a:xfrm>
            <a:off x="6263164" y="5362575"/>
            <a:ext cx="7516773" cy="15240"/>
          </a:xfrm>
          <a:prstGeom prst="roundRect">
            <a:avLst>
              <a:gd name="adj" fmla="val 625116"/>
            </a:avLst>
          </a:prstGeom>
          <a:solidFill>
            <a:srgbClr val="CACACD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406152"/>
            <a:ext cx="6456164" cy="1306949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773" y="5860256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09272" y="5632966"/>
            <a:ext cx="33975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Kreative Plattform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09272" y="6123384"/>
            <a:ext cx="4379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Raum für mutige Ideen und visionäre Projekte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0240"/>
            <a:ext cx="73752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Erfolgsgeschichten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32648"/>
            <a:ext cx="4120753" cy="254674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962882"/>
            <a:ext cx="384524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EduTech-Revolution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453301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Zwei Lehrer entwickelten eine KI-gestützte Lernplattform. Heute nutzen 50 Schulen ihre Lösung. Sie erhielten Fördergelder von 1,2 Millionen Euro.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704" y="2132648"/>
            <a:ext cx="4120872" cy="254686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4704" y="4963001"/>
            <a:ext cx="41208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Urbane Landwirtschaft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4704" y="5807750"/>
            <a:ext cx="412087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 Stadtgartenprojekt versorgt heute drei Gemeinden. Die Idee wurde in 12 weiteren Städten übernommen. Jährliche CO2-Einsparung: 85 Tonnen.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738" y="2132648"/>
            <a:ext cx="4120753" cy="25467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4962882"/>
            <a:ext cx="412075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Medizinischer Durchbruch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5807631"/>
            <a:ext cx="4120753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Eine Diagnose-App für ländliche Regionen erreicht heute 12.000 Nutzer. Die Erfinder gründeten ein erfolgreiches Start-up mit 30 Mitarbeitern.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4973" y="1078230"/>
            <a:ext cx="10559772" cy="656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spc="-12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Marketing und Kommunikation</a:t>
            </a:r>
            <a:endParaRPr lang="en-US" sz="4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10758" y="2154436"/>
            <a:ext cx="1628537" cy="120991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270" y="2724864"/>
            <a:ext cx="295275" cy="3690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049203" y="2364343"/>
            <a:ext cx="5309830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Direkte Zielgruppenansprache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5049203" y="2818448"/>
            <a:ext cx="542020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Persönliche Einladungen an Entscheider und Meinungsführer</a:t>
            </a:r>
            <a:endParaRPr lang="en-US" sz="1650" dirty="0"/>
          </a:p>
        </p:txBody>
      </p:sp>
      <p:sp>
        <p:nvSpPr>
          <p:cNvPr id="7" name="Shape 3"/>
          <p:cNvSpPr/>
          <p:nvPr/>
        </p:nvSpPr>
        <p:spPr>
          <a:xfrm>
            <a:off x="4891683" y="3381018"/>
            <a:ext cx="8951357" cy="11430"/>
          </a:xfrm>
          <a:prstGeom prst="roundRect">
            <a:avLst>
              <a:gd name="adj" fmla="val 771749"/>
            </a:avLst>
          </a:prstGeom>
          <a:solidFill>
            <a:srgbClr val="CACAC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371" y="3416737"/>
            <a:ext cx="3257193" cy="1209913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270" y="3837146"/>
            <a:ext cx="295275" cy="36909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863471" y="3626644"/>
            <a:ext cx="4278868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Social-Media-Kampagne</a:t>
            </a:r>
            <a:endParaRPr lang="en-US" sz="2050" dirty="0"/>
          </a:p>
        </p:txBody>
      </p:sp>
      <p:sp>
        <p:nvSpPr>
          <p:cNvPr id="11" name="Text 5"/>
          <p:cNvSpPr/>
          <p:nvPr/>
        </p:nvSpPr>
        <p:spPr>
          <a:xfrm>
            <a:off x="5863471" y="4080748"/>
            <a:ext cx="4520565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Kontinuierliche Präsenz auf relevanten Plattformen</a:t>
            </a:r>
            <a:endParaRPr lang="en-US" sz="1650" dirty="0"/>
          </a:p>
        </p:txBody>
      </p:sp>
      <p:sp>
        <p:nvSpPr>
          <p:cNvPr id="12" name="Shape 6"/>
          <p:cNvSpPr/>
          <p:nvPr/>
        </p:nvSpPr>
        <p:spPr>
          <a:xfrm>
            <a:off x="5705951" y="4643318"/>
            <a:ext cx="8137088" cy="11430"/>
          </a:xfrm>
          <a:prstGeom prst="roundRect">
            <a:avLst>
              <a:gd name="adj" fmla="val 771749"/>
            </a:avLst>
          </a:prstGeom>
          <a:solidFill>
            <a:srgbClr val="CACACD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103" y="4679037"/>
            <a:ext cx="4885730" cy="120991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7270" y="5099447"/>
            <a:ext cx="295275" cy="369094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677739" y="4888944"/>
            <a:ext cx="3363873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Pressemitteilungen</a:t>
            </a:r>
            <a:endParaRPr lang="en-US" sz="2050" dirty="0"/>
          </a:p>
        </p:txBody>
      </p:sp>
      <p:sp>
        <p:nvSpPr>
          <p:cNvPr id="16" name="Text 8"/>
          <p:cNvSpPr/>
          <p:nvPr/>
        </p:nvSpPr>
        <p:spPr>
          <a:xfrm>
            <a:off x="6677739" y="5343049"/>
            <a:ext cx="4456271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Regelmäßige Medieninformation über alle Phasen</a:t>
            </a:r>
            <a:endParaRPr lang="en-US" sz="1650" dirty="0"/>
          </a:p>
        </p:txBody>
      </p:sp>
      <p:sp>
        <p:nvSpPr>
          <p:cNvPr id="17" name="Shape 9"/>
          <p:cNvSpPr/>
          <p:nvPr/>
        </p:nvSpPr>
        <p:spPr>
          <a:xfrm>
            <a:off x="6520220" y="5905619"/>
            <a:ext cx="7322820" cy="11430"/>
          </a:xfrm>
          <a:prstGeom prst="roundRect">
            <a:avLst>
              <a:gd name="adj" fmla="val 771749"/>
            </a:avLst>
          </a:prstGeom>
          <a:solidFill>
            <a:srgbClr val="CACACD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834" y="5941338"/>
            <a:ext cx="6514386" cy="1209913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7389" y="6361748"/>
            <a:ext cx="295275" cy="369094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492127" y="6151245"/>
            <a:ext cx="4429720" cy="3281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spc="-6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Influencer-Kooperationen</a:t>
            </a:r>
            <a:endParaRPr lang="en-US" sz="2050" dirty="0"/>
          </a:p>
        </p:txBody>
      </p:sp>
      <p:sp>
        <p:nvSpPr>
          <p:cNvPr id="21" name="Text 11"/>
          <p:cNvSpPr/>
          <p:nvPr/>
        </p:nvSpPr>
        <p:spPr>
          <a:xfrm>
            <a:off x="7492127" y="6605349"/>
            <a:ext cx="5934432" cy="3359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5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Zusammenarbeit mit Meinungsbildnern der Innovation-Community</a:t>
            </a:r>
            <a:endParaRPr lang="en-US" sz="16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2450" y="434102"/>
            <a:ext cx="8767405" cy="493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850"/>
              </a:lnSpc>
              <a:buNone/>
            </a:pPr>
            <a:r>
              <a:rPr lang="en-US" sz="3100" spc="-93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Feedback und Weiterentwicklung</a:t>
            </a:r>
            <a:endParaRPr lang="en-US" sz="31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2450" y="1243013"/>
            <a:ext cx="13525500" cy="7100649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678216" y="8343662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252528"/>
          </a:solidFill>
          <a:ln/>
        </p:spPr>
      </p:sp>
      <p:sp>
        <p:nvSpPr>
          <p:cNvPr id="5" name="Text 2"/>
          <p:cNvSpPr/>
          <p:nvPr/>
        </p:nvSpPr>
        <p:spPr>
          <a:xfrm>
            <a:off x="6896933" y="8343662"/>
            <a:ext cx="342067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2022</a:t>
            </a:r>
            <a:endParaRPr lang="en-US" sz="1200" dirty="0"/>
          </a:p>
        </p:txBody>
      </p:sp>
      <p:sp>
        <p:nvSpPr>
          <p:cNvPr id="6" name="Shape 3"/>
          <p:cNvSpPr/>
          <p:nvPr/>
        </p:nvSpPr>
        <p:spPr>
          <a:xfrm>
            <a:off x="7391400" y="8343662"/>
            <a:ext cx="157758" cy="157758"/>
          </a:xfrm>
          <a:prstGeom prst="roundRect">
            <a:avLst>
              <a:gd name="adj" fmla="val 11592"/>
            </a:avLst>
          </a:prstGeom>
          <a:solidFill>
            <a:srgbClr val="5A5A62"/>
          </a:solidFill>
          <a:ln/>
        </p:spPr>
      </p:sp>
      <p:sp>
        <p:nvSpPr>
          <p:cNvPr id="7" name="Text 4"/>
          <p:cNvSpPr/>
          <p:nvPr/>
        </p:nvSpPr>
        <p:spPr>
          <a:xfrm>
            <a:off x="7610118" y="8343662"/>
            <a:ext cx="342067" cy="157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200"/>
              </a:lnSpc>
              <a:buNone/>
            </a:pPr>
            <a:r>
              <a:rPr lang="en-US" sz="1200" spc="-2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2023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552450" y="8994815"/>
            <a:ext cx="13525500" cy="252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spc="-2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Die Zufriedenheitswerte zeigen deutliche Verbesserungen in allen Bereichen. Besonders die Optimierung des Abstimmungssystems wurde positiv bewertet.</a:t>
            </a:r>
            <a:endParaRPr lang="en-US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7177" y="618768"/>
            <a:ext cx="7075289" cy="4471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500"/>
              </a:lnSpc>
              <a:buNone/>
            </a:pPr>
            <a:r>
              <a:rPr lang="en-US" sz="2800" spc="-85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Finanzierung und Sponsoring</a:t>
            </a:r>
            <a:endParaRPr lang="en-US" sz="2800" dirty="0"/>
          </a:p>
        </p:txBody>
      </p:sp>
      <p:sp>
        <p:nvSpPr>
          <p:cNvPr id="4" name="Text 1"/>
          <p:cNvSpPr/>
          <p:nvPr/>
        </p:nvSpPr>
        <p:spPr>
          <a:xfrm>
            <a:off x="5987177" y="1351955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3700" spc="-11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45%</a:t>
            </a:r>
            <a:endParaRPr lang="en-US" sz="3700" dirty="0"/>
          </a:p>
        </p:txBody>
      </p:sp>
      <p:sp>
        <p:nvSpPr>
          <p:cNvPr id="5" name="Text 2"/>
          <p:cNvSpPr/>
          <p:nvPr/>
        </p:nvSpPr>
        <p:spPr>
          <a:xfrm>
            <a:off x="8749070" y="2002869"/>
            <a:ext cx="2618661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spc="-4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Öffentliche Förderung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5987177" y="2312194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00" spc="-2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Unterstützung durch staatliche Innovationsfonds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5987177" y="3041809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3700" spc="-11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35%</a:t>
            </a:r>
            <a:endParaRPr lang="en-US" sz="3700" dirty="0"/>
          </a:p>
        </p:txBody>
      </p:sp>
      <p:sp>
        <p:nvSpPr>
          <p:cNvPr id="8" name="Text 5"/>
          <p:cNvSpPr/>
          <p:nvPr/>
        </p:nvSpPr>
        <p:spPr>
          <a:xfrm>
            <a:off x="8447603" y="3692723"/>
            <a:ext cx="3221474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spc="-4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Unternehmens-Sponsoring</a:t>
            </a:r>
            <a:endParaRPr lang="en-US" sz="1400" dirty="0"/>
          </a:p>
        </p:txBody>
      </p:sp>
      <p:sp>
        <p:nvSpPr>
          <p:cNvPr id="9" name="Text 6"/>
          <p:cNvSpPr/>
          <p:nvPr/>
        </p:nvSpPr>
        <p:spPr>
          <a:xfrm>
            <a:off x="5987177" y="4002048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00" spc="-2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Partnerschaften mit innovativen Firmen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5987177" y="4731663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3700" spc="-11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15%</a:t>
            </a:r>
            <a:endParaRPr lang="en-US" sz="3700" dirty="0"/>
          </a:p>
        </p:txBody>
      </p:sp>
      <p:sp>
        <p:nvSpPr>
          <p:cNvPr id="11" name="Text 8"/>
          <p:cNvSpPr/>
          <p:nvPr/>
        </p:nvSpPr>
        <p:spPr>
          <a:xfrm>
            <a:off x="8873371" y="5382578"/>
            <a:ext cx="2369939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spc="-4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Teilnahmegebühren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5987177" y="5691902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00" spc="-2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Moderate Beiträge der Teilnehmenden</a:t>
            </a:r>
            <a:endParaRPr lang="en-US" sz="1100" dirty="0"/>
          </a:p>
        </p:txBody>
      </p:sp>
      <p:sp>
        <p:nvSpPr>
          <p:cNvPr id="13" name="Text 10"/>
          <p:cNvSpPr/>
          <p:nvPr/>
        </p:nvSpPr>
        <p:spPr>
          <a:xfrm>
            <a:off x="5987177" y="6421517"/>
            <a:ext cx="8142446" cy="472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3700"/>
              </a:lnSpc>
              <a:buNone/>
            </a:pPr>
            <a:r>
              <a:rPr lang="en-US" sz="3700" spc="-11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5%</a:t>
            </a:r>
            <a:endParaRPr lang="en-US" sz="3700" dirty="0"/>
          </a:p>
        </p:txBody>
      </p:sp>
      <p:sp>
        <p:nvSpPr>
          <p:cNvPr id="14" name="Text 11"/>
          <p:cNvSpPr/>
          <p:nvPr/>
        </p:nvSpPr>
        <p:spPr>
          <a:xfrm>
            <a:off x="8836462" y="7072432"/>
            <a:ext cx="2443758" cy="223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750"/>
              </a:lnSpc>
              <a:buNone/>
            </a:pPr>
            <a:r>
              <a:rPr lang="en-US" sz="1400" spc="-42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Sonstige Einnahmen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5987177" y="7381756"/>
            <a:ext cx="8142446" cy="228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100" spc="-2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Merchandise, Publikationen, Lizenzen</a:t>
            </a:r>
            <a:endParaRPr lang="en-US" sz="11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68561"/>
            <a:ext cx="73384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Ausblick und Vision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191750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022" y="2144316"/>
            <a:ext cx="31034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Jährliches Event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22680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Etablierung als feste Größe im Innovationskalender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27838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268022" y="3505200"/>
            <a:ext cx="33275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Plattform-Ausbau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2268022" y="399561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Kontinuierliche Erweiterung der digitalen Infrastruktur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63927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268022" y="4866084"/>
            <a:ext cx="4955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Internationale Vernetzung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2268022" y="535650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Partnerschaften mit vergleichbaren Initiativen weltweit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6000155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2268022" y="6226969"/>
            <a:ext cx="364867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Bildungsintegration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2268022" y="671738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Verankerung im schulischen und universitären Kontext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7230" y="710327"/>
            <a:ext cx="6872407" cy="6226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00"/>
              </a:lnSpc>
              <a:buNone/>
            </a:pPr>
            <a:r>
              <a:rPr lang="en-US" sz="3900" spc="-118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Aufruf zur Teilnahme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97230" y="1631871"/>
            <a:ext cx="7749540" cy="1481733"/>
          </a:xfrm>
          <a:prstGeom prst="roundRect">
            <a:avLst>
              <a:gd name="adj" fmla="val 564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04042" y="1838682"/>
            <a:ext cx="3921323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Jetzt Projekt einreichen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04042" y="2269569"/>
            <a:ext cx="7335917" cy="63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Nutzen Sie die Chance, Ihre innovative Idee zu präsentieren. Die Bewerbungsfrist endet am 31. März.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97230" y="3312795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904042" y="3519607"/>
            <a:ext cx="4339590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Als Jury-Mitglied mitwirken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904042" y="3950494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Bringen Sie Ihre Expertise ein. Werden Sie Teil unseres Expertengremiums.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97230" y="4675108"/>
            <a:ext cx="7749540" cy="1481733"/>
          </a:xfrm>
          <a:prstGeom prst="roundRect">
            <a:avLst>
              <a:gd name="adj" fmla="val 5647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04042" y="4881920"/>
            <a:ext cx="2743795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Sponsor werden</a:t>
            </a:r>
            <a:endParaRPr lang="en-US" sz="1950" dirty="0"/>
          </a:p>
        </p:txBody>
      </p:sp>
      <p:sp>
        <p:nvSpPr>
          <p:cNvPr id="12" name="Text 9"/>
          <p:cNvSpPr/>
          <p:nvPr/>
        </p:nvSpPr>
        <p:spPr>
          <a:xfrm>
            <a:off x="904042" y="5312807"/>
            <a:ext cx="7335917" cy="6372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Unterstützen Sie die Innovatoren von morgen. Verschiedene Sponsoring-Pakete verfügbar.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97230" y="6356032"/>
            <a:ext cx="7749540" cy="1163122"/>
          </a:xfrm>
          <a:prstGeom prst="roundRect">
            <a:avLst>
              <a:gd name="adj" fmla="val 7194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904042" y="6562844"/>
            <a:ext cx="4925854" cy="311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spc="-59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Gemeinsam Zukunft gestalten</a:t>
            </a:r>
            <a:endParaRPr lang="en-US" sz="1950" dirty="0"/>
          </a:p>
        </p:txBody>
      </p:sp>
      <p:sp>
        <p:nvSpPr>
          <p:cNvPr id="15" name="Text 12"/>
          <p:cNvSpPr/>
          <p:nvPr/>
        </p:nvSpPr>
        <p:spPr>
          <a:xfrm>
            <a:off x="904042" y="6993731"/>
            <a:ext cx="7335917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spc="-31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Seien Sie dabei, wenn aus kreativen Ideen konkrete Lösungen werden.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1253" y="1338024"/>
            <a:ext cx="7694295" cy="1294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spc="-122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Warum Projektpräsen-tationen wichtig sind</a:t>
            </a:r>
            <a:endParaRPr lang="en-US" sz="4050" dirty="0"/>
          </a:p>
        </p:txBody>
      </p:sp>
      <p:sp>
        <p:nvSpPr>
          <p:cNvPr id="4" name="Shape 1"/>
          <p:cNvSpPr/>
          <p:nvPr/>
        </p:nvSpPr>
        <p:spPr>
          <a:xfrm>
            <a:off x="6211253" y="2943106"/>
            <a:ext cx="3743682" cy="2201942"/>
          </a:xfrm>
          <a:prstGeom prst="roundRect">
            <a:avLst>
              <a:gd name="adj" fmla="val 3950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5922" y="3157776"/>
            <a:ext cx="311931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Kreativität fördern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6425922" y="3605451"/>
            <a:ext cx="3314343" cy="13249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Durch öffentliche Präsentation werden neue Denkansätze stimuliert. Ideen werden zur Diskussion gestellt und weiterentwickelt.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10161984" y="2943106"/>
            <a:ext cx="3743682" cy="2201942"/>
          </a:xfrm>
          <a:prstGeom prst="roundRect">
            <a:avLst>
              <a:gd name="adj" fmla="val 3950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76654" y="3157776"/>
            <a:ext cx="3314343" cy="646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Netzwerke knüpfen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10376654" y="3928943"/>
            <a:ext cx="3314343" cy="993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Gleichgesinnte treffen aufeinander. Experten tauschen Wissen aus. Neue Kooperationen entstehen spontan.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211253" y="5352098"/>
            <a:ext cx="7694295" cy="1539478"/>
          </a:xfrm>
          <a:prstGeom prst="roundRect">
            <a:avLst>
              <a:gd name="adj" fmla="val 5650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5922" y="5566767"/>
            <a:ext cx="2588776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Inspirieren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6425922" y="6014442"/>
            <a:ext cx="7264956" cy="662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00"/>
              </a:lnSpc>
              <a:buNone/>
            </a:pPr>
            <a:r>
              <a:rPr lang="en-US" sz="1600" spc="-33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Gelungene Projektvorstellungen beflügeln andere. Eine Idee kann hundert weitere hervorbringen.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7758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1638" y="3144560"/>
            <a:ext cx="7411760" cy="644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50" spc="-122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Veranstaltungsformat</a:t>
            </a:r>
            <a:endParaRPr lang="en-US" sz="40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638" y="4134207"/>
            <a:ext cx="515422" cy="51542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3157" y="4098131"/>
            <a:ext cx="2577584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Hybrid-Event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443157" y="4544020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Persönliche Teilnahme vor Ort oder bequem online von überall.</a:t>
            </a:r>
            <a:endParaRPr lang="en-US" sz="16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38" y="5528548"/>
            <a:ext cx="515422" cy="51542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3157" y="5492472"/>
            <a:ext cx="4212312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15 ausgewählte Projekte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443157" y="5938361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Sorgfältig kuratierte Innovationen aus verschiedenen Bereichen.</a:t>
            </a:r>
            <a:endParaRPr lang="en-US" sz="16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38" y="6922889"/>
            <a:ext cx="515422" cy="5154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3157" y="6886813"/>
            <a:ext cx="3212187" cy="322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61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10-Minuten-Format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443157" y="7332702"/>
            <a:ext cx="12465606" cy="329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Prägnante Präsentationen fokussieren auf das Wesentliche.</a:t>
            </a: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4770"/>
            <a:ext cx="90488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Kategorien der Projekte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96239"/>
            <a:ext cx="389870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Bildung und Technologie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140988"/>
            <a:ext cx="389870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Digitale Lernkonzepte, EdTech-Lösungen, interaktive Bildungsplattformen</a:t>
            </a:r>
            <a:endParaRPr lang="en-US" sz="17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874" y="3544610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177177"/>
            <a:ext cx="345400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Soziale Innovation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7790" y="266759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Gemeinschaftsprojekte, Inklusion, gesellschaftlicher Zusammenhalt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169" y="2964180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3733562"/>
            <a:ext cx="378535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Umwelt und Nachhaltigkeit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51256" y="4578310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Klimaschutz, Ressourceneffizienz, nachhaltige Konzepte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3117" y="4483775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7790" y="5644277"/>
            <a:ext cx="3898821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Wirtschaft und Unternehmen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37790" y="648902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Start-ups, neue Geschäftsmodelle, Unternehmertum</a:t>
            </a:r>
            <a:endParaRPr lang="en-US" sz="17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9169" y="6003369"/>
            <a:ext cx="339328" cy="424220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591628" y="5343763"/>
            <a:ext cx="310086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Kunst und Kultur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793790" y="5834182"/>
            <a:ext cx="389870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Kreative Projekte, kultureller Austausch, künstlerische Innovation</a:t>
            </a:r>
            <a:endParaRPr lang="en-US" sz="1750" dirty="0"/>
          </a:p>
        </p:txBody>
      </p:sp>
      <p:pic>
        <p:nvPicPr>
          <p:cNvPr id="21" name="Image 8" descr="preencoded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2874" y="5422940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9473" y="608409"/>
            <a:ext cx="7597854" cy="138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spc="-130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Bewertungs-kriterien</a:t>
            </a:r>
            <a:endParaRPr lang="en-US" sz="4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473" y="2320052"/>
            <a:ext cx="1104424" cy="132528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95128" y="2540913"/>
            <a:ext cx="2976205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Innovationsgrad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695128" y="3018473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Wie neuartig und zukunftsweisend ist die Idee?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73" y="3645337"/>
            <a:ext cx="1104424" cy="132528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95128" y="3866198"/>
            <a:ext cx="4724281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Praktische Umsetzbarkeit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695128" y="4343757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Ist das Projekt realistisch durchführbar?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473" y="4970621"/>
            <a:ext cx="1104424" cy="132528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95128" y="5191482"/>
            <a:ext cx="5162550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Gesellschaftlicher Mehrwert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695128" y="5669042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Welchen positiven Einfluss hat das Projekt?</a:t>
            </a:r>
            <a:endParaRPr lang="en-US" sz="17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473" y="6295906"/>
            <a:ext cx="1104424" cy="1325285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95128" y="6516767"/>
            <a:ext cx="2761178" cy="345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Kreativität</a:t>
            </a:r>
            <a:endParaRPr lang="en-US" sz="2150" dirty="0"/>
          </a:p>
        </p:txBody>
      </p:sp>
      <p:sp>
        <p:nvSpPr>
          <p:cNvPr id="15" name="Text 8"/>
          <p:cNvSpPr/>
          <p:nvPr/>
        </p:nvSpPr>
        <p:spPr>
          <a:xfrm>
            <a:off x="7695128" y="6994327"/>
            <a:ext cx="6162199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Wie originell ist der Lösungsansatz?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37924"/>
            <a:ext cx="8708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Abstimmungsmechanik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713678"/>
            <a:ext cx="30731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Publikumsvoting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29482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Alle Teilnehmer bewerten die Projekte direkt über eine intuitive App. Sie stimmen in Echtzeit ab.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22470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Gewichtung: 50% der Gesamtwertung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599521" y="3713678"/>
            <a:ext cx="30254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Jury-Bewertung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599521" y="4294823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Fachexperten analysieren jedes Projekt nach professionellen Kriterien. Ihre Expertise fließt in die Bewertung ein.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522470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Gewichtung: 50% der Gesamtwertung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6734" y="780693"/>
            <a:ext cx="7603331" cy="1375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spc="-130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Technische Infrastruktur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256734" y="2733913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245" y="2775109"/>
            <a:ext cx="330041" cy="41267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971943" y="2733913"/>
            <a:ext cx="2751177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Live-Streaming</a:t>
            </a:r>
            <a:endParaRPr lang="en-US" sz="2150" dirty="0"/>
          </a:p>
        </p:txBody>
      </p:sp>
      <p:sp>
        <p:nvSpPr>
          <p:cNvPr id="7" name="Text 3"/>
          <p:cNvSpPr/>
          <p:nvPr/>
        </p:nvSpPr>
        <p:spPr>
          <a:xfrm>
            <a:off x="6971943" y="3209806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Hochwertige Übertragung in Echtzeit für weltweite Teilnahme.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6256734" y="4029551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245" y="4070747"/>
            <a:ext cx="330041" cy="41267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971943" y="4029551"/>
            <a:ext cx="3337322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Abstimmungs-App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6971943" y="4505444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Intuitive Bedienung ermöglicht unkomplizierte Bewertung aller Projekte.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6256734" y="5325189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245" y="5366385"/>
            <a:ext cx="330041" cy="41267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6971943" y="5325189"/>
            <a:ext cx="3116699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Ergebnisanzeige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6971943" y="5801082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Transparente Darstellung aller Bewertungen während des Events.</a:t>
            </a:r>
            <a:endParaRPr lang="en-US" sz="1700" dirty="0"/>
          </a:p>
        </p:txBody>
      </p:sp>
      <p:sp>
        <p:nvSpPr>
          <p:cNvPr id="16" name="Shape 10"/>
          <p:cNvSpPr/>
          <p:nvPr/>
        </p:nvSpPr>
        <p:spPr>
          <a:xfrm>
            <a:off x="6256734" y="6620828"/>
            <a:ext cx="495181" cy="495181"/>
          </a:xfrm>
          <a:prstGeom prst="roundRect">
            <a:avLst>
              <a:gd name="adj" fmla="val 18669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pic>
        <p:nvPicPr>
          <p:cNvPr id="17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245" y="6662023"/>
            <a:ext cx="330041" cy="412671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6971943" y="6620828"/>
            <a:ext cx="3139797" cy="343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spc="-65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Stabile IT-Struktur</a:t>
            </a:r>
            <a:endParaRPr lang="en-US" sz="2150" dirty="0"/>
          </a:p>
        </p:txBody>
      </p:sp>
      <p:sp>
        <p:nvSpPr>
          <p:cNvPr id="19" name="Text 12"/>
          <p:cNvSpPr/>
          <p:nvPr/>
        </p:nvSpPr>
        <p:spPr>
          <a:xfrm>
            <a:off x="6971943" y="7096720"/>
            <a:ext cx="6888123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1700" spc="-35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Redundante Systeme garantieren reibungslosen Ablauf.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587591"/>
            <a:ext cx="1294459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spc="-134" kern="0" dirty="0">
                <a:solidFill>
                  <a:srgbClr val="0088C3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Vorbereitung der Präsentierenden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316974"/>
            <a:ext cx="4120753" cy="226814"/>
          </a:xfrm>
          <a:prstGeom prst="roundRect">
            <a:avLst>
              <a:gd name="adj" fmla="val 4200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93790" y="5883950"/>
            <a:ext cx="38242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Intensives Coaching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93790" y="6374368"/>
            <a:ext cx="412075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Professionelle Betreuung zur Optimierung der Projektdarstellung. Experten begleiten jeden Schritt.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54704" y="4976693"/>
            <a:ext cx="4120872" cy="226814"/>
          </a:xfrm>
          <a:prstGeom prst="roundRect">
            <a:avLst>
              <a:gd name="adj" fmla="val 4200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254704" y="5543669"/>
            <a:ext cx="412087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Präsentationsworkshop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254704" y="6388417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Training rhetorischer Fähigkeiten und effektiver Visualisierungstechniken. Übungen vor Testpublikum.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715738" y="4636532"/>
            <a:ext cx="4120872" cy="226814"/>
          </a:xfrm>
          <a:prstGeom prst="roundRect">
            <a:avLst>
              <a:gd name="adj" fmla="val 42003"/>
            </a:avLst>
          </a:prstGeom>
          <a:solidFill>
            <a:srgbClr val="E4E4E7"/>
          </a:solidFill>
          <a:ln w="7620">
            <a:solidFill>
              <a:srgbClr val="CACAC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715738" y="52035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67" kern="0" dirty="0">
                <a:solidFill>
                  <a:srgbClr val="272525"/>
                </a:solidFill>
                <a:latin typeface="Neuropol X" pitchFamily="34" charset="0"/>
                <a:ea typeface="Neuropol X" pitchFamily="34" charset="-122"/>
                <a:cs typeface="Neuropol X" pitchFamily="34" charset="-120"/>
              </a:rPr>
              <a:t>Mentoring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715738" y="5693926"/>
            <a:ext cx="41208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spc="-36" kern="0" dirty="0">
                <a:solidFill>
                  <a:srgbClr val="272525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Persönliche Betreuung durch Branchenexperten. Individuelles Feedback zur Projektidee.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2025-04-02T10:24:59Z</dcterms:created>
  <dcterms:modified xsi:type="dcterms:W3CDTF">2025-04-02T10:24:59Z</dcterms:modified>
</cp:coreProperties>
</file>