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notesMasterIdLst>
    <p:notesMasterId r:id="rId32"/>
  </p:notesMasterIdLst>
  <p:sldSz cx="14630400" cy="8229600"/>
  <p:notesSz cx="8229600" cy="14630400"/>
  <p:embeddedFontLst>
    <p:embeddedFont>
      <p:font typeface="Roboto"/>
      <p:regular r:id="rId37"/>
    </p:embeddedFont>
    <p:embeddedFont>
      <p:font typeface="Roboto"/>
      <p:regular r:id="rId38"/>
    </p:embeddedFont>
    <p:embeddedFont>
      <p:font typeface="Roboto"/>
      <p:regular r:id="rId39"/>
    </p:embeddedFont>
    <p:embeddedFont>
      <p:font typeface="Roboto"/>
      <p:regular r:id="rId4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37" Type="http://schemas.openxmlformats.org/officeDocument/2006/relationships/font" Target="fonts/font1.fntdata"/><Relationship Id="rId38" Type="http://schemas.openxmlformats.org/officeDocument/2006/relationships/font" Target="fonts/font2.fntdata"/><Relationship Id="rId39" Type="http://schemas.openxmlformats.org/officeDocument/2006/relationships/font" Target="fonts/font3.fntdata"/><Relationship Id="rId4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slideLayout" Target="../slideLayouts/slideLayout11.xml"/><Relationship Id="rId10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slideLayout" Target="../slideLayouts/slideLayout12.xml"/><Relationship Id="rId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image" Target="../media/image-18-6.png"/><Relationship Id="rId7" Type="http://schemas.openxmlformats.org/officeDocument/2006/relationships/image" Target="../media/image-18-7.png"/><Relationship Id="rId8" Type="http://schemas.openxmlformats.org/officeDocument/2006/relationships/image" Target="../media/image-18-8.png"/><Relationship Id="rId9" Type="http://schemas.openxmlformats.org/officeDocument/2006/relationships/slideLayout" Target="../slideLayouts/slideLayout19.xml"/><Relationship Id="rId10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20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slideLayout" Target="../slideLayouts/slideLayout22.xml"/><Relationship Id="rId6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23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image" Target="../media/image-24-4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slideLayout" Target="../slideLayouts/slideLayout26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image" Target="../media/image-27-4.png"/><Relationship Id="rId5" Type="http://schemas.openxmlformats.org/officeDocument/2006/relationships/image" Target="../media/image-27-5.png"/><Relationship Id="rId6" Type="http://schemas.openxmlformats.org/officeDocument/2006/relationships/image" Target="../media/image-27-6.png"/><Relationship Id="rId7" Type="http://schemas.openxmlformats.org/officeDocument/2006/relationships/slideLayout" Target="../slideLayouts/slideLayout28.xml"/><Relationship Id="rId8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image" Target="../media/image-29-3.png"/><Relationship Id="rId4" Type="http://schemas.openxmlformats.org/officeDocument/2006/relationships/slideLayout" Target="../slideLayouts/slideLayout30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image" Target="../media/image-30-3.png"/><Relationship Id="rId4" Type="http://schemas.openxmlformats.org/officeDocument/2006/relationships/image" Target="../media/image-30-4.png"/><Relationship Id="rId5" Type="http://schemas.openxmlformats.org/officeDocument/2006/relationships/slideLayout" Target="../slideLayouts/slideLayout31.xml"/><Relationship Id="rId6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Zukunfts-macher: KI trifft Nachhaltigkeit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 innovatives Bildungsprojekt im Landkreis Fürth, das Jugendliche zu Gestaltern nachhaltiger Lösungen macht. Künstliche Intelligenz dient als Katalysator für positiven Wandel.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999" y="590907"/>
            <a:ext cx="10022205" cy="671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spc="-12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Thematische Schwerpunkte</a:t>
            </a:r>
            <a:endParaRPr lang="en-US" sz="4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7327" y="3924181"/>
            <a:ext cx="7875746" cy="7875746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193" y="6505099"/>
            <a:ext cx="362545" cy="453271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27" y="3924181"/>
            <a:ext cx="7875746" cy="7875746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608" y="4906685"/>
            <a:ext cx="362545" cy="453271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327" y="3924181"/>
            <a:ext cx="7875746" cy="7875746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009" y="4906685"/>
            <a:ext cx="362545" cy="453271"/>
          </a:xfrm>
          <a:prstGeom prst="rect">
            <a:avLst/>
          </a:prstGeom>
        </p:spPr>
      </p:pic>
      <p:pic>
        <p:nvPicPr>
          <p:cNvPr id="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327" y="3924181"/>
            <a:ext cx="7875746" cy="7875746"/>
          </a:xfrm>
          <a:prstGeom prst="rect">
            <a:avLst/>
          </a:prstGeom>
        </p:spPr>
      </p:pic>
      <p:pic>
        <p:nvPicPr>
          <p:cNvPr id="1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2423" y="6505099"/>
            <a:ext cx="362545" cy="453271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1123712" y="3306604"/>
            <a:ext cx="2296358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spc="-63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Klimaschutz</a:t>
            </a:r>
            <a:endParaRPr lang="en-US" sz="2100" dirty="0"/>
          </a:p>
        </p:txBody>
      </p:sp>
      <p:sp>
        <p:nvSpPr>
          <p:cNvPr id="12" name="Text 2"/>
          <p:cNvSpPr/>
          <p:nvPr/>
        </p:nvSpPr>
        <p:spPr>
          <a:xfrm>
            <a:off x="1123712" y="3771186"/>
            <a:ext cx="2296358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CO2-Reduktion</a:t>
            </a:r>
            <a:endParaRPr lang="en-US" sz="1650" dirty="0"/>
          </a:p>
        </p:txBody>
      </p:sp>
      <p:sp>
        <p:nvSpPr>
          <p:cNvPr id="13" name="Text 3"/>
          <p:cNvSpPr/>
          <p:nvPr/>
        </p:nvSpPr>
        <p:spPr>
          <a:xfrm>
            <a:off x="1123712" y="4190167"/>
            <a:ext cx="2296358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Erneuerbare Energien</a:t>
            </a:r>
            <a:endParaRPr lang="en-US" sz="1650" dirty="0"/>
          </a:p>
        </p:txBody>
      </p:sp>
      <p:sp>
        <p:nvSpPr>
          <p:cNvPr id="14" name="Text 4"/>
          <p:cNvSpPr/>
          <p:nvPr/>
        </p:nvSpPr>
        <p:spPr>
          <a:xfrm>
            <a:off x="1123712" y="4609148"/>
            <a:ext cx="2296358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Klimaanpassung</a:t>
            </a:r>
            <a:endParaRPr lang="en-US" sz="1650" dirty="0"/>
          </a:p>
        </p:txBody>
      </p:sp>
      <p:sp>
        <p:nvSpPr>
          <p:cNvPr id="15" name="Text 5"/>
          <p:cNvSpPr/>
          <p:nvPr/>
        </p:nvSpPr>
        <p:spPr>
          <a:xfrm>
            <a:off x="4114086" y="1692116"/>
            <a:ext cx="3039904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spc="-63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Soziale Gerechtigkeit</a:t>
            </a:r>
            <a:endParaRPr lang="en-US" sz="2100" dirty="0"/>
          </a:p>
        </p:txBody>
      </p:sp>
      <p:sp>
        <p:nvSpPr>
          <p:cNvPr id="16" name="Text 6"/>
          <p:cNvSpPr/>
          <p:nvPr/>
        </p:nvSpPr>
        <p:spPr>
          <a:xfrm>
            <a:off x="4114086" y="2492454"/>
            <a:ext cx="303990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Inklusion</a:t>
            </a:r>
            <a:endParaRPr lang="en-US" sz="1650" dirty="0"/>
          </a:p>
        </p:txBody>
      </p:sp>
      <p:sp>
        <p:nvSpPr>
          <p:cNvPr id="17" name="Text 7"/>
          <p:cNvSpPr/>
          <p:nvPr/>
        </p:nvSpPr>
        <p:spPr>
          <a:xfrm>
            <a:off x="4114086" y="2911435"/>
            <a:ext cx="303990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Bildungschancen</a:t>
            </a:r>
            <a:endParaRPr lang="en-US" sz="1650" dirty="0"/>
          </a:p>
        </p:txBody>
      </p:sp>
      <p:sp>
        <p:nvSpPr>
          <p:cNvPr id="18" name="Text 8"/>
          <p:cNvSpPr/>
          <p:nvPr/>
        </p:nvSpPr>
        <p:spPr>
          <a:xfrm>
            <a:off x="4114086" y="3330416"/>
            <a:ext cx="303990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Generationengerechtigkeit</a:t>
            </a:r>
            <a:endParaRPr lang="en-US" sz="1650" dirty="0"/>
          </a:p>
        </p:txBody>
      </p:sp>
      <p:sp>
        <p:nvSpPr>
          <p:cNvPr id="19" name="Text 9"/>
          <p:cNvSpPr/>
          <p:nvPr/>
        </p:nvSpPr>
        <p:spPr>
          <a:xfrm>
            <a:off x="7476292" y="1692116"/>
            <a:ext cx="3039904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spc="-63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Ressourcen-effizienz</a:t>
            </a:r>
            <a:endParaRPr lang="en-US" sz="2100" dirty="0"/>
          </a:p>
        </p:txBody>
      </p:sp>
      <p:sp>
        <p:nvSpPr>
          <p:cNvPr id="20" name="Text 10"/>
          <p:cNvSpPr/>
          <p:nvPr/>
        </p:nvSpPr>
        <p:spPr>
          <a:xfrm>
            <a:off x="7476292" y="2492454"/>
            <a:ext cx="303990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Kreislaufwirtschaft</a:t>
            </a:r>
            <a:endParaRPr lang="en-US" sz="1650" dirty="0"/>
          </a:p>
        </p:txBody>
      </p:sp>
      <p:sp>
        <p:nvSpPr>
          <p:cNvPr id="21" name="Text 11"/>
          <p:cNvSpPr/>
          <p:nvPr/>
        </p:nvSpPr>
        <p:spPr>
          <a:xfrm>
            <a:off x="7476292" y="2911435"/>
            <a:ext cx="303990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Stoffstrommanagement</a:t>
            </a:r>
            <a:endParaRPr lang="en-US" sz="1650" dirty="0"/>
          </a:p>
        </p:txBody>
      </p:sp>
      <p:sp>
        <p:nvSpPr>
          <p:cNvPr id="22" name="Text 12"/>
          <p:cNvSpPr/>
          <p:nvPr/>
        </p:nvSpPr>
        <p:spPr>
          <a:xfrm>
            <a:off x="7476292" y="3330416"/>
            <a:ext cx="303990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Ressourcenschonung</a:t>
            </a:r>
            <a:endParaRPr lang="en-US" sz="1650" dirty="0"/>
          </a:p>
        </p:txBody>
      </p:sp>
      <p:sp>
        <p:nvSpPr>
          <p:cNvPr id="23" name="Text 13"/>
          <p:cNvSpPr/>
          <p:nvPr/>
        </p:nvSpPr>
        <p:spPr>
          <a:xfrm>
            <a:off x="10838498" y="2970848"/>
            <a:ext cx="3039904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spc="-63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Transformation</a:t>
            </a:r>
            <a:endParaRPr lang="en-US" sz="2100" dirty="0"/>
          </a:p>
        </p:txBody>
      </p:sp>
      <p:sp>
        <p:nvSpPr>
          <p:cNvPr id="24" name="Text 14"/>
          <p:cNvSpPr/>
          <p:nvPr/>
        </p:nvSpPr>
        <p:spPr>
          <a:xfrm>
            <a:off x="10838498" y="3771186"/>
            <a:ext cx="303990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Smarte Lösungen</a:t>
            </a:r>
            <a:endParaRPr lang="en-US" sz="1650" dirty="0"/>
          </a:p>
        </p:txBody>
      </p:sp>
      <p:sp>
        <p:nvSpPr>
          <p:cNvPr id="25" name="Text 15"/>
          <p:cNvSpPr/>
          <p:nvPr/>
        </p:nvSpPr>
        <p:spPr>
          <a:xfrm>
            <a:off x="10838498" y="4190167"/>
            <a:ext cx="303990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Digitale Teilhabe</a:t>
            </a:r>
            <a:endParaRPr lang="en-US" sz="1650" dirty="0"/>
          </a:p>
        </p:txBody>
      </p:sp>
      <p:sp>
        <p:nvSpPr>
          <p:cNvPr id="26" name="Text 16"/>
          <p:cNvSpPr/>
          <p:nvPr/>
        </p:nvSpPr>
        <p:spPr>
          <a:xfrm>
            <a:off x="10838498" y="4609148"/>
            <a:ext cx="303990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KI-Ethik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5325" y="546259"/>
            <a:ext cx="4966930" cy="620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spc="-11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Projektphasen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95325" y="1564481"/>
            <a:ext cx="1323975" cy="1144667"/>
          </a:xfrm>
          <a:prstGeom prst="roundRect">
            <a:avLst>
              <a:gd name="adj" fmla="val 7290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7652" y="1962150"/>
            <a:ext cx="279321" cy="34921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217896" y="1763078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spc="-59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Kick-off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2217896" y="2192655"/>
            <a:ext cx="30222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Motivationsworkshop &amp; Zielsetzung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2118598" y="2699623"/>
            <a:ext cx="11717179" cy="11430"/>
          </a:xfrm>
          <a:prstGeom prst="roundRect">
            <a:avLst>
              <a:gd name="adj" fmla="val 730062"/>
            </a:avLst>
          </a:prstGeom>
          <a:solidFill>
            <a:srgbClr val="CACACD"/>
          </a:solidFill>
          <a:ln/>
        </p:spPr>
      </p:sp>
      <p:sp>
        <p:nvSpPr>
          <p:cNvPr id="8" name="Shape 5"/>
          <p:cNvSpPr/>
          <p:nvPr/>
        </p:nvSpPr>
        <p:spPr>
          <a:xfrm>
            <a:off x="695325" y="2808446"/>
            <a:ext cx="2647950" cy="1144667"/>
          </a:xfrm>
          <a:prstGeom prst="roundRect">
            <a:avLst>
              <a:gd name="adj" fmla="val 7290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40" y="3206115"/>
            <a:ext cx="279321" cy="34921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541871" y="3007043"/>
            <a:ext cx="3508177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spc="-59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KI-Kompetenztraining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3541871" y="3436620"/>
            <a:ext cx="3508177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Werkzeuge &amp; Methoden erlernen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3442573" y="3943588"/>
            <a:ext cx="10393204" cy="11430"/>
          </a:xfrm>
          <a:prstGeom prst="roundRect">
            <a:avLst>
              <a:gd name="adj" fmla="val 730062"/>
            </a:avLst>
          </a:prstGeom>
          <a:solidFill>
            <a:srgbClr val="CACACD"/>
          </a:solidFill>
          <a:ln/>
        </p:spPr>
      </p:sp>
      <p:sp>
        <p:nvSpPr>
          <p:cNvPr id="13" name="Shape 9"/>
          <p:cNvSpPr/>
          <p:nvPr/>
        </p:nvSpPr>
        <p:spPr>
          <a:xfrm>
            <a:off x="695325" y="4052411"/>
            <a:ext cx="3971925" cy="1144667"/>
          </a:xfrm>
          <a:prstGeom prst="roundRect">
            <a:avLst>
              <a:gd name="adj" fmla="val 7290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627" y="4450080"/>
            <a:ext cx="279321" cy="34921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865846" y="4251008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spc="-59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Ideenfindung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4865846" y="4680585"/>
            <a:ext cx="3063478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Konzeptentwicklung &amp; Fokussierung</a:t>
            </a:r>
            <a:endParaRPr lang="en-US" sz="1550" dirty="0"/>
          </a:p>
        </p:txBody>
      </p:sp>
      <p:sp>
        <p:nvSpPr>
          <p:cNvPr id="17" name="Shape 12"/>
          <p:cNvSpPr/>
          <p:nvPr/>
        </p:nvSpPr>
        <p:spPr>
          <a:xfrm>
            <a:off x="4766548" y="5187553"/>
            <a:ext cx="9069229" cy="11430"/>
          </a:xfrm>
          <a:prstGeom prst="roundRect">
            <a:avLst>
              <a:gd name="adj" fmla="val 730062"/>
            </a:avLst>
          </a:prstGeom>
          <a:solidFill>
            <a:srgbClr val="CACACD"/>
          </a:solidFill>
          <a:ln/>
        </p:spPr>
      </p:sp>
      <p:sp>
        <p:nvSpPr>
          <p:cNvPr id="18" name="Shape 13"/>
          <p:cNvSpPr/>
          <p:nvPr/>
        </p:nvSpPr>
        <p:spPr>
          <a:xfrm>
            <a:off x="695325" y="5296376"/>
            <a:ext cx="5295900" cy="1144667"/>
          </a:xfrm>
          <a:prstGeom prst="roundRect">
            <a:avLst>
              <a:gd name="adj" fmla="val 7290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615" y="5694045"/>
            <a:ext cx="279321" cy="34921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189821" y="5494972"/>
            <a:ext cx="2261235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spc="-59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Prototyping</a:t>
            </a:r>
            <a:endParaRPr lang="en-US" sz="1950" dirty="0"/>
          </a:p>
        </p:txBody>
      </p:sp>
      <p:sp>
        <p:nvSpPr>
          <p:cNvPr id="21" name="Text 15"/>
          <p:cNvSpPr/>
          <p:nvPr/>
        </p:nvSpPr>
        <p:spPr>
          <a:xfrm>
            <a:off x="6189821" y="5924550"/>
            <a:ext cx="2261235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Umsetzung &amp; Verfeinerung</a:t>
            </a:r>
            <a:endParaRPr lang="en-US" sz="1550" dirty="0"/>
          </a:p>
        </p:txBody>
      </p:sp>
      <p:sp>
        <p:nvSpPr>
          <p:cNvPr id="22" name="Shape 16"/>
          <p:cNvSpPr/>
          <p:nvPr/>
        </p:nvSpPr>
        <p:spPr>
          <a:xfrm>
            <a:off x="6090523" y="6431518"/>
            <a:ext cx="7745254" cy="11430"/>
          </a:xfrm>
          <a:prstGeom prst="roundRect">
            <a:avLst>
              <a:gd name="adj" fmla="val 730062"/>
            </a:avLst>
          </a:prstGeom>
          <a:solidFill>
            <a:srgbClr val="CACACD"/>
          </a:solidFill>
          <a:ln/>
        </p:spPr>
      </p:sp>
      <p:sp>
        <p:nvSpPr>
          <p:cNvPr id="23" name="Shape 17"/>
          <p:cNvSpPr/>
          <p:nvPr/>
        </p:nvSpPr>
        <p:spPr>
          <a:xfrm>
            <a:off x="695325" y="6540341"/>
            <a:ext cx="6619875" cy="1144667"/>
          </a:xfrm>
          <a:prstGeom prst="roundRect">
            <a:avLst>
              <a:gd name="adj" fmla="val 7290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2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02" y="6938010"/>
            <a:ext cx="279321" cy="349210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7513796" y="6738938"/>
            <a:ext cx="3817501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spc="-59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Abschlusspräsentation</a:t>
            </a:r>
            <a:endParaRPr lang="en-US" sz="1950" dirty="0"/>
          </a:p>
        </p:txBody>
      </p:sp>
      <p:sp>
        <p:nvSpPr>
          <p:cNvPr id="26" name="Text 19"/>
          <p:cNvSpPr/>
          <p:nvPr/>
        </p:nvSpPr>
        <p:spPr>
          <a:xfrm>
            <a:off x="7513796" y="7168515"/>
            <a:ext cx="3817501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Ergebnisvorstellung &amp; Feier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3392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KI-Unterstützte Ideenfindung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9467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60" y="298930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946797"/>
            <a:ext cx="2927747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Brainstorming mit KI-Assistenz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414587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Gedankliche Grenzen überwinden. Neue Perspektiven generieren. Ideenvielfalt maximieren.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171867" y="29467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937" y="2989302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08983" y="2946797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Kreativitäts-techniken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08983" y="379154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Methodische Ansätze nutzen. Assoziatives Denken fördern. Unkonventionelle Lösungen entwickeln.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607945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6121956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6079450"/>
            <a:ext cx="41025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Szenario-Entwicklung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656986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Zukünftige Entwicklungen antizipieren. Zukunftsbilder entwerfen. Handlungsoptionen ableiten.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872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8417" y="2912388"/>
            <a:ext cx="10677168" cy="596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spc="-113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Kompetenzen der Teilnehmenden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68417" y="3795593"/>
            <a:ext cx="6551295" cy="1860233"/>
          </a:xfrm>
          <a:prstGeom prst="roundRect">
            <a:avLst>
              <a:gd name="adj" fmla="val 4312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67013" y="3994190"/>
            <a:ext cx="3436739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spc="-5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Kompetenzen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67013" y="4407098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KI-Anwendung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867013" y="4779407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Digitale Gestaltung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867013" y="5151715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Programmiergrundlagen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410688" y="3795593"/>
            <a:ext cx="6551295" cy="1860233"/>
          </a:xfrm>
          <a:prstGeom prst="roundRect">
            <a:avLst>
              <a:gd name="adj" fmla="val 4312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609284" y="3994190"/>
            <a:ext cx="2875836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spc="-5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Kritisches Denken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7609284" y="4407098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Problemanalyse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7609284" y="4779407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Bewertungsfähigkeit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609284" y="5151715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Faktenorientierung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668417" y="5846802"/>
            <a:ext cx="6551295" cy="1860233"/>
          </a:xfrm>
          <a:prstGeom prst="roundRect">
            <a:avLst>
              <a:gd name="adj" fmla="val 4312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67013" y="6045398"/>
            <a:ext cx="4499729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spc="-5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Kollaborative Problemlösung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867013" y="6458307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Teamarbeit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867013" y="6830616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Konfliktlösung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867013" y="7202924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Ideenaustausch</a:t>
            </a:r>
            <a:endParaRPr lang="en-US" sz="1500" dirty="0"/>
          </a:p>
        </p:txBody>
      </p:sp>
      <p:sp>
        <p:nvSpPr>
          <p:cNvPr id="19" name="Shape 16"/>
          <p:cNvSpPr/>
          <p:nvPr/>
        </p:nvSpPr>
        <p:spPr>
          <a:xfrm>
            <a:off x="7410688" y="5846802"/>
            <a:ext cx="6551295" cy="1860233"/>
          </a:xfrm>
          <a:prstGeom prst="roundRect">
            <a:avLst>
              <a:gd name="adj" fmla="val 4312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7609284" y="6045398"/>
            <a:ext cx="3559373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spc="-5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Nachhaltigkeitswissen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7609284" y="6458307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Ökologische Grundlagen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7609284" y="6830616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Soziale Dimensionen</a:t>
            </a:r>
            <a:endParaRPr lang="en-US" sz="1500" dirty="0"/>
          </a:p>
        </p:txBody>
      </p:sp>
      <p:sp>
        <p:nvSpPr>
          <p:cNvPr id="23" name="Text 20"/>
          <p:cNvSpPr/>
          <p:nvPr/>
        </p:nvSpPr>
        <p:spPr>
          <a:xfrm>
            <a:off x="7609284" y="7202924"/>
            <a:ext cx="615410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spc="-30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Wirtschaftliche Aspekte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63804"/>
            <a:ext cx="73649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Mentoring-Konzept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912745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706535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Experten-begleitung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4551283"/>
            <a:ext cx="22919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Fachleute aus Technologie und Nachhaltigkeit stehen zur Seite. Sie geben Impulse und Feedback.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904" y="2912745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5904" y="3706535"/>
            <a:ext cx="22920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Coaching-Sessions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25904" y="4551283"/>
            <a:ext cx="229207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Regelmäßige Treffen sichern Fortschritt. Individuelle Unterstützung wird geboten.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138" y="2912745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3706535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Lokales Netzwerk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58138" y="4551283"/>
            <a:ext cx="22919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Nachhaltigkeitsakteure aus der Region unterstützen. Sie teilen Erfahrungen und Kontakte.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0240"/>
            <a:ext cx="91719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Technische Infrastruktur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32648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628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Hardware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53301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Laptops und Tablets stehen bereit. Sie ermöglichen ortsunabhängiges Arbeiten. Alle haben Zugang zur nötigen Technik.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132648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496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Software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453420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KI-Lizenzen sind vorhanden. Professionelle Tools werden bereitgestellt. Kostenpflichtige Dienste sind abgedeckt.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132648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962882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Kollaborations-plattformen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07631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Digitale Zusammenarbeit wird ermöglicht. Gemeinsame Dokumente können bearbeitet werden. Kommunikation läuft zentral.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212" y="786884"/>
            <a:ext cx="7582376" cy="1394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spc="-132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Datenschutz und Ethik</a:t>
            </a:r>
            <a:endParaRPr lang="en-US" sz="43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212" y="2515910"/>
            <a:ext cx="1115497" cy="164222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17274" y="2738914"/>
            <a:ext cx="599551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Verantwortungsvolle KI-Nutzung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717274" y="3221236"/>
            <a:ext cx="6132314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Reflektierter Einsatz der Technologie. Bewusstsein für Grenzen. Kritische Auseinandersetzung.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212" y="4158139"/>
            <a:ext cx="1115497" cy="164222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17274" y="4381143"/>
            <a:ext cx="3623072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Ethische Richtlinien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717274" y="4863465"/>
            <a:ext cx="6132314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Klare Prinzipien sind definiert. Fairness wird großgeschrieben. Transparenz ist essenziell.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212" y="5800368"/>
            <a:ext cx="1115497" cy="164222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17274" y="6023372"/>
            <a:ext cx="432268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Datenschutzstandards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717274" y="6505694"/>
            <a:ext cx="6132314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DSGVO-konforme Prozesse. Schutz personenbezogener Daten. Sichere Speicherung aller Informationen.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50099"/>
            <a:ext cx="109318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Erwartete Projektergebnisse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387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spc="-17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15-20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793790" y="5844183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Nachhaltigkeits-projekte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688931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Innovative Lösungsansätze von Jugendlichen entwickelt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54704" y="4812387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spc="-17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100%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5897523" y="58441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Prototypen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4704" y="6334601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Praktische Umsetzung aller Konzepte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715738" y="4812387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spc="-17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0354151" y="5844183"/>
            <a:ext cx="28439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Dokumentation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5738" y="6334601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Vollständige Prozessaufzeichnung zur Weitergabe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2397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Lokale Vernetzung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972860" y="2500789"/>
            <a:ext cx="40597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Kommunalverwaltung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991207"/>
            <a:ext cx="423886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Zusammenarbeit mit städtischen Einrichtungen. Unterstützung durch offizielle Stellen. Direkter Draht zu Entscheidern.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62" y="3665458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682240"/>
            <a:ext cx="39476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Lokale Unternehmen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172658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Wirtschaftliche Partner aus der Region. Potenzielle Umsetzer der Ideen. Erfahrene Praktiker.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713" y="3665458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4957643"/>
            <a:ext cx="423898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Bildungseinrichtungen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5802392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Schulen und Hochschulen als Partner. Wissenschaftliche Begleitung. Bildungsexpertise.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713" y="532780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968579" y="5316260"/>
            <a:ext cx="30640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Zivilgesellschaft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6678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Vereine und Initiativen. Bürgerschaftliches Engagement. Lokale Aktivisten.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362" y="5327809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Skalierbarkeit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40951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Übertragbares Modell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47123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Modularer Aufbau ermöglicht flexible Anpassung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44913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Landkreis-übergreifend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44913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Kooperationen mit Nachbarregionen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42836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Bundesweite Adaption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4283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Konzept für ganz Deutschland nutzbar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8703"/>
            <a:ext cx="90414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Die Herausforderungen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976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Unserer Zeit</a:t>
            </a:r>
            <a:endParaRPr lang="en-US" sz="4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3146584"/>
            <a:ext cx="2152055" cy="1306949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3762613"/>
            <a:ext cx="318968" cy="3986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57217" y="33733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Klimakrise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5357217" y="3863816"/>
            <a:ext cx="4650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Globale Bedrohung für kommende Generationen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187077" y="4466630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81" y="4510207"/>
            <a:ext cx="4304109" cy="1306949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964311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33304" y="4737021"/>
            <a:ext cx="38203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Soziale Ungleichheit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433304" y="5227439"/>
            <a:ext cx="4062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Wachsende Kluft zwischen Arm und Reich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6263164" y="5830253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873829"/>
            <a:ext cx="6456164" cy="1306949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773" y="6327934"/>
            <a:ext cx="318968" cy="398621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509272" y="6100643"/>
            <a:ext cx="4210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Ressourcenknappheit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7509272" y="6591062"/>
            <a:ext cx="45540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Begrenzte Mittel erfordern innovative Lösungen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45888"/>
            <a:ext cx="107600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Messung des Projekterfolgs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21643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Qualitative Evaluation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5711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Tiefeninterviews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99931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Teilnehmende Beobachtung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44151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Fallstudien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332928" y="3621643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Teilnehmenden-feedback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332928" y="455711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Regelmäßige Befragungen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332928" y="499931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Reflexionsworkshops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32928" y="544151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Selbsteinschätzungen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3621643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Nachhaltigkeits-indices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72067" y="455711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SDG-Indikatoren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872067" y="499931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Ökologischer Fußabdruck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872067" y="544151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Soziale Wirkungsmessung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5354"/>
            <a:ext cx="74562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Herausforderungen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2294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2271951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229445"/>
            <a:ext cx="2927747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Techno-logische Lernkurve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428524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Unterschiedliche Vorkenntnisse der Teilnehmenden. Komplexität der KI-Tools. Ständige Weiterentwicklung der Technologie.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685467" y="22294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537" y="2271951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2229445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Motivations-sicherung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22583" y="3074194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Langfristiges Engagement sicherstellen. Durststrecken überwinden. Kontinuierliche Begeisterung fördern.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60879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6130409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087904"/>
            <a:ext cx="5721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Komplexität der Nachhaltigkeit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57832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Vielschichtige Themen verstehen. Zielkonflikte erkennen. Systemisches Denken entwickeln.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405"/>
            <a:ext cx="101017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Chancen für Teilnehmende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09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Zertifikat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Nachweis über digitale Nachhaltigkeitskompetenzen. Offiziell anerkannte Bescheinigung. Wertvolle Qualifikation für den Lebenslauf.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309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0166"/>
            <a:ext cx="31955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Netzwerkbildung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0585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Kontakte zu Gleichgesinnten. Verbindungen zu Experten. Türöffner für weitere Projekte.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309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0047"/>
            <a:ext cx="40101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Portfolio-Entwicklung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0466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Konkrete Projektergebnisse vorweisen. Praktische Erfahrungen sammeln. Kompetenzen unter Beweis stellen.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6138" y="421243"/>
            <a:ext cx="5307806" cy="478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spc="-90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Finanzierungsmodell</a:t>
            </a:r>
            <a:endParaRPr lang="en-US" sz="3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138" y="1206341"/>
            <a:ext cx="13558123" cy="740890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101572" y="8645723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252528"/>
          </a:solidFill>
          <a:ln/>
        </p:spPr>
      </p:sp>
      <p:sp>
        <p:nvSpPr>
          <p:cNvPr id="5" name="Text 2"/>
          <p:cNvSpPr/>
          <p:nvPr/>
        </p:nvSpPr>
        <p:spPr>
          <a:xfrm>
            <a:off x="2315647" y="8645723"/>
            <a:ext cx="1495663" cy="153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Kommunale Förderung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4661654" y="8645723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505057"/>
          </a:solidFill>
          <a:ln/>
        </p:spPr>
      </p:sp>
      <p:sp>
        <p:nvSpPr>
          <p:cNvPr id="7" name="Text 4"/>
          <p:cNvSpPr/>
          <p:nvPr/>
        </p:nvSpPr>
        <p:spPr>
          <a:xfrm>
            <a:off x="4875728" y="8645723"/>
            <a:ext cx="1665327" cy="153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Technologieunternehmen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8061008" y="8645723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7B7B86"/>
          </a:solidFill>
          <a:ln/>
        </p:spPr>
      </p:sp>
      <p:sp>
        <p:nvSpPr>
          <p:cNvPr id="9" name="Text 6"/>
          <p:cNvSpPr/>
          <p:nvPr/>
        </p:nvSpPr>
        <p:spPr>
          <a:xfrm>
            <a:off x="8275082" y="8645723"/>
            <a:ext cx="1721763" cy="153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Bildungsförderprogramme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10818971" y="8645723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ABABB1"/>
          </a:solidFill>
          <a:ln/>
        </p:spPr>
      </p:sp>
      <p:sp>
        <p:nvSpPr>
          <p:cNvPr id="11" name="Text 8"/>
          <p:cNvSpPr/>
          <p:nvPr/>
        </p:nvSpPr>
        <p:spPr>
          <a:xfrm>
            <a:off x="11033046" y="8645723"/>
            <a:ext cx="671632" cy="153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Stiftungen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536138" y="8971121"/>
            <a:ext cx="13558123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Unser Modell kombiniert öffentliche Förderung mit privatwirtschaftlicher Unterstützung. Kommunale Mittel bilden das solide Fundament. Technologieunternehmen investieren in zukünftige Fachkräfte.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692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Kommunikations-strategie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72700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520797"/>
            <a:ext cx="2291953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Social Media Präsenz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719876"/>
            <a:ext cx="229195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Regelmäßige Updates auf relevanten Plattformen. Zielgruppengerechte Ansprache. Multimediale Inhalte.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304" y="2727008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3520797"/>
            <a:ext cx="2292072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Dokumen-tarische Begleitung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4719876"/>
            <a:ext cx="229207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Filmische Aufarbeitung des Projekts. Persönliche Geschichten der Teilnehmenden. Visualisierung der Entwicklung.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538" y="272700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3520797"/>
            <a:ext cx="2291953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Klassische Öffentlich-keitsarbeit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4719876"/>
            <a:ext cx="229195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Pressemitteilungen für lokale Medien. Interviews mit Projektbeteiligten. Informationsmaterialien für Interessierte.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6289"/>
            <a:ext cx="104964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Internationale Perspektiven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094667"/>
            <a:ext cx="4221480" cy="422148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341" y="2094667"/>
            <a:ext cx="4221599" cy="4221599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391" y="2094667"/>
            <a:ext cx="4221599" cy="4221599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671738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 vergleichen unser Projekt mit internationalen Bildungsinitiativen. Potenzielle globale Kooperationen werden angestrebt. Wissensaustausch über Ländergrenzen hinweg bereichert alle Beteiligten.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59956"/>
            <a:ext cx="98268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Technologische Roadmap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764048"/>
            <a:ext cx="13042821" cy="30480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5" name="Shape 2"/>
          <p:cNvSpPr/>
          <p:nvPr/>
        </p:nvSpPr>
        <p:spPr>
          <a:xfrm>
            <a:off x="2876669" y="4764048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6" name="Shape 3"/>
          <p:cNvSpPr/>
          <p:nvPr/>
        </p:nvSpPr>
        <p:spPr>
          <a:xfrm>
            <a:off x="2636758" y="45088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28" y="4551402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20604" y="5671304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KI-Trends beobachten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020604" y="651605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Ständige Marktanalyse. Neue Tools evaluieren. Entwicklungen vorausschauend einplanen.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7299841" y="4764048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11" name="Shape 7"/>
          <p:cNvSpPr/>
          <p:nvPr/>
        </p:nvSpPr>
        <p:spPr>
          <a:xfrm>
            <a:off x="7059930" y="45088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7145000" y="45514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9"/>
          <p:cNvSpPr/>
          <p:nvPr/>
        </p:nvSpPr>
        <p:spPr>
          <a:xfrm>
            <a:off x="5897523" y="56713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Weiterbildung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5443776" y="616172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Kontinuierliches Lernen fördern. Skills aktuell halten. Wissenslücken schließen.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11723013" y="4764048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16" name="Shape 12"/>
          <p:cNvSpPr/>
          <p:nvPr/>
        </p:nvSpPr>
        <p:spPr>
          <a:xfrm>
            <a:off x="11483102" y="45088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172" y="4551402"/>
            <a:ext cx="340162" cy="42529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66948" y="5671304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Methodische Anpassung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9866948" y="651605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Flexibel auf Veränderungen reagieren. Konzept evolutionär weiterentwickeln. Best Practices integrieren.</a:t>
            </a:r>
            <a:endParaRPr lang="en-US" sz="17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97287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Gesellschaftliche Wirkung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37636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Jugendpartizipation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37636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Aktive Beteiligung junger Menschen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40107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Demokratieförderung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44122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Stärkung demokratischer Werte und Prozesse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43125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Zukunftskompetenzen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50719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Vorbereitung auf die Herausforderungen von morgen</a:t>
            </a:r>
            <a:endParaRPr lang="en-US" sz="1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577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Next Steps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74714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2474714"/>
            <a:ext cx="43686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Teilnehmendenakquise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2965133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 sprechen gezielt Jugendliche an. Schulen werden eingebunden. Informationsveranstaltungen finden statt.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3917752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39177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Partnersuche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440817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Weitere Unterstützer werden gewonnen. Kooperationsvereinbarungen werden geschlossen. Ressourcen werden gesichert.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5360789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5360789"/>
            <a:ext cx="49713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Detaillierte Projektplanung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585120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Konkrete Zeitpläne entstehen. Verantwortlichkeiten werden verteilt. Meilensteine werden definiert.</a:t>
            </a:r>
            <a:endParaRPr lang="en-US" sz="1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024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Vision 2030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32648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62882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Bundesweites Netzwerk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07631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Zukunftsmacher in allen Regionen Deutschlands. Lokale Hubs vernetzen sich. Gemeinsame Plattform für Austausch.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132648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4963001"/>
            <a:ext cx="32388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 als Katalysator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453420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Technologie wird gezielt für Nachhaltigkeit eingesetzt. Innovative Lösungen entstehen schneller. Komplexe Probleme werden bearbeitbar.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132648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962882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Jugend als Gestaltungskraft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07631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Neue Generation übernimmt Verantwortung. Junge Perspektiven prägen Entscheidungen. Wandel wird von unten vorangetrieben.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93618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Warum Zukunftsmacher?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39248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Jugend als Schlüssel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Junge Menschen bringen frische Perspektiven ein. Sie denken kreativ und unkonventionell. Ihre Ideen sind oft revolutionär.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34264"/>
            <a:ext cx="29750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 als Werkzeug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Künstliche Intelligenz bietet neue Lösungswege. Sie multipliziert kreative Potenziale. Komplexe Probleme werden bearbeitbar.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Befähigung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 aktivieren junge Talente. Wir geben ihnen die nötigen Fähigkeiten. Sie werden zu Architekten einer besseren Zukunft.</a:t>
            </a:r>
            <a:endParaRPr lang="en-US" sz="17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4818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Gemeinsam Zukunft Gestalten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7610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2803565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761059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Aufruf zur Beteiligung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605808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Jeder kann Teil der Bewegung werden. Unterschiedliche Rollen sind möglich. Engagement wird wertgeschätzt.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685467" y="27610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537" y="2803565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2761059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Potenzial von KI und Jugend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22583" y="3605808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Einzigartige Kombination von Kreativität und Technologie. Innovative Lösungsansätze entstehen. Frische Perspektiven werden gefördert.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626518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6307693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265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Jetzt handeln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75560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Nachhaltigkeit beginnt im Hier und Jetzt. Kleine Schritte haben große Wirkung. Gemeinsam bewegen wir mehr.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3224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Vision des Projekts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42999"/>
            <a:ext cx="389870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Erlebbare Nachhaltigkeit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8774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Praktische Umsetzung statt Theorie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5834"/>
            <a:ext cx="389882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Kompetenzförderung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4064913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Zukunftsfähige Skills entwickeln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672733"/>
            <a:ext cx="33074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Lokale Lösungen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6163151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Global denken, lokal handeln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213842" y="5672733"/>
            <a:ext cx="34786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Innovation fördern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6163151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Neue Ideen zum Leben erwecken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6289"/>
            <a:ext cx="111552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Nachhaltigkeitsziele im Fokus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094667"/>
            <a:ext cx="4221480" cy="422148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341" y="2094667"/>
            <a:ext cx="4221599" cy="4221599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391" y="2094667"/>
            <a:ext cx="4221599" cy="4221599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671738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UN Sustainable Development Goals bilden das Fundament unserer Arbeit. Wir identifizieren konkrete lokale Handlungsfelder. Jugendliche werden zu aktiven Changemakers.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 als Innovations-beschleuniger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179088"/>
            <a:ext cx="51969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Unterstützungstechnologie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 als Werkzeug statt Ersatz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539972"/>
            <a:ext cx="44896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Kreative Problemlösung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Neue Perspektiven entdecken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900857"/>
            <a:ext cx="45567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Möglichkeiten erkunden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Technologische Grenzen verschieben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25868"/>
            <a:ext cx="68235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Projektarchitektur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2274808"/>
            <a:ext cx="30480" cy="4728805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2769870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5299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2572464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83011" y="2501622"/>
            <a:ext cx="60115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6-monatiges Bildungsprogramm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2183011" y="2992041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Intensive Lernphase mit flexiblem Zeitmodell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1273612" y="430363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11" name="Shape 7"/>
          <p:cNvSpPr/>
          <p:nvPr/>
        </p:nvSpPr>
        <p:spPr>
          <a:xfrm>
            <a:off x="793790" y="406372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4106228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183011" y="4035385"/>
            <a:ext cx="45417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Workshops &amp; Mentoring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2183011" y="452580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Geführte Lerneinheiten mit Expertenbegleitung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1273612" y="5837396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16" name="Shape 11"/>
          <p:cNvSpPr/>
          <p:nvPr/>
        </p:nvSpPr>
        <p:spPr>
          <a:xfrm>
            <a:off x="793790" y="559748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639991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183011" y="5569148"/>
            <a:ext cx="61671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Praxisorientierte Projektentwicklung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2183011" y="641389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Von der Idee zum konkreten Prototyp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1594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Technologische Werkzeuge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73668"/>
            <a:ext cx="3664863" cy="2206585"/>
          </a:xfrm>
          <a:prstGeom prst="roundRect">
            <a:avLst>
              <a:gd name="adj" fmla="val 4317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9081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ChatGPT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398520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Ideengenerierung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224" y="3840718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Konzepterstellung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8224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Automatisiertes Feedback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467" y="2673668"/>
            <a:ext cx="3664863" cy="2206585"/>
          </a:xfrm>
          <a:prstGeom prst="roundRect">
            <a:avLst>
              <a:gd name="adj" fmla="val 4317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919901" y="29081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Canva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919901" y="3398520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Visualisierungen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4919901" y="3840718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Präsentationen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919901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Kommunikationsmittel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93790" y="5107067"/>
            <a:ext cx="7556421" cy="2206585"/>
          </a:xfrm>
          <a:prstGeom prst="roundRect">
            <a:avLst>
              <a:gd name="adj" fmla="val 4317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028224" y="5341501"/>
            <a:ext cx="40056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No-Code-Plattformen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1028224" y="583191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App-Entwicklung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1028224" y="6274118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Webseiten-Erstellung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1028224" y="671631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Prototyping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2455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Methodischer Ansatz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575316" y="4269343"/>
            <a:ext cx="30037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Design Thinking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9762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Nutzerorientierte Innovationen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411" y="420909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954417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Kollaborative Problemlösung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799165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Gemeinsam stärker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07" y="3258026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584150"/>
            <a:ext cx="38945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Iterative Entwicklung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6074569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Ständige Verbesserung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533" y="598420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2025-04-02T09:54:45Z</dcterms:created>
  <dcterms:modified xsi:type="dcterms:W3CDTF">2025-04-02T09:54:45Z</dcterms:modified>
</cp:coreProperties>
</file>