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14630400" cy="8229600"/>
  <p:notesSz cx="8229600" cy="14630400"/>
  <p:embeddedFontLst>
    <p:embeddedFont>
      <p:font typeface="Roboto"/>
      <p:regular r:id="rId31"/>
    </p:embeddedFont>
    <p:embeddedFont>
      <p:font typeface="Roboto"/>
      <p:regular r:id="rId32"/>
    </p:embeddedFont>
    <p:embeddedFont>
      <p:font typeface="Roboto"/>
      <p:regular r:id="rId33"/>
    </p:embeddedFont>
    <p:embeddedFont>
      <p:font typeface="Roboto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openxmlformats.org/officeDocument/2006/relationships/font" Target="fonts/font1.fntdata"/><Relationship Id="rId32" Type="http://schemas.openxmlformats.org/officeDocument/2006/relationships/font" Target="fonts/font2.fntdata"/><Relationship Id="rId33" Type="http://schemas.openxmlformats.org/officeDocument/2006/relationships/font" Target="fonts/font3.fntdata"/><Relationship Id="rId3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slideLayout" Target="../slideLayouts/slideLayout18.xml"/><Relationship Id="rId7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9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22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image" Target="../media/image-23-7.png"/><Relationship Id="rId8" Type="http://schemas.openxmlformats.org/officeDocument/2006/relationships/image" Target="../media/image-23-8.png"/><Relationship Id="rId9" Type="http://schemas.openxmlformats.org/officeDocument/2006/relationships/slideLayout" Target="../slideLayouts/slideLayout24.xml"/><Relationship Id="rId10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4665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Coaching &amp; Mentoring in der digitalen Ära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31315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Entdecken Sie die Synergie zwischen menschlicher Expertise und KI-Technologien. Unsere ganzheitliche Begleitung unterstützt Ihre persönliche und berufliche Entwicklung.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65701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bieten zukunftsorientierte Lernstrategien für eine sich schnell wandelnde Welt.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471" y="417790"/>
            <a:ext cx="6949797" cy="472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spc="-89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Soft Skills der Mentor*innen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529471" y="1193125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spc="-11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3207187" y="1881426"/>
            <a:ext cx="2729627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spc="-4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Emotionale Intelligenz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529471" y="2208609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Fähigkeit, Emotionen zu erkennen und angemessen zu reagieren.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29471" y="2980134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spc="-11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2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3389828" y="3668435"/>
            <a:ext cx="236434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spc="-4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Adaptionsfähigkeit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529471" y="3995618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Flexibles Anpassen an unterschiedliche Persönlichkeiten und Situationen.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29471" y="4767143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spc="-11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3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3432572" y="5455444"/>
            <a:ext cx="227885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spc="-4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Kritisches Denken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529471" y="5782628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Sachverhalte hinterfragen und aus verschiedenen Perspektiven betrachten.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529471" y="6554153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spc="-11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4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3362444" y="7242453"/>
            <a:ext cx="241899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spc="-4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Systemverständnis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529471" y="7569637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15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Komplexe Zusammenhänge erkennen und vernetzt denken können.</a:t>
            </a:r>
            <a:endParaRPr lang="en-US" sz="11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98301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Technische Kompetenzen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28948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KI-Verständnis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4832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Grundprinzipien und Anwendungsbereiche kennen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861078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31518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087892"/>
            <a:ext cx="32464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Lerntools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578310"/>
            <a:ext cx="4306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Effektive Nutzung moderner Lernplattformen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152787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281374"/>
            <a:ext cx="6521410" cy="1669852"/>
          </a:xfrm>
          <a:prstGeom prst="roundRect">
            <a:avLst>
              <a:gd name="adj" fmla="val 5705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508188"/>
            <a:ext cx="46772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Interdisziplinäres Wissen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998607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Verbindungen zwischen verschiedenen Fachgebieten herstellen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24371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Lernstrategien für die digitale Ära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Agiles Lernen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Kurze Lernzyklen mit regelmäßiger Reflexion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4383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Selbstgesteuertes Lernen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29132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Eigenverantwortliche Gestaltung des Lernprozesses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6952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Kollaboratives Lernen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170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Gemeinsame Wissenskonstruktion im Team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5136952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Überprüfung &amp; Anpassung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1700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Evaluation des Lernfortschritts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1692"/>
            <a:ext cx="95608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KI-Unterstützung konkret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14099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4333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Personalisierte Ressourcen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89082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KI-Systeme schlagen passende Lernmaterialien vor. Sie berücksichtigen Vorwissen und Lernziele.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314099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4453"/>
            <a:ext cx="33647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Echtzeitfeedback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4871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Sofortige Rückmeldungen zu Lernaktivitäten. Fehler werden unmittelbar erkannt und korrigiert.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314099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4333"/>
            <a:ext cx="37407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Fortschrittsanalyse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4752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Detaillierte Auswertungen zeigen Entwicklungen auf. Lernhindernisse werden frühzeitig identifiziert.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4116" y="427553"/>
            <a:ext cx="10708362" cy="485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spc="-9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Psychologische Aspekte des Mentorings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16" y="1224320"/>
            <a:ext cx="13542169" cy="739771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210753" y="8652510"/>
            <a:ext cx="155377" cy="155377"/>
          </a:xfrm>
          <a:prstGeom prst="roundRect">
            <a:avLst>
              <a:gd name="adj" fmla="val 11770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2427089" y="8652510"/>
            <a:ext cx="703540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Motivation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4173617" y="8652510"/>
            <a:ext cx="155377" cy="155377"/>
          </a:xfrm>
          <a:prstGeom prst="roundRect">
            <a:avLst>
              <a:gd name="adj" fmla="val 11770"/>
            </a:avLst>
          </a:prstGeom>
          <a:solidFill>
            <a:srgbClr val="47474E"/>
          </a:solidFill>
          <a:ln/>
        </p:spPr>
      </p:sp>
      <p:sp>
        <p:nvSpPr>
          <p:cNvPr id="7" name="Text 4"/>
          <p:cNvSpPr/>
          <p:nvPr/>
        </p:nvSpPr>
        <p:spPr>
          <a:xfrm>
            <a:off x="4389953" y="8652510"/>
            <a:ext cx="58900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Resilienz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6688931" y="8652510"/>
            <a:ext cx="155377" cy="155377"/>
          </a:xfrm>
          <a:prstGeom prst="roundRect">
            <a:avLst>
              <a:gd name="adj" fmla="val 11770"/>
            </a:avLst>
          </a:prstGeom>
          <a:solidFill>
            <a:srgbClr val="6A6A73"/>
          </a:solidFill>
          <a:ln/>
        </p:spPr>
      </p:sp>
      <p:sp>
        <p:nvSpPr>
          <p:cNvPr id="9" name="Text 6"/>
          <p:cNvSpPr/>
          <p:nvPr/>
        </p:nvSpPr>
        <p:spPr>
          <a:xfrm>
            <a:off x="6905268" y="8652510"/>
            <a:ext cx="103608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Selbstvertrauen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9455348" y="8652510"/>
            <a:ext cx="155377" cy="155377"/>
          </a:xfrm>
          <a:prstGeom prst="roundRect">
            <a:avLst>
              <a:gd name="adj" fmla="val 11770"/>
            </a:avLst>
          </a:prstGeom>
          <a:solidFill>
            <a:srgbClr val="8E8E97"/>
          </a:solidFill>
          <a:ln/>
        </p:spPr>
      </p:sp>
      <p:sp>
        <p:nvSpPr>
          <p:cNvPr id="11" name="Text 8"/>
          <p:cNvSpPr/>
          <p:nvPr/>
        </p:nvSpPr>
        <p:spPr>
          <a:xfrm>
            <a:off x="9671685" y="8652510"/>
            <a:ext cx="98119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Selbstreflexion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11499771" y="8652510"/>
            <a:ext cx="155377" cy="155377"/>
          </a:xfrm>
          <a:prstGeom prst="roundRect">
            <a:avLst>
              <a:gd name="adj" fmla="val 11770"/>
            </a:avLst>
          </a:prstGeom>
          <a:solidFill>
            <a:srgbClr val="B4B4BA"/>
          </a:solidFill>
          <a:ln/>
        </p:spPr>
      </p:sp>
      <p:sp>
        <p:nvSpPr>
          <p:cNvPr id="13" name="Text 10"/>
          <p:cNvSpPr/>
          <p:nvPr/>
        </p:nvSpPr>
        <p:spPr>
          <a:xfrm>
            <a:off x="11716107" y="8652510"/>
            <a:ext cx="83415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Achtsamkeit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44116" y="8982789"/>
            <a:ext cx="1354216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psychologische Dimension ist im Mentoring entscheidend. Motivation bildet die treibende Kraft für nachhaltiges Lernen.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9350" y="750451"/>
            <a:ext cx="7658100" cy="1989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spc="-125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 in verschiedenen Kontexten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29350" y="3058716"/>
            <a:ext cx="7658100" cy="4420314"/>
          </a:xfrm>
          <a:prstGeom prst="roundRect">
            <a:avLst>
              <a:gd name="adj" fmla="val 201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36970" y="3066336"/>
            <a:ext cx="7642027" cy="6093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50211" y="3201233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Kontext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001006" y="3201233"/>
            <a:ext cx="211502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Schwerpunkte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547991" y="3201233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Besonderheiten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36970" y="3675698"/>
            <a:ext cx="7642027" cy="9489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50211" y="3810595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Berufliche Entwicklung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001006" y="3810595"/>
            <a:ext cx="211502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Fachkompetenzen, Karriereplanung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1547991" y="3810595"/>
            <a:ext cx="211883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Praxisbezug, Netzwerkaufbau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36970" y="4624626"/>
            <a:ext cx="7642027" cy="9489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50211" y="4759523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Studium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001006" y="4759523"/>
            <a:ext cx="211502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Fachmethodik, Wissenschaftlichkeit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1547991" y="4759523"/>
            <a:ext cx="211883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Akademische Orientierung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236970" y="5573554"/>
            <a:ext cx="7642027" cy="9489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50211" y="5708452"/>
            <a:ext cx="211883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Entwicklung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9001006" y="5708452"/>
            <a:ext cx="211502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Selbstreflexion, Potenzialentfaltung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11547991" y="5708452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Ganzheitlicher Ansatz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6236970" y="6522482"/>
            <a:ext cx="7642027" cy="9489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450211" y="6657380"/>
            <a:ext cx="211883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Karrieresprünge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9001006" y="6657380"/>
            <a:ext cx="211502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Führungskompetenzen, Strategisches Denken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11547991" y="6657380"/>
            <a:ext cx="2118836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Gezielte Vorbereitung auf neue Rollen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32133"/>
            <a:ext cx="122120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Messung des Mentoring-Erfolgs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62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5078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Qualitative Indikatoren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588097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Subjektives Wohlbefinden und Zufriedenheit. Gesteigertes Selbstvertrauen und Handlungskompetenz.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0362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02032" y="5078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Quantitative Metriken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5880973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Messbare Leistungssteigerungen. Konkrete Zielerfüllung in definierten Zeiträumen.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0362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25204" y="5078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036225"/>
            <a:ext cx="32524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Langfristige Ziele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377249" y="5526643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Nachhaltige Karriereentwicklung. Aufbau stabiler Kompetenzen für zukünftige Herausforderungen.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315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858" y="3333750"/>
            <a:ext cx="10507861" cy="682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spc="-129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Zukunftstrends im Mentoring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8" y="4344472"/>
            <a:ext cx="3275171" cy="8740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3337" y="5546288"/>
            <a:ext cx="273153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KI-Assistenten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983337" y="6018728"/>
            <a:ext cx="2838212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Intelligente Helfer ergänzen menschliche Mentor*innen.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029" y="4344472"/>
            <a:ext cx="3275171" cy="8740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58508" y="5546288"/>
            <a:ext cx="2838212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Virtuelle Realität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4258508" y="6360081"/>
            <a:ext cx="2838212" cy="1048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Immersive Lernumgebungen schaffen neue Erfahrungswelten.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344472"/>
            <a:ext cx="3275171" cy="8740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33680" y="5546288"/>
            <a:ext cx="2838212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Globale Plattformen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533680" y="6360081"/>
            <a:ext cx="2838212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Weltweiter Zugang zu Top-Mentor*innen wird Standard.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371" y="4344472"/>
            <a:ext cx="3275171" cy="87403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08851" y="5546288"/>
            <a:ext cx="2771537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Micro-Learning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10808851" y="6018728"/>
            <a:ext cx="2838212" cy="1048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Kurze, fokussierte Lerneinheiten prägen den Alltag.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spc="-13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Herausforderungen meistern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1965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CACACD"/>
          </a:solidFill>
          <a:ln/>
        </p:spPr>
      </p:sp>
      <p:sp>
        <p:nvSpPr>
          <p:cNvPr id="5" name="Shape 2"/>
          <p:cNvSpPr/>
          <p:nvPr/>
        </p:nvSpPr>
        <p:spPr>
          <a:xfrm>
            <a:off x="1237178" y="2795707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CACACD"/>
          </a:solidFill>
          <a:ln/>
        </p:spPr>
      </p:sp>
      <p:sp>
        <p:nvSpPr>
          <p:cNvPr id="6" name="Shape 3"/>
          <p:cNvSpPr/>
          <p:nvPr/>
        </p:nvSpPr>
        <p:spPr>
          <a:xfrm>
            <a:off x="771644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33" y="2604254"/>
            <a:ext cx="330637" cy="4133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22170" y="2535317"/>
            <a:ext cx="4493776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Technologischer Wandel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21221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Kontinuierliche Weiterbildung der Mentor*innen. Technologie als Werkzeug, nicht als Ersatz verstehen.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237178" y="4639151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CACACD"/>
          </a:solidFill>
          <a:ln/>
        </p:spPr>
      </p:sp>
      <p:sp>
        <p:nvSpPr>
          <p:cNvPr id="11" name="Shape 7"/>
          <p:cNvSpPr/>
          <p:nvPr/>
        </p:nvSpPr>
        <p:spPr>
          <a:xfrm>
            <a:off x="771644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33" y="4447699"/>
            <a:ext cx="330637" cy="41338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22170" y="4378762"/>
            <a:ext cx="4931926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Generationenunterschiede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21221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Verschiedene Lerngewohnheiten berücksichtigen. Gemeinsame Sprache für unterschiedliche Altersgruppen finden.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237178" y="6482596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CACACD"/>
          </a:solidFill>
          <a:ln/>
        </p:spPr>
      </p:sp>
      <p:sp>
        <p:nvSpPr>
          <p:cNvPr id="16" name="Shape 11"/>
          <p:cNvSpPr/>
          <p:nvPr/>
        </p:nvSpPr>
        <p:spPr>
          <a:xfrm>
            <a:off x="771644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33" y="6291143"/>
            <a:ext cx="330637" cy="41338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22170" y="6222206"/>
            <a:ext cx="350031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Kulturelle Diversität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21221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Kulturelle Prägungen im Lernverhalten respektieren. Inklusive Ansätze für alle Hintergründe entwickeln.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756" y="563166"/>
            <a:ext cx="7710487" cy="1279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121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Praktische Implementierung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6756" y="2252663"/>
            <a:ext cx="3701653" cy="675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spc="-1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</a:t>
            </a:r>
            <a:endParaRPr lang="en-US" sz="5300" dirty="0"/>
          </a:p>
        </p:txBody>
      </p:sp>
      <p:sp>
        <p:nvSpPr>
          <p:cNvPr id="5" name="Text 2"/>
          <p:cNvSpPr/>
          <p:nvPr/>
        </p:nvSpPr>
        <p:spPr>
          <a:xfrm>
            <a:off x="716756" y="3184446"/>
            <a:ext cx="3701653" cy="639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Mentor*innen-Auswahl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16756" y="3947160"/>
            <a:ext cx="3701653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Sorgfältige Auswahl basierend auf Expertise und Passung.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725591" y="2252663"/>
            <a:ext cx="3701653" cy="675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spc="-1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2</a:t>
            </a:r>
            <a:endParaRPr lang="en-US" sz="5300" dirty="0"/>
          </a:p>
        </p:txBody>
      </p:sp>
      <p:sp>
        <p:nvSpPr>
          <p:cNvPr id="8" name="Text 5"/>
          <p:cNvSpPr/>
          <p:nvPr/>
        </p:nvSpPr>
        <p:spPr>
          <a:xfrm>
            <a:off x="4725591" y="3184446"/>
            <a:ext cx="3701653" cy="639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Individuelle Lernpfade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725591" y="3947160"/>
            <a:ext cx="3701653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Maßgeschneiderte Entwicklungspläne mit klaren Meilensteinen.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721173" y="5319236"/>
            <a:ext cx="3701653" cy="675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spc="-1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3</a:t>
            </a:r>
            <a:endParaRPr lang="en-US" sz="5300" dirty="0"/>
          </a:p>
        </p:txBody>
      </p:sp>
      <p:sp>
        <p:nvSpPr>
          <p:cNvPr id="11" name="Text 8"/>
          <p:cNvSpPr/>
          <p:nvPr/>
        </p:nvSpPr>
        <p:spPr>
          <a:xfrm>
            <a:off x="2721173" y="6251019"/>
            <a:ext cx="3701653" cy="639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Kontinuierliche Anpassung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2721173" y="7013734"/>
            <a:ext cx="3701653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Überprüfung und Feinjustierung der Strategien.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1344"/>
            <a:ext cx="126486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Die Rolle von Mentor*innen heute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57099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Individualisierte Begleitung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2573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Mentor*innen gestalten maßgeschneiderte Lernwege. Sie passen Methoden an persönliche Bedürfnisse an.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457099"/>
            <a:ext cx="34164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Erfahrungsschatz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03824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Erfahrungen sind unersetzlich. Sie vermitteln implizites Wissen jenseits von Lehrbüchern.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457099"/>
            <a:ext cx="30682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Wissenstransfer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03824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Mentor*innen überbrücken die Kluft zwischen Theorie und Praxis. Sie machen abstraktes Wissen anwendbar.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7856"/>
            <a:ext cx="104964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Perspektiven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73611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Globale Lernökosysteme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09085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Internationale Vernetzung schafft neue Lernwelten. Wissen fließt über Ländergrenzen hinweg.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0186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Gemeinsame Plattformen verbinden Lernende weltweit.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3173611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Interkulturelle Kompetenzen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4109085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Verständnis für andere Kulturen wird unerlässlich. Globale Mentor*innen vermitteln vielfältige Perspektiven.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40186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Respektvoller Umgang mit kultureller Diversität ist zentral.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3173611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Grenzenlose Vernetzung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4109085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Tools verbinden Menschen aller Kontinente. Zeitversetztes Mentoring überwindet Zeitzonen.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40186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Internationale Kooperationen bereichern Lernprozesse.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8773"/>
            <a:ext cx="8453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Tools und Ressourcen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1967151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41" y="1967151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91" y="1967151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5898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Moderne Mentoring-Programme nutzen vielfältige digitale Werkzeuge. Open-Source-Plattformen bieten kostengünstige Lösungen.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720792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KI-gestützte Analysetools liefern wertvolle Einsichten in Lernprozesse.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7094458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spc="-95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Investition in Humankapital</a:t>
            </a:r>
            <a:endParaRPr lang="en-US" sz="3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213" y="1264920"/>
            <a:ext cx="13505974" cy="708136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649861" y="8346281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3871436" y="8346281"/>
            <a:ext cx="1091089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Kurzer Zeitraum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6592967" y="8346281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48484F"/>
          </a:solidFill>
          <a:ln/>
        </p:spPr>
      </p:sp>
      <p:sp>
        <p:nvSpPr>
          <p:cNvPr id="7" name="Text 4"/>
          <p:cNvSpPr/>
          <p:nvPr/>
        </p:nvSpPr>
        <p:spPr>
          <a:xfrm>
            <a:off x="6814542" y="8346281"/>
            <a:ext cx="1222653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Mittlerer Zeitraum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9667756" y="8346281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6C6C76"/>
          </a:solidFill>
          <a:ln/>
        </p:spPr>
      </p:sp>
      <p:sp>
        <p:nvSpPr>
          <p:cNvPr id="9" name="Text 6"/>
          <p:cNvSpPr/>
          <p:nvPr/>
        </p:nvSpPr>
        <p:spPr>
          <a:xfrm>
            <a:off x="9889331" y="8346281"/>
            <a:ext cx="1123474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Langer Zeitraum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562213" y="9008864"/>
            <a:ext cx="1350597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Investitionen in Mentoring zahlen sich langfristig aus. Der Return on Investment steigt mit der Zeit deutlich an.</a:t>
            </a:r>
            <a:endParaRPr lang="en-US" sz="12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5237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Persönliche Entwicklungsreise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515428" y="2861548"/>
            <a:ext cx="31770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Selbsterkenntnis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Eigene Stärken und Entwicklungsfelder entdecken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Zielsetzung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Klare Entwicklungsziele definieren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883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Aktives Lernen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Konsequente Umsetzung der Lernschritte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Reflexion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Überprüfung des Fortschritts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25334"/>
            <a:ext cx="8427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Ausblick und Chancen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6742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908709"/>
            <a:ext cx="3610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Digitales Mentoring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399127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Zukunft bringt orts- und zeitunabhängige Begleitung. Hochwertige Mentoring-Erfahrungen werden global zugänglich.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6742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4908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Mensch &amp; KI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399127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Synergie zwischen menschlicher Empathie und KI-Effizienz wächst. Technologie unterstützt, ohne zu ersetzen.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674275"/>
            <a:ext cx="4196358" cy="2765227"/>
          </a:xfrm>
          <a:prstGeom prst="roundRect">
            <a:avLst>
              <a:gd name="adj" fmla="val 3445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4908709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Grenzenlose Möglichkeiten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3457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Personalisiertes Lernen wird zum Standard. Individuelle Potentialentfaltung steht im Mittelpunkt.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84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925" y="3373874"/>
            <a:ext cx="10955893" cy="656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spc="-12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Mentoring-Modelle im Überblick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25" y="4383048"/>
            <a:ext cx="525661" cy="5256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71851" y="4346258"/>
            <a:ext cx="2317075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1:1 Coaching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1471851" y="4800957"/>
            <a:ext cx="2317075" cy="1681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Intensive Einzelbetreuung mit tiefgreifendem Feedback. Maximale Anpassung an individuelle Bedürfnisse.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23" y="4383048"/>
            <a:ext cx="525661" cy="5256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40248" y="4346258"/>
            <a:ext cx="231719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Gruppen-mentoring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4840248" y="5129570"/>
            <a:ext cx="2317194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Kollektive Lernprozesse mit Synergieeffekten. Gemeinsame Reflexion erweitert Perspektiven.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39" y="4383048"/>
            <a:ext cx="525661" cy="5256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08764" y="4346258"/>
            <a:ext cx="231719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Peer-Mentoring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8208764" y="5129570"/>
            <a:ext cx="2317194" cy="235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Gegenseitige Unterstützung auf Augenhöhe. Niedrigschwelliger Wissensaustausch zwischen Gleichgestellten.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355" y="4383048"/>
            <a:ext cx="525661" cy="52566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577280" y="4346258"/>
            <a:ext cx="231719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Digitale Plattformen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11577280" y="5129570"/>
            <a:ext cx="2317194" cy="2018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Ortsunabhängige Begleitung mit flexiblen Zeitmodellen. KI-unterstützte Lernanalysen ergänzen menschliches Feedback.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4004"/>
            <a:ext cx="13096637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spc="-129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Herausforderungen der modernen Lernlandschaft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0642" y="2411611"/>
            <a:ext cx="1620679" cy="126242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914" y="3006685"/>
            <a:ext cx="308134" cy="3851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70396" y="2630686"/>
            <a:ext cx="4466749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Technologischer Wandel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070396" y="3104436"/>
            <a:ext cx="642116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Beschleunigte Innovationszyklen erfordern kontinuierliches Umlernen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4906089" y="3686175"/>
            <a:ext cx="8902660" cy="15240"/>
          </a:xfrm>
          <a:prstGeom prst="roundRect">
            <a:avLst>
              <a:gd name="adj" fmla="val 603870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03" y="3728799"/>
            <a:ext cx="3241358" cy="1262420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914" y="4167426"/>
            <a:ext cx="308134" cy="3851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80735" y="3947874"/>
            <a:ext cx="3899892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Komplexe Arbeitswelt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5880735" y="4421624"/>
            <a:ext cx="4309467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Vernetzung erfordert interdisziplinäres Denken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5716429" y="5003363"/>
            <a:ext cx="8092321" cy="15240"/>
          </a:xfrm>
          <a:prstGeom prst="roundRect">
            <a:avLst>
              <a:gd name="adj" fmla="val 603870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63" y="5045988"/>
            <a:ext cx="4862036" cy="1262420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795" y="5484614"/>
            <a:ext cx="308134" cy="3851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91074" y="5265063"/>
            <a:ext cx="4043005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Lebenslanges Lernen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6691074" y="5738813"/>
            <a:ext cx="4043005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Notwendigkeit ständiger Weiterbildung</a:t>
            </a:r>
            <a:endParaRPr lang="en-US" sz="1700" dirty="0"/>
          </a:p>
        </p:txBody>
      </p:sp>
      <p:sp>
        <p:nvSpPr>
          <p:cNvPr id="17" name="Shape 9"/>
          <p:cNvSpPr/>
          <p:nvPr/>
        </p:nvSpPr>
        <p:spPr>
          <a:xfrm>
            <a:off x="6526768" y="6320552"/>
            <a:ext cx="7281982" cy="15240"/>
          </a:xfrm>
          <a:prstGeom prst="roundRect">
            <a:avLst>
              <a:gd name="adj" fmla="val 603870"/>
            </a:avLst>
          </a:prstGeom>
          <a:solidFill>
            <a:srgbClr val="CACACD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05" y="6363176"/>
            <a:ext cx="6482834" cy="1262420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795" y="6801803"/>
            <a:ext cx="308134" cy="3851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1414" y="6582251"/>
            <a:ext cx="4406146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Informationsüberflutung</a:t>
            </a:r>
            <a:endParaRPr lang="en-US" sz="2150" dirty="0"/>
          </a:p>
        </p:txBody>
      </p:sp>
      <p:sp>
        <p:nvSpPr>
          <p:cNvPr id="21" name="Text 11"/>
          <p:cNvSpPr/>
          <p:nvPr/>
        </p:nvSpPr>
        <p:spPr>
          <a:xfrm>
            <a:off x="7501414" y="7056001"/>
            <a:ext cx="4406146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Relevanzfilterung wird zur Kernkompetenz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6521" y="578644"/>
            <a:ext cx="13157359" cy="1315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spc="-12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Open-Source KI-Tools als Unterstützung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141" y="2450663"/>
            <a:ext cx="4268391" cy="4268391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886" y="2450663"/>
            <a:ext cx="4268510" cy="4268510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750" y="2450663"/>
            <a:ext cx="4268510" cy="426851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36521" y="7091839"/>
            <a:ext cx="13157359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Open-Source-KI-Tools ergänzen klassisches Mentoring optimal. Sie bieten personalisierte Empfehlungen und Echtzeit-Feedback.</a:t>
            </a:r>
            <a:endParaRPr lang="en-US" sz="1650" dirty="0"/>
          </a:p>
        </p:txBody>
      </p:sp>
      <p:sp>
        <p:nvSpPr>
          <p:cNvPr id="7" name="Text 2"/>
          <p:cNvSpPr/>
          <p:nvPr/>
        </p:nvSpPr>
        <p:spPr>
          <a:xfrm>
            <a:off x="736521" y="7665244"/>
            <a:ext cx="13157359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Lernfortschritte werden präzise analysiert und visualisiert.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328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9136" y="3090029"/>
            <a:ext cx="9040892" cy="633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spc="-12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KI-gestützte Lerndiagnose</a:t>
            </a:r>
            <a:endParaRPr lang="en-US" sz="39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6" y="4027051"/>
            <a:ext cx="1013103" cy="12157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26087" y="4229576"/>
            <a:ext cx="3543419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Stärken identifizieren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26087" y="4667607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KI-Algorithmen erkennen Muster in Ihrem Lernverhalten. Sie heben verborgene Talente hervor.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" y="5242798"/>
            <a:ext cx="1013103" cy="12157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26087" y="5445323"/>
            <a:ext cx="367712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Lernpfade generieren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26087" y="5883354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Adaptive Systeme entwerfen maßgeschneiderte Lernwege. Diese passen sich dynamisch an Fortschritte an.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6" y="6458545"/>
            <a:ext cx="1013103" cy="12157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26087" y="6661071"/>
            <a:ext cx="3289102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60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Kompetenzanalyse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26087" y="7099102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Detaillierte Auswertungen zeigen konkrete Entwicklungsfelder. Fortschritte werden messbar gemacht.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418" y="566738"/>
            <a:ext cx="7705963" cy="1925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spc="-121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Mentoring-Technologien im Überblick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05418" y="2800826"/>
            <a:ext cx="3750350" cy="2656880"/>
          </a:xfrm>
          <a:prstGeom prst="roundRect">
            <a:avLst>
              <a:gd name="adj" fmla="val 3248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18421" y="3013829"/>
            <a:ext cx="3196471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KI-Lernplattformen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18421" y="3458051"/>
            <a:ext cx="332434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Automatisches Fortschrittstracking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18421" y="4187071"/>
            <a:ext cx="332434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Individualisierte Aufgabenschwierigkeit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418421" y="4916091"/>
            <a:ext cx="332434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Lernstil-Erkennung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161151" y="2800826"/>
            <a:ext cx="3750350" cy="2656880"/>
          </a:xfrm>
          <a:prstGeom prst="roundRect">
            <a:avLst>
              <a:gd name="adj" fmla="val 3248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74154" y="3013829"/>
            <a:ext cx="3324344" cy="641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Empfehlungs-systeme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374154" y="3779044"/>
            <a:ext cx="3324344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Ressourcenvorschläge basierend auf Interessen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374154" y="4508063"/>
            <a:ext cx="332434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Passgenaue Lernmaterialien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374154" y="4908471"/>
            <a:ext cx="332434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Kontextbezogene Hilfestellungen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205418" y="5663089"/>
            <a:ext cx="7705963" cy="1999655"/>
          </a:xfrm>
          <a:prstGeom prst="roundRect">
            <a:avLst>
              <a:gd name="adj" fmla="val 4315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18421" y="5876092"/>
            <a:ext cx="2784872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Interaktive Tools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6418421" y="6320314"/>
            <a:ext cx="727995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Virtuelle Übungsumgebungen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418421" y="6720721"/>
            <a:ext cx="727995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Simulationen für praktisches Training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6418421" y="7121128"/>
            <a:ext cx="7279958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Feedback-Systeme in Echtzeit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339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Datenschutz und Ethik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9467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298930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946797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Verantwortungsvoller KI-Einsatz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14587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setzen KI nur als Unterstützung ein. Entscheidungen treffen letztlich immer Menschen.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29467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937" y="298930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2946797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Transparente Datennutzung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Sie wissen jederzeit, welche Daten erfasst werden. Die Verwendungszwecke sind klar definiert.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60794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612195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6079450"/>
            <a:ext cx="58951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Schutz persönlicher Lerndaten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5698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Höchste Sicherheitsstandards schützen Ihre Informationen. Datensparsamkeit ist unser Prinzip.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Kommunikation im Mentoring-Prozess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565077" y="2945844"/>
            <a:ext cx="34675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Vertrauensaufbau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36263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 sichere Atmosphäre schafft die Basis. Offenheit ermöglicht authentischen Austausch.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2" y="401978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945844"/>
            <a:ext cx="31382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Aktives Zuhören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436263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Volle Aufmerksamkeit signalisiert Wertschätzung. Zurückhaltung schafft Raum für eigene Erkenntnisse.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3" y="401978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221248"/>
            <a:ext cx="423898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Konstruktives Feedback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6065996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Wertschätzende Rückmeldungen fördern Entwicklung. Kritik wird als Chance formuliert.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568213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3984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Empathie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88831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Einfühlungsvermögen schafft Verbindung. Perspektivwechsel erweitert das Verständnis.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362" y="5682139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2025-04-02T10:09:50Z</dcterms:created>
  <dcterms:modified xsi:type="dcterms:W3CDTF">2025-04-02T10:09:50Z</dcterms:modified>
</cp:coreProperties>
</file>