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64" r:id="rId3"/>
    <p:sldId id="257" r:id="rId4"/>
    <p:sldId id="259" r:id="rId5"/>
    <p:sldId id="258" r:id="rId6"/>
    <p:sldId id="276" r:id="rId7"/>
    <p:sldId id="272" r:id="rId8"/>
    <p:sldId id="260" r:id="rId9"/>
    <p:sldId id="266" r:id="rId10"/>
    <p:sldId id="269" r:id="rId11"/>
    <p:sldId id="271" r:id="rId12"/>
    <p:sldId id="267" r:id="rId13"/>
    <p:sldId id="278" r:id="rId14"/>
    <p:sldId id="279" r:id="rId15"/>
    <p:sldId id="262" r:id="rId16"/>
    <p:sldId id="263" r:id="rId17"/>
  </p:sldIdLst>
  <p:sldSz cx="18288000" cy="10287000"/>
  <p:notesSz cx="6858000" cy="9144000"/>
  <p:embeddedFontLst>
    <p:embeddedFont>
      <p:font typeface="Bahnschrift Light SemiCondensed" panose="020B0502040204020203" pitchFamily="34" charset="0"/>
      <p:regular r:id="rId19"/>
    </p:embeddedFont>
    <p:embeddedFont>
      <p:font typeface="Corbel" panose="020B0503020204020204" pitchFamily="34" charset="0"/>
      <p:regular r:id="rId20"/>
      <p:bold r:id="rId21"/>
      <p:italic r:id="rId22"/>
      <p:boldItalic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Montserrat Bold" panose="00000800000000000000" charset="0"/>
      <p:regular r:id="rId28"/>
    </p:embeddedFont>
    <p:embeddedFont>
      <p:font typeface="Montserrat Light Bold" panose="020B0604020202020204" charset="0"/>
      <p:regular r:id="rId29"/>
    </p:embeddedFont>
    <p:embeddedFont>
      <p:font typeface="Roboto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8" d="100"/>
          <a:sy n="68" d="100"/>
        </p:scale>
        <p:origin x="32" y="-9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3FB26-FEB5-4351-BF3B-1CD3F04410C4}" type="datetimeFigureOut">
              <a:rPr lang="en-US" smtClean="0"/>
              <a:t>12/31/2024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47221F-1AD8-4376-A8D4-24AFADEFE3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365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7221F-1AD8-4376-A8D4-24AFADEFE37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2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47221F-1AD8-4376-A8D4-24AFADEFE37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252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3.jpeg"/><Relationship Id="rId4" Type="http://schemas.openxmlformats.org/officeDocument/2006/relationships/image" Target="../media/image7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1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7.svg"/><Relationship Id="rId7" Type="http://schemas.openxmlformats.org/officeDocument/2006/relationships/image" Target="../media/image18.svg"/><Relationship Id="rId12" Type="http://schemas.openxmlformats.org/officeDocument/2006/relationships/hyperlink" Target="http://www.pfrowing.com/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13.jpeg"/><Relationship Id="rId5" Type="http://schemas.openxmlformats.org/officeDocument/2006/relationships/image" Target="../media/image16.svg"/><Relationship Id="rId10" Type="http://schemas.openxmlformats.org/officeDocument/2006/relationships/image" Target="../media/image1.png"/><Relationship Id="rId4" Type="http://schemas.openxmlformats.org/officeDocument/2006/relationships/image" Target="../media/image15.png"/><Relationship Id="rId9" Type="http://schemas.openxmlformats.org/officeDocument/2006/relationships/image" Target="../media/image20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Relationship Id="rId9" Type="http://schemas.openxmlformats.org/officeDocument/2006/relationships/image" Target="../media/image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6007" y="725273"/>
            <a:ext cx="7553823" cy="7553823"/>
          </a:xfrm>
          <a:custGeom>
            <a:avLst/>
            <a:gdLst/>
            <a:ahLst/>
            <a:cxnLst/>
            <a:rect l="l" t="t" r="r" b="b"/>
            <a:pathLst>
              <a:path w="7553823" h="7553823">
                <a:moveTo>
                  <a:pt x="0" y="0"/>
                </a:moveTo>
                <a:lnTo>
                  <a:pt x="7553822" y="0"/>
                </a:lnTo>
                <a:lnTo>
                  <a:pt x="7553822" y="7553822"/>
                </a:lnTo>
                <a:lnTo>
                  <a:pt x="0" y="75538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8986035" y="-386739"/>
            <a:ext cx="9301965" cy="10969324"/>
            <a:chOff x="0" y="0"/>
            <a:chExt cx="516940" cy="6096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940" cy="609600"/>
            </a:xfrm>
            <a:custGeom>
              <a:avLst/>
              <a:gdLst/>
              <a:ahLst/>
              <a:cxnLst/>
              <a:rect l="l" t="t" r="r" b="b"/>
              <a:pathLst>
                <a:path w="516940" h="609600">
                  <a:moveTo>
                    <a:pt x="203200" y="0"/>
                  </a:moveTo>
                  <a:lnTo>
                    <a:pt x="516940" y="0"/>
                  </a:lnTo>
                  <a:lnTo>
                    <a:pt x="313740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3"/>
              <a:stretch>
                <a:fillRect l="-42341" r="-67302"/>
              </a:stretch>
            </a:blipFill>
          </p:spPr>
        </p:sp>
      </p:grpSp>
      <p:grpSp>
        <p:nvGrpSpPr>
          <p:cNvPr id="5" name="Group 5"/>
          <p:cNvGrpSpPr/>
          <p:nvPr/>
        </p:nvGrpSpPr>
        <p:grpSpPr>
          <a:xfrm>
            <a:off x="0" y="8993275"/>
            <a:ext cx="18458550" cy="1293725"/>
            <a:chOff x="0" y="0"/>
            <a:chExt cx="4676724" cy="3277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76724" cy="327783"/>
            </a:xfrm>
            <a:custGeom>
              <a:avLst/>
              <a:gdLst/>
              <a:ahLst/>
              <a:cxnLst/>
              <a:rect l="l" t="t" r="r" b="b"/>
              <a:pathLst>
                <a:path w="4676724" h="327783">
                  <a:moveTo>
                    <a:pt x="0" y="0"/>
                  </a:moveTo>
                  <a:lnTo>
                    <a:pt x="4676724" y="0"/>
                  </a:lnTo>
                  <a:lnTo>
                    <a:pt x="4676724" y="327783"/>
                  </a:lnTo>
                  <a:lnTo>
                    <a:pt x="0" y="327783"/>
                  </a:ln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76724" cy="36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764866" y="-1499445"/>
            <a:ext cx="12615568" cy="12615568"/>
          </a:xfrm>
          <a:custGeom>
            <a:avLst/>
            <a:gdLst/>
            <a:ahLst/>
            <a:cxnLst/>
            <a:rect l="l" t="t" r="r" b="b"/>
            <a:pathLst>
              <a:path w="12615568" h="12615568">
                <a:moveTo>
                  <a:pt x="0" y="0"/>
                </a:moveTo>
                <a:lnTo>
                  <a:pt x="12615568" y="0"/>
                </a:lnTo>
                <a:lnTo>
                  <a:pt x="12615568" y="12615568"/>
                </a:lnTo>
                <a:lnTo>
                  <a:pt x="0" y="126155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17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A7EB63B4-DC84-E442-C579-8191AEEBD342}"/>
              </a:ext>
            </a:extLst>
          </p:cNvPr>
          <p:cNvSpPr/>
          <p:nvPr/>
        </p:nvSpPr>
        <p:spPr>
          <a:xfrm>
            <a:off x="8610600" y="7668990"/>
            <a:ext cx="7463820" cy="2057400"/>
          </a:xfrm>
          <a:prstGeom prst="round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/>
          </a:p>
          <a:p>
            <a:pPr algn="ctr"/>
            <a:r>
              <a:rPr lang="en-US" sz="2800" dirty="0"/>
              <a:t>POTOMAC FALLS HIGH SCHOOL</a:t>
            </a:r>
          </a:p>
          <a:p>
            <a:pPr algn="ctr"/>
            <a:r>
              <a:rPr lang="en-US" sz="2800" dirty="0"/>
              <a:t>INTEREST MEETING </a:t>
            </a:r>
          </a:p>
          <a:p>
            <a:pPr algn="ctr"/>
            <a:r>
              <a:rPr lang="en-US" sz="2800" dirty="0"/>
              <a:t>January 2025</a:t>
            </a:r>
          </a:p>
          <a:p>
            <a:pPr algn="ctr"/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42937" y="-1531710"/>
            <a:ext cx="15183278" cy="15183278"/>
          </a:xfrm>
          <a:custGeom>
            <a:avLst/>
            <a:gdLst/>
            <a:ahLst/>
            <a:cxnLst/>
            <a:rect l="l" t="t" r="r" b="b"/>
            <a:pathLst>
              <a:path w="15183278" h="15183278">
                <a:moveTo>
                  <a:pt x="0" y="0"/>
                </a:moveTo>
                <a:lnTo>
                  <a:pt x="15183278" y="0"/>
                </a:lnTo>
                <a:lnTo>
                  <a:pt x="15183278" y="15183277"/>
                </a:lnTo>
                <a:lnTo>
                  <a:pt x="0" y="15183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458550" cy="1560747"/>
            <a:chOff x="0" y="0"/>
            <a:chExt cx="4676724" cy="395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76724" cy="395436"/>
            </a:xfrm>
            <a:custGeom>
              <a:avLst/>
              <a:gdLst/>
              <a:ahLst/>
              <a:cxnLst/>
              <a:rect l="l" t="t" r="r" b="b"/>
              <a:pathLst>
                <a:path w="4676724" h="395436">
                  <a:moveTo>
                    <a:pt x="0" y="0"/>
                  </a:moveTo>
                  <a:lnTo>
                    <a:pt x="4676724" y="0"/>
                  </a:lnTo>
                  <a:lnTo>
                    <a:pt x="4676724" y="395436"/>
                  </a:lnTo>
                  <a:lnTo>
                    <a:pt x="0" y="395436"/>
                  </a:ln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76724" cy="433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64981" y="118140"/>
            <a:ext cx="3207713" cy="9902160"/>
            <a:chOff x="0" y="0"/>
            <a:chExt cx="496959" cy="15341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959" cy="1534104"/>
            </a:xfrm>
            <a:custGeom>
              <a:avLst/>
              <a:gdLst/>
              <a:ahLst/>
              <a:cxnLst/>
              <a:rect l="l" t="t" r="r" b="b"/>
              <a:pathLst>
                <a:path w="496959" h="1534104">
                  <a:moveTo>
                    <a:pt x="496959" y="0"/>
                  </a:moveTo>
                  <a:lnTo>
                    <a:pt x="496959" y="1419804"/>
                  </a:lnTo>
                  <a:lnTo>
                    <a:pt x="248479" y="1534104"/>
                  </a:lnTo>
                  <a:lnTo>
                    <a:pt x="0" y="1419804"/>
                  </a:lnTo>
                  <a:lnTo>
                    <a:pt x="0" y="0"/>
                  </a:lnTo>
                  <a:lnTo>
                    <a:pt x="496959" y="0"/>
                  </a:lnTo>
                  <a:close/>
                </a:path>
              </a:pathLst>
            </a:custGeom>
            <a:blipFill>
              <a:blip r:embed="rId4"/>
              <a:stretch>
                <a:fillRect l="-81798" r="-55364" b="-15240"/>
              </a:stretch>
            </a:blipFill>
            <a:ln w="133350" cap="sq">
              <a:solidFill>
                <a:srgbClr val="2F084D"/>
              </a:solidFill>
              <a:prstDash val="solid"/>
              <a:miter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468130" y="1645152"/>
            <a:ext cx="852573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41"/>
              </a:lnSpc>
              <a:spcBef>
                <a:spcPct val="0"/>
              </a:spcBef>
            </a:pPr>
            <a:r>
              <a:rPr lang="en-US" sz="7368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Eligibility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83056" y="3314700"/>
            <a:ext cx="13705070" cy="7000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l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All students welcome – no previous experience necessary . </a:t>
            </a:r>
          </a:p>
          <a:p>
            <a:pPr marL="571500" lvl="0" indent="-571500" algn="l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Must pass swim test </a:t>
            </a:r>
          </a:p>
          <a:p>
            <a:pPr marL="571500" lvl="0" indent="-571500" algn="l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We will hold learn to row sessions, training, &amp; conditioning</a:t>
            </a:r>
          </a:p>
          <a:p>
            <a:pPr marL="571500" lvl="0" indent="-571500" algn="l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Boys boats and Girls boats on the same team</a:t>
            </a:r>
          </a:p>
          <a:p>
            <a:pPr marL="571500" lvl="0" indent="-571500" algn="l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Initial teams will only have one level</a:t>
            </a:r>
          </a:p>
          <a:p>
            <a:pPr marL="571500" lvl="0" indent="-571500" algn="l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As program builds follow-on will include level Freshman, JV, Varsity</a:t>
            </a:r>
          </a:p>
          <a:p>
            <a:pPr marL="0" lvl="0" indent="0" algn="l">
              <a:lnSpc>
                <a:spcPts val="5450"/>
              </a:lnSpc>
              <a:spcBef>
                <a:spcPct val="0"/>
              </a:spcBef>
            </a:pPr>
            <a:endParaRPr lang="en-US" sz="3893" dirty="0">
              <a:solidFill>
                <a:srgbClr val="101010"/>
              </a:solidFill>
              <a:latin typeface="Montserrat"/>
            </a:endParaRPr>
          </a:p>
        </p:txBody>
      </p:sp>
      <p:grpSp>
        <p:nvGrpSpPr>
          <p:cNvPr id="8" name="Group 45">
            <a:extLst>
              <a:ext uri="{FF2B5EF4-FFF2-40B4-BE49-F238E27FC236}">
                <a16:creationId xmlns:a16="http://schemas.microsoft.com/office/drawing/2014/main" id="{B5BEC4E7-9A77-B8AD-BA3F-FAC201CF2458}"/>
              </a:ext>
            </a:extLst>
          </p:cNvPr>
          <p:cNvGrpSpPr/>
          <p:nvPr/>
        </p:nvGrpSpPr>
        <p:grpSpPr>
          <a:xfrm>
            <a:off x="12040412" y="583593"/>
            <a:ext cx="2038713" cy="2038713"/>
            <a:chOff x="0" y="0"/>
            <a:chExt cx="812800" cy="812800"/>
          </a:xfrm>
        </p:grpSpPr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0DA34497-881C-B2B5-6256-41D49D6D77B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04535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42937" y="-1531710"/>
            <a:ext cx="15183278" cy="15183278"/>
          </a:xfrm>
          <a:custGeom>
            <a:avLst/>
            <a:gdLst/>
            <a:ahLst/>
            <a:cxnLst/>
            <a:rect l="l" t="t" r="r" b="b"/>
            <a:pathLst>
              <a:path w="15183278" h="15183278">
                <a:moveTo>
                  <a:pt x="0" y="0"/>
                </a:moveTo>
                <a:lnTo>
                  <a:pt x="15183278" y="0"/>
                </a:lnTo>
                <a:lnTo>
                  <a:pt x="15183278" y="15183277"/>
                </a:lnTo>
                <a:lnTo>
                  <a:pt x="0" y="15183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458550" cy="1560747"/>
            <a:chOff x="0" y="0"/>
            <a:chExt cx="4676724" cy="395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76724" cy="395436"/>
            </a:xfrm>
            <a:custGeom>
              <a:avLst/>
              <a:gdLst/>
              <a:ahLst/>
              <a:cxnLst/>
              <a:rect l="l" t="t" r="r" b="b"/>
              <a:pathLst>
                <a:path w="4676724" h="395436">
                  <a:moveTo>
                    <a:pt x="0" y="0"/>
                  </a:moveTo>
                  <a:lnTo>
                    <a:pt x="4676724" y="0"/>
                  </a:lnTo>
                  <a:lnTo>
                    <a:pt x="4676724" y="395436"/>
                  </a:lnTo>
                  <a:lnTo>
                    <a:pt x="0" y="395436"/>
                  </a:ln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76724" cy="433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64981" y="0"/>
            <a:ext cx="3207713" cy="9902160"/>
            <a:chOff x="0" y="0"/>
            <a:chExt cx="496959" cy="15341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959" cy="1534104"/>
            </a:xfrm>
            <a:custGeom>
              <a:avLst/>
              <a:gdLst/>
              <a:ahLst/>
              <a:cxnLst/>
              <a:rect l="l" t="t" r="r" b="b"/>
              <a:pathLst>
                <a:path w="496959" h="1534104">
                  <a:moveTo>
                    <a:pt x="496959" y="0"/>
                  </a:moveTo>
                  <a:lnTo>
                    <a:pt x="496959" y="1419804"/>
                  </a:lnTo>
                  <a:lnTo>
                    <a:pt x="248479" y="1534104"/>
                  </a:lnTo>
                  <a:lnTo>
                    <a:pt x="0" y="1419804"/>
                  </a:lnTo>
                  <a:lnTo>
                    <a:pt x="0" y="0"/>
                  </a:lnTo>
                  <a:lnTo>
                    <a:pt x="496959" y="0"/>
                  </a:lnTo>
                  <a:close/>
                </a:path>
              </a:pathLst>
            </a:custGeom>
            <a:blipFill>
              <a:blip r:embed="rId4"/>
              <a:stretch>
                <a:fillRect l="-81798" r="-55364" b="-15240"/>
              </a:stretch>
            </a:blipFill>
            <a:ln w="133350" cap="sq">
              <a:solidFill>
                <a:srgbClr val="2F084D"/>
              </a:solidFill>
              <a:prstDash val="solid"/>
              <a:miter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468130" y="1645152"/>
            <a:ext cx="852573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41"/>
              </a:lnSpc>
              <a:spcBef>
                <a:spcPct val="0"/>
              </a:spcBef>
            </a:pPr>
            <a:r>
              <a:rPr lang="en-US" sz="7368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Spring 2025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3400" y="3162300"/>
            <a:ext cx="13610995" cy="60442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Start Competing in Spring 2025</a:t>
            </a:r>
          </a:p>
          <a:p>
            <a:pPr marL="571500" lvl="0" indent="-5715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Ideally, we would like two 8 boats &amp; two 4 boats (that’s 30+ on the team)</a:t>
            </a:r>
          </a:p>
          <a:p>
            <a:pPr marL="1028700" lvl="1" indent="-5715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At least one 4 boat and one 8 board</a:t>
            </a:r>
          </a:p>
          <a:p>
            <a:pPr marL="571500" lvl="0" indent="-5715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3-4 Regattas per season initially </a:t>
            </a:r>
          </a:p>
          <a:p>
            <a:pPr marL="571500" lvl="0" indent="-5715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Practice 3 times a week  (times TBD)</a:t>
            </a:r>
          </a:p>
          <a:p>
            <a:pPr marL="571500" lvl="0" indent="-571500" algn="l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893" dirty="0">
              <a:solidFill>
                <a:srgbClr val="10101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7202268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4107" y="1028700"/>
            <a:ext cx="14044366" cy="14044366"/>
          </a:xfrm>
          <a:custGeom>
            <a:avLst/>
            <a:gdLst/>
            <a:ahLst/>
            <a:cxnLst/>
            <a:rect l="l" t="t" r="r" b="b"/>
            <a:pathLst>
              <a:path w="14044366" h="14044366">
                <a:moveTo>
                  <a:pt x="0" y="0"/>
                </a:moveTo>
                <a:lnTo>
                  <a:pt x="14044367" y="0"/>
                </a:lnTo>
                <a:lnTo>
                  <a:pt x="14044367" y="14044366"/>
                </a:lnTo>
                <a:lnTo>
                  <a:pt x="0" y="140443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12420601" y="-31030"/>
            <a:ext cx="5867400" cy="10318030"/>
            <a:chOff x="1098117" y="104464"/>
            <a:chExt cx="602304" cy="1089191"/>
          </a:xfrm>
        </p:grpSpPr>
        <p:sp>
          <p:nvSpPr>
            <p:cNvPr id="9" name="Freeform 9"/>
            <p:cNvSpPr/>
            <p:nvPr/>
          </p:nvSpPr>
          <p:spPr>
            <a:xfrm>
              <a:off x="1098117" y="104464"/>
              <a:ext cx="602304" cy="1089191"/>
            </a:xfrm>
            <a:custGeom>
              <a:avLst/>
              <a:gdLst/>
              <a:ahLst/>
              <a:cxnLst/>
              <a:rect l="l" t="t" r="r" b="b"/>
              <a:pathLst>
                <a:path w="602304" h="1089191">
                  <a:moveTo>
                    <a:pt x="203200" y="0"/>
                  </a:moveTo>
                  <a:lnTo>
                    <a:pt x="602304" y="0"/>
                  </a:lnTo>
                  <a:lnTo>
                    <a:pt x="399104" y="1089191"/>
                  </a:lnTo>
                  <a:lnTo>
                    <a:pt x="0" y="1089191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5"/>
              <a:stretch>
                <a:fillRect t="-4958" r="-356078" b="-36906"/>
              </a:stretch>
            </a:blipFill>
          </p:spPr>
        </p:sp>
      </p:grpSp>
      <p:sp>
        <p:nvSpPr>
          <p:cNvPr id="16" name="TextBox 11">
            <a:extLst>
              <a:ext uri="{FF2B5EF4-FFF2-40B4-BE49-F238E27FC236}">
                <a16:creationId xmlns:a16="http://schemas.microsoft.com/office/drawing/2014/main" id="{84150C91-56FD-B9BB-B780-CEAD1EFD70F0}"/>
              </a:ext>
            </a:extLst>
          </p:cNvPr>
          <p:cNvSpPr txBox="1"/>
          <p:nvPr/>
        </p:nvSpPr>
        <p:spPr>
          <a:xfrm>
            <a:off x="507301" y="114300"/>
            <a:ext cx="13437299" cy="1055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41"/>
              </a:lnSpc>
              <a:spcBef>
                <a:spcPct val="0"/>
              </a:spcBef>
            </a:pP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Rowing Cost &amp; Commitment </a:t>
            </a:r>
          </a:p>
        </p:txBody>
      </p:sp>
      <p:sp>
        <p:nvSpPr>
          <p:cNvPr id="17" name="TextBox 12">
            <a:extLst>
              <a:ext uri="{FF2B5EF4-FFF2-40B4-BE49-F238E27FC236}">
                <a16:creationId xmlns:a16="http://schemas.microsoft.com/office/drawing/2014/main" id="{FBC0192E-EDEB-92D4-0486-C3312E00C2BC}"/>
              </a:ext>
            </a:extLst>
          </p:cNvPr>
          <p:cNvSpPr txBox="1"/>
          <p:nvPr/>
        </p:nvSpPr>
        <p:spPr>
          <a:xfrm>
            <a:off x="542024" y="1980521"/>
            <a:ext cx="10672103" cy="70002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lvl="0" indent="-571500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b="1" dirty="0">
                <a:solidFill>
                  <a:srgbClr val="101010"/>
                </a:solidFill>
                <a:latin typeface="Montserrat"/>
              </a:rPr>
              <a:t>Spring 2025 Season:</a:t>
            </a:r>
          </a:p>
          <a:p>
            <a:pPr marL="1028700" lvl="1" indent="-571500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High School Sport	</a:t>
            </a:r>
          </a:p>
          <a:p>
            <a:pPr marL="1028700" lvl="1" indent="-571500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3-4 practices a week</a:t>
            </a:r>
          </a:p>
          <a:p>
            <a:pPr marL="1028700" lvl="1" indent="-571500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6-8 Regattas (Races)</a:t>
            </a:r>
          </a:p>
          <a:p>
            <a:pPr marL="1028700" lvl="1" indent="-571500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Annual dues for ($1250)</a:t>
            </a:r>
          </a:p>
          <a:p>
            <a:pPr marL="1028700" lvl="1" indent="-571500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893" dirty="0">
              <a:solidFill>
                <a:srgbClr val="101010"/>
              </a:solidFill>
              <a:latin typeface="Montserrat"/>
            </a:endParaRPr>
          </a:p>
          <a:p>
            <a:pPr marL="1028700" lvl="1" indent="-571500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US" sz="3893" dirty="0">
              <a:solidFill>
                <a:srgbClr val="101010"/>
              </a:solidFill>
              <a:latin typeface="Montserrat"/>
            </a:endParaRPr>
          </a:p>
          <a:p>
            <a:pPr marL="571500" indent="-571500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b="1" dirty="0">
                <a:solidFill>
                  <a:srgbClr val="101010"/>
                </a:solidFill>
                <a:latin typeface="Montserrat"/>
              </a:rPr>
              <a:t>Fall 2025 Season:</a:t>
            </a:r>
          </a:p>
          <a:p>
            <a:pPr marL="1028700" lvl="1" indent="-571500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Club Sport</a:t>
            </a:r>
          </a:p>
          <a:p>
            <a:pPr marL="1028700" lvl="1" indent="-571500">
              <a:lnSpc>
                <a:spcPts val="545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Annual dues for Fall 2025 (</a:t>
            </a:r>
            <a:r>
              <a:rPr lang="en-US" sz="3893" i="1" dirty="0">
                <a:solidFill>
                  <a:srgbClr val="101010"/>
                </a:solidFill>
                <a:latin typeface="Montserrat"/>
              </a:rPr>
              <a:t>TBD</a:t>
            </a:r>
            <a:r>
              <a:rPr lang="en-US" sz="3893" dirty="0">
                <a:solidFill>
                  <a:srgbClr val="101010"/>
                </a:solidFill>
                <a:latin typeface="Montserrat"/>
              </a:rPr>
              <a:t>)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A5D98C6B-7384-20E2-1E08-CAC50C790B9E}"/>
              </a:ext>
            </a:extLst>
          </p:cNvPr>
          <p:cNvGrpSpPr/>
          <p:nvPr/>
        </p:nvGrpSpPr>
        <p:grpSpPr>
          <a:xfrm>
            <a:off x="15807807" y="291361"/>
            <a:ext cx="2038713" cy="2038713"/>
            <a:chOff x="0" y="0"/>
            <a:chExt cx="812800" cy="812800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751314D1-71B7-DD2F-3A9E-DB705998A11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47325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1CAA2E-0134-9B46-F25D-31EABF5FFB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9A07B58-83EA-2887-4E35-32E7F5556811}"/>
              </a:ext>
            </a:extLst>
          </p:cNvPr>
          <p:cNvSpPr/>
          <p:nvPr/>
        </p:nvSpPr>
        <p:spPr>
          <a:xfrm>
            <a:off x="-1144107" y="1028700"/>
            <a:ext cx="14044366" cy="14044366"/>
          </a:xfrm>
          <a:custGeom>
            <a:avLst/>
            <a:gdLst/>
            <a:ahLst/>
            <a:cxnLst/>
            <a:rect l="l" t="t" r="r" b="b"/>
            <a:pathLst>
              <a:path w="14044366" h="14044366">
                <a:moveTo>
                  <a:pt x="0" y="0"/>
                </a:moveTo>
                <a:lnTo>
                  <a:pt x="14044367" y="0"/>
                </a:lnTo>
                <a:lnTo>
                  <a:pt x="14044367" y="14044366"/>
                </a:lnTo>
                <a:lnTo>
                  <a:pt x="0" y="14044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E5E8BA91-C6F6-67A6-765E-EA05AA39A98A}"/>
              </a:ext>
            </a:extLst>
          </p:cNvPr>
          <p:cNvGrpSpPr/>
          <p:nvPr/>
        </p:nvGrpSpPr>
        <p:grpSpPr>
          <a:xfrm>
            <a:off x="12420601" y="-31030"/>
            <a:ext cx="5867400" cy="10318030"/>
            <a:chOff x="1098117" y="104464"/>
            <a:chExt cx="602304" cy="108919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75C602D4-CE5D-AB38-66B6-E09ADC17F96D}"/>
                </a:ext>
              </a:extLst>
            </p:cNvPr>
            <p:cNvSpPr/>
            <p:nvPr/>
          </p:nvSpPr>
          <p:spPr>
            <a:xfrm>
              <a:off x="1098117" y="104464"/>
              <a:ext cx="602304" cy="1089191"/>
            </a:xfrm>
            <a:custGeom>
              <a:avLst/>
              <a:gdLst/>
              <a:ahLst/>
              <a:cxnLst/>
              <a:rect l="l" t="t" r="r" b="b"/>
              <a:pathLst>
                <a:path w="602304" h="1089191">
                  <a:moveTo>
                    <a:pt x="203200" y="0"/>
                  </a:moveTo>
                  <a:lnTo>
                    <a:pt x="602304" y="0"/>
                  </a:lnTo>
                  <a:lnTo>
                    <a:pt x="399104" y="1089191"/>
                  </a:lnTo>
                  <a:lnTo>
                    <a:pt x="0" y="1089191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4"/>
              <a:stretch>
                <a:fillRect t="-4958" r="-356078" b="-36906"/>
              </a:stretch>
            </a:blipFill>
          </p:spPr>
        </p:sp>
      </p:grpSp>
      <p:sp>
        <p:nvSpPr>
          <p:cNvPr id="16" name="TextBox 11">
            <a:extLst>
              <a:ext uri="{FF2B5EF4-FFF2-40B4-BE49-F238E27FC236}">
                <a16:creationId xmlns:a16="http://schemas.microsoft.com/office/drawing/2014/main" id="{0B44F627-8B9E-E594-5E25-AB772681DDB3}"/>
              </a:ext>
            </a:extLst>
          </p:cNvPr>
          <p:cNvSpPr txBox="1"/>
          <p:nvPr/>
        </p:nvSpPr>
        <p:spPr>
          <a:xfrm>
            <a:off x="609600" y="301966"/>
            <a:ext cx="13361099" cy="103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41"/>
              </a:lnSpc>
              <a:spcBef>
                <a:spcPct val="0"/>
              </a:spcBef>
            </a:pPr>
            <a:r>
              <a:rPr lang="en-US" sz="5400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Important Dates &amp; Steps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E8A9544A-2B50-CD3E-3C91-D6F4FFD81712}"/>
              </a:ext>
            </a:extLst>
          </p:cNvPr>
          <p:cNvGrpSpPr/>
          <p:nvPr/>
        </p:nvGrpSpPr>
        <p:grpSpPr>
          <a:xfrm>
            <a:off x="15807807" y="291361"/>
            <a:ext cx="2038713" cy="2038713"/>
            <a:chOff x="0" y="0"/>
            <a:chExt cx="812800" cy="812800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0C5CB6E2-2AB7-638D-C0FF-ECF21003E064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EA642B7-0A49-AD86-F3D4-A2C6EC179719}"/>
              </a:ext>
            </a:extLst>
          </p:cNvPr>
          <p:cNvSpPr txBox="1"/>
          <p:nvPr/>
        </p:nvSpPr>
        <p:spPr>
          <a:xfrm>
            <a:off x="838200" y="5600700"/>
            <a:ext cx="10210800" cy="3903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2800" b="1" i="0" u="none" strike="noStrike" baseline="0" dirty="0">
                <a:latin typeface="Corbel" panose="020B0503020204020204" pitchFamily="34" charset="0"/>
              </a:rPr>
              <a:t>Next Steps</a:t>
            </a:r>
            <a:endParaRPr lang="en-US" sz="2800" b="1" dirty="0">
              <a:latin typeface="Corbel" panose="020B0503020204020204" pitchFamily="34" charset="0"/>
            </a:endParaRPr>
          </a:p>
          <a:p>
            <a:pPr algn="l">
              <a:lnSpc>
                <a:spcPct val="150000"/>
              </a:lnSpc>
            </a:pPr>
            <a:r>
              <a:rPr lang="en-US" sz="2800" i="0" u="none" strike="noStrike" baseline="0" dirty="0">
                <a:latin typeface="Corbel" panose="020B0503020204020204" pitchFamily="34" charset="0"/>
              </a:rPr>
              <a:t>1. Athletic Registration Online Potomac Falls High School (PFHS)</a:t>
            </a:r>
          </a:p>
          <a:p>
            <a:pPr algn="l">
              <a:lnSpc>
                <a:spcPct val="150000"/>
              </a:lnSpc>
            </a:pPr>
            <a:r>
              <a:rPr lang="en-US" sz="2800" i="0" u="none" strike="noStrike" baseline="0" dirty="0">
                <a:latin typeface="Corbel" panose="020B0503020204020204" pitchFamily="34" charset="0"/>
              </a:rPr>
              <a:t>2. Athletic Physical submitted to PFHS</a:t>
            </a:r>
          </a:p>
          <a:p>
            <a:pPr algn="l">
              <a:lnSpc>
                <a:spcPct val="150000"/>
              </a:lnSpc>
            </a:pPr>
            <a:r>
              <a:rPr lang="en-US" sz="2800" i="0" u="none" strike="noStrike" baseline="0" dirty="0">
                <a:latin typeface="Corbel" panose="020B0503020204020204" pitchFamily="34" charset="0"/>
              </a:rPr>
              <a:t>3. Order Team Uniform </a:t>
            </a:r>
          </a:p>
          <a:p>
            <a:pPr algn="l">
              <a:lnSpc>
                <a:spcPct val="150000"/>
              </a:lnSpc>
            </a:pPr>
            <a:r>
              <a:rPr lang="en-US" sz="2800" i="0" u="none" strike="noStrike" baseline="0" dirty="0">
                <a:latin typeface="Corbel" panose="020B0503020204020204" pitchFamily="34" charset="0"/>
              </a:rPr>
              <a:t>4. Swim Test before water practice starts</a:t>
            </a:r>
          </a:p>
          <a:p>
            <a:pPr algn="l">
              <a:lnSpc>
                <a:spcPct val="150000"/>
              </a:lnSpc>
            </a:pPr>
            <a:r>
              <a:rPr lang="en-US" sz="2800" i="0" u="none" strike="noStrike" baseline="0" dirty="0">
                <a:latin typeface="Corbel" panose="020B0503020204020204" pitchFamily="34" charset="0"/>
              </a:rPr>
              <a:t>5. Join US Rowing online before practice starts</a:t>
            </a:r>
            <a:endParaRPr lang="en-US" sz="2800" dirty="0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229327FE-717E-0D8F-8841-B14642615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1869793"/>
              </p:ext>
            </p:extLst>
          </p:nvPr>
        </p:nvGraphicFramePr>
        <p:xfrm>
          <a:off x="700501" y="1866900"/>
          <a:ext cx="10348500" cy="3578855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174250">
                  <a:extLst>
                    <a:ext uri="{9D8B030D-6E8A-4147-A177-3AD203B41FA5}">
                      <a16:colId xmlns:a16="http://schemas.microsoft.com/office/drawing/2014/main" val="723458559"/>
                    </a:ext>
                  </a:extLst>
                </a:gridCol>
                <a:gridCol w="5174250">
                  <a:extLst>
                    <a:ext uri="{9D8B030D-6E8A-4147-A177-3AD203B41FA5}">
                      <a16:colId xmlns:a16="http://schemas.microsoft.com/office/drawing/2014/main" val="3796980908"/>
                    </a:ext>
                  </a:extLst>
                </a:gridCol>
              </a:tblGrid>
              <a:tr h="715771">
                <a:tc>
                  <a:txBody>
                    <a:bodyPr/>
                    <a:lstStyle/>
                    <a:p>
                      <a:r>
                        <a:rPr lang="en-US" sz="2400" b="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751568"/>
                  </a:ext>
                </a:extLst>
              </a:tr>
              <a:tr h="715771">
                <a:tc>
                  <a:txBody>
                    <a:bodyPr/>
                    <a:lstStyle/>
                    <a:p>
                      <a:r>
                        <a:rPr lang="en-US" sz="2400" b="0" dirty="0"/>
                        <a:t>January 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Interest Meeting 1 – Sign-Up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010167"/>
                  </a:ext>
                </a:extLst>
              </a:tr>
              <a:tr h="715771">
                <a:tc>
                  <a:txBody>
                    <a:bodyPr/>
                    <a:lstStyle/>
                    <a:p>
                      <a:r>
                        <a:rPr lang="en-US" sz="2400" b="0" dirty="0"/>
                        <a:t>February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Team Registration Opens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743032"/>
                  </a:ext>
                </a:extLst>
              </a:tr>
              <a:tr h="715771">
                <a:tc>
                  <a:txBody>
                    <a:bodyPr/>
                    <a:lstStyle/>
                    <a:p>
                      <a:r>
                        <a:rPr lang="en-US" sz="2400" b="0" dirty="0"/>
                        <a:t>February 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Final Payment Due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628659"/>
                  </a:ext>
                </a:extLst>
              </a:tr>
              <a:tr h="715771">
                <a:tc>
                  <a:txBody>
                    <a:bodyPr/>
                    <a:lstStyle/>
                    <a:p>
                      <a:r>
                        <a:rPr lang="en-US" sz="2400" b="0" dirty="0"/>
                        <a:t>March 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First day of Practice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9717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49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49C36-8215-C4F7-6BE4-BC1B304E60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555DFFC-F575-812D-DA5C-FE88A50F8440}"/>
              </a:ext>
            </a:extLst>
          </p:cNvPr>
          <p:cNvSpPr/>
          <p:nvPr/>
        </p:nvSpPr>
        <p:spPr>
          <a:xfrm>
            <a:off x="-1144107" y="1028700"/>
            <a:ext cx="14044366" cy="14044366"/>
          </a:xfrm>
          <a:custGeom>
            <a:avLst/>
            <a:gdLst/>
            <a:ahLst/>
            <a:cxnLst/>
            <a:rect l="l" t="t" r="r" b="b"/>
            <a:pathLst>
              <a:path w="14044366" h="14044366">
                <a:moveTo>
                  <a:pt x="0" y="0"/>
                </a:moveTo>
                <a:lnTo>
                  <a:pt x="14044367" y="0"/>
                </a:lnTo>
                <a:lnTo>
                  <a:pt x="14044367" y="14044366"/>
                </a:lnTo>
                <a:lnTo>
                  <a:pt x="0" y="14044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8" name="Group 8">
            <a:extLst>
              <a:ext uri="{FF2B5EF4-FFF2-40B4-BE49-F238E27FC236}">
                <a16:creationId xmlns:a16="http://schemas.microsoft.com/office/drawing/2014/main" id="{5D81965F-5246-9AAF-3CD3-48650034BE91}"/>
              </a:ext>
            </a:extLst>
          </p:cNvPr>
          <p:cNvGrpSpPr/>
          <p:nvPr/>
        </p:nvGrpSpPr>
        <p:grpSpPr>
          <a:xfrm>
            <a:off x="12420601" y="-31030"/>
            <a:ext cx="5867400" cy="10318030"/>
            <a:chOff x="1098117" y="104464"/>
            <a:chExt cx="602304" cy="1089191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A876C75D-15BB-BB78-471D-AD9C77EA81E1}"/>
                </a:ext>
              </a:extLst>
            </p:cNvPr>
            <p:cNvSpPr/>
            <p:nvPr/>
          </p:nvSpPr>
          <p:spPr>
            <a:xfrm>
              <a:off x="1098117" y="104464"/>
              <a:ext cx="602304" cy="1089191"/>
            </a:xfrm>
            <a:custGeom>
              <a:avLst/>
              <a:gdLst/>
              <a:ahLst/>
              <a:cxnLst/>
              <a:rect l="l" t="t" r="r" b="b"/>
              <a:pathLst>
                <a:path w="602304" h="1089191">
                  <a:moveTo>
                    <a:pt x="203200" y="0"/>
                  </a:moveTo>
                  <a:lnTo>
                    <a:pt x="602304" y="0"/>
                  </a:lnTo>
                  <a:lnTo>
                    <a:pt x="399104" y="1089191"/>
                  </a:lnTo>
                  <a:lnTo>
                    <a:pt x="0" y="1089191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4"/>
              <a:stretch>
                <a:fillRect t="-4958" r="-356078" b="-36906"/>
              </a:stretch>
            </a:blipFill>
          </p:spPr>
        </p:sp>
      </p:grpSp>
      <p:sp>
        <p:nvSpPr>
          <p:cNvPr id="16" name="TextBox 11">
            <a:extLst>
              <a:ext uri="{FF2B5EF4-FFF2-40B4-BE49-F238E27FC236}">
                <a16:creationId xmlns:a16="http://schemas.microsoft.com/office/drawing/2014/main" id="{F2857079-3415-C51E-63AF-49B1BC8E2C0D}"/>
              </a:ext>
            </a:extLst>
          </p:cNvPr>
          <p:cNvSpPr txBox="1"/>
          <p:nvPr/>
        </p:nvSpPr>
        <p:spPr>
          <a:xfrm>
            <a:off x="478056" y="251355"/>
            <a:ext cx="13361099" cy="10365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41"/>
              </a:lnSpc>
              <a:spcBef>
                <a:spcPct val="0"/>
              </a:spcBef>
            </a:pPr>
            <a:r>
              <a:rPr lang="en-US" sz="5400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Spring 2025 Regatta Schedule</a:t>
            </a: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A3F80694-E634-C04C-A2C9-E5E2BA571FA4}"/>
              </a:ext>
            </a:extLst>
          </p:cNvPr>
          <p:cNvGrpSpPr/>
          <p:nvPr/>
        </p:nvGrpSpPr>
        <p:grpSpPr>
          <a:xfrm>
            <a:off x="15807807" y="291361"/>
            <a:ext cx="2038713" cy="2038713"/>
            <a:chOff x="0" y="0"/>
            <a:chExt cx="812800" cy="812800"/>
          </a:xfrm>
        </p:grpSpPr>
        <p:sp>
          <p:nvSpPr>
            <p:cNvPr id="19" name="Freeform 11">
              <a:extLst>
                <a:ext uri="{FF2B5EF4-FFF2-40B4-BE49-F238E27FC236}">
                  <a16:creationId xmlns:a16="http://schemas.microsoft.com/office/drawing/2014/main" id="{256C69B7-F57F-EAB1-B1F7-0C8CBC931AF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82A4C9A-5B7D-86DC-069E-AE7A8A6395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0019662"/>
              </p:ext>
            </p:extLst>
          </p:nvPr>
        </p:nvGraphicFramePr>
        <p:xfrm>
          <a:off x="700500" y="1866900"/>
          <a:ext cx="11034300" cy="7278984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5517150">
                  <a:extLst>
                    <a:ext uri="{9D8B030D-6E8A-4147-A177-3AD203B41FA5}">
                      <a16:colId xmlns:a16="http://schemas.microsoft.com/office/drawing/2014/main" val="723458559"/>
                    </a:ext>
                  </a:extLst>
                </a:gridCol>
                <a:gridCol w="5517150">
                  <a:extLst>
                    <a:ext uri="{9D8B030D-6E8A-4147-A177-3AD203B41FA5}">
                      <a16:colId xmlns:a16="http://schemas.microsoft.com/office/drawing/2014/main" val="3796980908"/>
                    </a:ext>
                  </a:extLst>
                </a:gridCol>
              </a:tblGrid>
              <a:tr h="603564">
                <a:tc>
                  <a:txBody>
                    <a:bodyPr/>
                    <a:lstStyle/>
                    <a:p>
                      <a:r>
                        <a:rPr lang="en-US" sz="2400" b="0" dirty="0"/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751568"/>
                  </a:ext>
                </a:extLst>
              </a:tr>
              <a:tr h="603564">
                <a:tc>
                  <a:txBody>
                    <a:bodyPr/>
                    <a:lstStyle/>
                    <a:p>
                      <a:r>
                        <a:rPr lang="nn-NO" sz="2400" b="1" i="0" u="none" strike="noStrike" baseline="0" dirty="0">
                          <a:latin typeface="Corbel-Bold"/>
                        </a:rPr>
                        <a:t>Sat 3/29/2025 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2400" b="0" i="0" u="none" strike="noStrike" baseline="0" dirty="0">
                          <a:latin typeface="Corbel" panose="020B0503020204020204" pitchFamily="34" charset="0"/>
                        </a:rPr>
                        <a:t>Walter Mess Regatta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1010167"/>
                  </a:ext>
                </a:extLst>
              </a:tr>
              <a:tr h="603564">
                <a:tc>
                  <a:txBody>
                    <a:bodyPr/>
                    <a:lstStyle/>
                    <a:p>
                      <a:r>
                        <a:rPr lang="en-US" sz="2400" b="1" i="0" u="none" strike="noStrike" baseline="0" dirty="0">
                          <a:latin typeface="Corbel-Bold"/>
                        </a:rPr>
                        <a:t>Sat 4/5/2025 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b="0" i="0" u="none" strike="noStrike" baseline="0" dirty="0">
                          <a:latin typeface="Corbel" panose="020B0503020204020204" pitchFamily="34" charset="0"/>
                        </a:rPr>
                        <a:t>Darrell Winslow Regatta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3743032"/>
                  </a:ext>
                </a:extLst>
              </a:tr>
              <a:tr h="603564">
                <a:tc>
                  <a:txBody>
                    <a:bodyPr/>
                    <a:lstStyle/>
                    <a:p>
                      <a:r>
                        <a:rPr lang="nn-NO" sz="2400" b="1" i="0" u="none" strike="noStrike" baseline="0" dirty="0">
                          <a:latin typeface="Corbel-Bold"/>
                        </a:rPr>
                        <a:t>Sat 4/12/2025 </a:t>
                      </a:r>
                      <a:endParaRPr lang="en-US" sz="2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nn-NO" sz="2400" b="0" i="0" u="none" strike="noStrike" baseline="0" dirty="0">
                          <a:latin typeface="Corbel" panose="020B0503020204020204" pitchFamily="34" charset="0"/>
                        </a:rPr>
                        <a:t>Ted Phoenix Regatta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8628659"/>
                  </a:ext>
                </a:extLst>
              </a:tr>
              <a:tr h="603564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u="none" strike="noStrike" baseline="0" dirty="0">
                          <a:latin typeface="Corbel-Bold"/>
                        </a:rPr>
                        <a:t>Mon 4/14/2025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dirty="0"/>
                        <a:t>LCPS Spring Break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2971767"/>
                  </a:ext>
                </a:extLst>
              </a:tr>
              <a:tr h="693949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u="none" strike="noStrike" baseline="0" dirty="0">
                          <a:latin typeface="Corbel-Bold"/>
                        </a:rPr>
                        <a:t>Sat 4/26/2025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baseline="0" dirty="0">
                          <a:latin typeface="Corbel" panose="020B0503020204020204" pitchFamily="34" charset="0"/>
                        </a:rPr>
                        <a:t>Al </a:t>
                      </a:r>
                      <a:r>
                        <a:rPr lang="en-US" sz="2400" b="0" i="0" u="none" strike="noStrike" baseline="0" dirty="0" err="1">
                          <a:latin typeface="Corbel" panose="020B0503020204020204" pitchFamily="34" charset="0"/>
                        </a:rPr>
                        <a:t>Urquia</a:t>
                      </a:r>
                      <a:r>
                        <a:rPr lang="en-US" sz="2400" b="0" i="0" u="none" strike="noStrike" baseline="0" dirty="0">
                          <a:latin typeface="Corbel" panose="020B0503020204020204" pitchFamily="34" charset="0"/>
                        </a:rPr>
                        <a:t> Regatta</a:t>
                      </a:r>
                    </a:p>
                    <a:p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1746209"/>
                  </a:ext>
                </a:extLst>
              </a:tr>
              <a:tr h="693949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u="none" strike="noStrike" baseline="0" dirty="0">
                          <a:latin typeface="Corbel-Bold"/>
                        </a:rPr>
                        <a:t>Sat 5/3/2025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baseline="0" dirty="0">
                          <a:latin typeface="Corbel" panose="020B0503020204020204" pitchFamily="34" charset="0"/>
                        </a:rPr>
                        <a:t>VSRCs Day 1 (State Championships)</a:t>
                      </a:r>
                    </a:p>
                    <a:p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1447230"/>
                  </a:ext>
                </a:extLst>
              </a:tr>
              <a:tr h="693949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u="none" strike="noStrike" baseline="0" dirty="0">
                          <a:latin typeface="Corbel-Bold"/>
                        </a:rPr>
                        <a:t>Sat 5/10/2025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baseline="0" dirty="0">
                          <a:latin typeface="Corbel" panose="020B0503020204020204" pitchFamily="34" charset="0"/>
                        </a:rPr>
                        <a:t>VSRCs Day 2 (State Championships)</a:t>
                      </a:r>
                    </a:p>
                    <a:p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280017"/>
                  </a:ext>
                </a:extLst>
              </a:tr>
              <a:tr h="1002371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u="none" strike="noStrike" baseline="0" dirty="0">
                          <a:latin typeface="Corbel-Bold"/>
                        </a:rPr>
                        <a:t>Sat 5/16-17/2025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i="0" u="none" strike="noStrike" baseline="0" dirty="0" err="1">
                          <a:latin typeface="Corbel" panose="020B0503020204020204" pitchFamily="34" charset="0"/>
                        </a:rPr>
                        <a:t>Stotesbury</a:t>
                      </a:r>
                      <a:r>
                        <a:rPr lang="en-US" sz="2400" b="0" i="0" u="none" strike="noStrike" baseline="0" dirty="0">
                          <a:latin typeface="Corbel" panose="020B0503020204020204" pitchFamily="34" charset="0"/>
                        </a:rPr>
                        <a:t> Cup Philadelphia PA (not all boats)</a:t>
                      </a:r>
                    </a:p>
                    <a:p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84233882"/>
                  </a:ext>
                </a:extLst>
              </a:tr>
              <a:tr h="603564">
                <a:tc>
                  <a:txBody>
                    <a:bodyPr/>
                    <a:lstStyle/>
                    <a:p>
                      <a:pPr algn="l"/>
                      <a:r>
                        <a:rPr lang="en-US" sz="2400" b="1" i="0" u="none" strike="noStrike" baseline="0" dirty="0">
                          <a:latin typeface="Corbel-Bold"/>
                        </a:rPr>
                        <a:t>Sat 5/23- 5/24/2025 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0" i="0" u="none" strike="noStrike" baseline="0" dirty="0">
                          <a:latin typeface="Corbel" panose="020B0503020204020204" pitchFamily="34" charset="0"/>
                        </a:rPr>
                        <a:t>SRAA National Championship</a:t>
                      </a:r>
                      <a:endParaRPr lang="en-US" sz="24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660290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3B01EE8-5BC4-9FAE-5EAF-84F1EFEAF08D}"/>
              </a:ext>
            </a:extLst>
          </p:cNvPr>
          <p:cNvSpPr txBox="1"/>
          <p:nvPr/>
        </p:nvSpPr>
        <p:spPr>
          <a:xfrm>
            <a:off x="704428" y="9536222"/>
            <a:ext cx="97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dirty="0"/>
              <a:t>*Pending performance and rankings.</a:t>
            </a:r>
          </a:p>
        </p:txBody>
      </p:sp>
    </p:spTree>
    <p:extLst>
      <p:ext uri="{BB962C8B-B14F-4D97-AF65-F5344CB8AC3E}">
        <p14:creationId xmlns:p14="http://schemas.microsoft.com/office/powerpoint/2010/main" val="18204775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0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79714" y="-742281"/>
            <a:ext cx="14272031" cy="1427203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">
                <a:alphaModFix amt="44999"/>
              </a:blip>
              <a:stretch>
                <a:fillRect l="-31632" r="-31632" b="-8163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3584899" y="4097255"/>
            <a:ext cx="11430831" cy="2092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6620"/>
              </a:lnSpc>
              <a:spcBef>
                <a:spcPct val="0"/>
              </a:spcBef>
            </a:pPr>
            <a:r>
              <a:rPr lang="en-US" sz="13850">
                <a:solidFill>
                  <a:srgbClr val="FFFFFF"/>
                </a:solidFill>
                <a:latin typeface="Montserrat Bold"/>
              </a:rPr>
              <a:t>Questions?</a:t>
            </a:r>
          </a:p>
        </p:txBody>
      </p:sp>
      <p:sp>
        <p:nvSpPr>
          <p:cNvPr id="5" name="Freeform 5"/>
          <p:cNvSpPr/>
          <p:nvPr/>
        </p:nvSpPr>
        <p:spPr>
          <a:xfrm>
            <a:off x="5988091" y="-1156038"/>
            <a:ext cx="14052929" cy="14052929"/>
          </a:xfrm>
          <a:custGeom>
            <a:avLst/>
            <a:gdLst/>
            <a:ahLst/>
            <a:cxnLst/>
            <a:rect l="l" t="t" r="r" b="b"/>
            <a:pathLst>
              <a:path w="14052929" h="14052929">
                <a:moveTo>
                  <a:pt x="0" y="0"/>
                </a:moveTo>
                <a:lnTo>
                  <a:pt x="14052929" y="0"/>
                </a:lnTo>
                <a:lnTo>
                  <a:pt x="14052929" y="14052929"/>
                </a:lnTo>
                <a:lnTo>
                  <a:pt x="0" y="1405292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3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671837" y="571563"/>
            <a:ext cx="2501129" cy="2501129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144107" y="1028700"/>
            <a:ext cx="14044366" cy="14044366"/>
          </a:xfrm>
          <a:custGeom>
            <a:avLst/>
            <a:gdLst/>
            <a:ahLst/>
            <a:cxnLst/>
            <a:rect l="l" t="t" r="r" b="b"/>
            <a:pathLst>
              <a:path w="14044366" h="14044366">
                <a:moveTo>
                  <a:pt x="0" y="0"/>
                </a:moveTo>
                <a:lnTo>
                  <a:pt x="14044367" y="0"/>
                </a:lnTo>
                <a:lnTo>
                  <a:pt x="14044367" y="14044366"/>
                </a:lnTo>
                <a:lnTo>
                  <a:pt x="0" y="140443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464109" y="6746819"/>
            <a:ext cx="414154" cy="414154"/>
          </a:xfrm>
          <a:custGeom>
            <a:avLst/>
            <a:gdLst/>
            <a:ahLst/>
            <a:cxnLst/>
            <a:rect l="l" t="t" r="r" b="b"/>
            <a:pathLst>
              <a:path w="414154" h="414154">
                <a:moveTo>
                  <a:pt x="0" y="0"/>
                </a:moveTo>
                <a:lnTo>
                  <a:pt x="414153" y="0"/>
                </a:lnTo>
                <a:lnTo>
                  <a:pt x="414153" y="414153"/>
                </a:lnTo>
                <a:lnTo>
                  <a:pt x="0" y="41415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464109" y="7297406"/>
            <a:ext cx="413968" cy="414154"/>
          </a:xfrm>
          <a:custGeom>
            <a:avLst/>
            <a:gdLst/>
            <a:ahLst/>
            <a:cxnLst/>
            <a:rect l="l" t="t" r="r" b="b"/>
            <a:pathLst>
              <a:path w="413968" h="414154">
                <a:moveTo>
                  <a:pt x="0" y="0"/>
                </a:moveTo>
                <a:lnTo>
                  <a:pt x="413967" y="0"/>
                </a:lnTo>
                <a:lnTo>
                  <a:pt x="413967" y="414154"/>
                </a:lnTo>
                <a:lnTo>
                  <a:pt x="0" y="4141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5464109" y="6225141"/>
            <a:ext cx="414154" cy="414154"/>
          </a:xfrm>
          <a:custGeom>
            <a:avLst/>
            <a:gdLst/>
            <a:ahLst/>
            <a:cxnLst/>
            <a:rect l="l" t="t" r="r" b="b"/>
            <a:pathLst>
              <a:path w="414154" h="414154">
                <a:moveTo>
                  <a:pt x="0" y="0"/>
                </a:moveTo>
                <a:lnTo>
                  <a:pt x="414153" y="0"/>
                </a:lnTo>
                <a:lnTo>
                  <a:pt x="414153" y="414153"/>
                </a:lnTo>
                <a:lnTo>
                  <a:pt x="0" y="41415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5361112" y="2575440"/>
            <a:ext cx="8460437" cy="1577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2508"/>
              </a:lnSpc>
            </a:pPr>
            <a:r>
              <a:rPr lang="en-US" sz="10424">
                <a:solidFill>
                  <a:srgbClr val="000000"/>
                </a:solidFill>
                <a:latin typeface="Montserrat Bold"/>
              </a:rPr>
              <a:t>Thank you</a:t>
            </a:r>
          </a:p>
        </p:txBody>
      </p:sp>
      <p:sp>
        <p:nvSpPr>
          <p:cNvPr id="7" name="Freeform 7"/>
          <p:cNvSpPr/>
          <p:nvPr/>
        </p:nvSpPr>
        <p:spPr>
          <a:xfrm>
            <a:off x="13325115" y="267343"/>
            <a:ext cx="4616194" cy="4616194"/>
          </a:xfrm>
          <a:custGeom>
            <a:avLst/>
            <a:gdLst/>
            <a:ahLst/>
            <a:cxnLst/>
            <a:rect l="l" t="t" r="r" b="b"/>
            <a:pathLst>
              <a:path w="4616194" h="4616194">
                <a:moveTo>
                  <a:pt x="0" y="0"/>
                </a:moveTo>
                <a:lnTo>
                  <a:pt x="4616194" y="0"/>
                </a:lnTo>
                <a:lnTo>
                  <a:pt x="4616194" y="4616194"/>
                </a:lnTo>
                <a:lnTo>
                  <a:pt x="0" y="461619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0" y="0"/>
            <a:ext cx="5671185" cy="10255627"/>
            <a:chOff x="0" y="0"/>
            <a:chExt cx="602304" cy="108919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02304" cy="1089191"/>
            </a:xfrm>
            <a:custGeom>
              <a:avLst/>
              <a:gdLst/>
              <a:ahLst/>
              <a:cxnLst/>
              <a:rect l="l" t="t" r="r" b="b"/>
              <a:pathLst>
                <a:path w="602304" h="1089191">
                  <a:moveTo>
                    <a:pt x="203200" y="0"/>
                  </a:moveTo>
                  <a:lnTo>
                    <a:pt x="602304" y="0"/>
                  </a:lnTo>
                  <a:lnTo>
                    <a:pt x="399104" y="1089191"/>
                  </a:lnTo>
                  <a:lnTo>
                    <a:pt x="0" y="1089191"/>
                  </a:lnTo>
                  <a:lnTo>
                    <a:pt x="203200" y="0"/>
                  </a:lnTo>
                  <a:close/>
                </a:path>
              </a:pathLst>
            </a:custGeom>
            <a:blipFill>
              <a:blip r:embed="rId11"/>
              <a:stretch>
                <a:fillRect t="-4958" r="-356078" b="-36906"/>
              </a:stretch>
            </a:blipFill>
          </p:spPr>
        </p:sp>
      </p:grpSp>
      <p:sp>
        <p:nvSpPr>
          <p:cNvPr id="10" name="TextBox 10"/>
          <p:cNvSpPr txBox="1"/>
          <p:nvPr/>
        </p:nvSpPr>
        <p:spPr>
          <a:xfrm>
            <a:off x="5361112" y="4229634"/>
            <a:ext cx="3908246" cy="7097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626"/>
              </a:lnSpc>
            </a:pPr>
            <a:r>
              <a:rPr lang="en-US" sz="4688">
                <a:solidFill>
                  <a:srgbClr val="000000"/>
                </a:solidFill>
                <a:latin typeface="Montserrat Bold"/>
              </a:rPr>
              <a:t>Contact Us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039956" y="7249781"/>
            <a:ext cx="5038461" cy="38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9"/>
              </a:lnSpc>
            </a:pPr>
            <a:r>
              <a:rPr lang="en-US" sz="2235" dirty="0">
                <a:solidFill>
                  <a:srgbClr val="000000"/>
                </a:solidFill>
                <a:latin typeface="Montserrat"/>
                <a:hlinkClick r:id="rId12"/>
              </a:rPr>
              <a:t>www.pfrowing.com</a:t>
            </a:r>
            <a:r>
              <a:rPr lang="en-US" sz="2235" dirty="0">
                <a:solidFill>
                  <a:srgbClr val="000000"/>
                </a:solidFill>
                <a:latin typeface="Montserrat"/>
              </a:rPr>
              <a:t> (coming soon)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039956" y="6699194"/>
            <a:ext cx="5038461" cy="38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9"/>
              </a:lnSpc>
            </a:pPr>
            <a:r>
              <a:rPr lang="en-US" sz="2235">
                <a:solidFill>
                  <a:srgbClr val="000000"/>
                </a:solidFill>
                <a:latin typeface="Montserrat"/>
              </a:rPr>
              <a:t>pfcrew24@gmail.com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039956" y="6194179"/>
            <a:ext cx="4725622" cy="38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29"/>
              </a:lnSpc>
            </a:pPr>
            <a:r>
              <a:rPr lang="en-US" sz="2235">
                <a:solidFill>
                  <a:srgbClr val="000000"/>
                </a:solidFill>
                <a:latin typeface="Montserrat"/>
              </a:rPr>
              <a:t>703-593-4204 / 703-402-3924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439688" y="5063339"/>
            <a:ext cx="7153747" cy="505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88"/>
              </a:lnSpc>
            </a:pPr>
            <a:r>
              <a:rPr lang="en-US" sz="2920">
                <a:solidFill>
                  <a:srgbClr val="000000"/>
                </a:solidFill>
                <a:latin typeface="Montserrat Light Bold"/>
              </a:rPr>
              <a:t>Khatera Panjsheri &amp; Ali Ibrahimi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439688" y="5592140"/>
            <a:ext cx="5223131" cy="38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29"/>
              </a:lnSpc>
              <a:spcBef>
                <a:spcPct val="0"/>
              </a:spcBef>
            </a:pPr>
            <a:r>
              <a:rPr lang="en-US" sz="2235">
                <a:solidFill>
                  <a:srgbClr val="000000"/>
                </a:solidFill>
                <a:latin typeface="Montserrat"/>
              </a:rPr>
              <a:t>Potomac Falls Crew Club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641835" y="4785360"/>
            <a:ext cx="0" cy="384331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155813" y="4468072"/>
            <a:ext cx="4616194" cy="4616194"/>
          </a:xfrm>
          <a:custGeom>
            <a:avLst/>
            <a:gdLst/>
            <a:ahLst/>
            <a:cxnLst/>
            <a:rect l="l" t="t" r="r" b="b"/>
            <a:pathLst>
              <a:path w="4616194" h="4616194">
                <a:moveTo>
                  <a:pt x="0" y="0"/>
                </a:moveTo>
                <a:lnTo>
                  <a:pt x="4616194" y="0"/>
                </a:lnTo>
                <a:lnTo>
                  <a:pt x="4616194" y="4616194"/>
                </a:lnTo>
                <a:lnTo>
                  <a:pt x="0" y="4616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3304" y="-287241"/>
            <a:ext cx="18593507" cy="3527377"/>
          </a:xfrm>
          <a:custGeom>
            <a:avLst/>
            <a:gdLst/>
            <a:ahLst/>
            <a:cxnLst/>
            <a:rect l="l" t="t" r="r" b="b"/>
            <a:pathLst>
              <a:path w="18593507" h="3527377">
                <a:moveTo>
                  <a:pt x="0" y="0"/>
                </a:moveTo>
                <a:lnTo>
                  <a:pt x="18593507" y="0"/>
                </a:lnTo>
                <a:lnTo>
                  <a:pt x="18593507" y="3527377"/>
                </a:lnTo>
                <a:lnTo>
                  <a:pt x="0" y="3527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7000"/>
            </a:blip>
            <a:stretch>
              <a:fillRect t="-15889" b="-1588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9166800"/>
            <a:ext cx="18288000" cy="1120200"/>
            <a:chOff x="0" y="0"/>
            <a:chExt cx="4633513" cy="3184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33513" cy="318479"/>
            </a:xfrm>
            <a:custGeom>
              <a:avLst/>
              <a:gdLst/>
              <a:ahLst/>
              <a:cxnLst/>
              <a:rect l="l" t="t" r="r" b="b"/>
              <a:pathLst>
                <a:path w="4633513" h="318479">
                  <a:moveTo>
                    <a:pt x="0" y="0"/>
                  </a:moveTo>
                  <a:lnTo>
                    <a:pt x="4633513" y="0"/>
                  </a:lnTo>
                  <a:lnTo>
                    <a:pt x="4633513" y="318479"/>
                  </a:lnTo>
                  <a:lnTo>
                    <a:pt x="0" y="318479"/>
                  </a:ln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33513" cy="356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7055490" y="723900"/>
            <a:ext cx="13016777" cy="13016777"/>
          </a:xfrm>
          <a:custGeom>
            <a:avLst/>
            <a:gdLst/>
            <a:ahLst/>
            <a:cxnLst/>
            <a:rect l="l" t="t" r="r" b="b"/>
            <a:pathLst>
              <a:path w="13016777" h="13016777">
                <a:moveTo>
                  <a:pt x="0" y="0"/>
                </a:moveTo>
                <a:lnTo>
                  <a:pt x="13016777" y="0"/>
                </a:lnTo>
                <a:lnTo>
                  <a:pt x="13016777" y="13016777"/>
                </a:lnTo>
                <a:lnTo>
                  <a:pt x="0" y="13016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9" name="TextBox 9"/>
          <p:cNvSpPr txBox="1"/>
          <p:nvPr/>
        </p:nvSpPr>
        <p:spPr>
          <a:xfrm>
            <a:off x="9327304" y="3379908"/>
            <a:ext cx="6185366" cy="5469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619"/>
              </a:lnSpc>
            </a:pPr>
            <a:r>
              <a:rPr lang="en-US" sz="3299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AGENDA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085361" y="3139050"/>
            <a:ext cx="4973278" cy="1246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10276"/>
              </a:lnSpc>
              <a:spcBef>
                <a:spcPct val="0"/>
              </a:spcBef>
            </a:pPr>
            <a:r>
              <a:rPr lang="en-US" sz="7340" u="none" strike="noStrike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Welcome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30632" y="3893996"/>
            <a:ext cx="7661532" cy="532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lvl="0" indent="-457200" algn="l">
              <a:lnSpc>
                <a:spcPts val="377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93" dirty="0">
                <a:solidFill>
                  <a:srgbClr val="101010"/>
                </a:solidFill>
                <a:latin typeface="Montserrat"/>
              </a:rPr>
              <a:t>Introductions</a:t>
            </a:r>
          </a:p>
          <a:p>
            <a:pPr marL="457200" lvl="0" indent="-457200" algn="l">
              <a:lnSpc>
                <a:spcPts val="377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93" dirty="0">
                <a:solidFill>
                  <a:srgbClr val="101010"/>
                </a:solidFill>
                <a:latin typeface="Montserrat"/>
              </a:rPr>
              <a:t>Club Overview &amp; Goal</a:t>
            </a:r>
          </a:p>
          <a:p>
            <a:pPr marL="457200" lvl="0" indent="-457200" algn="l">
              <a:lnSpc>
                <a:spcPts val="377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93" dirty="0">
                <a:solidFill>
                  <a:srgbClr val="101010"/>
                </a:solidFill>
                <a:latin typeface="Montserrat"/>
              </a:rPr>
              <a:t>Board &amp; Volunteers</a:t>
            </a:r>
          </a:p>
          <a:p>
            <a:pPr marL="457200" lvl="0" indent="-457200" algn="l">
              <a:lnSpc>
                <a:spcPts val="377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93" dirty="0">
                <a:solidFill>
                  <a:srgbClr val="101010"/>
                </a:solidFill>
                <a:latin typeface="Montserrat"/>
              </a:rPr>
              <a:t>Organizational Plans</a:t>
            </a:r>
          </a:p>
          <a:p>
            <a:pPr marL="457200" indent="-457200">
              <a:lnSpc>
                <a:spcPts val="377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93" dirty="0">
                <a:solidFill>
                  <a:srgbClr val="101010"/>
                </a:solidFill>
                <a:latin typeface="Montserrat"/>
              </a:rPr>
              <a:t>About Rowing</a:t>
            </a:r>
          </a:p>
          <a:p>
            <a:pPr marL="457200" lvl="0" indent="-457200">
              <a:lnSpc>
                <a:spcPts val="377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93" dirty="0">
                <a:solidFill>
                  <a:srgbClr val="101010"/>
                </a:solidFill>
                <a:latin typeface="Montserrat"/>
              </a:rPr>
              <a:t>Eligibility</a:t>
            </a:r>
          </a:p>
          <a:p>
            <a:pPr marL="457200" lvl="0" indent="-457200">
              <a:lnSpc>
                <a:spcPts val="377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93" dirty="0">
                <a:solidFill>
                  <a:srgbClr val="101010"/>
                </a:solidFill>
                <a:latin typeface="Montserrat"/>
              </a:rPr>
              <a:t>Spring 2025 Season</a:t>
            </a:r>
          </a:p>
          <a:p>
            <a:pPr marL="457200" lvl="0" indent="-457200" algn="l">
              <a:lnSpc>
                <a:spcPts val="377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93" dirty="0">
                <a:solidFill>
                  <a:srgbClr val="101010"/>
                </a:solidFill>
                <a:latin typeface="Montserrat"/>
              </a:rPr>
              <a:t>Costs</a:t>
            </a:r>
          </a:p>
          <a:p>
            <a:pPr marL="457200" lvl="0" indent="-457200" algn="l">
              <a:lnSpc>
                <a:spcPts val="377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93" dirty="0">
                <a:solidFill>
                  <a:srgbClr val="101010"/>
                </a:solidFill>
                <a:latin typeface="Montserrat"/>
              </a:rPr>
              <a:t>Important Dates and Schedules</a:t>
            </a:r>
          </a:p>
          <a:p>
            <a:pPr marL="457200" lvl="0" indent="-457200" algn="l">
              <a:lnSpc>
                <a:spcPts val="377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693" dirty="0">
                <a:solidFill>
                  <a:srgbClr val="101010"/>
                </a:solidFill>
                <a:latin typeface="Montserrat"/>
              </a:rPr>
              <a:t>Q&amp;A</a:t>
            </a:r>
          </a:p>
          <a:p>
            <a:pPr marL="0" lvl="0" indent="0" algn="l">
              <a:lnSpc>
                <a:spcPts val="3770"/>
              </a:lnSpc>
              <a:spcBef>
                <a:spcPct val="0"/>
              </a:spcBef>
            </a:pPr>
            <a:endParaRPr lang="en-US" sz="2693" dirty="0">
              <a:solidFill>
                <a:srgbClr val="101010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685800" y="9457624"/>
            <a:ext cx="7195263" cy="720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0"/>
              </a:lnSpc>
            </a:pPr>
            <a:r>
              <a:rPr lang="en-US" sz="2093" dirty="0">
                <a:solidFill>
                  <a:srgbClr val="FFFFFF"/>
                </a:solidFill>
                <a:latin typeface="Montserrat"/>
              </a:rPr>
              <a:t>Established Potomac Falls Crew Club (April 2024)</a:t>
            </a:r>
          </a:p>
          <a:p>
            <a:pPr marL="0" lvl="0" indent="0" algn="l">
              <a:lnSpc>
                <a:spcPts val="2930"/>
              </a:lnSpc>
              <a:spcBef>
                <a:spcPct val="0"/>
              </a:spcBef>
            </a:pPr>
            <a:endParaRPr lang="en-US" sz="2093" dirty="0">
              <a:solidFill>
                <a:srgbClr val="FFFFFF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468295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641835" y="4785360"/>
            <a:ext cx="0" cy="3843312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3" name="Freeform 3"/>
          <p:cNvSpPr/>
          <p:nvPr/>
        </p:nvSpPr>
        <p:spPr>
          <a:xfrm>
            <a:off x="2155813" y="4468072"/>
            <a:ext cx="4616194" cy="4616194"/>
          </a:xfrm>
          <a:custGeom>
            <a:avLst/>
            <a:gdLst/>
            <a:ahLst/>
            <a:cxnLst/>
            <a:rect l="l" t="t" r="r" b="b"/>
            <a:pathLst>
              <a:path w="4616194" h="4616194">
                <a:moveTo>
                  <a:pt x="0" y="0"/>
                </a:moveTo>
                <a:lnTo>
                  <a:pt x="4616194" y="0"/>
                </a:lnTo>
                <a:lnTo>
                  <a:pt x="4616194" y="4616194"/>
                </a:lnTo>
                <a:lnTo>
                  <a:pt x="0" y="4616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83304" y="-287241"/>
            <a:ext cx="18593507" cy="3527377"/>
          </a:xfrm>
          <a:custGeom>
            <a:avLst/>
            <a:gdLst/>
            <a:ahLst/>
            <a:cxnLst/>
            <a:rect l="l" t="t" r="r" b="b"/>
            <a:pathLst>
              <a:path w="18593507" h="3527377">
                <a:moveTo>
                  <a:pt x="0" y="0"/>
                </a:moveTo>
                <a:lnTo>
                  <a:pt x="18593507" y="0"/>
                </a:lnTo>
                <a:lnTo>
                  <a:pt x="18593507" y="3527377"/>
                </a:lnTo>
                <a:lnTo>
                  <a:pt x="0" y="35273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97000"/>
            </a:blip>
            <a:stretch>
              <a:fillRect t="-15889" b="-15889"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9029997"/>
            <a:ext cx="18288000" cy="1257003"/>
            <a:chOff x="0" y="0"/>
            <a:chExt cx="4633513" cy="3184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33513" cy="318479"/>
            </a:xfrm>
            <a:custGeom>
              <a:avLst/>
              <a:gdLst/>
              <a:ahLst/>
              <a:cxnLst/>
              <a:rect l="l" t="t" r="r" b="b"/>
              <a:pathLst>
                <a:path w="4633513" h="318479">
                  <a:moveTo>
                    <a:pt x="0" y="0"/>
                  </a:moveTo>
                  <a:lnTo>
                    <a:pt x="4633513" y="0"/>
                  </a:lnTo>
                  <a:lnTo>
                    <a:pt x="4633513" y="318479"/>
                  </a:lnTo>
                  <a:lnTo>
                    <a:pt x="0" y="318479"/>
                  </a:ln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33513" cy="356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8957672" y="723900"/>
            <a:ext cx="13016777" cy="13016777"/>
          </a:xfrm>
          <a:custGeom>
            <a:avLst/>
            <a:gdLst/>
            <a:ahLst/>
            <a:cxnLst/>
            <a:rect l="l" t="t" r="r" b="b"/>
            <a:pathLst>
              <a:path w="13016777" h="13016777">
                <a:moveTo>
                  <a:pt x="0" y="0"/>
                </a:moveTo>
                <a:lnTo>
                  <a:pt x="13016777" y="0"/>
                </a:lnTo>
                <a:lnTo>
                  <a:pt x="13016777" y="13016777"/>
                </a:lnTo>
                <a:lnTo>
                  <a:pt x="0" y="130167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88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9"/>
          <p:cNvSpPr txBox="1"/>
          <p:nvPr/>
        </p:nvSpPr>
        <p:spPr>
          <a:xfrm>
            <a:off x="10899016" y="3518226"/>
            <a:ext cx="4508966" cy="563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9"/>
              </a:lnSpc>
            </a:pPr>
            <a:r>
              <a:rPr lang="en-US" sz="3299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Club Overview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27523" y="3176922"/>
            <a:ext cx="6573478" cy="12464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276"/>
              </a:lnSpc>
              <a:spcBef>
                <a:spcPct val="0"/>
              </a:spcBef>
            </a:pPr>
            <a:r>
              <a:rPr lang="en-US" sz="7340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PFCC CLUB</a:t>
            </a:r>
            <a:endParaRPr lang="en-US" sz="7340" u="none" strike="noStrike" dirty="0">
              <a:solidFill>
                <a:schemeClr val="accent4">
                  <a:lumMod val="75000"/>
                </a:schemeClr>
              </a:solidFill>
              <a:latin typeface="Montserrat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0210800" y="4641521"/>
            <a:ext cx="7661532" cy="28367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0"/>
              </a:lnSpc>
              <a:spcBef>
                <a:spcPct val="0"/>
              </a:spcBef>
            </a:pPr>
            <a:r>
              <a:rPr lang="en-US" sz="2693" dirty="0">
                <a:solidFill>
                  <a:srgbClr val="101010"/>
                </a:solidFill>
                <a:latin typeface="Montserrat"/>
              </a:rPr>
              <a:t>Potomac Falls Crew Club is an approved 501(c) 3 nonprofit organization with the goal of expanding the sport of rowing and providing residents of the community with the opportunity to participate in club and compete at a High School level.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286681" y="9430513"/>
            <a:ext cx="7195263" cy="720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930"/>
              </a:lnSpc>
            </a:pPr>
            <a:r>
              <a:rPr lang="en-US" sz="2093">
                <a:solidFill>
                  <a:srgbClr val="FFFFFF"/>
                </a:solidFill>
                <a:latin typeface="Montserrat"/>
              </a:rPr>
              <a:t>Established Potomac Falls Crew Club (April 2024)</a:t>
            </a:r>
          </a:p>
          <a:p>
            <a:pPr marL="0" lvl="0" indent="0" algn="l">
              <a:lnSpc>
                <a:spcPts val="2930"/>
              </a:lnSpc>
              <a:spcBef>
                <a:spcPct val="0"/>
              </a:spcBef>
            </a:pPr>
            <a:endParaRPr lang="en-US" sz="2093">
              <a:solidFill>
                <a:srgbClr val="FFFFFF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42937" y="-1531710"/>
            <a:ext cx="15183278" cy="15183278"/>
          </a:xfrm>
          <a:custGeom>
            <a:avLst/>
            <a:gdLst/>
            <a:ahLst/>
            <a:cxnLst/>
            <a:rect l="l" t="t" r="r" b="b"/>
            <a:pathLst>
              <a:path w="15183278" h="15183278">
                <a:moveTo>
                  <a:pt x="0" y="0"/>
                </a:moveTo>
                <a:lnTo>
                  <a:pt x="15183278" y="0"/>
                </a:lnTo>
                <a:lnTo>
                  <a:pt x="15183278" y="15183277"/>
                </a:lnTo>
                <a:lnTo>
                  <a:pt x="0" y="151832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8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458550" cy="1560747"/>
            <a:chOff x="0" y="0"/>
            <a:chExt cx="4676724" cy="395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76724" cy="395436"/>
            </a:xfrm>
            <a:custGeom>
              <a:avLst/>
              <a:gdLst/>
              <a:ahLst/>
              <a:cxnLst/>
              <a:rect l="l" t="t" r="r" b="b"/>
              <a:pathLst>
                <a:path w="4676724" h="395436">
                  <a:moveTo>
                    <a:pt x="0" y="0"/>
                  </a:moveTo>
                  <a:lnTo>
                    <a:pt x="4676724" y="0"/>
                  </a:lnTo>
                  <a:lnTo>
                    <a:pt x="4676724" y="395436"/>
                  </a:lnTo>
                  <a:lnTo>
                    <a:pt x="0" y="395436"/>
                  </a:ln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76724" cy="433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64981" y="0"/>
            <a:ext cx="3207713" cy="9902160"/>
            <a:chOff x="0" y="0"/>
            <a:chExt cx="496959" cy="15341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959" cy="1534104"/>
            </a:xfrm>
            <a:custGeom>
              <a:avLst/>
              <a:gdLst/>
              <a:ahLst/>
              <a:cxnLst/>
              <a:rect l="l" t="t" r="r" b="b"/>
              <a:pathLst>
                <a:path w="496959" h="1534104">
                  <a:moveTo>
                    <a:pt x="496959" y="0"/>
                  </a:moveTo>
                  <a:lnTo>
                    <a:pt x="496959" y="1419804"/>
                  </a:lnTo>
                  <a:lnTo>
                    <a:pt x="248479" y="1534104"/>
                  </a:lnTo>
                  <a:lnTo>
                    <a:pt x="0" y="1419804"/>
                  </a:lnTo>
                  <a:lnTo>
                    <a:pt x="0" y="0"/>
                  </a:lnTo>
                  <a:lnTo>
                    <a:pt x="496959" y="0"/>
                  </a:lnTo>
                  <a:close/>
                </a:path>
              </a:pathLst>
            </a:custGeom>
            <a:blipFill>
              <a:blip r:embed="rId5"/>
              <a:stretch>
                <a:fillRect l="-81798" r="-55364" b="-15240"/>
              </a:stretch>
            </a:blipFill>
            <a:ln w="133350" cap="sq">
              <a:solidFill>
                <a:srgbClr val="2F084D"/>
              </a:solidFill>
              <a:prstDash val="solid"/>
              <a:miter/>
            </a:ln>
          </p:spPr>
        </p:sp>
      </p:grpSp>
      <p:sp>
        <p:nvSpPr>
          <p:cNvPr id="8" name="Freeform 8"/>
          <p:cNvSpPr/>
          <p:nvPr/>
        </p:nvSpPr>
        <p:spPr>
          <a:xfrm>
            <a:off x="8864902" y="4951080"/>
            <a:ext cx="4448376" cy="4448376"/>
          </a:xfrm>
          <a:custGeom>
            <a:avLst/>
            <a:gdLst/>
            <a:ahLst/>
            <a:cxnLst/>
            <a:rect l="l" t="t" r="r" b="b"/>
            <a:pathLst>
              <a:path w="4448376" h="4448376">
                <a:moveTo>
                  <a:pt x="0" y="0"/>
                </a:moveTo>
                <a:lnTo>
                  <a:pt x="4448376" y="0"/>
                </a:lnTo>
                <a:lnTo>
                  <a:pt x="4448376" y="4448376"/>
                </a:lnTo>
                <a:lnTo>
                  <a:pt x="0" y="444837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03442" y="5143500"/>
            <a:ext cx="4616194" cy="4616194"/>
          </a:xfrm>
          <a:custGeom>
            <a:avLst/>
            <a:gdLst/>
            <a:ahLst/>
            <a:cxnLst/>
            <a:rect l="l" t="t" r="r" b="b"/>
            <a:pathLst>
              <a:path w="4616194" h="4616194">
                <a:moveTo>
                  <a:pt x="0" y="0"/>
                </a:moveTo>
                <a:lnTo>
                  <a:pt x="4616194" y="0"/>
                </a:lnTo>
                <a:lnTo>
                  <a:pt x="4616194" y="4616194"/>
                </a:lnTo>
                <a:lnTo>
                  <a:pt x="0" y="461619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6431586" y="6887658"/>
            <a:ext cx="1421366" cy="1428488"/>
          </a:xfrm>
          <a:custGeom>
            <a:avLst/>
            <a:gdLst/>
            <a:ahLst/>
            <a:cxnLst/>
            <a:rect l="l" t="t" r="r" b="b"/>
            <a:pathLst>
              <a:path w="1421366" h="1428488">
                <a:moveTo>
                  <a:pt x="0" y="0"/>
                </a:moveTo>
                <a:lnTo>
                  <a:pt x="1421366" y="0"/>
                </a:lnTo>
                <a:lnTo>
                  <a:pt x="1421366" y="1428488"/>
                </a:lnTo>
                <a:lnTo>
                  <a:pt x="0" y="142848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1"/>
          <p:cNvSpPr txBox="1"/>
          <p:nvPr/>
        </p:nvSpPr>
        <p:spPr>
          <a:xfrm>
            <a:off x="468130" y="1645152"/>
            <a:ext cx="8525731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841"/>
              </a:lnSpc>
              <a:spcBef>
                <a:spcPct val="0"/>
              </a:spcBef>
            </a:pPr>
            <a:r>
              <a:rPr lang="en-US" sz="7368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Our Goal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68130" y="2724887"/>
            <a:ext cx="13400270" cy="16960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ct val="150000"/>
              </a:lnSpc>
              <a:spcBef>
                <a:spcPct val="0"/>
              </a:spcBef>
            </a:pPr>
            <a:r>
              <a:rPr lang="en-US" sz="3893" dirty="0">
                <a:solidFill>
                  <a:srgbClr val="101010"/>
                </a:solidFill>
                <a:latin typeface="Montserrat"/>
              </a:rPr>
              <a:t>Establish the inaugural Potomac Falls High School Crew Team for Spring 2025 Season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08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6980" y="229764"/>
            <a:ext cx="17914039" cy="1965358"/>
          </a:xfrm>
          <a:custGeom>
            <a:avLst/>
            <a:gdLst/>
            <a:ahLst/>
            <a:cxnLst/>
            <a:rect l="l" t="t" r="r" b="b"/>
            <a:pathLst>
              <a:path w="17914039" h="1965358">
                <a:moveTo>
                  <a:pt x="0" y="0"/>
                </a:moveTo>
                <a:lnTo>
                  <a:pt x="17914040" y="0"/>
                </a:lnTo>
                <a:lnTo>
                  <a:pt x="17914040" y="1965357"/>
                </a:lnTo>
                <a:lnTo>
                  <a:pt x="0" y="196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l="-2192" t="-73906" r="-340" b="-5973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340023" y="2192373"/>
            <a:ext cx="19138596" cy="19138596"/>
          </a:xfrm>
          <a:custGeom>
            <a:avLst/>
            <a:gdLst/>
            <a:ahLst/>
            <a:cxnLst/>
            <a:rect l="l" t="t" r="r" b="b"/>
            <a:pathLst>
              <a:path w="19138596" h="19138596">
                <a:moveTo>
                  <a:pt x="0" y="0"/>
                </a:moveTo>
                <a:lnTo>
                  <a:pt x="19138596" y="0"/>
                </a:lnTo>
                <a:lnTo>
                  <a:pt x="19138596" y="19138596"/>
                </a:lnTo>
                <a:lnTo>
                  <a:pt x="0" y="19138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/>
          <p:cNvGrpSpPr/>
          <p:nvPr/>
        </p:nvGrpSpPr>
        <p:grpSpPr>
          <a:xfrm>
            <a:off x="0" y="3284041"/>
            <a:ext cx="18288000" cy="6957061"/>
            <a:chOff x="0" y="0"/>
            <a:chExt cx="4816593" cy="150064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816592" cy="1500641"/>
            </a:xfrm>
            <a:custGeom>
              <a:avLst/>
              <a:gdLst/>
              <a:ahLst/>
              <a:cxnLst/>
              <a:rect l="l" t="t" r="r" b="b"/>
              <a:pathLst>
                <a:path w="4816592" h="1500641">
                  <a:moveTo>
                    <a:pt x="0" y="0"/>
                  </a:moveTo>
                  <a:lnTo>
                    <a:pt x="4816592" y="0"/>
                  </a:lnTo>
                  <a:lnTo>
                    <a:pt x="4816592" y="1500641"/>
                  </a:lnTo>
                  <a:lnTo>
                    <a:pt x="0" y="1500641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-47625"/>
              <a:ext cx="4816593" cy="1548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209270" y="3253757"/>
            <a:ext cx="3018934" cy="610875"/>
            <a:chOff x="299830" y="-1160003"/>
            <a:chExt cx="1129989" cy="228651"/>
          </a:xfrm>
        </p:grpSpPr>
        <p:sp>
          <p:nvSpPr>
            <p:cNvPr id="8" name="Freeform 8"/>
            <p:cNvSpPr/>
            <p:nvPr/>
          </p:nvSpPr>
          <p:spPr>
            <a:xfrm>
              <a:off x="363667" y="-1133803"/>
              <a:ext cx="1066152" cy="181026"/>
            </a:xfrm>
            <a:custGeom>
              <a:avLst/>
              <a:gdLst/>
              <a:ahLst/>
              <a:cxnLst/>
              <a:rect l="l" t="t" r="r" b="b"/>
              <a:pathLst>
                <a:path w="1066152" h="181026">
                  <a:moveTo>
                    <a:pt x="90513" y="0"/>
                  </a:moveTo>
                  <a:lnTo>
                    <a:pt x="975639" y="0"/>
                  </a:lnTo>
                  <a:cubicBezTo>
                    <a:pt x="999644" y="0"/>
                    <a:pt x="1022667" y="9536"/>
                    <a:pt x="1039641" y="26511"/>
                  </a:cubicBezTo>
                  <a:cubicBezTo>
                    <a:pt x="1056616" y="43485"/>
                    <a:pt x="1066152" y="66507"/>
                    <a:pt x="1066152" y="90513"/>
                  </a:cubicBezTo>
                  <a:lnTo>
                    <a:pt x="1066152" y="90513"/>
                  </a:lnTo>
                  <a:cubicBezTo>
                    <a:pt x="1066152" y="114518"/>
                    <a:pt x="1056616" y="137541"/>
                    <a:pt x="1039641" y="154515"/>
                  </a:cubicBezTo>
                  <a:cubicBezTo>
                    <a:pt x="1022667" y="171490"/>
                    <a:pt x="999644" y="181026"/>
                    <a:pt x="975639" y="181026"/>
                  </a:cubicBezTo>
                  <a:lnTo>
                    <a:pt x="90513" y="181026"/>
                  </a:lnTo>
                  <a:cubicBezTo>
                    <a:pt x="66507" y="181026"/>
                    <a:pt x="43485" y="171490"/>
                    <a:pt x="26511" y="154515"/>
                  </a:cubicBezTo>
                  <a:cubicBezTo>
                    <a:pt x="9536" y="137541"/>
                    <a:pt x="0" y="114518"/>
                    <a:pt x="0" y="90513"/>
                  </a:cubicBezTo>
                  <a:lnTo>
                    <a:pt x="0" y="90513"/>
                  </a:lnTo>
                  <a:cubicBezTo>
                    <a:pt x="0" y="66507"/>
                    <a:pt x="9536" y="43485"/>
                    <a:pt x="26511" y="26511"/>
                  </a:cubicBezTo>
                  <a:cubicBezTo>
                    <a:pt x="43485" y="9536"/>
                    <a:pt x="66507" y="0"/>
                    <a:pt x="90513" y="0"/>
                  </a:cubicBezTo>
                  <a:close/>
                </a:path>
              </a:pathLst>
            </a:custGeom>
            <a:solidFill>
              <a:srgbClr val="2F084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299830" y="-1160003"/>
              <a:ext cx="1066152" cy="2286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Montserrat Bold"/>
                </a:rPr>
                <a:t>Club Board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0" y="9583873"/>
            <a:ext cx="18458550" cy="703127"/>
            <a:chOff x="0" y="0"/>
            <a:chExt cx="4676724" cy="32778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4676724" cy="327783"/>
            </a:xfrm>
            <a:custGeom>
              <a:avLst/>
              <a:gdLst/>
              <a:ahLst/>
              <a:cxnLst/>
              <a:rect l="l" t="t" r="r" b="b"/>
              <a:pathLst>
                <a:path w="4676724" h="327783">
                  <a:moveTo>
                    <a:pt x="0" y="0"/>
                  </a:moveTo>
                  <a:lnTo>
                    <a:pt x="4676724" y="0"/>
                  </a:lnTo>
                  <a:lnTo>
                    <a:pt x="4676724" y="327783"/>
                  </a:lnTo>
                  <a:lnTo>
                    <a:pt x="0" y="327783"/>
                  </a:ln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4676724" cy="36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16000046" y="7918828"/>
            <a:ext cx="2038713" cy="2038713"/>
            <a:chOff x="0" y="0"/>
            <a:chExt cx="812800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48" name="TextBox 48"/>
          <p:cNvSpPr txBox="1"/>
          <p:nvPr/>
        </p:nvSpPr>
        <p:spPr>
          <a:xfrm>
            <a:off x="1379820" y="4154855"/>
            <a:ext cx="4060498" cy="396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73"/>
              </a:lnSpc>
            </a:pPr>
            <a:r>
              <a:rPr lang="en-US" sz="1600" b="1" dirty="0">
                <a:solidFill>
                  <a:srgbClr val="000000"/>
                </a:solidFill>
                <a:latin typeface="Montserrat"/>
              </a:rPr>
              <a:t>Ali Ibrahimi: Co-Founder &amp; President</a:t>
            </a:r>
          </a:p>
        </p:txBody>
      </p:sp>
      <p:sp>
        <p:nvSpPr>
          <p:cNvPr id="53" name="TextBox 48">
            <a:extLst>
              <a:ext uri="{FF2B5EF4-FFF2-40B4-BE49-F238E27FC236}">
                <a16:creationId xmlns:a16="http://schemas.microsoft.com/office/drawing/2014/main" id="{553DF9DC-2EC9-3B11-72BD-66F5A79BC5FA}"/>
              </a:ext>
            </a:extLst>
          </p:cNvPr>
          <p:cNvSpPr txBox="1"/>
          <p:nvPr/>
        </p:nvSpPr>
        <p:spPr>
          <a:xfrm>
            <a:off x="1376383" y="4808335"/>
            <a:ext cx="4060498" cy="396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73"/>
              </a:lnSpc>
            </a:pPr>
            <a:r>
              <a:rPr lang="en-US" sz="1600" b="1" dirty="0" err="1">
                <a:solidFill>
                  <a:srgbClr val="000000"/>
                </a:solidFill>
                <a:latin typeface="Montserrat"/>
              </a:rPr>
              <a:t>Khatera</a:t>
            </a:r>
            <a:r>
              <a:rPr lang="en-US" sz="1600" b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ontserrat"/>
              </a:rPr>
              <a:t>Panjshiri</a:t>
            </a:r>
            <a:r>
              <a:rPr lang="en-US" sz="1600" b="1" dirty="0">
                <a:solidFill>
                  <a:srgbClr val="000000"/>
                </a:solidFill>
                <a:latin typeface="Montserrat"/>
              </a:rPr>
              <a:t> : Co-Founder &amp; VP</a:t>
            </a:r>
          </a:p>
        </p:txBody>
      </p:sp>
      <p:sp>
        <p:nvSpPr>
          <p:cNvPr id="54" name="TextBox 48">
            <a:extLst>
              <a:ext uri="{FF2B5EF4-FFF2-40B4-BE49-F238E27FC236}">
                <a16:creationId xmlns:a16="http://schemas.microsoft.com/office/drawing/2014/main" id="{D32B103A-D974-9C4D-496E-9D88C8C6F3C1}"/>
              </a:ext>
            </a:extLst>
          </p:cNvPr>
          <p:cNvSpPr txBox="1"/>
          <p:nvPr/>
        </p:nvSpPr>
        <p:spPr>
          <a:xfrm>
            <a:off x="1376383" y="5530831"/>
            <a:ext cx="2465338" cy="396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73"/>
              </a:lnSpc>
            </a:pPr>
            <a:r>
              <a:rPr lang="en-US" sz="1600" b="1" dirty="0" err="1">
                <a:solidFill>
                  <a:srgbClr val="000000"/>
                </a:solidFill>
                <a:latin typeface="Montserrat"/>
              </a:rPr>
              <a:t>Hibe</a:t>
            </a:r>
            <a:r>
              <a:rPr lang="en-US" sz="1600" b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ontserrat"/>
              </a:rPr>
              <a:t>Kalfan</a:t>
            </a:r>
            <a:r>
              <a:rPr lang="en-US" sz="1600" b="1" dirty="0">
                <a:solidFill>
                  <a:srgbClr val="000000"/>
                </a:solidFill>
                <a:latin typeface="Montserrat"/>
              </a:rPr>
              <a:t>: Secretary</a:t>
            </a:r>
          </a:p>
        </p:txBody>
      </p:sp>
      <p:sp>
        <p:nvSpPr>
          <p:cNvPr id="55" name="TextBox 48">
            <a:extLst>
              <a:ext uri="{FF2B5EF4-FFF2-40B4-BE49-F238E27FC236}">
                <a16:creationId xmlns:a16="http://schemas.microsoft.com/office/drawing/2014/main" id="{8963D01F-049A-0E39-1737-4783CCFA8572}"/>
              </a:ext>
            </a:extLst>
          </p:cNvPr>
          <p:cNvSpPr txBox="1"/>
          <p:nvPr/>
        </p:nvSpPr>
        <p:spPr>
          <a:xfrm>
            <a:off x="1400793" y="6183192"/>
            <a:ext cx="2465338" cy="396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73"/>
              </a:lnSpc>
            </a:pPr>
            <a:r>
              <a:rPr lang="en-US" sz="1600" b="1" dirty="0">
                <a:solidFill>
                  <a:srgbClr val="000000"/>
                </a:solidFill>
                <a:latin typeface="Montserrat"/>
              </a:rPr>
              <a:t>Julie Flake: Treasurer</a:t>
            </a:r>
          </a:p>
        </p:txBody>
      </p:sp>
      <p:grpSp>
        <p:nvGrpSpPr>
          <p:cNvPr id="56" name="Group 7">
            <a:extLst>
              <a:ext uri="{FF2B5EF4-FFF2-40B4-BE49-F238E27FC236}">
                <a16:creationId xmlns:a16="http://schemas.microsoft.com/office/drawing/2014/main" id="{5837D2EB-378C-A8E1-C2B5-9BDD8AFA8CFE}"/>
              </a:ext>
            </a:extLst>
          </p:cNvPr>
          <p:cNvGrpSpPr/>
          <p:nvPr/>
        </p:nvGrpSpPr>
        <p:grpSpPr>
          <a:xfrm>
            <a:off x="7276204" y="3238500"/>
            <a:ext cx="3018934" cy="610875"/>
            <a:chOff x="299830" y="-1160003"/>
            <a:chExt cx="1129989" cy="228651"/>
          </a:xfrm>
        </p:grpSpPr>
        <p:sp>
          <p:nvSpPr>
            <p:cNvPr id="57" name="Freeform 8">
              <a:extLst>
                <a:ext uri="{FF2B5EF4-FFF2-40B4-BE49-F238E27FC236}">
                  <a16:creationId xmlns:a16="http://schemas.microsoft.com/office/drawing/2014/main" id="{901E80F9-B2C7-9342-1A39-B1517D306BCB}"/>
                </a:ext>
              </a:extLst>
            </p:cNvPr>
            <p:cNvSpPr/>
            <p:nvPr/>
          </p:nvSpPr>
          <p:spPr>
            <a:xfrm>
              <a:off x="363667" y="-1133803"/>
              <a:ext cx="1066152" cy="181026"/>
            </a:xfrm>
            <a:custGeom>
              <a:avLst/>
              <a:gdLst/>
              <a:ahLst/>
              <a:cxnLst/>
              <a:rect l="l" t="t" r="r" b="b"/>
              <a:pathLst>
                <a:path w="1066152" h="181026">
                  <a:moveTo>
                    <a:pt x="90513" y="0"/>
                  </a:moveTo>
                  <a:lnTo>
                    <a:pt x="975639" y="0"/>
                  </a:lnTo>
                  <a:cubicBezTo>
                    <a:pt x="999644" y="0"/>
                    <a:pt x="1022667" y="9536"/>
                    <a:pt x="1039641" y="26511"/>
                  </a:cubicBezTo>
                  <a:cubicBezTo>
                    <a:pt x="1056616" y="43485"/>
                    <a:pt x="1066152" y="66507"/>
                    <a:pt x="1066152" y="90513"/>
                  </a:cubicBezTo>
                  <a:lnTo>
                    <a:pt x="1066152" y="90513"/>
                  </a:lnTo>
                  <a:cubicBezTo>
                    <a:pt x="1066152" y="114518"/>
                    <a:pt x="1056616" y="137541"/>
                    <a:pt x="1039641" y="154515"/>
                  </a:cubicBezTo>
                  <a:cubicBezTo>
                    <a:pt x="1022667" y="171490"/>
                    <a:pt x="999644" y="181026"/>
                    <a:pt x="975639" y="181026"/>
                  </a:cubicBezTo>
                  <a:lnTo>
                    <a:pt x="90513" y="181026"/>
                  </a:lnTo>
                  <a:cubicBezTo>
                    <a:pt x="66507" y="181026"/>
                    <a:pt x="43485" y="171490"/>
                    <a:pt x="26511" y="154515"/>
                  </a:cubicBezTo>
                  <a:cubicBezTo>
                    <a:pt x="9536" y="137541"/>
                    <a:pt x="0" y="114518"/>
                    <a:pt x="0" y="90513"/>
                  </a:cubicBezTo>
                  <a:lnTo>
                    <a:pt x="0" y="90513"/>
                  </a:lnTo>
                  <a:cubicBezTo>
                    <a:pt x="0" y="66507"/>
                    <a:pt x="9536" y="43485"/>
                    <a:pt x="26511" y="26511"/>
                  </a:cubicBezTo>
                  <a:cubicBezTo>
                    <a:pt x="43485" y="9536"/>
                    <a:pt x="66507" y="0"/>
                    <a:pt x="90513" y="0"/>
                  </a:cubicBezTo>
                  <a:close/>
                </a:path>
              </a:pathLst>
            </a:custGeom>
            <a:solidFill>
              <a:srgbClr val="2F084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58" name="TextBox 9">
              <a:extLst>
                <a:ext uri="{FF2B5EF4-FFF2-40B4-BE49-F238E27FC236}">
                  <a16:creationId xmlns:a16="http://schemas.microsoft.com/office/drawing/2014/main" id="{412F1B14-6886-01CE-9448-74077CB8F395}"/>
                </a:ext>
              </a:extLst>
            </p:cNvPr>
            <p:cNvSpPr txBox="1"/>
            <p:nvPr/>
          </p:nvSpPr>
          <p:spPr>
            <a:xfrm>
              <a:off x="299830" y="-1160003"/>
              <a:ext cx="1066152" cy="2286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Montserrat Bold"/>
                </a:rPr>
                <a:t>Coaches</a:t>
              </a:r>
            </a:p>
          </p:txBody>
        </p:sp>
      </p:grpSp>
      <p:sp>
        <p:nvSpPr>
          <p:cNvPr id="59" name="TextBox 48">
            <a:extLst>
              <a:ext uri="{FF2B5EF4-FFF2-40B4-BE49-F238E27FC236}">
                <a16:creationId xmlns:a16="http://schemas.microsoft.com/office/drawing/2014/main" id="{67A827BB-7952-E523-B059-10095144BCBB}"/>
              </a:ext>
            </a:extLst>
          </p:cNvPr>
          <p:cNvSpPr txBox="1"/>
          <p:nvPr/>
        </p:nvSpPr>
        <p:spPr>
          <a:xfrm>
            <a:off x="12564031" y="5057539"/>
            <a:ext cx="6319817" cy="17818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73"/>
              </a:lnSpc>
            </a:pPr>
            <a:r>
              <a:rPr lang="en-US" sz="1600" b="1" dirty="0">
                <a:solidFill>
                  <a:srgbClr val="000000"/>
                </a:solidFill>
                <a:latin typeface="Montserrat"/>
              </a:rPr>
              <a:t>Registration/Volunteer Coordinator: </a:t>
            </a:r>
          </a:p>
          <a:p>
            <a:pPr lvl="1">
              <a:lnSpc>
                <a:spcPts val="3573"/>
              </a:lnSpc>
            </a:pPr>
            <a:r>
              <a:rPr lang="en-US" sz="1600" b="1" dirty="0">
                <a:solidFill>
                  <a:srgbClr val="000000"/>
                </a:solidFill>
                <a:latin typeface="Montserrat"/>
              </a:rPr>
              <a:t>Dean/Bonnie Ballew</a:t>
            </a:r>
          </a:p>
          <a:p>
            <a:pPr>
              <a:lnSpc>
                <a:spcPts val="3573"/>
              </a:lnSpc>
            </a:pPr>
            <a:r>
              <a:rPr lang="en-US" sz="1600" b="1" dirty="0">
                <a:solidFill>
                  <a:srgbClr val="000000"/>
                </a:solidFill>
                <a:latin typeface="Montserrat"/>
              </a:rPr>
              <a:t>Club Sponsor: TBD</a:t>
            </a:r>
          </a:p>
          <a:p>
            <a:pPr>
              <a:lnSpc>
                <a:spcPts val="3573"/>
              </a:lnSpc>
            </a:pPr>
            <a:r>
              <a:rPr lang="en-US" sz="1600" b="1" dirty="0">
                <a:solidFill>
                  <a:srgbClr val="000000"/>
                </a:solidFill>
                <a:latin typeface="Montserrat"/>
              </a:rPr>
              <a:t>Social Media Manager: Brenna Gordon</a:t>
            </a:r>
          </a:p>
        </p:txBody>
      </p:sp>
      <p:sp>
        <p:nvSpPr>
          <p:cNvPr id="68" name="TextBox 48">
            <a:extLst>
              <a:ext uri="{FF2B5EF4-FFF2-40B4-BE49-F238E27FC236}">
                <a16:creationId xmlns:a16="http://schemas.microsoft.com/office/drawing/2014/main" id="{A7C5AD22-4516-3A0C-19B4-774CEEE3FAA7}"/>
              </a:ext>
            </a:extLst>
          </p:cNvPr>
          <p:cNvSpPr txBox="1"/>
          <p:nvPr/>
        </p:nvSpPr>
        <p:spPr>
          <a:xfrm>
            <a:off x="7117758" y="4516545"/>
            <a:ext cx="4060498" cy="396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73"/>
              </a:lnSpc>
            </a:pPr>
            <a:r>
              <a:rPr lang="en-US" sz="1600" b="1" dirty="0" err="1">
                <a:solidFill>
                  <a:srgbClr val="000000"/>
                </a:solidFill>
                <a:latin typeface="Montserrat"/>
              </a:rPr>
              <a:t>Khatera</a:t>
            </a:r>
            <a:r>
              <a:rPr lang="en-US" sz="1600" b="1" dirty="0">
                <a:solidFill>
                  <a:srgbClr val="000000"/>
                </a:solidFill>
                <a:latin typeface="Montserrat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Montserrat"/>
              </a:rPr>
              <a:t>Panjshiri</a:t>
            </a:r>
            <a:r>
              <a:rPr lang="en-US" sz="1600" b="1" dirty="0">
                <a:solidFill>
                  <a:srgbClr val="000000"/>
                </a:solidFill>
                <a:latin typeface="Montserrat"/>
              </a:rPr>
              <a:t> : Head Coach</a:t>
            </a:r>
          </a:p>
        </p:txBody>
      </p:sp>
      <p:sp>
        <p:nvSpPr>
          <p:cNvPr id="69" name="TextBox 48">
            <a:extLst>
              <a:ext uri="{FF2B5EF4-FFF2-40B4-BE49-F238E27FC236}">
                <a16:creationId xmlns:a16="http://schemas.microsoft.com/office/drawing/2014/main" id="{59F9B1D4-5000-EFE7-E6DA-47B79850E8F3}"/>
              </a:ext>
            </a:extLst>
          </p:cNvPr>
          <p:cNvSpPr txBox="1"/>
          <p:nvPr/>
        </p:nvSpPr>
        <p:spPr>
          <a:xfrm>
            <a:off x="7105566" y="5194171"/>
            <a:ext cx="4060498" cy="396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73"/>
              </a:lnSpc>
            </a:pPr>
            <a:r>
              <a:rPr lang="en-US" sz="1600" b="1" dirty="0">
                <a:solidFill>
                  <a:srgbClr val="000000"/>
                </a:solidFill>
                <a:latin typeface="Montserrat"/>
              </a:rPr>
              <a:t>Assistant Coach: Dean Ballew (TBD) </a:t>
            </a:r>
          </a:p>
        </p:txBody>
      </p:sp>
      <p:grpSp>
        <p:nvGrpSpPr>
          <p:cNvPr id="86" name="Group 7">
            <a:extLst>
              <a:ext uri="{FF2B5EF4-FFF2-40B4-BE49-F238E27FC236}">
                <a16:creationId xmlns:a16="http://schemas.microsoft.com/office/drawing/2014/main" id="{953A37E8-8910-CF91-B237-0459D51A48DF}"/>
              </a:ext>
            </a:extLst>
          </p:cNvPr>
          <p:cNvGrpSpPr/>
          <p:nvPr/>
        </p:nvGrpSpPr>
        <p:grpSpPr>
          <a:xfrm>
            <a:off x="12628293" y="3238500"/>
            <a:ext cx="3018934" cy="610875"/>
            <a:chOff x="299830" y="-1160003"/>
            <a:chExt cx="1129989" cy="228651"/>
          </a:xfrm>
        </p:grpSpPr>
        <p:sp>
          <p:nvSpPr>
            <p:cNvPr id="87" name="Freeform 8">
              <a:extLst>
                <a:ext uri="{FF2B5EF4-FFF2-40B4-BE49-F238E27FC236}">
                  <a16:creationId xmlns:a16="http://schemas.microsoft.com/office/drawing/2014/main" id="{BBB0AFF5-53E8-D3C9-489E-3DBAAD334B52}"/>
                </a:ext>
              </a:extLst>
            </p:cNvPr>
            <p:cNvSpPr/>
            <p:nvPr/>
          </p:nvSpPr>
          <p:spPr>
            <a:xfrm>
              <a:off x="363667" y="-1133803"/>
              <a:ext cx="1066152" cy="181026"/>
            </a:xfrm>
            <a:custGeom>
              <a:avLst/>
              <a:gdLst/>
              <a:ahLst/>
              <a:cxnLst/>
              <a:rect l="l" t="t" r="r" b="b"/>
              <a:pathLst>
                <a:path w="1066152" h="181026">
                  <a:moveTo>
                    <a:pt x="90513" y="0"/>
                  </a:moveTo>
                  <a:lnTo>
                    <a:pt x="975639" y="0"/>
                  </a:lnTo>
                  <a:cubicBezTo>
                    <a:pt x="999644" y="0"/>
                    <a:pt x="1022667" y="9536"/>
                    <a:pt x="1039641" y="26511"/>
                  </a:cubicBezTo>
                  <a:cubicBezTo>
                    <a:pt x="1056616" y="43485"/>
                    <a:pt x="1066152" y="66507"/>
                    <a:pt x="1066152" y="90513"/>
                  </a:cubicBezTo>
                  <a:lnTo>
                    <a:pt x="1066152" y="90513"/>
                  </a:lnTo>
                  <a:cubicBezTo>
                    <a:pt x="1066152" y="114518"/>
                    <a:pt x="1056616" y="137541"/>
                    <a:pt x="1039641" y="154515"/>
                  </a:cubicBezTo>
                  <a:cubicBezTo>
                    <a:pt x="1022667" y="171490"/>
                    <a:pt x="999644" y="181026"/>
                    <a:pt x="975639" y="181026"/>
                  </a:cubicBezTo>
                  <a:lnTo>
                    <a:pt x="90513" y="181026"/>
                  </a:lnTo>
                  <a:cubicBezTo>
                    <a:pt x="66507" y="181026"/>
                    <a:pt x="43485" y="171490"/>
                    <a:pt x="26511" y="154515"/>
                  </a:cubicBezTo>
                  <a:cubicBezTo>
                    <a:pt x="9536" y="137541"/>
                    <a:pt x="0" y="114518"/>
                    <a:pt x="0" y="90513"/>
                  </a:cubicBezTo>
                  <a:lnTo>
                    <a:pt x="0" y="90513"/>
                  </a:lnTo>
                  <a:cubicBezTo>
                    <a:pt x="0" y="66507"/>
                    <a:pt x="9536" y="43485"/>
                    <a:pt x="26511" y="26511"/>
                  </a:cubicBezTo>
                  <a:cubicBezTo>
                    <a:pt x="43485" y="9536"/>
                    <a:pt x="66507" y="0"/>
                    <a:pt x="90513" y="0"/>
                  </a:cubicBezTo>
                  <a:close/>
                </a:path>
              </a:pathLst>
            </a:custGeom>
            <a:solidFill>
              <a:srgbClr val="2F084D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88" name="TextBox 9">
              <a:extLst>
                <a:ext uri="{FF2B5EF4-FFF2-40B4-BE49-F238E27FC236}">
                  <a16:creationId xmlns:a16="http://schemas.microsoft.com/office/drawing/2014/main" id="{9797546A-568C-EA9C-1EE5-2B2534EC0466}"/>
                </a:ext>
              </a:extLst>
            </p:cNvPr>
            <p:cNvSpPr txBox="1"/>
            <p:nvPr/>
          </p:nvSpPr>
          <p:spPr>
            <a:xfrm>
              <a:off x="299830" y="-1160003"/>
              <a:ext cx="1066152" cy="22865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220"/>
                </a:lnSpc>
              </a:pPr>
              <a:r>
                <a:rPr lang="en-US" sz="2300" dirty="0">
                  <a:solidFill>
                    <a:srgbClr val="FFFFFF"/>
                  </a:solidFill>
                  <a:latin typeface="Montserrat Bold"/>
                </a:rPr>
                <a:t>Support</a:t>
              </a:r>
            </a:p>
          </p:txBody>
        </p:sp>
      </p:grpSp>
      <p:sp>
        <p:nvSpPr>
          <p:cNvPr id="89" name="TextBox 48">
            <a:extLst>
              <a:ext uri="{FF2B5EF4-FFF2-40B4-BE49-F238E27FC236}">
                <a16:creationId xmlns:a16="http://schemas.microsoft.com/office/drawing/2014/main" id="{0F7E5BA3-6686-D242-8682-5607AF040B7A}"/>
              </a:ext>
            </a:extLst>
          </p:cNvPr>
          <p:cNvSpPr txBox="1"/>
          <p:nvPr/>
        </p:nvSpPr>
        <p:spPr>
          <a:xfrm>
            <a:off x="12564031" y="4461810"/>
            <a:ext cx="3196118" cy="396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73"/>
              </a:lnSpc>
            </a:pPr>
            <a:r>
              <a:rPr lang="en-US" sz="1600" b="1" dirty="0">
                <a:solidFill>
                  <a:srgbClr val="000000"/>
                </a:solidFill>
                <a:latin typeface="Montserrat"/>
              </a:rPr>
              <a:t>PFHS Sponsor: Jennifer Blair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242432" y="2078363"/>
            <a:ext cx="5433840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99"/>
              </a:lnSpc>
              <a:spcBef>
                <a:spcPct val="0"/>
              </a:spcBef>
            </a:pPr>
            <a:r>
              <a:rPr lang="en-US" sz="7416" dirty="0">
                <a:solidFill>
                  <a:srgbClr val="FFFFFF"/>
                </a:solidFill>
                <a:latin typeface="Roboto Bold"/>
              </a:rPr>
              <a:t>Crew Board</a:t>
            </a:r>
          </a:p>
        </p:txBody>
      </p:sp>
      <p:sp>
        <p:nvSpPr>
          <p:cNvPr id="90" name="TextBox 23">
            <a:extLst>
              <a:ext uri="{FF2B5EF4-FFF2-40B4-BE49-F238E27FC236}">
                <a16:creationId xmlns:a16="http://schemas.microsoft.com/office/drawing/2014/main" id="{8FA79063-5B13-441F-11CE-82396033171C}"/>
              </a:ext>
            </a:extLst>
          </p:cNvPr>
          <p:cNvSpPr txBox="1"/>
          <p:nvPr/>
        </p:nvSpPr>
        <p:spPr>
          <a:xfrm>
            <a:off x="3734238" y="7965946"/>
            <a:ext cx="10213081" cy="969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456"/>
              </a:lnSpc>
              <a:spcBef>
                <a:spcPct val="0"/>
              </a:spcBef>
            </a:pPr>
            <a:r>
              <a:rPr lang="en-US" sz="4800" i="1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We need additional Support &amp; Volunteers</a:t>
            </a:r>
          </a:p>
        </p:txBody>
      </p:sp>
      <p:sp>
        <p:nvSpPr>
          <p:cNvPr id="22" name="TextBox 48">
            <a:extLst>
              <a:ext uri="{FF2B5EF4-FFF2-40B4-BE49-F238E27FC236}">
                <a16:creationId xmlns:a16="http://schemas.microsoft.com/office/drawing/2014/main" id="{5C657A5A-C0A8-CD8C-3DCC-33A5FDC84692}"/>
              </a:ext>
            </a:extLst>
          </p:cNvPr>
          <p:cNvSpPr txBox="1"/>
          <p:nvPr/>
        </p:nvSpPr>
        <p:spPr>
          <a:xfrm>
            <a:off x="7047397" y="5828806"/>
            <a:ext cx="4193202" cy="3969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573"/>
              </a:lnSpc>
            </a:pPr>
            <a:r>
              <a:rPr lang="en-US" sz="1600" b="1" dirty="0">
                <a:solidFill>
                  <a:srgbClr val="000000"/>
                </a:solidFill>
                <a:latin typeface="Montserrat"/>
              </a:rPr>
              <a:t>Assistant Coach: Brenna Gordon (TBD)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084D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29703F-049A-F57B-0B8E-1F7A0AC11C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6E6A5DC-FA56-5358-DA3B-9C1380CD4BF5}"/>
              </a:ext>
            </a:extLst>
          </p:cNvPr>
          <p:cNvSpPr/>
          <p:nvPr/>
        </p:nvSpPr>
        <p:spPr>
          <a:xfrm>
            <a:off x="186980" y="229764"/>
            <a:ext cx="17914039" cy="1965358"/>
          </a:xfrm>
          <a:custGeom>
            <a:avLst/>
            <a:gdLst/>
            <a:ahLst/>
            <a:cxnLst/>
            <a:rect l="l" t="t" r="r" b="b"/>
            <a:pathLst>
              <a:path w="17914039" h="1965358">
                <a:moveTo>
                  <a:pt x="0" y="0"/>
                </a:moveTo>
                <a:lnTo>
                  <a:pt x="17914040" y="0"/>
                </a:lnTo>
                <a:lnTo>
                  <a:pt x="17914040" y="1965357"/>
                </a:lnTo>
                <a:lnTo>
                  <a:pt x="0" y="1965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3000"/>
            </a:blip>
            <a:stretch>
              <a:fillRect l="-2192" t="-73906" r="-340" b="-59739"/>
            </a:stretch>
          </a:blipFill>
        </p:spPr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A49C840-E5D5-2AD2-0AD0-21A7FE02FF75}"/>
              </a:ext>
            </a:extLst>
          </p:cNvPr>
          <p:cNvSpPr/>
          <p:nvPr/>
        </p:nvSpPr>
        <p:spPr>
          <a:xfrm>
            <a:off x="-340023" y="2192373"/>
            <a:ext cx="19138596" cy="19138596"/>
          </a:xfrm>
          <a:custGeom>
            <a:avLst/>
            <a:gdLst/>
            <a:ahLst/>
            <a:cxnLst/>
            <a:rect l="l" t="t" r="r" b="b"/>
            <a:pathLst>
              <a:path w="19138596" h="19138596">
                <a:moveTo>
                  <a:pt x="0" y="0"/>
                </a:moveTo>
                <a:lnTo>
                  <a:pt x="19138596" y="0"/>
                </a:lnTo>
                <a:lnTo>
                  <a:pt x="19138596" y="19138596"/>
                </a:lnTo>
                <a:lnTo>
                  <a:pt x="0" y="191385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62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C559290-6199-ACD0-7460-FD6634D1835F}"/>
              </a:ext>
            </a:extLst>
          </p:cNvPr>
          <p:cNvGrpSpPr/>
          <p:nvPr/>
        </p:nvGrpSpPr>
        <p:grpSpPr>
          <a:xfrm>
            <a:off x="0" y="3284041"/>
            <a:ext cx="18288000" cy="6957061"/>
            <a:chOff x="0" y="0"/>
            <a:chExt cx="4816593" cy="1500641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9F9775DF-104E-8C6F-4C87-1C22C62E74CD}"/>
                </a:ext>
              </a:extLst>
            </p:cNvPr>
            <p:cNvSpPr/>
            <p:nvPr/>
          </p:nvSpPr>
          <p:spPr>
            <a:xfrm>
              <a:off x="0" y="0"/>
              <a:ext cx="4816592" cy="1500641"/>
            </a:xfrm>
            <a:custGeom>
              <a:avLst/>
              <a:gdLst/>
              <a:ahLst/>
              <a:cxnLst/>
              <a:rect l="l" t="t" r="r" b="b"/>
              <a:pathLst>
                <a:path w="4816592" h="1500641">
                  <a:moveTo>
                    <a:pt x="0" y="0"/>
                  </a:moveTo>
                  <a:lnTo>
                    <a:pt x="4816592" y="0"/>
                  </a:lnTo>
                  <a:lnTo>
                    <a:pt x="4816592" y="1500641"/>
                  </a:lnTo>
                  <a:lnTo>
                    <a:pt x="0" y="1500641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1B107F26-2290-6831-55CB-825C7E4B111C}"/>
                </a:ext>
              </a:extLst>
            </p:cNvPr>
            <p:cNvSpPr txBox="1"/>
            <p:nvPr/>
          </p:nvSpPr>
          <p:spPr>
            <a:xfrm>
              <a:off x="0" y="-47625"/>
              <a:ext cx="4816593" cy="15482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42" name="Group 42">
            <a:extLst>
              <a:ext uri="{FF2B5EF4-FFF2-40B4-BE49-F238E27FC236}">
                <a16:creationId xmlns:a16="http://schemas.microsoft.com/office/drawing/2014/main" id="{6EA35019-1F6C-1749-F3D4-FF97BDDA12C4}"/>
              </a:ext>
            </a:extLst>
          </p:cNvPr>
          <p:cNvGrpSpPr/>
          <p:nvPr/>
        </p:nvGrpSpPr>
        <p:grpSpPr>
          <a:xfrm>
            <a:off x="0" y="9583873"/>
            <a:ext cx="18458550" cy="703127"/>
            <a:chOff x="0" y="0"/>
            <a:chExt cx="4676724" cy="327783"/>
          </a:xfrm>
        </p:grpSpPr>
        <p:sp>
          <p:nvSpPr>
            <p:cNvPr id="43" name="Freeform 43">
              <a:extLst>
                <a:ext uri="{FF2B5EF4-FFF2-40B4-BE49-F238E27FC236}">
                  <a16:creationId xmlns:a16="http://schemas.microsoft.com/office/drawing/2014/main" id="{AEC28F09-F7C5-CC89-4304-7838F9F39939}"/>
                </a:ext>
              </a:extLst>
            </p:cNvPr>
            <p:cNvSpPr/>
            <p:nvPr/>
          </p:nvSpPr>
          <p:spPr>
            <a:xfrm>
              <a:off x="0" y="0"/>
              <a:ext cx="4676724" cy="327783"/>
            </a:xfrm>
            <a:custGeom>
              <a:avLst/>
              <a:gdLst/>
              <a:ahLst/>
              <a:cxnLst/>
              <a:rect l="l" t="t" r="r" b="b"/>
              <a:pathLst>
                <a:path w="4676724" h="327783">
                  <a:moveTo>
                    <a:pt x="0" y="0"/>
                  </a:moveTo>
                  <a:lnTo>
                    <a:pt x="4676724" y="0"/>
                  </a:lnTo>
                  <a:lnTo>
                    <a:pt x="4676724" y="327783"/>
                  </a:lnTo>
                  <a:lnTo>
                    <a:pt x="0" y="327783"/>
                  </a:ln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44" name="TextBox 44">
              <a:extLst>
                <a:ext uri="{FF2B5EF4-FFF2-40B4-BE49-F238E27FC236}">
                  <a16:creationId xmlns:a16="http://schemas.microsoft.com/office/drawing/2014/main" id="{88C81805-8181-D740-FE1D-77EA317AC2AC}"/>
                </a:ext>
              </a:extLst>
            </p:cNvPr>
            <p:cNvSpPr txBox="1"/>
            <p:nvPr/>
          </p:nvSpPr>
          <p:spPr>
            <a:xfrm>
              <a:off x="0" y="-38100"/>
              <a:ext cx="4676724" cy="36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45" name="Group 45">
            <a:extLst>
              <a:ext uri="{FF2B5EF4-FFF2-40B4-BE49-F238E27FC236}">
                <a16:creationId xmlns:a16="http://schemas.microsoft.com/office/drawing/2014/main" id="{910BD8A5-6E90-8DDC-432A-0F9379B1AAD6}"/>
              </a:ext>
            </a:extLst>
          </p:cNvPr>
          <p:cNvGrpSpPr/>
          <p:nvPr/>
        </p:nvGrpSpPr>
        <p:grpSpPr>
          <a:xfrm>
            <a:off x="16000046" y="7918828"/>
            <a:ext cx="2038713" cy="2038713"/>
            <a:chOff x="0" y="0"/>
            <a:chExt cx="812800" cy="812800"/>
          </a:xfrm>
        </p:grpSpPr>
        <p:sp>
          <p:nvSpPr>
            <p:cNvPr id="46" name="Freeform 46">
              <a:extLst>
                <a:ext uri="{FF2B5EF4-FFF2-40B4-BE49-F238E27FC236}">
                  <a16:creationId xmlns:a16="http://schemas.microsoft.com/office/drawing/2014/main" id="{0C838282-7085-E57F-3A36-875153ECD35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  <p:sp>
        <p:nvSpPr>
          <p:cNvPr id="47" name="TextBox 47">
            <a:extLst>
              <a:ext uri="{FF2B5EF4-FFF2-40B4-BE49-F238E27FC236}">
                <a16:creationId xmlns:a16="http://schemas.microsoft.com/office/drawing/2014/main" id="{6B3D411E-E777-1E12-59B0-F6E3E21DB5A8}"/>
              </a:ext>
            </a:extLst>
          </p:cNvPr>
          <p:cNvSpPr txBox="1"/>
          <p:nvPr/>
        </p:nvSpPr>
        <p:spPr>
          <a:xfrm>
            <a:off x="3581879" y="2181988"/>
            <a:ext cx="10752277" cy="1093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8899"/>
              </a:lnSpc>
              <a:spcBef>
                <a:spcPct val="0"/>
              </a:spcBef>
            </a:pPr>
            <a:r>
              <a:rPr lang="en-US" sz="7416" dirty="0">
                <a:solidFill>
                  <a:srgbClr val="FFFFFF"/>
                </a:solidFill>
                <a:latin typeface="Roboto Bold"/>
              </a:rPr>
              <a:t>Volunteers &amp; Support</a:t>
            </a:r>
          </a:p>
        </p:txBody>
      </p:sp>
      <p:sp>
        <p:nvSpPr>
          <p:cNvPr id="90" name="TextBox 23">
            <a:extLst>
              <a:ext uri="{FF2B5EF4-FFF2-40B4-BE49-F238E27FC236}">
                <a16:creationId xmlns:a16="http://schemas.microsoft.com/office/drawing/2014/main" id="{845F73FE-03D0-EFC1-5F9C-97B21924CD8F}"/>
              </a:ext>
            </a:extLst>
          </p:cNvPr>
          <p:cNvSpPr txBox="1"/>
          <p:nvPr/>
        </p:nvSpPr>
        <p:spPr>
          <a:xfrm>
            <a:off x="3734238" y="7965946"/>
            <a:ext cx="10213081" cy="969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8456"/>
              </a:lnSpc>
              <a:spcBef>
                <a:spcPct val="0"/>
              </a:spcBef>
            </a:pPr>
            <a:r>
              <a:rPr lang="en-US" sz="4800" i="1" dirty="0">
                <a:solidFill>
                  <a:srgbClr val="FF0000"/>
                </a:solidFill>
                <a:latin typeface="Bahnschrift Light SemiCondensed" panose="020B0502040204020203" pitchFamily="34" charset="0"/>
              </a:rPr>
              <a:t>We need additional Support &amp; Volunteers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24A00C4B-8062-9954-1194-5FABE97DFE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2055213"/>
              </p:ext>
            </p:extLst>
          </p:nvPr>
        </p:nvGraphicFramePr>
        <p:xfrm>
          <a:off x="1524000" y="3619500"/>
          <a:ext cx="13716000" cy="532653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6858000">
                  <a:extLst>
                    <a:ext uri="{9D8B030D-6E8A-4147-A177-3AD203B41FA5}">
                      <a16:colId xmlns:a16="http://schemas.microsoft.com/office/drawing/2014/main" val="657055296"/>
                    </a:ext>
                  </a:extLst>
                </a:gridCol>
                <a:gridCol w="6858000">
                  <a:extLst>
                    <a:ext uri="{9D8B030D-6E8A-4147-A177-3AD203B41FA5}">
                      <a16:colId xmlns:a16="http://schemas.microsoft.com/office/drawing/2014/main" val="965071406"/>
                    </a:ext>
                  </a:extLst>
                </a:gridCol>
              </a:tblGrid>
              <a:tr h="578213">
                <a:tc>
                  <a:txBody>
                    <a:bodyPr/>
                    <a:lstStyle/>
                    <a:p>
                      <a:r>
                        <a:rPr lang="en-US" sz="2800" dirty="0"/>
                        <a:t>Role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POC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0723673"/>
                  </a:ext>
                </a:extLst>
              </a:tr>
              <a:tr h="678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Communications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Open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3388906"/>
                  </a:ext>
                </a:extLst>
              </a:tr>
              <a:tr h="678331">
                <a:tc>
                  <a:txBody>
                    <a:bodyPr/>
                    <a:lstStyle/>
                    <a:p>
                      <a:r>
                        <a:rPr lang="en-US" sz="2000" b="1" dirty="0"/>
                        <a:t>Fundraising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chemeClr val="accent1"/>
                          </a:solidFill>
                        </a:rPr>
                        <a:t>Brenna Gordon/Dean Ballew</a:t>
                      </a:r>
                    </a:p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8033612"/>
                  </a:ext>
                </a:extLst>
              </a:tr>
              <a:tr h="678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VASRA Volunteers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Open</a:t>
                      </a:r>
                    </a:p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422925"/>
                  </a:ext>
                </a:extLst>
              </a:tr>
              <a:tr h="678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Marketing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Open</a:t>
                      </a:r>
                    </a:p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23883250"/>
                  </a:ext>
                </a:extLst>
              </a:tr>
              <a:tr h="678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Team Photographer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Open</a:t>
                      </a:r>
                    </a:p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96211894"/>
                  </a:ext>
                </a:extLst>
              </a:tr>
              <a:tr h="678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Regatta Coordinator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Open</a:t>
                      </a:r>
                    </a:p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8568789"/>
                  </a:ext>
                </a:extLst>
              </a:tr>
              <a:tr h="678331">
                <a:tc>
                  <a:txBody>
                    <a:bodyPr/>
                    <a:lstStyle/>
                    <a:p>
                      <a:r>
                        <a:rPr lang="en-US" sz="2000" b="1" dirty="0"/>
                        <a:t>Events Support &amp; Spirit wear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00B050"/>
                          </a:solidFill>
                        </a:rPr>
                        <a:t>Open</a:t>
                      </a:r>
                    </a:p>
                    <a:p>
                      <a:endParaRPr lang="en-US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144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3005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391400" y="-1485900"/>
            <a:ext cx="15183278" cy="15183278"/>
          </a:xfrm>
          <a:custGeom>
            <a:avLst/>
            <a:gdLst/>
            <a:ahLst/>
            <a:cxnLst/>
            <a:rect l="l" t="t" r="r" b="b"/>
            <a:pathLst>
              <a:path w="15183278" h="15183278">
                <a:moveTo>
                  <a:pt x="0" y="0"/>
                </a:moveTo>
                <a:lnTo>
                  <a:pt x="15183278" y="0"/>
                </a:lnTo>
                <a:lnTo>
                  <a:pt x="15183278" y="15183277"/>
                </a:lnTo>
                <a:lnTo>
                  <a:pt x="0" y="151832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8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8458550" cy="1560747"/>
            <a:chOff x="0" y="0"/>
            <a:chExt cx="4676724" cy="3954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676724" cy="395436"/>
            </a:xfrm>
            <a:custGeom>
              <a:avLst/>
              <a:gdLst/>
              <a:ahLst/>
              <a:cxnLst/>
              <a:rect l="l" t="t" r="r" b="b"/>
              <a:pathLst>
                <a:path w="4676724" h="395436">
                  <a:moveTo>
                    <a:pt x="0" y="0"/>
                  </a:moveTo>
                  <a:lnTo>
                    <a:pt x="4676724" y="0"/>
                  </a:lnTo>
                  <a:lnTo>
                    <a:pt x="4676724" y="395436"/>
                  </a:lnTo>
                  <a:lnTo>
                    <a:pt x="0" y="395436"/>
                  </a:ln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676724" cy="43353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4664981" y="118140"/>
            <a:ext cx="3207713" cy="9902160"/>
            <a:chOff x="0" y="0"/>
            <a:chExt cx="496959" cy="153410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6959" cy="1534104"/>
            </a:xfrm>
            <a:custGeom>
              <a:avLst/>
              <a:gdLst/>
              <a:ahLst/>
              <a:cxnLst/>
              <a:rect l="l" t="t" r="r" b="b"/>
              <a:pathLst>
                <a:path w="496959" h="1534104">
                  <a:moveTo>
                    <a:pt x="496959" y="0"/>
                  </a:moveTo>
                  <a:lnTo>
                    <a:pt x="496959" y="1419804"/>
                  </a:lnTo>
                  <a:lnTo>
                    <a:pt x="248479" y="1534104"/>
                  </a:lnTo>
                  <a:lnTo>
                    <a:pt x="0" y="1419804"/>
                  </a:lnTo>
                  <a:lnTo>
                    <a:pt x="0" y="0"/>
                  </a:lnTo>
                  <a:lnTo>
                    <a:pt x="496959" y="0"/>
                  </a:lnTo>
                  <a:close/>
                </a:path>
              </a:pathLst>
            </a:custGeom>
            <a:blipFill>
              <a:blip r:embed="rId4"/>
              <a:stretch>
                <a:fillRect l="-81798" r="-55364" b="-15240"/>
              </a:stretch>
            </a:blipFill>
            <a:ln w="133350" cap="sq">
              <a:solidFill>
                <a:srgbClr val="2F084D"/>
              </a:solidFill>
              <a:prstDash val="solid"/>
              <a:miter/>
            </a:ln>
          </p:spPr>
        </p:sp>
      </p:grpSp>
      <p:sp>
        <p:nvSpPr>
          <p:cNvPr id="11" name="TextBox 11"/>
          <p:cNvSpPr txBox="1"/>
          <p:nvPr/>
        </p:nvSpPr>
        <p:spPr>
          <a:xfrm>
            <a:off x="468130" y="1645152"/>
            <a:ext cx="14086070" cy="10554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841"/>
              </a:lnSpc>
              <a:spcBef>
                <a:spcPct val="0"/>
              </a:spcBef>
            </a:pPr>
            <a:r>
              <a:rPr lang="en-US" sz="6000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Plans – Organizationally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03522" y="2785039"/>
            <a:ext cx="13933670" cy="7093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71500" indent="-5715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01010"/>
                </a:solidFill>
                <a:latin typeface="Montserrat"/>
              </a:rPr>
              <a:t>Establish Fundraising – PF Boosters, Corporate Sponsorships </a:t>
            </a:r>
          </a:p>
          <a:p>
            <a:pPr marL="571500" lvl="0" indent="-5715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01010"/>
                </a:solidFill>
                <a:latin typeface="Montserrat"/>
              </a:rPr>
              <a:t>Need to formalize a Parent organization (Board &amp; Volunteers)– Please Sign-up!</a:t>
            </a:r>
          </a:p>
          <a:p>
            <a:pPr marL="571500" lvl="0" indent="-5715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01010"/>
                </a:solidFill>
                <a:latin typeface="Montserrat"/>
              </a:rPr>
              <a:t>Need to formalize a Student organization -  (Recruiting, Communications, Logistics) – Please Sign-up!</a:t>
            </a:r>
          </a:p>
          <a:p>
            <a:pPr marL="1028700" lvl="1" indent="-5715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01010"/>
                </a:solidFill>
                <a:latin typeface="Montserrat"/>
              </a:rPr>
              <a:t>Grassroots support from students to recruit to establish enough athletes</a:t>
            </a:r>
          </a:p>
          <a:p>
            <a:pPr marL="571500" lvl="0" indent="-571500" algn="l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01010"/>
                </a:solidFill>
                <a:latin typeface="Montserrat"/>
              </a:rPr>
              <a:t>Establish student athletes' participants </a:t>
            </a:r>
            <a:r>
              <a:rPr lang="en-US" sz="2800" b="1" dirty="0">
                <a:solidFill>
                  <a:srgbClr val="101010"/>
                </a:solidFill>
                <a:latin typeface="Montserrat"/>
              </a:rPr>
              <a:t>(goal is 30+)</a:t>
            </a:r>
          </a:p>
          <a:p>
            <a:pPr marL="1028700" lvl="1" indent="-5715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01010"/>
                </a:solidFill>
                <a:latin typeface="Montserrat"/>
              </a:rPr>
              <a:t>Minimum 10 Boys &amp; 10 Girls </a:t>
            </a:r>
          </a:p>
          <a:p>
            <a:pPr marL="1028700" lvl="1" indent="-571500">
              <a:lnSpc>
                <a:spcPct val="150000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101010"/>
                </a:solidFill>
                <a:latin typeface="Montserrat"/>
              </a:rPr>
              <a:t>Recruitment – Middle School &amp; grassroots HS</a:t>
            </a:r>
          </a:p>
          <a:p>
            <a:pPr lvl="1">
              <a:lnSpc>
                <a:spcPts val="5450"/>
              </a:lnSpc>
              <a:spcBef>
                <a:spcPct val="0"/>
              </a:spcBef>
            </a:pPr>
            <a:endParaRPr lang="en-US" sz="3200" dirty="0">
              <a:solidFill>
                <a:srgbClr val="101010"/>
              </a:solidFill>
              <a:latin typeface="Montserrat"/>
            </a:endParaRPr>
          </a:p>
        </p:txBody>
      </p:sp>
      <p:grpSp>
        <p:nvGrpSpPr>
          <p:cNvPr id="8" name="Group 45">
            <a:extLst>
              <a:ext uri="{FF2B5EF4-FFF2-40B4-BE49-F238E27FC236}">
                <a16:creationId xmlns:a16="http://schemas.microsoft.com/office/drawing/2014/main" id="{527CC6B9-64BA-066D-E4B0-F8C59421648B}"/>
              </a:ext>
            </a:extLst>
          </p:cNvPr>
          <p:cNvGrpSpPr/>
          <p:nvPr/>
        </p:nvGrpSpPr>
        <p:grpSpPr>
          <a:xfrm>
            <a:off x="12515487" y="541390"/>
            <a:ext cx="2038713" cy="2038713"/>
            <a:chOff x="0" y="0"/>
            <a:chExt cx="812800" cy="812800"/>
          </a:xfrm>
        </p:grpSpPr>
        <p:sp>
          <p:nvSpPr>
            <p:cNvPr id="9" name="Freeform 46">
              <a:extLst>
                <a:ext uri="{FF2B5EF4-FFF2-40B4-BE49-F238E27FC236}">
                  <a16:creationId xmlns:a16="http://schemas.microsoft.com/office/drawing/2014/main" id="{8599557D-2298-F88E-A848-55A7847306E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232371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93275"/>
            <a:ext cx="18458550" cy="1293725"/>
            <a:chOff x="0" y="0"/>
            <a:chExt cx="4676724" cy="327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6724" cy="327783"/>
            </a:xfrm>
            <a:custGeom>
              <a:avLst/>
              <a:gdLst/>
              <a:ahLst/>
              <a:cxnLst/>
              <a:rect l="l" t="t" r="r" b="b"/>
              <a:pathLst>
                <a:path w="4676724" h="327783">
                  <a:moveTo>
                    <a:pt x="0" y="0"/>
                  </a:moveTo>
                  <a:lnTo>
                    <a:pt x="4676724" y="0"/>
                  </a:lnTo>
                  <a:lnTo>
                    <a:pt x="4676724" y="327783"/>
                  </a:lnTo>
                  <a:lnTo>
                    <a:pt x="0" y="327783"/>
                  </a:ln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76724" cy="36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09" y="0"/>
            <a:ext cx="18449341" cy="1293725"/>
            <a:chOff x="0" y="0"/>
            <a:chExt cx="4674391" cy="3277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74391" cy="327783"/>
            </a:xfrm>
            <a:custGeom>
              <a:avLst/>
              <a:gdLst/>
              <a:ahLst/>
              <a:cxnLst/>
              <a:rect l="l" t="t" r="r" b="b"/>
              <a:pathLst>
                <a:path w="4674391" h="327783">
                  <a:moveTo>
                    <a:pt x="0" y="0"/>
                  </a:moveTo>
                  <a:lnTo>
                    <a:pt x="4674391" y="0"/>
                  </a:lnTo>
                  <a:lnTo>
                    <a:pt x="4674391" y="327783"/>
                  </a:lnTo>
                  <a:lnTo>
                    <a:pt x="0" y="327783"/>
                  </a:lnTo>
                  <a:close/>
                </a:path>
              </a:pathLst>
            </a:custGeom>
            <a:solidFill>
              <a:srgbClr val="2F084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74391" cy="36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9209" y="1302041"/>
            <a:ext cx="8732935" cy="7699550"/>
            <a:chOff x="0" y="0"/>
            <a:chExt cx="691417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1417" cy="609600"/>
            </a:xfrm>
            <a:custGeom>
              <a:avLst/>
              <a:gdLst/>
              <a:ahLst/>
              <a:cxnLst/>
              <a:rect l="l" t="t" r="r" b="b"/>
              <a:pathLst>
                <a:path w="691417" h="609600">
                  <a:moveTo>
                    <a:pt x="488217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691417" y="609600"/>
                  </a:lnTo>
                  <a:lnTo>
                    <a:pt x="488217" y="0"/>
                  </a:lnTo>
                  <a:close/>
                </a:path>
              </a:pathLst>
            </a:custGeom>
            <a:blipFill>
              <a:blip r:embed="rId2">
                <a:alphaModFix amt="77000"/>
              </a:blip>
              <a:stretch>
                <a:fillRect t="-3485" b="-3485"/>
              </a:stretch>
            </a:blipFill>
          </p:spPr>
        </p:sp>
      </p:grp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AD83CAC3-32E0-8F97-F319-4E187B627DD0}"/>
              </a:ext>
            </a:extLst>
          </p:cNvPr>
          <p:cNvSpPr/>
          <p:nvPr/>
        </p:nvSpPr>
        <p:spPr>
          <a:xfrm>
            <a:off x="242207" y="8285024"/>
            <a:ext cx="14223949" cy="1459843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/>
              <a:t>ROWING SEASONS 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6000046" y="7918828"/>
            <a:ext cx="2038713" cy="203871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sp>
        <p:nvSpPr>
          <p:cNvPr id="23" name="TextBox 23"/>
          <p:cNvSpPr txBox="1"/>
          <p:nvPr/>
        </p:nvSpPr>
        <p:spPr>
          <a:xfrm>
            <a:off x="6680060" y="1285409"/>
            <a:ext cx="7935763" cy="1027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456"/>
              </a:lnSpc>
              <a:spcBef>
                <a:spcPct val="0"/>
              </a:spcBef>
            </a:pPr>
            <a:r>
              <a:rPr lang="en-US" sz="6040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What is Rowing?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7538447" y="3085381"/>
            <a:ext cx="9911877" cy="1711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59080" lvl="1" algn="l">
              <a:lnSpc>
                <a:spcPts val="3359"/>
              </a:lnSpc>
            </a:pPr>
            <a:r>
              <a:rPr lang="en-US" sz="2400" dirty="0">
                <a:solidFill>
                  <a:srgbClr val="101010"/>
                </a:solidFill>
                <a:latin typeface="Montserrat"/>
              </a:rPr>
              <a:t>Crew is essentially “rowing” and a sport in which athletes race against each other on rivers &amp; lakes.  There are boats (called shells) of 4 or 8 rowers, spring season sport in High School, fall club rowing, &amp; summer conditioning.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504919" y="2482313"/>
            <a:ext cx="4118732" cy="4095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40"/>
              </a:lnSpc>
              <a:spcBef>
                <a:spcPct val="0"/>
              </a:spcBef>
            </a:pP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Rowing / Crew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9568610" y="4965367"/>
            <a:ext cx="756727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Benefits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417806" y="5339486"/>
            <a:ext cx="5115267" cy="20840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l">
              <a:lnSpc>
                <a:spcPts val="326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01010"/>
                </a:solidFill>
                <a:latin typeface="Montserrat"/>
              </a:rPr>
              <a:t>Great Full Body Workout</a:t>
            </a:r>
          </a:p>
          <a:p>
            <a:pPr marL="342900" lvl="0" indent="-342900" algn="l">
              <a:lnSpc>
                <a:spcPts val="326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01010"/>
                </a:solidFill>
                <a:latin typeface="Montserrat"/>
              </a:rPr>
              <a:t>Discipline &amp; Focus</a:t>
            </a:r>
          </a:p>
          <a:p>
            <a:pPr marL="342900" lvl="0" indent="-342900" algn="l">
              <a:lnSpc>
                <a:spcPts val="326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01010"/>
                </a:solidFill>
                <a:latin typeface="Montserrat"/>
              </a:rPr>
              <a:t>Teamwork &amp; Community</a:t>
            </a:r>
          </a:p>
          <a:p>
            <a:pPr marL="342900" lvl="0" indent="-342900" algn="l">
              <a:lnSpc>
                <a:spcPts val="326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01010"/>
                </a:solidFill>
                <a:latin typeface="Montserrat"/>
              </a:rPr>
              <a:t>High School Competitions</a:t>
            </a:r>
          </a:p>
          <a:p>
            <a:pPr marL="342900" lvl="0" indent="-342900" algn="l">
              <a:lnSpc>
                <a:spcPts val="3263"/>
              </a:lnSpc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101010"/>
                </a:solidFill>
                <a:latin typeface="Montserrat"/>
              </a:rPr>
              <a:t>Looks great on College Resume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C89A177-0DFE-2053-4B19-B51923251263}"/>
              </a:ext>
            </a:extLst>
          </p:cNvPr>
          <p:cNvSpPr/>
          <p:nvPr/>
        </p:nvSpPr>
        <p:spPr>
          <a:xfrm>
            <a:off x="3309456" y="7354148"/>
            <a:ext cx="2819400" cy="28194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SUMMER&amp; WINTER SEASONS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Students have opportunities to train and learn thru indoor conditioning.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9CE6E2E-C1A8-56A7-1820-DE3347F98269}"/>
              </a:ext>
            </a:extLst>
          </p:cNvPr>
          <p:cNvSpPr/>
          <p:nvPr/>
        </p:nvSpPr>
        <p:spPr>
          <a:xfrm>
            <a:off x="5819688" y="7349950"/>
            <a:ext cx="2819400" cy="281940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FALL SEASON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Students compete as a Club with PFCC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B7B3F2C2-304A-EFF3-E594-29F45AE93AB4}"/>
              </a:ext>
            </a:extLst>
          </p:cNvPr>
          <p:cNvSpPr/>
          <p:nvPr/>
        </p:nvSpPr>
        <p:spPr>
          <a:xfrm>
            <a:off x="8326732" y="7349950"/>
            <a:ext cx="2819400" cy="2819400"/>
          </a:xfrm>
          <a:prstGeom prst="ellipse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SPRING SEASON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Students compete as Tier 3 Sport for PFHS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93275"/>
            <a:ext cx="18458550" cy="1293725"/>
            <a:chOff x="0" y="0"/>
            <a:chExt cx="4676724" cy="3277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76724" cy="327783"/>
            </a:xfrm>
            <a:custGeom>
              <a:avLst/>
              <a:gdLst/>
              <a:ahLst/>
              <a:cxnLst/>
              <a:rect l="l" t="t" r="r" b="b"/>
              <a:pathLst>
                <a:path w="4676724" h="327783">
                  <a:moveTo>
                    <a:pt x="0" y="0"/>
                  </a:moveTo>
                  <a:lnTo>
                    <a:pt x="4676724" y="0"/>
                  </a:lnTo>
                  <a:lnTo>
                    <a:pt x="4676724" y="327783"/>
                  </a:lnTo>
                  <a:lnTo>
                    <a:pt x="0" y="327783"/>
                  </a:ln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76724" cy="36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209" y="0"/>
            <a:ext cx="18449341" cy="1293725"/>
            <a:chOff x="0" y="0"/>
            <a:chExt cx="4674391" cy="32778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74391" cy="327783"/>
            </a:xfrm>
            <a:custGeom>
              <a:avLst/>
              <a:gdLst/>
              <a:ahLst/>
              <a:cxnLst/>
              <a:rect l="l" t="t" r="r" b="b"/>
              <a:pathLst>
                <a:path w="4674391" h="327783">
                  <a:moveTo>
                    <a:pt x="0" y="0"/>
                  </a:moveTo>
                  <a:lnTo>
                    <a:pt x="4674391" y="0"/>
                  </a:lnTo>
                  <a:lnTo>
                    <a:pt x="4674391" y="327783"/>
                  </a:lnTo>
                  <a:lnTo>
                    <a:pt x="0" y="327783"/>
                  </a:lnTo>
                  <a:close/>
                </a:path>
              </a:pathLst>
            </a:custGeom>
            <a:solidFill>
              <a:srgbClr val="2F084D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74391" cy="3658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41502" y="1293725"/>
            <a:ext cx="8732935" cy="7699550"/>
            <a:chOff x="0" y="0"/>
            <a:chExt cx="691417" cy="609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91417" cy="609600"/>
            </a:xfrm>
            <a:custGeom>
              <a:avLst/>
              <a:gdLst/>
              <a:ahLst/>
              <a:cxnLst/>
              <a:rect l="l" t="t" r="r" b="b"/>
              <a:pathLst>
                <a:path w="691417" h="609600">
                  <a:moveTo>
                    <a:pt x="488217" y="0"/>
                  </a:moveTo>
                  <a:lnTo>
                    <a:pt x="0" y="0"/>
                  </a:lnTo>
                  <a:lnTo>
                    <a:pt x="203200" y="609600"/>
                  </a:lnTo>
                  <a:lnTo>
                    <a:pt x="691417" y="609600"/>
                  </a:lnTo>
                  <a:lnTo>
                    <a:pt x="488217" y="0"/>
                  </a:lnTo>
                  <a:close/>
                </a:path>
              </a:pathLst>
            </a:custGeom>
            <a:blipFill>
              <a:blip r:embed="rId2">
                <a:alphaModFix amt="77000"/>
              </a:blip>
              <a:stretch>
                <a:fillRect t="-3485" b="-3485"/>
              </a:stretch>
            </a:blipFill>
          </p:spPr>
        </p:sp>
      </p:grpSp>
      <p:grpSp>
        <p:nvGrpSpPr>
          <p:cNvPr id="10" name="Group 10"/>
          <p:cNvGrpSpPr/>
          <p:nvPr/>
        </p:nvGrpSpPr>
        <p:grpSpPr>
          <a:xfrm>
            <a:off x="16000046" y="7918828"/>
            <a:ext cx="2038713" cy="2038713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6797850" y="2607246"/>
            <a:ext cx="1116878" cy="1116878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7317504" y="4278699"/>
            <a:ext cx="1116878" cy="1116878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17" name="TextBox 17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7962353" y="5805152"/>
            <a:ext cx="1116878" cy="111687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F084D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64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6680060" y="1285409"/>
            <a:ext cx="7935763" cy="10276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456"/>
              </a:lnSpc>
              <a:spcBef>
                <a:spcPct val="0"/>
              </a:spcBef>
            </a:pPr>
            <a:r>
              <a:rPr lang="en-US" sz="6040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Rowing in Loudoun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8269104" y="2720409"/>
            <a:ext cx="5827895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Tier 3 Varsity Sport in Virginia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320355" y="6777180"/>
            <a:ext cx="3203221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101010"/>
                </a:solidFill>
                <a:latin typeface="Montserrat"/>
              </a:rPr>
              <a:t>Broad Run HS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101010"/>
                </a:solidFill>
                <a:latin typeface="Montserrat"/>
              </a:rPr>
              <a:t>Briar Woods HS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101010"/>
                </a:solidFill>
                <a:latin typeface="Montserrat"/>
              </a:rPr>
              <a:t>Rock Ridge HS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dirty="0">
                <a:solidFill>
                  <a:srgbClr val="101010"/>
                </a:solidFill>
                <a:latin typeface="Montserrat"/>
              </a:rPr>
              <a:t>Stone Bridge HS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12951019" y="6777180"/>
            <a:ext cx="3794360" cy="165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01010"/>
                </a:solidFill>
                <a:latin typeface="Montserrat"/>
              </a:rPr>
              <a:t>Loudoun County HS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01010"/>
                </a:solidFill>
                <a:latin typeface="Montserrat"/>
              </a:rPr>
              <a:t>Independence HS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01010"/>
                </a:solidFill>
                <a:latin typeface="Montserrat"/>
              </a:rPr>
              <a:t>Riverside HS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>
                <a:solidFill>
                  <a:srgbClr val="101010"/>
                </a:solidFill>
                <a:latin typeface="Montserrat"/>
              </a:rPr>
              <a:t>Freedom HS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9187292" y="6015180"/>
            <a:ext cx="6234273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240"/>
              </a:lnSpc>
              <a:spcBef>
                <a:spcPct val="0"/>
              </a:spcBef>
            </a:pP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High Schools with Rowing Teams: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6797850" y="2726426"/>
            <a:ext cx="1092142" cy="79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</a:pPr>
            <a:r>
              <a:rPr lang="en-US" sz="4688">
                <a:solidFill>
                  <a:srgbClr val="FFFFFF"/>
                </a:solidFill>
                <a:latin typeface="Montserrat Bold"/>
              </a:rPr>
              <a:t>03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368657" y="4344098"/>
            <a:ext cx="1092142" cy="7742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</a:pPr>
            <a:r>
              <a:rPr lang="en-US" sz="3600" dirty="0">
                <a:solidFill>
                  <a:srgbClr val="FFFFFF"/>
                </a:solidFill>
                <a:latin typeface="Montserrat Bold"/>
              </a:rPr>
              <a:t>20+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7962353" y="5924332"/>
            <a:ext cx="1092142" cy="792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63"/>
              </a:lnSpc>
            </a:pPr>
            <a:r>
              <a:rPr lang="en-US" sz="4688">
                <a:solidFill>
                  <a:srgbClr val="FFFFFF"/>
                </a:solidFill>
                <a:latin typeface="Montserrat Bold"/>
              </a:rPr>
              <a:t>08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520792" y="4406643"/>
            <a:ext cx="7567271" cy="409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0"/>
              </a:lnSpc>
              <a:spcBef>
                <a:spcPct val="0"/>
              </a:spcBef>
            </a:pPr>
            <a:r>
              <a:rPr lang="en-US" sz="2700" dirty="0">
                <a:solidFill>
                  <a:schemeClr val="accent4">
                    <a:lumMod val="75000"/>
                  </a:schemeClr>
                </a:solidFill>
                <a:latin typeface="Montserrat Bold"/>
              </a:rPr>
              <a:t>Larger Teams have over 60+ athletes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269105" y="3196659"/>
            <a:ext cx="991187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59"/>
              </a:lnSpc>
              <a:spcBef>
                <a:spcPct val="0"/>
              </a:spcBef>
            </a:pPr>
            <a:r>
              <a:rPr lang="en-US" sz="2400" dirty="0">
                <a:solidFill>
                  <a:srgbClr val="101010"/>
                </a:solidFill>
                <a:latin typeface="Montserrat"/>
              </a:rPr>
              <a:t>Require establishment of a Memorandum of Agreement (MOA) between HS and Club Team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632215" y="4933328"/>
            <a:ext cx="9406544" cy="814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63"/>
              </a:lnSpc>
              <a:spcBef>
                <a:spcPct val="0"/>
              </a:spcBef>
            </a:pPr>
            <a:r>
              <a:rPr lang="en-US" sz="2331" dirty="0">
                <a:solidFill>
                  <a:srgbClr val="101010"/>
                </a:solidFill>
                <a:latin typeface="Montserrat"/>
              </a:rPr>
              <a:t>Initial Team of 20+ to begin rowing in the Spring 2025 Season (Goal of 30+)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3719872" y="9326650"/>
            <a:ext cx="7195263" cy="51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2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Montserrat"/>
              </a:rPr>
              <a:t>Rowing at AlgonkianPark </a:t>
            </a:r>
          </a:p>
        </p:txBody>
      </p:sp>
    </p:spTree>
    <p:extLst>
      <p:ext uri="{BB962C8B-B14F-4D97-AF65-F5344CB8AC3E}">
        <p14:creationId xmlns:p14="http://schemas.microsoft.com/office/powerpoint/2010/main" val="419103857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2013 - 2022 Theme">
  <a:themeElements>
    <a:clrScheme name="Office 2013 - 202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2013 - 2022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2013 - 2022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597</TotalTime>
  <Words>823</Words>
  <Application>Microsoft Office PowerPoint</Application>
  <PresentationFormat>Custom</PresentationFormat>
  <Paragraphs>176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6" baseType="lpstr">
      <vt:lpstr>Montserrat Bold</vt:lpstr>
      <vt:lpstr>Corbel-Bold</vt:lpstr>
      <vt:lpstr>Roboto Bold</vt:lpstr>
      <vt:lpstr>Bahnschrift Light SemiCondensed</vt:lpstr>
      <vt:lpstr>Arial</vt:lpstr>
      <vt:lpstr>Calibri</vt:lpstr>
      <vt:lpstr>Montserrat Light Bold</vt:lpstr>
      <vt:lpstr>Corbel</vt:lpstr>
      <vt:lpstr>Montserrat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PFCC Presentation</dc:title>
  <dc:creator>Ali Ibrahimi</dc:creator>
  <cp:lastModifiedBy>Ali Ibrahimi</cp:lastModifiedBy>
  <cp:revision>11</cp:revision>
  <dcterms:created xsi:type="dcterms:W3CDTF">2006-08-16T00:00:00Z</dcterms:created>
  <dcterms:modified xsi:type="dcterms:W3CDTF">2025-01-01T03:46:37Z</dcterms:modified>
  <dc:identifier>DAGFcSoBazI</dc:identifier>
</cp:coreProperties>
</file>