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8288000" cy="10287000"/>
  <p:notesSz cx="6858000" cy="9144000"/>
  <p:embeddedFontLst>
    <p:embeddedFont>
      <p:font typeface="Montserrat" panose="00000500000000000000" pitchFamily="2" charset="-52"/>
      <p:regular r:id="rId15"/>
      <p:bold r:id="rId16"/>
      <p:italic r:id="rId17"/>
      <p:boldItalic r:id="rId18"/>
    </p:embeddedFont>
    <p:embeddedFont>
      <p:font typeface="Montserrat Bold" panose="00000800000000000000" pitchFamily="2" charset="-52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6.png"/><Relationship Id="rId7" Type="http://schemas.openxmlformats.org/officeDocument/2006/relationships/image" Target="../media/image4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4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14.jpeg"/><Relationship Id="rId4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1895" y="-892696"/>
            <a:ext cx="12120861" cy="12120861"/>
          </a:xfrm>
          <a:custGeom>
            <a:avLst/>
            <a:gdLst/>
            <a:ahLst/>
            <a:cxnLst/>
            <a:rect l="l" t="t" r="r" b="b"/>
            <a:pathLst>
              <a:path w="12120861" h="12120861">
                <a:moveTo>
                  <a:pt x="0" y="0"/>
                </a:moveTo>
                <a:lnTo>
                  <a:pt x="12120861" y="0"/>
                </a:lnTo>
                <a:lnTo>
                  <a:pt x="12120861" y="12120860"/>
                </a:lnTo>
                <a:lnTo>
                  <a:pt x="0" y="12120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544789"/>
            <a:ext cx="20148627" cy="7245889"/>
            <a:chOff x="0" y="0"/>
            <a:chExt cx="5306634" cy="19083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06634" cy="1908382"/>
            </a:xfrm>
            <a:custGeom>
              <a:avLst/>
              <a:gdLst/>
              <a:ahLst/>
              <a:cxnLst/>
              <a:rect l="l" t="t" r="r" b="b"/>
              <a:pathLst>
                <a:path w="5306634" h="1908382">
                  <a:moveTo>
                    <a:pt x="0" y="0"/>
                  </a:moveTo>
                  <a:lnTo>
                    <a:pt x="5306634" y="0"/>
                  </a:lnTo>
                  <a:lnTo>
                    <a:pt x="5306634" y="1908382"/>
                  </a:lnTo>
                  <a:lnTo>
                    <a:pt x="0" y="1908382"/>
                  </a:ln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306634" cy="1946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4256" y="7324543"/>
            <a:ext cx="9658350" cy="879142"/>
            <a:chOff x="0" y="0"/>
            <a:chExt cx="2543763" cy="2315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43763" cy="231544"/>
            </a:xfrm>
            <a:custGeom>
              <a:avLst/>
              <a:gdLst/>
              <a:ahLst/>
              <a:cxnLst/>
              <a:rect l="l" t="t" r="r" b="b"/>
              <a:pathLst>
                <a:path w="2543763" h="231544">
                  <a:moveTo>
                    <a:pt x="80158" y="0"/>
                  </a:moveTo>
                  <a:lnTo>
                    <a:pt x="2463605" y="0"/>
                  </a:lnTo>
                  <a:cubicBezTo>
                    <a:pt x="2484864" y="0"/>
                    <a:pt x="2505253" y="8445"/>
                    <a:pt x="2520285" y="23478"/>
                  </a:cubicBezTo>
                  <a:cubicBezTo>
                    <a:pt x="2535318" y="38510"/>
                    <a:pt x="2543763" y="58899"/>
                    <a:pt x="2543763" y="80158"/>
                  </a:cubicBezTo>
                  <a:lnTo>
                    <a:pt x="2543763" y="151386"/>
                  </a:lnTo>
                  <a:cubicBezTo>
                    <a:pt x="2543763" y="195656"/>
                    <a:pt x="2507875" y="231544"/>
                    <a:pt x="2463605" y="231544"/>
                  </a:cubicBezTo>
                  <a:lnTo>
                    <a:pt x="80158" y="231544"/>
                  </a:lnTo>
                  <a:cubicBezTo>
                    <a:pt x="58899" y="231544"/>
                    <a:pt x="38510" y="223098"/>
                    <a:pt x="23478" y="208066"/>
                  </a:cubicBezTo>
                  <a:cubicBezTo>
                    <a:pt x="8445" y="193033"/>
                    <a:pt x="0" y="172645"/>
                    <a:pt x="0" y="151386"/>
                  </a:cubicBezTo>
                  <a:lnTo>
                    <a:pt x="0" y="80158"/>
                  </a:lnTo>
                  <a:cubicBezTo>
                    <a:pt x="0" y="58899"/>
                    <a:pt x="8445" y="38510"/>
                    <a:pt x="23478" y="23478"/>
                  </a:cubicBezTo>
                  <a:cubicBezTo>
                    <a:pt x="38510" y="8445"/>
                    <a:pt x="58899" y="0"/>
                    <a:pt x="80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8A01">
                    <a:alpha val="100000"/>
                  </a:srgbClr>
                </a:gs>
                <a:gs pos="100000">
                  <a:srgbClr val="FFCF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543763" cy="269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340994" y="-211337"/>
            <a:ext cx="751905" cy="75190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737528" y="322937"/>
            <a:ext cx="9689594" cy="968959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7130" tIns="67130" rIns="67130" bIns="6713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1290962" y="635859"/>
            <a:ext cx="8366819" cy="8366819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8" name="Freeform 18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5"/>
              <a:stretch>
                <a:fillRect l="-24694" r="-24694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10181191" y="8338544"/>
            <a:ext cx="785490" cy="78549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290962" y="9258300"/>
            <a:ext cx="1943890" cy="194389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7109032" y="-807329"/>
            <a:ext cx="1943890" cy="194389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7259300" y="9751274"/>
            <a:ext cx="1322028" cy="1322028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7902190" y="7623024"/>
            <a:ext cx="785490" cy="358380"/>
          </a:xfrm>
          <a:custGeom>
            <a:avLst/>
            <a:gdLst/>
            <a:ahLst/>
            <a:cxnLst/>
            <a:rect l="l" t="t" r="r" b="b"/>
            <a:pathLst>
              <a:path w="785490" h="358380">
                <a:moveTo>
                  <a:pt x="0" y="0"/>
                </a:moveTo>
                <a:lnTo>
                  <a:pt x="785490" y="0"/>
                </a:lnTo>
                <a:lnTo>
                  <a:pt x="785490" y="358380"/>
                </a:lnTo>
                <a:lnTo>
                  <a:pt x="0" y="358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5393900" y="264026"/>
            <a:ext cx="1673065" cy="1003839"/>
          </a:xfrm>
          <a:custGeom>
            <a:avLst/>
            <a:gdLst/>
            <a:ahLst/>
            <a:cxnLst/>
            <a:rect l="l" t="t" r="r" b="b"/>
            <a:pathLst>
              <a:path w="1673065" h="1003839">
                <a:moveTo>
                  <a:pt x="0" y="0"/>
                </a:moveTo>
                <a:lnTo>
                  <a:pt x="1673065" y="0"/>
                </a:lnTo>
                <a:lnTo>
                  <a:pt x="1673065" y="1003839"/>
                </a:lnTo>
                <a:lnTo>
                  <a:pt x="0" y="10038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3554341" y="264026"/>
            <a:ext cx="1520968" cy="1003839"/>
          </a:xfrm>
          <a:custGeom>
            <a:avLst/>
            <a:gdLst/>
            <a:ahLst/>
            <a:cxnLst/>
            <a:rect l="l" t="t" r="r" b="b"/>
            <a:pathLst>
              <a:path w="1520968" h="1003839">
                <a:moveTo>
                  <a:pt x="0" y="0"/>
                </a:moveTo>
                <a:lnTo>
                  <a:pt x="1520968" y="0"/>
                </a:lnTo>
                <a:lnTo>
                  <a:pt x="1520968" y="1003839"/>
                </a:lnTo>
                <a:lnTo>
                  <a:pt x="0" y="10038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1000125" y="2091018"/>
            <a:ext cx="934086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75"/>
              </a:lnSpc>
            </a:pPr>
            <a:r>
              <a:rPr lang="en-US" sz="4400" dirty="0">
                <a:solidFill>
                  <a:schemeClr val="bg1"/>
                </a:solidFill>
              </a:rPr>
              <a:t>Sports Rehabilitation Program for Veterans from Ukraine in Greece</a:t>
            </a:r>
            <a:endParaRPr lang="en-US" sz="4152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998306" y="3608652"/>
            <a:ext cx="9131406" cy="318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800" i="1" u="sng" dirty="0">
                <a:solidFill>
                  <a:schemeClr val="bg1"/>
                </a:solidFill>
                <a:latin typeface="Montserrat" panose="00000500000000000000" pitchFamily="2" charset="-52"/>
              </a:rPr>
              <a:t>We join forces for recovery.</a:t>
            </a:r>
            <a:b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  <a:t>The sports rehabilitation program for veterans from Ukraine is implemented in Thessaloniki, Greece, at the </a:t>
            </a:r>
            <a:r>
              <a:rPr lang="en-US" sz="2800" dirty="0" err="1">
                <a:solidFill>
                  <a:schemeClr val="bg1"/>
                </a:solidFill>
                <a:latin typeface="Montserrat" panose="00000500000000000000" pitchFamily="2" charset="-52"/>
              </a:rPr>
              <a:t>Kalamaria</a:t>
            </a:r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  <a:t> Nautical Club.</a:t>
            </a:r>
            <a:b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  <a:t>10 days. 10 participants per program. Team strength, support, recovery</a:t>
            </a:r>
            <a:endParaRPr lang="en-US" sz="2800" dirty="0">
              <a:solidFill>
                <a:schemeClr val="bg1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199269" y="7416120"/>
            <a:ext cx="1927028" cy="695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8"/>
              </a:lnSpc>
            </a:pPr>
            <a:r>
              <a:rPr lang="en-US" sz="4098" b="1" dirty="0">
                <a:solidFill>
                  <a:srgbClr val="98333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2026 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AD04419-CEAF-2095-1C2C-2324F90DBE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35" y="8801519"/>
            <a:ext cx="1410736" cy="14107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16642" y="3113560"/>
            <a:ext cx="9542658" cy="2790958"/>
            <a:chOff x="0" y="0"/>
            <a:chExt cx="277907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9071" cy="812800"/>
            </a:xfrm>
            <a:custGeom>
              <a:avLst/>
              <a:gdLst/>
              <a:ahLst/>
              <a:cxnLst/>
              <a:rect l="l" t="t" r="r" b="b"/>
              <a:pathLst>
                <a:path w="2779071" h="812800">
                  <a:moveTo>
                    <a:pt x="81130" y="0"/>
                  </a:moveTo>
                  <a:lnTo>
                    <a:pt x="2697942" y="0"/>
                  </a:lnTo>
                  <a:cubicBezTo>
                    <a:pt x="2719459" y="0"/>
                    <a:pt x="2740094" y="8548"/>
                    <a:pt x="2755309" y="23762"/>
                  </a:cubicBezTo>
                  <a:cubicBezTo>
                    <a:pt x="2770524" y="38977"/>
                    <a:pt x="2779071" y="59613"/>
                    <a:pt x="2779071" y="81130"/>
                  </a:cubicBezTo>
                  <a:lnTo>
                    <a:pt x="2779071" y="731670"/>
                  </a:lnTo>
                  <a:cubicBezTo>
                    <a:pt x="2779071" y="753187"/>
                    <a:pt x="2770524" y="773823"/>
                    <a:pt x="2755309" y="789038"/>
                  </a:cubicBezTo>
                  <a:cubicBezTo>
                    <a:pt x="2740094" y="804252"/>
                    <a:pt x="2719459" y="812800"/>
                    <a:pt x="2697942" y="812800"/>
                  </a:cubicBezTo>
                  <a:lnTo>
                    <a:pt x="81130" y="812800"/>
                  </a:lnTo>
                  <a:cubicBezTo>
                    <a:pt x="59613" y="812800"/>
                    <a:pt x="38977" y="804252"/>
                    <a:pt x="23762" y="789038"/>
                  </a:cubicBezTo>
                  <a:cubicBezTo>
                    <a:pt x="8548" y="773823"/>
                    <a:pt x="0" y="753187"/>
                    <a:pt x="0" y="731670"/>
                  </a:cubicBezTo>
                  <a:lnTo>
                    <a:pt x="0" y="81130"/>
                  </a:lnTo>
                  <a:cubicBezTo>
                    <a:pt x="0" y="59613"/>
                    <a:pt x="8548" y="38977"/>
                    <a:pt x="23762" y="23762"/>
                  </a:cubicBezTo>
                  <a:cubicBezTo>
                    <a:pt x="38977" y="8548"/>
                    <a:pt x="59613" y="0"/>
                    <a:pt x="811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77907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16642" y="6467342"/>
            <a:ext cx="9542658" cy="3063152"/>
            <a:chOff x="0" y="0"/>
            <a:chExt cx="2779071" cy="8920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9071" cy="892070"/>
            </a:xfrm>
            <a:custGeom>
              <a:avLst/>
              <a:gdLst/>
              <a:ahLst/>
              <a:cxnLst/>
              <a:rect l="l" t="t" r="r" b="b"/>
              <a:pathLst>
                <a:path w="2779071" h="892070">
                  <a:moveTo>
                    <a:pt x="81130" y="0"/>
                  </a:moveTo>
                  <a:lnTo>
                    <a:pt x="2697942" y="0"/>
                  </a:lnTo>
                  <a:cubicBezTo>
                    <a:pt x="2719459" y="0"/>
                    <a:pt x="2740094" y="8548"/>
                    <a:pt x="2755309" y="23762"/>
                  </a:cubicBezTo>
                  <a:cubicBezTo>
                    <a:pt x="2770524" y="38977"/>
                    <a:pt x="2779071" y="59613"/>
                    <a:pt x="2779071" y="81130"/>
                  </a:cubicBezTo>
                  <a:lnTo>
                    <a:pt x="2779071" y="810940"/>
                  </a:lnTo>
                  <a:cubicBezTo>
                    <a:pt x="2779071" y="832457"/>
                    <a:pt x="2770524" y="853093"/>
                    <a:pt x="2755309" y="868308"/>
                  </a:cubicBezTo>
                  <a:cubicBezTo>
                    <a:pt x="2740094" y="883522"/>
                    <a:pt x="2719459" y="892070"/>
                    <a:pt x="2697942" y="892070"/>
                  </a:cubicBezTo>
                  <a:lnTo>
                    <a:pt x="81130" y="892070"/>
                  </a:lnTo>
                  <a:cubicBezTo>
                    <a:pt x="59613" y="892070"/>
                    <a:pt x="38977" y="883522"/>
                    <a:pt x="23762" y="868308"/>
                  </a:cubicBezTo>
                  <a:cubicBezTo>
                    <a:pt x="8548" y="853093"/>
                    <a:pt x="0" y="832457"/>
                    <a:pt x="0" y="810940"/>
                  </a:cubicBezTo>
                  <a:lnTo>
                    <a:pt x="0" y="81130"/>
                  </a:lnTo>
                  <a:cubicBezTo>
                    <a:pt x="0" y="59613"/>
                    <a:pt x="8548" y="38977"/>
                    <a:pt x="23762" y="23762"/>
                  </a:cubicBezTo>
                  <a:cubicBezTo>
                    <a:pt x="38977" y="8548"/>
                    <a:pt x="59613" y="0"/>
                    <a:pt x="811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79071" cy="930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28700" y="2741116"/>
            <a:ext cx="6351615" cy="6326804"/>
            <a:chOff x="0" y="0"/>
            <a:chExt cx="6502400" cy="6477000"/>
          </a:xfrm>
        </p:grpSpPr>
        <p:sp>
          <p:nvSpPr>
            <p:cNvPr id="10" name="Freeform 10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-24694" r="-24694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</p:grpSp>
      <p:grpSp>
        <p:nvGrpSpPr>
          <p:cNvPr id="12" name="Group 12"/>
          <p:cNvGrpSpPr/>
          <p:nvPr/>
        </p:nvGrpSpPr>
        <p:grpSpPr>
          <a:xfrm>
            <a:off x="8951475" y="2776622"/>
            <a:ext cx="7068211" cy="673875"/>
            <a:chOff x="0" y="0"/>
            <a:chExt cx="1861587" cy="17748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61587" cy="177481"/>
            </a:xfrm>
            <a:custGeom>
              <a:avLst/>
              <a:gdLst/>
              <a:ahLst/>
              <a:cxnLst/>
              <a:rect l="l" t="t" r="r" b="b"/>
              <a:pathLst>
                <a:path w="1861587" h="177481">
                  <a:moveTo>
                    <a:pt x="88741" y="0"/>
                  </a:moveTo>
                  <a:lnTo>
                    <a:pt x="1772846" y="0"/>
                  </a:lnTo>
                  <a:cubicBezTo>
                    <a:pt x="1821856" y="0"/>
                    <a:pt x="1861587" y="39731"/>
                    <a:pt x="1861587" y="88741"/>
                  </a:cubicBezTo>
                  <a:lnTo>
                    <a:pt x="1861587" y="88741"/>
                  </a:lnTo>
                  <a:cubicBezTo>
                    <a:pt x="1861587" y="112276"/>
                    <a:pt x="1852237" y="134848"/>
                    <a:pt x="1835595" y="151490"/>
                  </a:cubicBezTo>
                  <a:cubicBezTo>
                    <a:pt x="1818953" y="168132"/>
                    <a:pt x="1796381" y="177481"/>
                    <a:pt x="1772846" y="177481"/>
                  </a:cubicBezTo>
                  <a:lnTo>
                    <a:pt x="88741" y="177481"/>
                  </a:lnTo>
                  <a:cubicBezTo>
                    <a:pt x="65205" y="177481"/>
                    <a:pt x="42634" y="168132"/>
                    <a:pt x="25992" y="151490"/>
                  </a:cubicBezTo>
                  <a:cubicBezTo>
                    <a:pt x="9349" y="134848"/>
                    <a:pt x="0" y="112276"/>
                    <a:pt x="0" y="88741"/>
                  </a:cubicBezTo>
                  <a:lnTo>
                    <a:pt x="0" y="88741"/>
                  </a:lnTo>
                  <a:cubicBezTo>
                    <a:pt x="0" y="65205"/>
                    <a:pt x="9349" y="42634"/>
                    <a:pt x="25992" y="25992"/>
                  </a:cubicBezTo>
                  <a:cubicBezTo>
                    <a:pt x="42634" y="9349"/>
                    <a:pt x="65205" y="0"/>
                    <a:pt x="887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861587" cy="215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951475" y="6130404"/>
            <a:ext cx="7068211" cy="673875"/>
            <a:chOff x="0" y="0"/>
            <a:chExt cx="1861587" cy="1774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61587" cy="177481"/>
            </a:xfrm>
            <a:custGeom>
              <a:avLst/>
              <a:gdLst/>
              <a:ahLst/>
              <a:cxnLst/>
              <a:rect l="l" t="t" r="r" b="b"/>
              <a:pathLst>
                <a:path w="1861587" h="177481">
                  <a:moveTo>
                    <a:pt x="88741" y="0"/>
                  </a:moveTo>
                  <a:lnTo>
                    <a:pt x="1772846" y="0"/>
                  </a:lnTo>
                  <a:cubicBezTo>
                    <a:pt x="1821856" y="0"/>
                    <a:pt x="1861587" y="39731"/>
                    <a:pt x="1861587" y="88741"/>
                  </a:cubicBezTo>
                  <a:lnTo>
                    <a:pt x="1861587" y="88741"/>
                  </a:lnTo>
                  <a:cubicBezTo>
                    <a:pt x="1861587" y="112276"/>
                    <a:pt x="1852237" y="134848"/>
                    <a:pt x="1835595" y="151490"/>
                  </a:cubicBezTo>
                  <a:cubicBezTo>
                    <a:pt x="1818953" y="168132"/>
                    <a:pt x="1796381" y="177481"/>
                    <a:pt x="1772846" y="177481"/>
                  </a:cubicBezTo>
                  <a:lnTo>
                    <a:pt x="88741" y="177481"/>
                  </a:lnTo>
                  <a:cubicBezTo>
                    <a:pt x="65205" y="177481"/>
                    <a:pt x="42634" y="168132"/>
                    <a:pt x="25992" y="151490"/>
                  </a:cubicBezTo>
                  <a:cubicBezTo>
                    <a:pt x="9349" y="134848"/>
                    <a:pt x="0" y="112276"/>
                    <a:pt x="0" y="88741"/>
                  </a:cubicBezTo>
                  <a:lnTo>
                    <a:pt x="0" y="88741"/>
                  </a:lnTo>
                  <a:cubicBezTo>
                    <a:pt x="0" y="65205"/>
                    <a:pt x="9349" y="42634"/>
                    <a:pt x="25992" y="25992"/>
                  </a:cubicBezTo>
                  <a:cubicBezTo>
                    <a:pt x="42634" y="9349"/>
                    <a:pt x="65205" y="0"/>
                    <a:pt x="887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861587" cy="215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635398" y="895350"/>
            <a:ext cx="13314296" cy="106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600" b="1" dirty="0">
                <a:latin typeface="Montserrat" panose="00000500000000000000" pitchFamily="2" charset="-52"/>
              </a:rPr>
              <a:t>How It Works</a:t>
            </a:r>
            <a:endParaRPr lang="en-US" sz="6299" b="1" dirty="0">
              <a:solidFill>
                <a:srgbClr val="003780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094793" y="4302346"/>
            <a:ext cx="8781576" cy="458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  <a:t>The rehabilitation center forms a group</a:t>
            </a:r>
            <a:endParaRPr lang="en-US" sz="2699" dirty="0">
              <a:solidFill>
                <a:schemeClr val="bg1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094793" y="7604379"/>
            <a:ext cx="8781576" cy="94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  <a:t>The public organization is responsible for logistics, accommodation, and training</a:t>
            </a:r>
            <a:endParaRPr lang="en-US" sz="2699" dirty="0">
              <a:solidFill>
                <a:schemeClr val="bg1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777245" y="2842097"/>
            <a:ext cx="5416671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dirty="0">
                <a:solidFill>
                  <a:srgbClr val="98333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Ukraine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023858" y="6195879"/>
            <a:ext cx="6923446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dirty="0">
                <a:solidFill>
                  <a:srgbClr val="98333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Greece</a:t>
            </a: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4939" y="-1630154"/>
            <a:ext cx="16998122" cy="6433476"/>
            <a:chOff x="0" y="0"/>
            <a:chExt cx="4476872" cy="16944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6872" cy="1694413"/>
            </a:xfrm>
            <a:custGeom>
              <a:avLst/>
              <a:gdLst/>
              <a:ahLst/>
              <a:cxnLst/>
              <a:rect l="l" t="t" r="r" b="b"/>
              <a:pathLst>
                <a:path w="4476872" h="1694413">
                  <a:moveTo>
                    <a:pt x="45546" y="0"/>
                  </a:moveTo>
                  <a:lnTo>
                    <a:pt x="4431326" y="0"/>
                  </a:lnTo>
                  <a:cubicBezTo>
                    <a:pt x="4443406" y="0"/>
                    <a:pt x="4454990" y="4799"/>
                    <a:pt x="4463532" y="13340"/>
                  </a:cubicBezTo>
                  <a:cubicBezTo>
                    <a:pt x="4472073" y="21882"/>
                    <a:pt x="4476872" y="33466"/>
                    <a:pt x="4476872" y="45546"/>
                  </a:cubicBezTo>
                  <a:lnTo>
                    <a:pt x="4476872" y="1648868"/>
                  </a:lnTo>
                  <a:cubicBezTo>
                    <a:pt x="4476872" y="1660947"/>
                    <a:pt x="4472073" y="1672532"/>
                    <a:pt x="4463532" y="1681073"/>
                  </a:cubicBezTo>
                  <a:cubicBezTo>
                    <a:pt x="4454990" y="1689615"/>
                    <a:pt x="4443406" y="1694413"/>
                    <a:pt x="4431326" y="1694413"/>
                  </a:cubicBezTo>
                  <a:lnTo>
                    <a:pt x="45546" y="1694413"/>
                  </a:lnTo>
                  <a:cubicBezTo>
                    <a:pt x="33466" y="1694413"/>
                    <a:pt x="21882" y="1689615"/>
                    <a:pt x="13340" y="1681073"/>
                  </a:cubicBezTo>
                  <a:cubicBezTo>
                    <a:pt x="4799" y="1672532"/>
                    <a:pt x="0" y="1660947"/>
                    <a:pt x="0" y="1648868"/>
                  </a:cubicBezTo>
                  <a:lnTo>
                    <a:pt x="0" y="45546"/>
                  </a:lnTo>
                  <a:cubicBezTo>
                    <a:pt x="0" y="33466"/>
                    <a:pt x="4799" y="21882"/>
                    <a:pt x="13340" y="13340"/>
                  </a:cubicBezTo>
                  <a:cubicBezTo>
                    <a:pt x="21882" y="4799"/>
                    <a:pt x="33466" y="0"/>
                    <a:pt x="45546" y="0"/>
                  </a:cubicBezTo>
                  <a:close/>
                </a:path>
              </a:pathLst>
            </a:custGeom>
            <a:solidFill>
              <a:srgbClr val="00357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76872" cy="17325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87449" y="3253062"/>
            <a:ext cx="2141541" cy="214154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Freeform 8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3"/>
              <a:stretch>
                <a:fillRect l="-24712" r="-24712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574725" y="3253062"/>
            <a:ext cx="2141541" cy="214154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Freeform 11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-24694" r="-24694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862002" y="3253062"/>
            <a:ext cx="2141541" cy="2141541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Freeform 14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5"/>
              <a:stretch>
                <a:fillRect l="-24712" r="-24712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1151971" y="3253062"/>
            <a:ext cx="2141541" cy="2141541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7" name="Freeform 17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6"/>
              <a:stretch>
                <a:fillRect l="-24712" r="-24712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4441940" y="3253062"/>
            <a:ext cx="2141541" cy="2141541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BF00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7"/>
              <a:stretch>
                <a:fillRect l="-24712" r="-24712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>
            <a:off x="0" y="7394174"/>
            <a:ext cx="18222930" cy="5671836"/>
          </a:xfrm>
          <a:custGeom>
            <a:avLst/>
            <a:gdLst/>
            <a:ahLst/>
            <a:cxnLst/>
            <a:rect l="l" t="t" r="r" b="b"/>
            <a:pathLst>
              <a:path w="18222930" h="5671836">
                <a:moveTo>
                  <a:pt x="0" y="0"/>
                </a:moveTo>
                <a:lnTo>
                  <a:pt x="18222930" y="0"/>
                </a:lnTo>
                <a:lnTo>
                  <a:pt x="18222930" y="5671837"/>
                </a:lnTo>
                <a:lnTo>
                  <a:pt x="0" y="56718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7718" b="-53247"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979949" y="789588"/>
            <a:ext cx="12532762" cy="1325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5"/>
              </a:lnSpc>
            </a:pPr>
            <a:r>
              <a:rPr lang="en-US" sz="8000" b="1" dirty="0">
                <a:solidFill>
                  <a:schemeClr val="bg1"/>
                </a:solidFill>
                <a:latin typeface="Montserrat" panose="00000500000000000000" pitchFamily="2" charset="-52"/>
              </a:rPr>
              <a:t>Expected Outcomes</a:t>
            </a:r>
            <a:endParaRPr lang="en-US" sz="7860" b="1" dirty="0">
              <a:solidFill>
                <a:schemeClr val="bg1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83336" y="5652665"/>
            <a:ext cx="1939698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2000" b="1" dirty="0">
                <a:solidFill>
                  <a:schemeClr val="tx2"/>
                </a:solidFill>
                <a:latin typeface="Montserrat" panose="00000500000000000000" pitchFamily="2" charset="-52"/>
              </a:rPr>
              <a:t>Restoration of physical fitness</a:t>
            </a:r>
            <a:endParaRPr lang="en-US" sz="20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142224" y="5652665"/>
            <a:ext cx="300654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7"/>
              </a:lnSpc>
            </a:pPr>
            <a:r>
              <a:rPr lang="en-US" sz="2000" b="1" dirty="0">
                <a:solidFill>
                  <a:schemeClr val="tx2"/>
                </a:solidFill>
                <a:latin typeface="Montserrat" panose="00000500000000000000" pitchFamily="2" charset="-52"/>
              </a:rPr>
              <a:t>Psychological stabilization</a:t>
            </a:r>
            <a:endParaRPr lang="en-US" sz="20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809117" y="5693103"/>
            <a:ext cx="2341148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2000" b="1" dirty="0">
                <a:solidFill>
                  <a:schemeClr val="tx2"/>
                </a:solidFill>
                <a:latin typeface="Montserrat" panose="00000500000000000000" pitchFamily="2" charset="-52"/>
              </a:rPr>
              <a:t>Social integration</a:t>
            </a:r>
            <a:endParaRPr lang="en-US" sz="20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281438" y="5626721"/>
            <a:ext cx="1939698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2000" b="1" dirty="0">
                <a:solidFill>
                  <a:schemeClr val="tx2"/>
                </a:solidFill>
                <a:latin typeface="Montserrat" panose="00000500000000000000" pitchFamily="2" charset="-52"/>
              </a:rPr>
              <a:t>Promotion of sport among veterans</a:t>
            </a:r>
            <a:endParaRPr lang="en-US" sz="20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4282936" y="5626893"/>
            <a:ext cx="260599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2000" b="1" dirty="0">
                <a:solidFill>
                  <a:schemeClr val="tx2"/>
                </a:solidFill>
                <a:latin typeface="Montserrat" panose="00000500000000000000" pitchFamily="2" charset="-52"/>
              </a:rPr>
              <a:t>Strengthening international cooperation</a:t>
            </a:r>
            <a:endParaRPr lang="en-US" sz="20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-168153"/>
            <a:ext cx="11650606" cy="13277044"/>
          </a:xfrm>
          <a:custGeom>
            <a:avLst/>
            <a:gdLst/>
            <a:ahLst/>
            <a:cxnLst/>
            <a:rect l="l" t="t" r="r" b="b"/>
            <a:pathLst>
              <a:path w="11650606" h="13277044">
                <a:moveTo>
                  <a:pt x="11650606" y="0"/>
                </a:moveTo>
                <a:lnTo>
                  <a:pt x="0" y="0"/>
                </a:lnTo>
                <a:lnTo>
                  <a:pt x="0" y="13277043"/>
                </a:lnTo>
                <a:lnTo>
                  <a:pt x="11650606" y="13277043"/>
                </a:lnTo>
                <a:lnTo>
                  <a:pt x="1165060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40983" y="1729129"/>
            <a:ext cx="839999" cy="445199"/>
          </a:xfrm>
          <a:custGeom>
            <a:avLst/>
            <a:gdLst/>
            <a:ahLst/>
            <a:cxnLst/>
            <a:rect l="l" t="t" r="r" b="b"/>
            <a:pathLst>
              <a:path w="839999" h="445199">
                <a:moveTo>
                  <a:pt x="0" y="0"/>
                </a:moveTo>
                <a:lnTo>
                  <a:pt x="839999" y="0"/>
                </a:lnTo>
                <a:lnTo>
                  <a:pt x="839999" y="445200"/>
                </a:lnTo>
                <a:lnTo>
                  <a:pt x="0" y="445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15926" y="779619"/>
            <a:ext cx="6519046" cy="6493581"/>
            <a:chOff x="0" y="0"/>
            <a:chExt cx="6502400" cy="6477000"/>
          </a:xfrm>
        </p:grpSpPr>
        <p:sp>
          <p:nvSpPr>
            <p:cNvPr id="6" name="Freeform 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7"/>
              <a:stretch>
                <a:fillRect l="-24694" r="-24694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8A01">
                    <a:alpha val="100000"/>
                  </a:srgbClr>
                </a:gs>
                <a:gs pos="100000">
                  <a:srgbClr val="FFCF01">
                    <a:alpha val="100000"/>
                  </a:srgbClr>
                </a:gs>
              </a:gsLst>
              <a:lin ang="2700000"/>
            </a:gra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65564" y="4347821"/>
            <a:ext cx="4929736" cy="4910479"/>
            <a:chOff x="0" y="0"/>
            <a:chExt cx="6502400" cy="6477000"/>
          </a:xfrm>
        </p:grpSpPr>
        <p:sp>
          <p:nvSpPr>
            <p:cNvPr id="9" name="Freeform 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8"/>
              <a:stretch>
                <a:fillRect l="-24694" r="-24694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</p:grpSp>
      <p:grpSp>
        <p:nvGrpSpPr>
          <p:cNvPr id="11" name="Group 11"/>
          <p:cNvGrpSpPr/>
          <p:nvPr/>
        </p:nvGrpSpPr>
        <p:grpSpPr>
          <a:xfrm>
            <a:off x="5449351" y="7432743"/>
            <a:ext cx="751905" cy="75190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59020" y="1634745"/>
            <a:ext cx="751905" cy="75190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A678A">
                    <a:alpha val="100000"/>
                  </a:srgbClr>
                </a:gs>
                <a:gs pos="100000">
                  <a:srgbClr val="1C64C4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328227" y="1560918"/>
            <a:ext cx="8156757" cy="70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28"/>
              </a:lnSpc>
            </a:pPr>
            <a:r>
              <a:rPr lang="en-US" sz="4400" b="1" dirty="0">
                <a:solidFill>
                  <a:schemeClr val="tx2"/>
                </a:solidFill>
                <a:latin typeface="Montserrat" panose="00000500000000000000" pitchFamily="2" charset="-52"/>
              </a:rPr>
              <a:t>Why It Matters</a:t>
            </a:r>
            <a:endParaRPr lang="en-US" sz="4163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433097" y="2932012"/>
            <a:ext cx="8918317" cy="49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84"/>
              </a:lnSpc>
            </a:pPr>
            <a:r>
              <a:rPr lang="en-US" sz="3200" b="1" i="1" dirty="0">
                <a:solidFill>
                  <a:schemeClr val="tx2"/>
                </a:solidFill>
                <a:latin typeface="Montserrat" panose="00000500000000000000" pitchFamily="2" charset="-52"/>
              </a:rPr>
              <a:t>Not just sport. It is recovery</a:t>
            </a:r>
            <a:endParaRPr lang="en-US" sz="2845" b="1" i="1" dirty="0">
              <a:solidFill>
                <a:schemeClr val="tx2"/>
              </a:solidFill>
              <a:latin typeface="Montserrat" panose="00000500000000000000" pitchFamily="2" charset="-52"/>
              <a:ea typeface="Montserrat Italics"/>
              <a:cs typeface="Montserrat Italics"/>
              <a:sym typeface="Montserrat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010925" y="3969460"/>
            <a:ext cx="8918317" cy="510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4406" lvl="1" indent="-307203">
              <a:lnSpc>
                <a:spcPts val="3984"/>
              </a:lnSpc>
              <a:buFont typeface="Arial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Rowing as rehabilitation</a:t>
            </a:r>
            <a:br>
              <a:rPr lang="en-US" sz="3200" dirty="0">
                <a:latin typeface="Montserrat" panose="00000500000000000000" pitchFamily="2" charset="-52"/>
              </a:rPr>
            </a:br>
            <a:endParaRPr lang="en-US" sz="3200" dirty="0">
              <a:latin typeface="Montserrat" panose="00000500000000000000" pitchFamily="2" charset="-52"/>
            </a:endParaRPr>
          </a:p>
          <a:p>
            <a:pPr marL="614406" lvl="1" indent="-307203">
              <a:lnSpc>
                <a:spcPts val="3984"/>
              </a:lnSpc>
              <a:buFont typeface="Arial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Sport is a bridge between cultures, people, and countries</a:t>
            </a:r>
            <a:br>
              <a:rPr lang="en-US" sz="3200" dirty="0">
                <a:latin typeface="Montserrat" panose="00000500000000000000" pitchFamily="2" charset="-52"/>
              </a:rPr>
            </a:br>
            <a:endParaRPr lang="en-US" sz="3200" dirty="0">
              <a:latin typeface="Montserrat" panose="00000500000000000000" pitchFamily="2" charset="-52"/>
            </a:endParaRPr>
          </a:p>
          <a:p>
            <a:pPr marL="614406" lvl="1" indent="-307203">
              <a:lnSpc>
                <a:spcPts val="3984"/>
              </a:lnSpc>
              <a:buFont typeface="Arial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We do not just train muscles — we restore lives</a:t>
            </a:r>
            <a:br>
              <a:rPr lang="en-US" sz="3200" dirty="0">
                <a:latin typeface="Montserrat" panose="00000500000000000000" pitchFamily="2" charset="-52"/>
              </a:rPr>
            </a:br>
            <a:endParaRPr lang="en-US" sz="3200" dirty="0">
              <a:latin typeface="Montserrat" panose="00000500000000000000" pitchFamily="2" charset="-52"/>
            </a:endParaRPr>
          </a:p>
          <a:p>
            <a:pPr marL="614406" lvl="1" indent="-307203">
              <a:lnSpc>
                <a:spcPts val="3984"/>
              </a:lnSpc>
              <a:buFont typeface="Arial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This is a way to return hope and support to those who need it</a:t>
            </a:r>
            <a:endParaRPr lang="en-US" sz="2845" dirty="0">
              <a:solidFill>
                <a:srgbClr val="98333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12995" y="1028700"/>
            <a:ext cx="12862010" cy="1456507"/>
            <a:chOff x="0" y="0"/>
            <a:chExt cx="3387525" cy="3836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87525" cy="383607"/>
            </a:xfrm>
            <a:custGeom>
              <a:avLst/>
              <a:gdLst/>
              <a:ahLst/>
              <a:cxnLst/>
              <a:rect l="l" t="t" r="r" b="b"/>
              <a:pathLst>
                <a:path w="3387525" h="383607">
                  <a:moveTo>
                    <a:pt x="60192" y="0"/>
                  </a:moveTo>
                  <a:lnTo>
                    <a:pt x="3327333" y="0"/>
                  </a:lnTo>
                  <a:cubicBezTo>
                    <a:pt x="3343297" y="0"/>
                    <a:pt x="3358607" y="6342"/>
                    <a:pt x="3369895" y="17630"/>
                  </a:cubicBezTo>
                  <a:cubicBezTo>
                    <a:pt x="3381184" y="28918"/>
                    <a:pt x="3387525" y="44228"/>
                    <a:pt x="3387525" y="60192"/>
                  </a:cubicBezTo>
                  <a:lnTo>
                    <a:pt x="3387525" y="323415"/>
                  </a:lnTo>
                  <a:cubicBezTo>
                    <a:pt x="3387525" y="339379"/>
                    <a:pt x="3381184" y="354689"/>
                    <a:pt x="3369895" y="365977"/>
                  </a:cubicBezTo>
                  <a:cubicBezTo>
                    <a:pt x="3358607" y="377265"/>
                    <a:pt x="3343297" y="383607"/>
                    <a:pt x="3327333" y="383607"/>
                  </a:cubicBezTo>
                  <a:lnTo>
                    <a:pt x="60192" y="383607"/>
                  </a:lnTo>
                  <a:cubicBezTo>
                    <a:pt x="44228" y="383607"/>
                    <a:pt x="28918" y="377265"/>
                    <a:pt x="17630" y="365977"/>
                  </a:cubicBezTo>
                  <a:cubicBezTo>
                    <a:pt x="6342" y="354689"/>
                    <a:pt x="0" y="339379"/>
                    <a:pt x="0" y="323415"/>
                  </a:cubicBezTo>
                  <a:lnTo>
                    <a:pt x="0" y="60192"/>
                  </a:lnTo>
                  <a:cubicBezTo>
                    <a:pt x="0" y="44228"/>
                    <a:pt x="6342" y="28918"/>
                    <a:pt x="17630" y="17630"/>
                  </a:cubicBezTo>
                  <a:cubicBezTo>
                    <a:pt x="28918" y="6342"/>
                    <a:pt x="44228" y="0"/>
                    <a:pt x="601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87525" cy="421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38492" y="1064903"/>
            <a:ext cx="15692978" cy="1102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3"/>
              </a:lnSpc>
            </a:pPr>
            <a:r>
              <a:rPr lang="en-US" sz="6474" b="1" dirty="0">
                <a:solidFill>
                  <a:srgbClr val="FFCF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Prospects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12995" y="3324465"/>
            <a:ext cx="15302680" cy="2961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Up to 5 program cycles per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Expansion of the program to veterans’ families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Support from our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Development of partnerships in Greece and across Europe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International recognition as an example of effective rehabilitation</a:t>
            </a:r>
          </a:p>
          <a:p>
            <a:pPr algn="just">
              <a:lnSpc>
                <a:spcPts val="4212"/>
              </a:lnSpc>
            </a:pPr>
            <a:endParaRPr lang="en-US" sz="3008" dirty="0">
              <a:solidFill>
                <a:srgbClr val="9833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0" y="7394174"/>
            <a:ext cx="18222930" cy="5671836"/>
          </a:xfrm>
          <a:custGeom>
            <a:avLst/>
            <a:gdLst/>
            <a:ahLst/>
            <a:cxnLst/>
            <a:rect l="l" t="t" r="r" b="b"/>
            <a:pathLst>
              <a:path w="18222930" h="5671836">
                <a:moveTo>
                  <a:pt x="0" y="0"/>
                </a:moveTo>
                <a:lnTo>
                  <a:pt x="18222930" y="0"/>
                </a:lnTo>
                <a:lnTo>
                  <a:pt x="18222930" y="5671837"/>
                </a:lnTo>
                <a:lnTo>
                  <a:pt x="0" y="5671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7718" b="-53247"/>
            </a:stretch>
          </a:blipFill>
        </p:spPr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731462" y="4722623"/>
            <a:ext cx="21264150" cy="6371020"/>
          </a:xfrm>
          <a:custGeom>
            <a:avLst/>
            <a:gdLst/>
            <a:ahLst/>
            <a:cxnLst/>
            <a:rect l="l" t="t" r="r" b="b"/>
            <a:pathLst>
              <a:path w="21264150" h="6371020">
                <a:moveTo>
                  <a:pt x="21264150" y="0"/>
                </a:moveTo>
                <a:lnTo>
                  <a:pt x="0" y="0"/>
                </a:lnTo>
                <a:lnTo>
                  <a:pt x="0" y="6371019"/>
                </a:lnTo>
                <a:lnTo>
                  <a:pt x="21264150" y="6371019"/>
                </a:lnTo>
                <a:lnTo>
                  <a:pt x="212641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4934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816715" y="-1563454"/>
            <a:ext cx="8637270" cy="86372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5" name="Freeform 5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-24694" r="-24694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4285632" y="5618010"/>
            <a:ext cx="5120603" cy="512060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Freeform 8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5"/>
              <a:stretch>
                <a:fillRect l="-24694" r="-24694"/>
              </a:stretch>
            </a:blipFill>
          </p:spPr>
        </p:sp>
      </p:grpSp>
      <p:sp>
        <p:nvSpPr>
          <p:cNvPr id="9" name="AutoShape 9"/>
          <p:cNvSpPr/>
          <p:nvPr/>
        </p:nvSpPr>
        <p:spPr>
          <a:xfrm flipV="1">
            <a:off x="447" y="2350415"/>
            <a:ext cx="7828731" cy="66825"/>
          </a:xfrm>
          <a:prstGeom prst="line">
            <a:avLst/>
          </a:prstGeom>
          <a:ln w="66675" cap="rnd">
            <a:solidFill>
              <a:srgbClr val="FFBF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1064810" y="4391595"/>
            <a:ext cx="751905" cy="75190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3" y="6321912"/>
            <a:ext cx="751905" cy="75190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8A01">
                    <a:alpha val="100000"/>
                  </a:srgbClr>
                </a:gs>
                <a:gs pos="100000">
                  <a:srgbClr val="FFCF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959645" y="1620600"/>
            <a:ext cx="1105166" cy="325563"/>
          </a:xfrm>
          <a:custGeom>
            <a:avLst/>
            <a:gdLst/>
            <a:ahLst/>
            <a:cxnLst/>
            <a:rect l="l" t="t" r="r" b="b"/>
            <a:pathLst>
              <a:path w="1105166" h="325563">
                <a:moveTo>
                  <a:pt x="0" y="0"/>
                </a:moveTo>
                <a:lnTo>
                  <a:pt x="1105165" y="0"/>
                </a:lnTo>
                <a:lnTo>
                  <a:pt x="1105165" y="325564"/>
                </a:lnTo>
                <a:lnTo>
                  <a:pt x="0" y="325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1047083"/>
            <a:ext cx="7490285" cy="998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03"/>
              </a:lnSpc>
            </a:pPr>
            <a:r>
              <a:rPr lang="en-US" sz="6000" b="1" dirty="0">
                <a:latin typeface="Montserrat" panose="00000500000000000000" pitchFamily="2" charset="-52"/>
              </a:rPr>
              <a:t>Program Mission</a:t>
            </a:r>
            <a:endParaRPr lang="en-US" sz="5931" b="1" dirty="0">
              <a:solidFill>
                <a:srgbClr val="003780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3077527"/>
            <a:ext cx="9483528" cy="1327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7"/>
              </a:lnSpc>
            </a:pPr>
            <a:r>
              <a:rPr lang="en-US" sz="2800" dirty="0">
                <a:latin typeface="Montserrat" panose="00000500000000000000" pitchFamily="2" charset="-52"/>
              </a:rPr>
              <a:t>Our goal is to help those who defended Ukraine. We created this program to support the physical and psychological recovery of combat veterans.</a:t>
            </a:r>
            <a:endParaRPr lang="en-US" sz="2512" dirty="0">
              <a:solidFill>
                <a:srgbClr val="98333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115175" y="6427386"/>
            <a:ext cx="4057650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4000" b="1" dirty="0">
                <a:solidFill>
                  <a:schemeClr val="bg1"/>
                </a:solidFill>
              </a:rPr>
              <a:t>Main Objectives </a:t>
            </a:r>
            <a:r>
              <a:rPr lang="en-US" sz="37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901995" y="7264316"/>
            <a:ext cx="8115300" cy="2065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6454" lvl="1" indent="-318227" algn="just">
              <a:lnSpc>
                <a:spcPts val="4127"/>
              </a:lnSpc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Restoration of physical fitness</a:t>
            </a:r>
          </a:p>
          <a:p>
            <a:pPr marL="636454" lvl="1" indent="-318227" algn="just">
              <a:lnSpc>
                <a:spcPts val="4127"/>
              </a:lnSpc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Strengthening morale</a:t>
            </a:r>
          </a:p>
          <a:p>
            <a:pPr marL="636454" lvl="1" indent="-318227" algn="just">
              <a:lnSpc>
                <a:spcPts val="4127"/>
              </a:lnSpc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Integration through sport</a:t>
            </a:r>
          </a:p>
          <a:p>
            <a:pPr marL="636454" lvl="1" indent="-318227" algn="just">
              <a:lnSpc>
                <a:spcPts val="4127"/>
              </a:lnSpc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Building international partnerships</a:t>
            </a:r>
            <a:endParaRPr lang="en-US" sz="2947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035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65286" y="1028700"/>
            <a:ext cx="6794014" cy="4895709"/>
            <a:chOff x="0" y="0"/>
            <a:chExt cx="9058686" cy="652761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058686" cy="6527612"/>
              <a:chOff x="0" y="0"/>
              <a:chExt cx="1127962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2796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27962" h="812800">
                    <a:moveTo>
                      <a:pt x="563981" y="0"/>
                    </a:moveTo>
                    <a:cubicBezTo>
                      <a:pt x="252503" y="0"/>
                      <a:pt x="0" y="181951"/>
                      <a:pt x="0" y="406400"/>
                    </a:cubicBezTo>
                    <a:cubicBezTo>
                      <a:pt x="0" y="630849"/>
                      <a:pt x="252503" y="812800"/>
                      <a:pt x="563981" y="812800"/>
                    </a:cubicBezTo>
                    <a:cubicBezTo>
                      <a:pt x="875459" y="812800"/>
                      <a:pt x="1127962" y="630849"/>
                      <a:pt x="1127962" y="406400"/>
                    </a:cubicBezTo>
                    <a:cubicBezTo>
                      <a:pt x="1127962" y="181951"/>
                      <a:pt x="875459" y="0"/>
                      <a:pt x="56398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3780">
                      <a:alpha val="100000"/>
                    </a:srgbClr>
                  </a:gs>
                  <a:gs pos="100000">
                    <a:srgbClr val="011F47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105746" y="38100"/>
                <a:ext cx="916469" cy="698500"/>
              </a:xfrm>
              <a:prstGeom prst="rect">
                <a:avLst/>
              </a:prstGeom>
            </p:spPr>
            <p:txBody>
              <a:bodyPr lIns="42839" tIns="42839" rIns="42839" bIns="42839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7" name="AutoShape 7"/>
            <p:cNvSpPr/>
            <p:nvPr/>
          </p:nvSpPr>
          <p:spPr>
            <a:xfrm>
              <a:off x="3094038" y="1427433"/>
              <a:ext cx="2742693" cy="0"/>
            </a:xfrm>
            <a:prstGeom prst="line">
              <a:avLst/>
            </a:prstGeom>
            <a:ln w="77009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529305" y="416461"/>
              <a:ext cx="5771572" cy="9176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758"/>
                </a:lnSpc>
              </a:pPr>
              <a:r>
                <a:rPr lang="en-US" sz="4113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Objectives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465286" y="4780360"/>
            <a:ext cx="6744911" cy="4860326"/>
            <a:chOff x="0" y="0"/>
            <a:chExt cx="8993214" cy="648043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8993214" cy="6480434"/>
              <a:chOff x="0" y="0"/>
              <a:chExt cx="1127962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2796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27962" h="812800">
                    <a:moveTo>
                      <a:pt x="563981" y="0"/>
                    </a:moveTo>
                    <a:cubicBezTo>
                      <a:pt x="252503" y="0"/>
                      <a:pt x="0" y="181951"/>
                      <a:pt x="0" y="406400"/>
                    </a:cubicBezTo>
                    <a:cubicBezTo>
                      <a:pt x="0" y="630849"/>
                      <a:pt x="252503" y="812800"/>
                      <a:pt x="563981" y="812800"/>
                    </a:cubicBezTo>
                    <a:cubicBezTo>
                      <a:pt x="875459" y="812800"/>
                      <a:pt x="1127962" y="630849"/>
                      <a:pt x="1127962" y="406400"/>
                    </a:cubicBezTo>
                    <a:cubicBezTo>
                      <a:pt x="1127962" y="181951"/>
                      <a:pt x="875459" y="0"/>
                      <a:pt x="56398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F01">
                      <a:alpha val="100000"/>
                    </a:srgbClr>
                  </a:gs>
                  <a:gs pos="100000">
                    <a:srgbClr val="FF8A01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05746" y="38100"/>
                <a:ext cx="916469" cy="698500"/>
              </a:xfrm>
              <a:prstGeom prst="rect">
                <a:avLst/>
              </a:prstGeom>
            </p:spPr>
            <p:txBody>
              <a:bodyPr lIns="42530" tIns="42530" rIns="42530" bIns="4253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AutoShape 13"/>
            <p:cNvSpPr/>
            <p:nvPr/>
          </p:nvSpPr>
          <p:spPr>
            <a:xfrm>
              <a:off x="3198668" y="1453714"/>
              <a:ext cx="2722871" cy="0"/>
            </a:xfrm>
            <a:prstGeom prst="line">
              <a:avLst/>
            </a:prstGeom>
            <a:ln w="77009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3071676" y="412900"/>
              <a:ext cx="2849863" cy="903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16"/>
                </a:lnSpc>
              </a:pPr>
              <a:r>
                <a:rPr lang="en-US" sz="4083" b="1" dirty="0">
                  <a:solidFill>
                    <a:srgbClr val="98333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Mission </a:t>
              </a:r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028700" y="6918517"/>
            <a:ext cx="2348498" cy="234849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7" name="Freeform 17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3"/>
              <a:stretch>
                <a:fillRect l="-24712" r="-24712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912101" y="6918517"/>
            <a:ext cx="2348498" cy="2348498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0" name="Freeform 20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4"/>
              <a:stretch>
                <a:fillRect l="-24694" r="-24694"/>
              </a:stretch>
            </a:blip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795502" y="6918517"/>
            <a:ext cx="2348498" cy="2348498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3" name="Freeform 23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5"/>
              <a:stretch>
                <a:fillRect l="-24694" r="-24694"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093676" y="5143500"/>
            <a:ext cx="751905" cy="75190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6507395" y="1028700"/>
            <a:ext cx="751905" cy="751905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6684153" y="6852123"/>
            <a:ext cx="659323" cy="659323"/>
          </a:xfrm>
          <a:custGeom>
            <a:avLst/>
            <a:gdLst/>
            <a:ahLst/>
            <a:cxnLst/>
            <a:rect l="l" t="t" r="r" b="b"/>
            <a:pathLst>
              <a:path w="659323" h="659323">
                <a:moveTo>
                  <a:pt x="0" y="0"/>
                </a:moveTo>
                <a:lnTo>
                  <a:pt x="659323" y="0"/>
                </a:lnTo>
                <a:lnTo>
                  <a:pt x="659323" y="659323"/>
                </a:lnTo>
                <a:lnTo>
                  <a:pt x="0" y="659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3582439" y="6852123"/>
            <a:ext cx="659323" cy="659323"/>
          </a:xfrm>
          <a:custGeom>
            <a:avLst/>
            <a:gdLst/>
            <a:ahLst/>
            <a:cxnLst/>
            <a:rect l="l" t="t" r="r" b="b"/>
            <a:pathLst>
              <a:path w="659323" h="659323">
                <a:moveTo>
                  <a:pt x="0" y="0"/>
                </a:moveTo>
                <a:lnTo>
                  <a:pt x="659323" y="0"/>
                </a:lnTo>
                <a:lnTo>
                  <a:pt x="659323" y="659323"/>
                </a:lnTo>
                <a:lnTo>
                  <a:pt x="0" y="659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28700" y="6852123"/>
            <a:ext cx="659323" cy="659323"/>
          </a:xfrm>
          <a:custGeom>
            <a:avLst/>
            <a:gdLst/>
            <a:ahLst/>
            <a:cxnLst/>
            <a:rect l="l" t="t" r="r" b="b"/>
            <a:pathLst>
              <a:path w="659323" h="659323">
                <a:moveTo>
                  <a:pt x="0" y="0"/>
                </a:moveTo>
                <a:lnTo>
                  <a:pt x="659323" y="0"/>
                </a:lnTo>
                <a:lnTo>
                  <a:pt x="659323" y="659323"/>
                </a:lnTo>
                <a:lnTo>
                  <a:pt x="0" y="659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580534" y="880365"/>
            <a:ext cx="10451197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6"/>
              </a:lnSpc>
            </a:pPr>
            <a:r>
              <a:rPr lang="en-US" sz="5400" b="1" dirty="0">
                <a:solidFill>
                  <a:schemeClr val="tx2"/>
                </a:solidFill>
                <a:latin typeface="Montserrat" panose="00000500000000000000" pitchFamily="2" charset="-52"/>
              </a:rPr>
              <a:t>REHABILITATION PROGRAM</a:t>
            </a:r>
            <a:endParaRPr lang="en-US" sz="492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68980" y="2459743"/>
            <a:ext cx="9007826" cy="348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000" b="1" dirty="0">
                <a:latin typeface="Montserrat" panose="00000500000000000000" pitchFamily="2" charset="-52"/>
              </a:rPr>
              <a:t>What does the program include?</a:t>
            </a:r>
          </a:p>
          <a:p>
            <a:endParaRPr lang="ru-RU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Montserrat" panose="00000500000000000000" pitchFamily="2" charset="-52"/>
              </a:rPr>
              <a:t>Yal</a:t>
            </a:r>
            <a:r>
              <a:rPr lang="en-US" sz="2800" dirty="0">
                <a:latin typeface="Montserrat" panose="00000500000000000000" pitchFamily="2" charset="-52"/>
              </a:rPr>
              <a:t> rowing: training at sea</a:t>
            </a:r>
            <a:endParaRPr lang="ru-RU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-52"/>
              </a:rPr>
              <a:t>Spa treatments</a:t>
            </a:r>
            <a:endParaRPr lang="ru-RU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-52"/>
              </a:rPr>
              <a:t>Beach visits</a:t>
            </a:r>
            <a:endParaRPr lang="ru-RU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-52"/>
              </a:rPr>
              <a:t>Walks and breathing practices</a:t>
            </a:r>
            <a:endParaRPr lang="ru-RU" sz="2800" dirty="0"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0000500000000000000" pitchFamily="2" charset="-52"/>
              </a:rPr>
              <a:t>Cultural activities and healthy nutrition</a:t>
            </a:r>
          </a:p>
          <a:p>
            <a:pPr algn="l">
              <a:lnSpc>
                <a:spcPts val="3920"/>
              </a:lnSpc>
            </a:pPr>
            <a:endParaRPr lang="en-US" sz="2800" dirty="0">
              <a:solidFill>
                <a:srgbClr val="9833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899026" y="2648652"/>
            <a:ext cx="5984321" cy="172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5"/>
              </a:lnSpc>
            </a:pPr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-52"/>
              </a:rPr>
              <a:t>Support for war veterans, including their physical and social rehabilitation through participation in sports programs</a:t>
            </a:r>
            <a:endParaRPr lang="en-US" sz="2410" dirty="0">
              <a:solidFill>
                <a:schemeClr val="bg1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845580" y="6907323"/>
            <a:ext cx="5984321" cy="8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5"/>
              </a:lnSpc>
            </a:pPr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Our mission is recovery through sport</a:t>
            </a:r>
            <a:endParaRPr lang="en-US" sz="2510" b="1" dirty="0">
              <a:solidFill>
                <a:schemeClr val="bg1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425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7290147"/>
            <a:ext cx="1532721" cy="153272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277350" y="7290147"/>
            <a:ext cx="1532721" cy="153272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5119250"/>
            <a:ext cx="1532721" cy="153272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77350" y="5119250"/>
            <a:ext cx="1532721" cy="153272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98281" y="5359577"/>
            <a:ext cx="993559" cy="983624"/>
          </a:xfrm>
          <a:custGeom>
            <a:avLst/>
            <a:gdLst/>
            <a:ahLst/>
            <a:cxnLst/>
            <a:rect l="l" t="t" r="r" b="b"/>
            <a:pathLst>
              <a:path w="993559" h="983624">
                <a:moveTo>
                  <a:pt x="0" y="0"/>
                </a:moveTo>
                <a:lnTo>
                  <a:pt x="993559" y="0"/>
                </a:lnTo>
                <a:lnTo>
                  <a:pt x="993559" y="983624"/>
                </a:lnTo>
                <a:lnTo>
                  <a:pt x="0" y="9836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10102" y="7565638"/>
            <a:ext cx="981738" cy="981738"/>
          </a:xfrm>
          <a:custGeom>
            <a:avLst/>
            <a:gdLst/>
            <a:ahLst/>
            <a:cxnLst/>
            <a:rect l="l" t="t" r="r" b="b"/>
            <a:pathLst>
              <a:path w="981738" h="981738">
                <a:moveTo>
                  <a:pt x="0" y="0"/>
                </a:moveTo>
                <a:lnTo>
                  <a:pt x="981738" y="0"/>
                </a:lnTo>
                <a:lnTo>
                  <a:pt x="981738" y="981738"/>
                </a:lnTo>
                <a:lnTo>
                  <a:pt x="0" y="9817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552872" y="5281475"/>
            <a:ext cx="981677" cy="1139828"/>
          </a:xfrm>
          <a:custGeom>
            <a:avLst/>
            <a:gdLst/>
            <a:ahLst/>
            <a:cxnLst/>
            <a:rect l="l" t="t" r="r" b="b"/>
            <a:pathLst>
              <a:path w="981677" h="1139828">
                <a:moveTo>
                  <a:pt x="0" y="0"/>
                </a:moveTo>
                <a:lnTo>
                  <a:pt x="981677" y="0"/>
                </a:lnTo>
                <a:lnTo>
                  <a:pt x="981677" y="1139828"/>
                </a:lnTo>
                <a:lnTo>
                  <a:pt x="0" y="11398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552872" y="7504827"/>
            <a:ext cx="1086811" cy="1103361"/>
          </a:xfrm>
          <a:custGeom>
            <a:avLst/>
            <a:gdLst/>
            <a:ahLst/>
            <a:cxnLst/>
            <a:rect l="l" t="t" r="r" b="b"/>
            <a:pathLst>
              <a:path w="1086811" h="1103361">
                <a:moveTo>
                  <a:pt x="0" y="0"/>
                </a:moveTo>
                <a:lnTo>
                  <a:pt x="1086811" y="0"/>
                </a:lnTo>
                <a:lnTo>
                  <a:pt x="1086811" y="1103361"/>
                </a:lnTo>
                <a:lnTo>
                  <a:pt x="0" y="11033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355160" y="1059856"/>
            <a:ext cx="15727161" cy="1569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32"/>
              </a:lnSpc>
            </a:pPr>
            <a:r>
              <a:rPr lang="en-US" sz="6000" b="1" dirty="0">
                <a:solidFill>
                  <a:schemeClr val="tx2"/>
                </a:solidFill>
                <a:latin typeface="Montserrat" panose="00000500000000000000" pitchFamily="2" charset="-52"/>
              </a:rPr>
              <a:t>October 2024</a:t>
            </a:r>
            <a:r>
              <a:rPr lang="ru-RU" sz="6000" b="1" dirty="0">
                <a:solidFill>
                  <a:schemeClr val="tx2"/>
                </a:solidFill>
                <a:latin typeface="Montserrat" panose="00000500000000000000" pitchFamily="2" charset="-52"/>
              </a:rPr>
              <a:t> </a:t>
            </a:r>
            <a:r>
              <a:rPr lang="en-US" sz="6000" b="1" dirty="0">
                <a:solidFill>
                  <a:schemeClr val="tx2"/>
                </a:solidFill>
                <a:latin typeface="Montserrat" panose="00000500000000000000" pitchFamily="2" charset="-52"/>
              </a:rPr>
              <a:t>&amp;</a:t>
            </a:r>
            <a:r>
              <a:rPr lang="ru-RU" sz="6000" b="1" dirty="0">
                <a:solidFill>
                  <a:schemeClr val="tx2"/>
                </a:solidFill>
                <a:latin typeface="Montserrat" panose="00000500000000000000" pitchFamily="2" charset="-52"/>
              </a:rPr>
              <a:t> </a:t>
            </a:r>
            <a:r>
              <a:rPr lang="en-US" sz="6000" b="1" dirty="0">
                <a:solidFill>
                  <a:schemeClr val="tx2"/>
                </a:solidFill>
                <a:latin typeface="Montserrat" panose="00000500000000000000" pitchFamily="2" charset="-52"/>
              </a:rPr>
              <a:t>2025 — European </a:t>
            </a:r>
            <a:r>
              <a:rPr lang="en-US" sz="600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Yal</a:t>
            </a:r>
            <a:r>
              <a:rPr lang="en-US" sz="6000" b="1" dirty="0">
                <a:solidFill>
                  <a:schemeClr val="tx2"/>
                </a:solidFill>
                <a:latin typeface="Montserrat" panose="00000500000000000000" pitchFamily="2" charset="-52"/>
              </a:rPr>
              <a:t> Rowing Championships in Greece</a:t>
            </a:r>
            <a:endParaRPr lang="en-US" sz="5475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783765" y="7232997"/>
            <a:ext cx="6360235" cy="53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2"/>
              </a:lnSpc>
            </a:pPr>
            <a:r>
              <a:rPr lang="en-US" sz="3200" b="1" dirty="0">
                <a:solidFill>
                  <a:schemeClr val="tx2"/>
                </a:solidFill>
                <a:latin typeface="Montserrat" panose="00000500000000000000" pitchFamily="2" charset="-52"/>
              </a:rPr>
              <a:t>Building new connections</a:t>
            </a:r>
            <a:endParaRPr lang="en-US" sz="3201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953764" y="7221211"/>
            <a:ext cx="6907911" cy="40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Montserrat" panose="00000500000000000000" pitchFamily="2" charset="-52"/>
              </a:rPr>
              <a:t>Improvement of emotional well-being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83765" y="5071625"/>
            <a:ext cx="7750784" cy="501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800" b="1" dirty="0">
                <a:solidFill>
                  <a:schemeClr val="tx2"/>
                </a:solidFill>
                <a:latin typeface="Montserrat" panose="00000500000000000000" pitchFamily="2" charset="-52"/>
              </a:rPr>
              <a:t>Strengthening physical health</a:t>
            </a:r>
            <a:endParaRPr lang="en-US" sz="28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783765" y="5571329"/>
            <a:ext cx="5927558" cy="151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latin typeface="Montserrat" panose="00000500000000000000" pitchFamily="2" charset="-52"/>
              </a:rPr>
              <a:t>Physical activity, particularly </a:t>
            </a:r>
            <a:r>
              <a:rPr lang="en-US" sz="1700" dirty="0" err="1">
                <a:latin typeface="Montserrat" panose="00000500000000000000" pitchFamily="2" charset="-52"/>
              </a:rPr>
              <a:t>yal</a:t>
            </a:r>
            <a:r>
              <a:rPr lang="en-US" sz="1700" dirty="0">
                <a:latin typeface="Montserrat" panose="00000500000000000000" pitchFamily="2" charset="-52"/>
              </a:rPr>
              <a:t> rowing, contributes to the comprehensive improvement of physical condition. This sport engages all major muscle groups and improves endurance, coordination, and cardiovascular function</a:t>
            </a:r>
            <a:endParaRPr lang="en-US" sz="1700" dirty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783765" y="7851891"/>
            <a:ext cx="5927558" cy="1512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 err="1">
                <a:latin typeface="Montserrat" panose="00000500000000000000" pitchFamily="2" charset="-52"/>
              </a:rPr>
              <a:t>Yal</a:t>
            </a:r>
            <a:r>
              <a:rPr lang="en-US" sz="1700" dirty="0">
                <a:latin typeface="Montserrat" panose="00000500000000000000" pitchFamily="2" charset="-52"/>
              </a:rPr>
              <a:t> rowing is a team sport that requires coordinated effort and mutual support. During training sessions and competitions, athletes have the opportunity to build new social connections, which is important for integration into society</a:t>
            </a:r>
            <a:endParaRPr lang="en-US" sz="1700" dirty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971996" y="5062100"/>
            <a:ext cx="5927558" cy="53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2"/>
              </a:lnSpc>
            </a:pPr>
            <a:r>
              <a:rPr lang="en-US" sz="2800" b="1" dirty="0">
                <a:solidFill>
                  <a:schemeClr val="tx2"/>
                </a:solidFill>
                <a:latin typeface="Montserrat" panose="00000500000000000000" pitchFamily="2" charset="-52"/>
              </a:rPr>
              <a:t>Increased confidence</a:t>
            </a:r>
            <a:endParaRPr lang="en-US" sz="28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971996" y="5571329"/>
            <a:ext cx="5927558" cy="120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latin typeface="Montserrat" panose="00000500000000000000" pitchFamily="2" charset="-52"/>
              </a:rPr>
              <a:t>Participation in sports competitions and overcoming physical challenges help build inner confidence. Every kilometer covered, every wave overcome is proof that we are capable of more.</a:t>
            </a:r>
            <a:endParaRPr lang="en-US" sz="1700" dirty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971996" y="7704125"/>
            <a:ext cx="5927558" cy="1512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latin typeface="Montserrat" panose="00000500000000000000" pitchFamily="2" charset="-52"/>
              </a:rPr>
              <a:t>Participation in teamwork and the achievement of shared goals bring positive emotions and a sense of self-worth. In addition, new experiences associated with travel and excursions help distract from negative thoughts and contribute to emotional recovery</a:t>
            </a:r>
            <a:endParaRPr lang="en-US" sz="1700" dirty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660270" y="3319760"/>
            <a:ext cx="14967460" cy="1279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2"/>
              </a:lnSpc>
            </a:pPr>
            <a:r>
              <a:rPr lang="en-US" sz="2400" b="1" dirty="0">
                <a:solidFill>
                  <a:schemeClr val="tx2"/>
                </a:solidFill>
                <a:latin typeface="Montserrat" panose="00000500000000000000" pitchFamily="2" charset="-52"/>
              </a:rPr>
              <a:t>This championships became an important event for everyone. </a:t>
            </a:r>
            <a:r>
              <a:rPr lang="ru-RU" sz="2400" b="1" dirty="0">
                <a:solidFill>
                  <a:schemeClr val="tx2"/>
                </a:solidFill>
                <a:latin typeface="Montserrat" panose="00000500000000000000" pitchFamily="2" charset="-52"/>
              </a:rPr>
              <a:t>120</a:t>
            </a:r>
            <a:r>
              <a:rPr lang="en-US" sz="2400" b="1" dirty="0">
                <a:solidFill>
                  <a:schemeClr val="tx2"/>
                </a:solidFill>
                <a:latin typeface="Montserrat" panose="00000500000000000000" pitchFamily="2" charset="-52"/>
              </a:rPr>
              <a:t> athletes from Ukraine took part in the competition, including 20 war veterans. For them, it was not only a sporting event, but also a form of rehabilitation and integration into the sports community</a:t>
            </a:r>
            <a:r>
              <a:rPr lang="en-US" sz="2401" b="1" dirty="0">
                <a:solidFill>
                  <a:schemeClr val="tx2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0270" y="4126051"/>
            <a:ext cx="3936779" cy="2599273"/>
          </a:xfrm>
          <a:custGeom>
            <a:avLst/>
            <a:gdLst/>
            <a:ahLst/>
            <a:cxnLst/>
            <a:rect l="l" t="t" r="r" b="b"/>
            <a:pathLst>
              <a:path w="3936779" h="2599273">
                <a:moveTo>
                  <a:pt x="0" y="0"/>
                </a:moveTo>
                <a:lnTo>
                  <a:pt x="3936779" y="0"/>
                </a:lnTo>
                <a:lnTo>
                  <a:pt x="3936779" y="2599274"/>
                </a:lnTo>
                <a:lnTo>
                  <a:pt x="0" y="25992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85" b="-48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258461" y="4126051"/>
            <a:ext cx="3898910" cy="2599273"/>
          </a:xfrm>
          <a:custGeom>
            <a:avLst/>
            <a:gdLst/>
            <a:ahLst/>
            <a:cxnLst/>
            <a:rect l="l" t="t" r="r" b="b"/>
            <a:pathLst>
              <a:path w="3898910" h="2599273">
                <a:moveTo>
                  <a:pt x="0" y="0"/>
                </a:moveTo>
                <a:lnTo>
                  <a:pt x="3898911" y="0"/>
                </a:lnTo>
                <a:lnTo>
                  <a:pt x="3898911" y="2599274"/>
                </a:lnTo>
                <a:lnTo>
                  <a:pt x="0" y="25992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814620" y="4126051"/>
            <a:ext cx="3898910" cy="2599273"/>
          </a:xfrm>
          <a:custGeom>
            <a:avLst/>
            <a:gdLst/>
            <a:ahLst/>
            <a:cxnLst/>
            <a:rect l="l" t="t" r="r" b="b"/>
            <a:pathLst>
              <a:path w="3898910" h="2599273">
                <a:moveTo>
                  <a:pt x="0" y="0"/>
                </a:moveTo>
                <a:lnTo>
                  <a:pt x="3898910" y="0"/>
                </a:lnTo>
                <a:lnTo>
                  <a:pt x="3898910" y="2599274"/>
                </a:lnTo>
                <a:lnTo>
                  <a:pt x="0" y="25992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4187" y="7289498"/>
            <a:ext cx="3872862" cy="2599273"/>
          </a:xfrm>
          <a:custGeom>
            <a:avLst/>
            <a:gdLst/>
            <a:ahLst/>
            <a:cxnLst/>
            <a:rect l="l" t="t" r="r" b="b"/>
            <a:pathLst>
              <a:path w="3872862" h="2599273">
                <a:moveTo>
                  <a:pt x="0" y="0"/>
                </a:moveTo>
                <a:lnTo>
                  <a:pt x="3872862" y="0"/>
                </a:lnTo>
                <a:lnTo>
                  <a:pt x="3872862" y="2599273"/>
                </a:lnTo>
                <a:lnTo>
                  <a:pt x="0" y="25992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874" b="-587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14620" y="7289498"/>
            <a:ext cx="3895923" cy="2596267"/>
          </a:xfrm>
          <a:custGeom>
            <a:avLst/>
            <a:gdLst/>
            <a:ahLst/>
            <a:cxnLst/>
            <a:rect l="l" t="t" r="r" b="b"/>
            <a:pathLst>
              <a:path w="3895923" h="2596267">
                <a:moveTo>
                  <a:pt x="0" y="0"/>
                </a:moveTo>
                <a:lnTo>
                  <a:pt x="3895923" y="0"/>
                </a:lnTo>
                <a:lnTo>
                  <a:pt x="3895923" y="2596267"/>
                </a:lnTo>
                <a:lnTo>
                  <a:pt x="0" y="25962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258461" y="7289498"/>
            <a:ext cx="3891361" cy="2596267"/>
          </a:xfrm>
          <a:custGeom>
            <a:avLst/>
            <a:gdLst/>
            <a:ahLst/>
            <a:cxnLst/>
            <a:rect l="l" t="t" r="r" b="b"/>
            <a:pathLst>
              <a:path w="3891361" h="2596267">
                <a:moveTo>
                  <a:pt x="0" y="0"/>
                </a:moveTo>
                <a:lnTo>
                  <a:pt x="3891361" y="0"/>
                </a:lnTo>
                <a:lnTo>
                  <a:pt x="3891361" y="2596267"/>
                </a:lnTo>
                <a:lnTo>
                  <a:pt x="0" y="25962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51706" y="646967"/>
            <a:ext cx="1580759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</a:pPr>
            <a:r>
              <a:rPr lang="en-US" sz="3800" b="1" dirty="0">
                <a:solidFill>
                  <a:schemeClr val="tx2"/>
                </a:solidFill>
                <a:latin typeface="Montserrat" panose="00000500000000000000" pitchFamily="2" charset="-52"/>
              </a:rPr>
              <a:t>May 2025 — The Fortis program, completed by veterans from Ukraine in rowing </a:t>
            </a:r>
            <a:r>
              <a:rPr lang="en-US" sz="380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yals</a:t>
            </a:r>
            <a:r>
              <a:rPr lang="en-US" sz="3800" b="1" dirty="0">
                <a:solidFill>
                  <a:schemeClr val="tx2"/>
                </a:solidFill>
                <a:latin typeface="Montserrat" panose="00000500000000000000" pitchFamily="2" charset="-52"/>
              </a:rPr>
              <a:t> along the coast of Mount Olympus</a:t>
            </a:r>
            <a:endParaRPr lang="en-US" sz="38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24187" y="2030222"/>
            <a:ext cx="14967460" cy="1279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2"/>
              </a:lnSpc>
            </a:pPr>
            <a:r>
              <a:rPr lang="en-US" sz="2400" dirty="0">
                <a:latin typeface="Montserrat" panose="00000500000000000000" pitchFamily="2" charset="-52"/>
              </a:rPr>
              <a:t>In May 2025, we organized a unique and deeply symbolic event — the Fortis voyage for Ukrainian veterans. The event took place in Greece, along the picturesque coast of the Aegean Sea, with the majestic view of Mount Olympus — a symbol of strength, faith, and immortality</a:t>
            </a:r>
            <a:r>
              <a:rPr lang="en-US" sz="2401" dirty="0">
                <a:solidFill>
                  <a:srgbClr val="000000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13519" y="3792395"/>
            <a:ext cx="4050152" cy="2702211"/>
          </a:xfrm>
          <a:custGeom>
            <a:avLst/>
            <a:gdLst/>
            <a:ahLst/>
            <a:cxnLst/>
            <a:rect l="l" t="t" r="r" b="b"/>
            <a:pathLst>
              <a:path w="4050152" h="2702211">
                <a:moveTo>
                  <a:pt x="0" y="0"/>
                </a:moveTo>
                <a:lnTo>
                  <a:pt x="4050152" y="0"/>
                </a:lnTo>
                <a:lnTo>
                  <a:pt x="4050152" y="2702210"/>
                </a:lnTo>
                <a:lnTo>
                  <a:pt x="0" y="27022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71773" y="3792395"/>
            <a:ext cx="4053316" cy="2702211"/>
          </a:xfrm>
          <a:custGeom>
            <a:avLst/>
            <a:gdLst/>
            <a:ahLst/>
            <a:cxnLst/>
            <a:rect l="l" t="t" r="r" b="b"/>
            <a:pathLst>
              <a:path w="4053316" h="2702211">
                <a:moveTo>
                  <a:pt x="0" y="0"/>
                </a:moveTo>
                <a:lnTo>
                  <a:pt x="4053317" y="0"/>
                </a:lnTo>
                <a:lnTo>
                  <a:pt x="4053317" y="2702210"/>
                </a:lnTo>
                <a:lnTo>
                  <a:pt x="0" y="2702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752100" y="3792395"/>
            <a:ext cx="4053316" cy="2702211"/>
          </a:xfrm>
          <a:custGeom>
            <a:avLst/>
            <a:gdLst/>
            <a:ahLst/>
            <a:cxnLst/>
            <a:rect l="l" t="t" r="r" b="b"/>
            <a:pathLst>
              <a:path w="4053316" h="2702211">
                <a:moveTo>
                  <a:pt x="0" y="0"/>
                </a:moveTo>
                <a:lnTo>
                  <a:pt x="4053317" y="0"/>
                </a:lnTo>
                <a:lnTo>
                  <a:pt x="4053317" y="2702210"/>
                </a:lnTo>
                <a:lnTo>
                  <a:pt x="0" y="27022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71773" y="7075630"/>
            <a:ext cx="4053316" cy="2702211"/>
          </a:xfrm>
          <a:custGeom>
            <a:avLst/>
            <a:gdLst/>
            <a:ahLst/>
            <a:cxnLst/>
            <a:rect l="l" t="t" r="r" b="b"/>
            <a:pathLst>
              <a:path w="4053316" h="2702211">
                <a:moveTo>
                  <a:pt x="0" y="0"/>
                </a:moveTo>
                <a:lnTo>
                  <a:pt x="4053317" y="0"/>
                </a:lnTo>
                <a:lnTo>
                  <a:pt x="4053317" y="2702211"/>
                </a:lnTo>
                <a:lnTo>
                  <a:pt x="0" y="27022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752100" y="7075630"/>
            <a:ext cx="4087133" cy="2702211"/>
          </a:xfrm>
          <a:custGeom>
            <a:avLst/>
            <a:gdLst/>
            <a:ahLst/>
            <a:cxnLst/>
            <a:rect l="l" t="t" r="r" b="b"/>
            <a:pathLst>
              <a:path w="4087133" h="2702211">
                <a:moveTo>
                  <a:pt x="0" y="0"/>
                </a:moveTo>
                <a:lnTo>
                  <a:pt x="4087133" y="0"/>
                </a:lnTo>
                <a:lnTo>
                  <a:pt x="4087133" y="2702211"/>
                </a:lnTo>
                <a:lnTo>
                  <a:pt x="0" y="27022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56" b="-45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30427" y="7075630"/>
            <a:ext cx="4050152" cy="2702211"/>
          </a:xfrm>
          <a:custGeom>
            <a:avLst/>
            <a:gdLst/>
            <a:ahLst/>
            <a:cxnLst/>
            <a:rect l="l" t="t" r="r" b="b"/>
            <a:pathLst>
              <a:path w="4050152" h="2702211">
                <a:moveTo>
                  <a:pt x="0" y="0"/>
                </a:moveTo>
                <a:lnTo>
                  <a:pt x="4050152" y="0"/>
                </a:lnTo>
                <a:lnTo>
                  <a:pt x="4050152" y="2702211"/>
                </a:lnTo>
                <a:lnTo>
                  <a:pt x="0" y="27022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51706" y="646967"/>
            <a:ext cx="1580759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</a:pPr>
            <a:r>
              <a:rPr lang="en-US" sz="4000" b="1" dirty="0">
                <a:solidFill>
                  <a:schemeClr val="tx2"/>
                </a:solidFill>
                <a:latin typeface="Montserrat" panose="00000500000000000000" pitchFamily="2" charset="-52"/>
              </a:rPr>
              <a:t>Ceremonial Program with Veterans in Greece: A Day of Unity, Gratitude, and Hope</a:t>
            </a:r>
            <a:endParaRPr lang="en-US" sz="3984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71773" y="2059529"/>
            <a:ext cx="14967460" cy="116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300" dirty="0">
                <a:latin typeface="Montserrat" panose="00000500000000000000" pitchFamily="2" charset="-52"/>
              </a:rPr>
              <a:t>In May 2025, a ceremonial event was held in Greece to mark the arrival of the Ukrainian veterans participating in the Fortis program. The event took place in a warm and moving atmosphere at the </a:t>
            </a:r>
            <a:r>
              <a:rPr lang="en-US" sz="2300" dirty="0" err="1">
                <a:latin typeface="Montserrat" panose="00000500000000000000" pitchFamily="2" charset="-52"/>
              </a:rPr>
              <a:t>Kalamaria</a:t>
            </a:r>
            <a:r>
              <a:rPr lang="en-US" sz="2300" dirty="0">
                <a:latin typeface="Montserrat" panose="00000500000000000000" pitchFamily="2" charset="-52"/>
              </a:rPr>
              <a:t> Nautical Club in Thessaloniki and became a true celebration of courage, unity, and support.</a:t>
            </a:r>
            <a:endParaRPr lang="en-US" sz="2300" dirty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70585" y="4691301"/>
            <a:ext cx="12808970" cy="7173023"/>
          </a:xfrm>
          <a:custGeom>
            <a:avLst/>
            <a:gdLst/>
            <a:ahLst/>
            <a:cxnLst/>
            <a:rect l="l" t="t" r="r" b="b"/>
            <a:pathLst>
              <a:path w="12808970" h="7173023">
                <a:moveTo>
                  <a:pt x="0" y="0"/>
                </a:moveTo>
                <a:lnTo>
                  <a:pt x="12808970" y="0"/>
                </a:lnTo>
                <a:lnTo>
                  <a:pt x="12808970" y="7173023"/>
                </a:lnTo>
                <a:lnTo>
                  <a:pt x="0" y="717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2842320" y="-2011348"/>
            <a:ext cx="13405298" cy="1340529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8A01">
                    <a:alpha val="100000"/>
                  </a:srgbClr>
                </a:gs>
                <a:gs pos="100000">
                  <a:srgbClr val="FFCF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562000" y="1028700"/>
            <a:ext cx="6002896" cy="5979448"/>
            <a:chOff x="0" y="0"/>
            <a:chExt cx="6502400" cy="6477000"/>
          </a:xfrm>
        </p:grpSpPr>
        <p:sp>
          <p:nvSpPr>
            <p:cNvPr id="8" name="Freeform 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24712" r="-24712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id="10" name="Group 10"/>
          <p:cNvGrpSpPr/>
          <p:nvPr/>
        </p:nvGrpSpPr>
        <p:grpSpPr>
          <a:xfrm>
            <a:off x="7988354" y="-820533"/>
            <a:ext cx="2311292" cy="231129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201799" y="9758250"/>
            <a:ext cx="1057501" cy="105750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0581393" y="4391595"/>
            <a:ext cx="5196807" cy="5176507"/>
            <a:chOff x="0" y="0"/>
            <a:chExt cx="6502400" cy="6477000"/>
          </a:xfrm>
        </p:grpSpPr>
        <p:sp>
          <p:nvSpPr>
            <p:cNvPr id="17" name="Freeform 17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/>
              <a:stretch>
                <a:fillRect l="-24694" r="-24694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id="19" name="Group 19"/>
          <p:cNvGrpSpPr/>
          <p:nvPr/>
        </p:nvGrpSpPr>
        <p:grpSpPr>
          <a:xfrm>
            <a:off x="-1068612" y="8820737"/>
            <a:ext cx="3323669" cy="332366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984443" y="-640918"/>
            <a:ext cx="1952061" cy="195206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1540713"/>
            <a:ext cx="10533300" cy="89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4800" b="1" dirty="0">
                <a:solidFill>
                  <a:schemeClr val="tx2"/>
                </a:solidFill>
                <a:latin typeface="Montserrat" panose="00000500000000000000" pitchFamily="2" charset="-52"/>
              </a:rPr>
              <a:t>Rowing as the Foundation</a:t>
            </a:r>
            <a:endParaRPr lang="en-US" sz="48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28700" y="2910138"/>
            <a:ext cx="8379973" cy="442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200" b="1" dirty="0" err="1">
                <a:latin typeface="Montserrat" panose="00000500000000000000" pitchFamily="2" charset="-52"/>
              </a:rPr>
              <a:t>Yal</a:t>
            </a:r>
            <a:r>
              <a:rPr lang="en-US" sz="3200" b="1" dirty="0">
                <a:latin typeface="Montserrat" panose="00000500000000000000" pitchFamily="2" charset="-52"/>
              </a:rPr>
              <a:t> rowing is the heart of our program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Evening training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Individual and team rowing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Use of special </a:t>
            </a:r>
            <a:r>
              <a:rPr lang="en-US" sz="3200" dirty="0" err="1">
                <a:latin typeface="Montserrat" panose="00000500000000000000" pitchFamily="2" charset="-52"/>
              </a:rPr>
              <a:t>yals</a:t>
            </a:r>
            <a:r>
              <a:rPr lang="en-US" sz="3200" dirty="0">
                <a:latin typeface="Montserrat" panose="00000500000000000000" pitchFamily="2" charset="-52"/>
              </a:rPr>
              <a:t> — sports training craft on the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 panose="00000500000000000000" pitchFamily="2" charset="-52"/>
              </a:rPr>
              <a:t>The club provides storage and maintenance</a:t>
            </a:r>
          </a:p>
          <a:p>
            <a:pPr algn="l">
              <a:lnSpc>
                <a:spcPts val="4090"/>
              </a:lnSpc>
            </a:pPr>
            <a:endParaRPr lang="en-US" sz="2921" dirty="0">
              <a:solidFill>
                <a:srgbClr val="9833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 flipV="1">
            <a:off x="10626645" y="1541409"/>
            <a:ext cx="7878093" cy="8977884"/>
          </a:xfrm>
          <a:custGeom>
            <a:avLst/>
            <a:gdLst/>
            <a:ahLst/>
            <a:cxnLst/>
            <a:rect l="l" t="t" r="r" b="b"/>
            <a:pathLst>
              <a:path w="7878093" h="8977884">
                <a:moveTo>
                  <a:pt x="0" y="8977883"/>
                </a:moveTo>
                <a:lnTo>
                  <a:pt x="7878093" y="8977883"/>
                </a:lnTo>
                <a:lnTo>
                  <a:pt x="7878093" y="0"/>
                </a:lnTo>
                <a:lnTo>
                  <a:pt x="0" y="0"/>
                </a:lnTo>
                <a:lnTo>
                  <a:pt x="0" y="897788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87754" y="-726439"/>
            <a:ext cx="7878093" cy="8977884"/>
          </a:xfrm>
          <a:custGeom>
            <a:avLst/>
            <a:gdLst/>
            <a:ahLst/>
            <a:cxnLst/>
            <a:rect l="l" t="t" r="r" b="b"/>
            <a:pathLst>
              <a:path w="7878093" h="8977884">
                <a:moveTo>
                  <a:pt x="0" y="0"/>
                </a:moveTo>
                <a:lnTo>
                  <a:pt x="7878093" y="0"/>
                </a:lnTo>
                <a:lnTo>
                  <a:pt x="7878093" y="8977883"/>
                </a:lnTo>
                <a:lnTo>
                  <a:pt x="0" y="8977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909756" y="913794"/>
            <a:ext cx="8192573" cy="8160571"/>
            <a:chOff x="0" y="0"/>
            <a:chExt cx="6502400" cy="6477000"/>
          </a:xfrm>
        </p:grpSpPr>
        <p:sp>
          <p:nvSpPr>
            <p:cNvPr id="6" name="Freeform 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24712" r="-24712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5400000"/>
            </a:gradFill>
          </p:spPr>
        </p:sp>
      </p:grpSp>
      <p:grpSp>
        <p:nvGrpSpPr>
          <p:cNvPr id="8" name="Group 8"/>
          <p:cNvGrpSpPr/>
          <p:nvPr/>
        </p:nvGrpSpPr>
        <p:grpSpPr>
          <a:xfrm>
            <a:off x="225833" y="7901719"/>
            <a:ext cx="10728857" cy="828272"/>
            <a:chOff x="0" y="0"/>
            <a:chExt cx="2825707" cy="2181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25707" cy="218146"/>
            </a:xfrm>
            <a:custGeom>
              <a:avLst/>
              <a:gdLst/>
              <a:ahLst/>
              <a:cxnLst/>
              <a:rect l="l" t="t" r="r" b="b"/>
              <a:pathLst>
                <a:path w="2825707" h="218146">
                  <a:moveTo>
                    <a:pt x="72160" y="0"/>
                  </a:moveTo>
                  <a:lnTo>
                    <a:pt x="2753547" y="0"/>
                  </a:lnTo>
                  <a:cubicBezTo>
                    <a:pt x="2772685" y="0"/>
                    <a:pt x="2791040" y="7603"/>
                    <a:pt x="2804572" y="21135"/>
                  </a:cubicBezTo>
                  <a:cubicBezTo>
                    <a:pt x="2818105" y="34668"/>
                    <a:pt x="2825707" y="53022"/>
                    <a:pt x="2825707" y="72160"/>
                  </a:cubicBezTo>
                  <a:lnTo>
                    <a:pt x="2825707" y="145986"/>
                  </a:lnTo>
                  <a:cubicBezTo>
                    <a:pt x="2825707" y="185839"/>
                    <a:pt x="2793400" y="218146"/>
                    <a:pt x="2753547" y="218146"/>
                  </a:cubicBezTo>
                  <a:lnTo>
                    <a:pt x="72160" y="218146"/>
                  </a:lnTo>
                  <a:cubicBezTo>
                    <a:pt x="32307" y="218146"/>
                    <a:pt x="0" y="185839"/>
                    <a:pt x="0" y="145986"/>
                  </a:cubicBezTo>
                  <a:lnTo>
                    <a:pt x="0" y="72160"/>
                  </a:lnTo>
                  <a:cubicBezTo>
                    <a:pt x="0" y="32307"/>
                    <a:pt x="32307" y="0"/>
                    <a:pt x="7216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8A01">
                    <a:alpha val="100000"/>
                  </a:srgbClr>
                </a:gs>
                <a:gs pos="100000">
                  <a:srgbClr val="FFCF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825707" cy="256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2354865"/>
            <a:ext cx="9913082" cy="4825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Montserrat" panose="00000500000000000000" pitchFamily="2" charset="-52"/>
              </a:rPr>
              <a:t>Physical recovery through training:</a:t>
            </a:r>
          </a:p>
          <a:p>
            <a:endParaRPr lang="en-US" sz="3600" b="1" dirty="0">
              <a:solidFill>
                <a:schemeClr val="tx2"/>
              </a:solidFill>
              <a:latin typeface="Montserrat" panose="00000500000000000000" pitchFamily="2" charset="-5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Montserrat" panose="00000500000000000000" pitchFamily="2" charset="-52"/>
              </a:rPr>
              <a:t>Modern gym: individual and group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Montserrat" panose="00000500000000000000" pitchFamily="2" charset="-52"/>
              </a:rPr>
              <a:t>Involvement of adaptive physical training specialists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Montserrat" panose="00000500000000000000" pitchFamily="2" charset="-52"/>
              </a:rPr>
              <a:t>Rowing tank: safe improvement of rowing technique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Montserrat" panose="00000500000000000000" pitchFamily="2" charset="-52"/>
              </a:rPr>
              <a:t>Ideally suited for veterans recovering from injuries</a:t>
            </a:r>
          </a:p>
          <a:p>
            <a:pPr algn="just">
              <a:lnSpc>
                <a:spcPts val="4060"/>
              </a:lnSpc>
            </a:pPr>
            <a:endParaRPr lang="en-US" sz="2900" dirty="0">
              <a:solidFill>
                <a:srgbClr val="9833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56099" y="530333"/>
            <a:ext cx="10924813" cy="1115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7"/>
              </a:lnSpc>
            </a:pPr>
            <a:r>
              <a:rPr lang="en-US" sz="7200" b="1" dirty="0">
                <a:solidFill>
                  <a:schemeClr val="tx2"/>
                </a:solidFill>
              </a:rPr>
              <a:t>Gym and Swimming Pool</a:t>
            </a:r>
            <a:endParaRPr lang="en-US" sz="7200" b="1" dirty="0">
              <a:solidFill>
                <a:schemeClr val="tx2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43445" y="8095987"/>
            <a:ext cx="9268814" cy="439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800" b="1" dirty="0">
                <a:solidFill>
                  <a:schemeClr val="tx2"/>
                </a:solidFill>
                <a:latin typeface="Montserrat" panose="00000500000000000000" pitchFamily="2" charset="-52"/>
              </a:rPr>
              <a:t>Building International Sports Solidarity</a:t>
            </a:r>
            <a:endParaRPr lang="en-US" sz="26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39593" y="2799871"/>
            <a:ext cx="798611" cy="423264"/>
          </a:xfrm>
          <a:custGeom>
            <a:avLst/>
            <a:gdLst/>
            <a:ahLst/>
            <a:cxnLst/>
            <a:rect l="l" t="t" r="r" b="b"/>
            <a:pathLst>
              <a:path w="798611" h="423264">
                <a:moveTo>
                  <a:pt x="0" y="0"/>
                </a:moveTo>
                <a:lnTo>
                  <a:pt x="798611" y="0"/>
                </a:lnTo>
                <a:lnTo>
                  <a:pt x="798611" y="423264"/>
                </a:lnTo>
                <a:lnTo>
                  <a:pt x="0" y="4232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024148" y="2217180"/>
            <a:ext cx="4299832" cy="429983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024148" y="4606634"/>
            <a:ext cx="4299832" cy="429983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085194" y="2217180"/>
            <a:ext cx="4299832" cy="429983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085194" y="4606634"/>
            <a:ext cx="4299832" cy="429983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F01">
                    <a:alpha val="100000"/>
                  </a:srgbClr>
                </a:gs>
                <a:gs pos="100000">
                  <a:srgbClr val="FF8A01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986619" y="3305254"/>
            <a:ext cx="6638600" cy="4646282"/>
          </a:xfrm>
          <a:custGeom>
            <a:avLst/>
            <a:gdLst/>
            <a:ahLst/>
            <a:cxnLst/>
            <a:rect l="l" t="t" r="r" b="b"/>
            <a:pathLst>
              <a:path w="6638600" h="4646282">
                <a:moveTo>
                  <a:pt x="0" y="0"/>
                </a:moveTo>
                <a:lnTo>
                  <a:pt x="6638600" y="0"/>
                </a:lnTo>
                <a:lnTo>
                  <a:pt x="6638600" y="4646282"/>
                </a:lnTo>
                <a:lnTo>
                  <a:pt x="0" y="4646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88826" y="751577"/>
            <a:ext cx="17901535" cy="85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>
                <a:solidFill>
                  <a:schemeClr val="tx2"/>
                </a:solidFill>
                <a:latin typeface="Montserrat" panose="00000500000000000000" pitchFamily="2" charset="-52"/>
              </a:rPr>
              <a:t>Spa and walks as part of rehabilitation</a:t>
            </a:r>
            <a:endParaRPr lang="en-US" sz="5000" b="1" dirty="0">
              <a:solidFill>
                <a:schemeClr val="tx2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332722" y="2630683"/>
            <a:ext cx="6752472" cy="73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8"/>
              </a:lnSpc>
            </a:pPr>
            <a:r>
              <a:rPr lang="en-US" sz="4400" b="1" dirty="0">
                <a:solidFill>
                  <a:srgbClr val="0070C0"/>
                </a:solidFill>
                <a:latin typeface="Montserrat" panose="00000500000000000000" pitchFamily="2" charset="-52"/>
              </a:rPr>
              <a:t>Rest and relaxation</a:t>
            </a:r>
            <a:endParaRPr lang="en-US" sz="4377" b="1" dirty="0">
              <a:solidFill>
                <a:srgbClr val="0070C0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339593" y="3925495"/>
            <a:ext cx="7148966" cy="4655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451" lvl="1" indent="-254225">
              <a:lnSpc>
                <a:spcPts val="3297"/>
              </a:lnSpc>
              <a:buFont typeface="Arial"/>
              <a:buChar char="•"/>
            </a:pPr>
            <a:r>
              <a:rPr lang="en-US" sz="2800" dirty="0">
                <a:latin typeface="Montserrat" panose="00000500000000000000" pitchFamily="2" charset="-52"/>
              </a:rPr>
              <a:t>Spa treatments: massage, sauna, hydrotherapy, mud therapy</a:t>
            </a:r>
            <a:br>
              <a:rPr lang="en-US" sz="2800" dirty="0">
                <a:latin typeface="Montserrat" panose="00000500000000000000" pitchFamily="2" charset="-52"/>
              </a:rPr>
            </a:br>
            <a:endParaRPr lang="en-US" sz="2800" dirty="0">
              <a:latin typeface="Montserrat" panose="00000500000000000000" pitchFamily="2" charset="-52"/>
            </a:endParaRPr>
          </a:p>
          <a:p>
            <a:pPr marL="508451" lvl="1" indent="-254225">
              <a:lnSpc>
                <a:spcPts val="3297"/>
              </a:lnSpc>
              <a:buFont typeface="Arial"/>
              <a:buChar char="•"/>
            </a:pPr>
            <a:r>
              <a:rPr lang="en-US" sz="2800" dirty="0">
                <a:latin typeface="Montserrat" panose="00000500000000000000" pitchFamily="2" charset="-52"/>
              </a:rPr>
              <a:t>Partnership arrangements with local spa centers</a:t>
            </a:r>
            <a:br>
              <a:rPr lang="en-US" sz="2800" dirty="0">
                <a:latin typeface="Montserrat" panose="00000500000000000000" pitchFamily="2" charset="-52"/>
              </a:rPr>
            </a:br>
            <a:endParaRPr lang="en-US" sz="2800" dirty="0">
              <a:latin typeface="Montserrat" panose="00000500000000000000" pitchFamily="2" charset="-52"/>
            </a:endParaRPr>
          </a:p>
          <a:p>
            <a:pPr marL="508451" lvl="1" indent="-254225">
              <a:lnSpc>
                <a:spcPts val="3297"/>
              </a:lnSpc>
              <a:buFont typeface="Arial"/>
              <a:buChar char="•"/>
            </a:pPr>
            <a:r>
              <a:rPr lang="en-US" sz="2800" dirty="0">
                <a:latin typeface="Montserrat" panose="00000500000000000000" pitchFamily="2" charset="-52"/>
              </a:rPr>
              <a:t>Walks by the sea, breathing exercises</a:t>
            </a:r>
            <a:br>
              <a:rPr lang="en-US" sz="2800" dirty="0">
                <a:latin typeface="Montserrat" panose="00000500000000000000" pitchFamily="2" charset="-52"/>
              </a:rPr>
            </a:br>
            <a:endParaRPr lang="en-US" sz="2800" dirty="0">
              <a:latin typeface="Montserrat" panose="00000500000000000000" pitchFamily="2" charset="-52"/>
            </a:endParaRPr>
          </a:p>
          <a:p>
            <a:pPr marL="508451" lvl="1" indent="-254225">
              <a:lnSpc>
                <a:spcPts val="3297"/>
              </a:lnSpc>
              <a:buFont typeface="Arial"/>
              <a:buChar char="•"/>
            </a:pPr>
            <a:r>
              <a:rPr lang="en-US" sz="2800" dirty="0">
                <a:latin typeface="Montserrat" panose="00000500000000000000" pitchFamily="2" charset="-52"/>
              </a:rPr>
              <a:t>Excursions and nature as a resource for recovery</a:t>
            </a:r>
            <a:endParaRPr lang="en-US" sz="2800" b="1" dirty="0">
              <a:solidFill>
                <a:srgbClr val="00357B"/>
              </a:solidFill>
              <a:latin typeface="Montserrat" panose="00000500000000000000" pitchFamily="2" charset="-52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750</Words>
  <Application>Microsoft Office PowerPoint</Application>
  <PresentationFormat>Произвольный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Montserrat</vt:lpstr>
      <vt:lpstr>Montserrat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Реабілітація_powerpoint</dc:title>
  <cp:lastModifiedBy>Marine Solutions SD Group</cp:lastModifiedBy>
  <cp:revision>33</cp:revision>
  <dcterms:created xsi:type="dcterms:W3CDTF">2006-08-16T00:00:00Z</dcterms:created>
  <dcterms:modified xsi:type="dcterms:W3CDTF">2026-03-20T10:24:45Z</dcterms:modified>
  <dc:identifier>DAGolMQe4uI</dc:identifier>
</cp:coreProperties>
</file>