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2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322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12664"/>
            <a:ext cx="13267944" cy="274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559552"/>
            <a:ext cx="393192" cy="54864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170432" y="5559552"/>
            <a:ext cx="3355848" cy="34747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68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Author: mega J Technologies</a:t>
            </a:r>
            <a:endParaRPr lang="en-US" sz="1920" dirty="0"/>
          </a:p>
        </p:txBody>
      </p:sp>
      <p:sp>
        <p:nvSpPr>
          <p:cNvPr id="7" name="Text 1"/>
          <p:cNvSpPr/>
          <p:nvPr/>
        </p:nvSpPr>
        <p:spPr>
          <a:xfrm>
            <a:off x="1170432" y="5897880"/>
            <a:ext cx="3355848" cy="2103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61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Created with Pi</a:t>
            </a:r>
            <a:endParaRPr lang="en-US" sz="1150" dirty="0"/>
          </a:p>
        </p:txBody>
      </p:sp>
      <p:sp>
        <p:nvSpPr>
          <p:cNvPr id="8" name="Text 2"/>
          <p:cNvSpPr/>
          <p:nvPr/>
        </p:nvSpPr>
        <p:spPr>
          <a:xfrm>
            <a:off x="685800" y="4251960"/>
            <a:ext cx="13267944" cy="8412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6620"/>
              </a:lnSpc>
              <a:buNone/>
            </a:pPr>
            <a:r>
              <a:rPr lang="en-US" sz="529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Voice Over Private Coaching</a:t>
            </a:r>
            <a:endParaRPr lang="en-US" sz="52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5800" y="2194560"/>
            <a:ext cx="13267944" cy="8412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6620"/>
              </a:lnSpc>
              <a:buNone/>
            </a:pPr>
            <a:r>
              <a:rPr lang="en-US" sz="529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CONTENTS</a:t>
            </a:r>
            <a:endParaRPr lang="en-US" sz="5290" dirty="0"/>
          </a:p>
        </p:txBody>
      </p:sp>
      <p:sp>
        <p:nvSpPr>
          <p:cNvPr id="5" name="Text 1"/>
          <p:cNvSpPr/>
          <p:nvPr/>
        </p:nvSpPr>
        <p:spPr>
          <a:xfrm>
            <a:off x="896112" y="3465576"/>
            <a:ext cx="611733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1. Introduction to Voice Professions</a:t>
            </a:r>
            <a:endParaRPr lang="en-US" sz="1920" dirty="0"/>
          </a:p>
        </p:txBody>
      </p:sp>
      <p:sp>
        <p:nvSpPr>
          <p:cNvPr id="6" name="Text 2"/>
          <p:cNvSpPr/>
          <p:nvPr/>
        </p:nvSpPr>
        <p:spPr>
          <a:xfrm>
            <a:off x="896112" y="4389120"/>
            <a:ext cx="611733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3. Basic Vocal Techniques</a:t>
            </a:r>
            <a:endParaRPr lang="en-US" sz="1920" dirty="0"/>
          </a:p>
        </p:txBody>
      </p:sp>
      <p:sp>
        <p:nvSpPr>
          <p:cNvPr id="7" name="Text 3"/>
          <p:cNvSpPr/>
          <p:nvPr/>
        </p:nvSpPr>
        <p:spPr>
          <a:xfrm>
            <a:off x="896112" y="5312664"/>
            <a:ext cx="611733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5. Practical Exercises and Tools</a:t>
            </a:r>
            <a:endParaRPr lang="en-US" sz="1920" dirty="0"/>
          </a:p>
        </p:txBody>
      </p:sp>
      <p:sp>
        <p:nvSpPr>
          <p:cNvPr id="8" name="Text 4"/>
          <p:cNvSpPr/>
          <p:nvPr/>
        </p:nvSpPr>
        <p:spPr>
          <a:xfrm>
            <a:off x="7626096" y="3465576"/>
            <a:ext cx="611733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2. Anatomy and Physiology of the Voice</a:t>
            </a:r>
            <a:endParaRPr lang="en-US" sz="1920" dirty="0"/>
          </a:p>
        </p:txBody>
      </p:sp>
      <p:sp>
        <p:nvSpPr>
          <p:cNvPr id="9" name="Text 5"/>
          <p:cNvSpPr/>
          <p:nvPr/>
        </p:nvSpPr>
        <p:spPr>
          <a:xfrm>
            <a:off x="7626096" y="4389120"/>
            <a:ext cx="611733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4. Reading and Interpretation</a:t>
            </a:r>
            <a:endParaRPr lang="en-US" sz="1920" dirty="0"/>
          </a:p>
        </p:txBody>
      </p:sp>
      <p:sp>
        <p:nvSpPr>
          <p:cNvPr id="10" name="Text 6"/>
          <p:cNvSpPr/>
          <p:nvPr/>
        </p:nvSpPr>
        <p:spPr>
          <a:xfrm>
            <a:off x="7626096" y="5312664"/>
            <a:ext cx="611733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6. Daily Voice Over Routine</a:t>
            </a:r>
            <a:endParaRPr lang="en-US" sz="19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4336" cy="823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24" y="2743200"/>
            <a:ext cx="2606040" cy="184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24" y="4809744"/>
            <a:ext cx="2606040" cy="19110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20" y="2743200"/>
            <a:ext cx="2606040" cy="18470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4809744"/>
            <a:ext cx="2606040" cy="19110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9416" y="2743200"/>
            <a:ext cx="2606040" cy="18470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9416" y="4809744"/>
            <a:ext cx="2606040" cy="19110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5664" y="2935224"/>
            <a:ext cx="1636776" cy="14630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664" y="5010912"/>
            <a:ext cx="1636776" cy="1517904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1160" y="2935224"/>
            <a:ext cx="1636776" cy="146304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1160" y="5010912"/>
            <a:ext cx="1636776" cy="151790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15800" y="2935224"/>
            <a:ext cx="1636776" cy="146304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15800" y="5010912"/>
            <a:ext cx="1636776" cy="1517904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52160" y="2926080"/>
            <a:ext cx="420624" cy="420624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2160" y="4992624"/>
            <a:ext cx="420624" cy="420624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0" y="2926080"/>
            <a:ext cx="420624" cy="420624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0" y="4992624"/>
            <a:ext cx="420624" cy="420624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12296" y="2926080"/>
            <a:ext cx="420624" cy="420624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12296" y="4992624"/>
            <a:ext cx="420624" cy="420624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5660136" y="1289304"/>
            <a:ext cx="8293608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4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1. Introduction to Voice Professions</a:t>
            </a:r>
            <a:endParaRPr lang="en-US" sz="3840" dirty="0"/>
          </a:p>
        </p:txBody>
      </p:sp>
      <p:sp>
        <p:nvSpPr>
          <p:cNvPr id="23" name="Text 1"/>
          <p:cNvSpPr/>
          <p:nvPr/>
        </p:nvSpPr>
        <p:spPr>
          <a:xfrm>
            <a:off x="5998464" y="2953512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1</a:t>
            </a:r>
            <a:endParaRPr lang="en-US" sz="1920" dirty="0"/>
          </a:p>
        </p:txBody>
      </p:sp>
      <p:sp>
        <p:nvSpPr>
          <p:cNvPr id="24" name="Text 2"/>
          <p:cNvSpPr/>
          <p:nvPr/>
        </p:nvSpPr>
        <p:spPr>
          <a:xfrm>
            <a:off x="6455664" y="2935224"/>
            <a:ext cx="163677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Voice Over</a:t>
            </a:r>
            <a:endParaRPr lang="en-US" sz="1920" dirty="0"/>
          </a:p>
        </p:txBody>
      </p:sp>
      <p:sp>
        <p:nvSpPr>
          <p:cNvPr id="25" name="Text 3"/>
          <p:cNvSpPr/>
          <p:nvPr/>
        </p:nvSpPr>
        <p:spPr>
          <a:xfrm>
            <a:off x="6455664" y="3419856"/>
            <a:ext cx="1636776" cy="978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advertising, narration, radio spots, institutional</a:t>
            </a:r>
            <a:endParaRPr lang="en-US" sz="1530" dirty="0"/>
          </a:p>
        </p:txBody>
      </p:sp>
      <p:sp>
        <p:nvSpPr>
          <p:cNvPr id="26" name="Text 4"/>
          <p:cNvSpPr/>
          <p:nvPr/>
        </p:nvSpPr>
        <p:spPr>
          <a:xfrm>
            <a:off x="5998464" y="5020056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4</a:t>
            </a:r>
            <a:endParaRPr lang="en-US" sz="1920" dirty="0"/>
          </a:p>
        </p:txBody>
      </p:sp>
      <p:sp>
        <p:nvSpPr>
          <p:cNvPr id="27" name="Text 5"/>
          <p:cNvSpPr/>
          <p:nvPr/>
        </p:nvSpPr>
        <p:spPr>
          <a:xfrm>
            <a:off x="6455664" y="5010912"/>
            <a:ext cx="1636776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Vocal Animation</a:t>
            </a:r>
            <a:endParaRPr lang="en-US" sz="1920" dirty="0"/>
          </a:p>
        </p:txBody>
      </p:sp>
      <p:sp>
        <p:nvSpPr>
          <p:cNvPr id="28" name="Text 6"/>
          <p:cNvSpPr/>
          <p:nvPr/>
        </p:nvSpPr>
        <p:spPr>
          <a:xfrm>
            <a:off x="6455664" y="5788152"/>
            <a:ext cx="163677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animated characters, creativity</a:t>
            </a:r>
            <a:endParaRPr lang="en-US" sz="1530" dirty="0"/>
          </a:p>
        </p:txBody>
      </p:sp>
      <p:sp>
        <p:nvSpPr>
          <p:cNvPr id="29" name="Text 7"/>
          <p:cNvSpPr/>
          <p:nvPr/>
        </p:nvSpPr>
        <p:spPr>
          <a:xfrm>
            <a:off x="8823960" y="2953512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2</a:t>
            </a:r>
            <a:endParaRPr lang="en-US" sz="1920" dirty="0"/>
          </a:p>
        </p:txBody>
      </p:sp>
      <p:sp>
        <p:nvSpPr>
          <p:cNvPr id="30" name="Text 8"/>
          <p:cNvSpPr/>
          <p:nvPr/>
        </p:nvSpPr>
        <p:spPr>
          <a:xfrm>
            <a:off x="9281160" y="2935224"/>
            <a:ext cx="163677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Dubbing</a:t>
            </a:r>
            <a:endParaRPr lang="en-US" sz="1920" dirty="0"/>
          </a:p>
        </p:txBody>
      </p:sp>
      <p:sp>
        <p:nvSpPr>
          <p:cNvPr id="31" name="Text 9"/>
          <p:cNvSpPr/>
          <p:nvPr/>
        </p:nvSpPr>
        <p:spPr>
          <a:xfrm>
            <a:off x="9281160" y="3419856"/>
            <a:ext cx="1636776" cy="978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voice replacement of actors, lip synchronization</a:t>
            </a:r>
            <a:endParaRPr lang="en-US" sz="1530" dirty="0"/>
          </a:p>
        </p:txBody>
      </p:sp>
      <p:sp>
        <p:nvSpPr>
          <p:cNvPr id="32" name="Text 10"/>
          <p:cNvSpPr/>
          <p:nvPr/>
        </p:nvSpPr>
        <p:spPr>
          <a:xfrm>
            <a:off x="8823960" y="5020056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5</a:t>
            </a:r>
            <a:endParaRPr lang="en-US" sz="1920" dirty="0"/>
          </a:p>
        </p:txBody>
      </p:sp>
      <p:sp>
        <p:nvSpPr>
          <p:cNvPr id="33" name="Text 11"/>
          <p:cNvSpPr/>
          <p:nvPr/>
        </p:nvSpPr>
        <p:spPr>
          <a:xfrm>
            <a:off x="9281160" y="5010912"/>
            <a:ext cx="1636776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E-learning / Training</a:t>
            </a:r>
            <a:endParaRPr lang="en-US" sz="1920" dirty="0"/>
          </a:p>
        </p:txBody>
      </p:sp>
      <p:sp>
        <p:nvSpPr>
          <p:cNvPr id="34" name="Text 12"/>
          <p:cNvSpPr/>
          <p:nvPr/>
        </p:nvSpPr>
        <p:spPr>
          <a:xfrm>
            <a:off x="9281160" y="5788152"/>
            <a:ext cx="163677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educational, neutral voice</a:t>
            </a:r>
            <a:endParaRPr lang="en-US" sz="1530" dirty="0"/>
          </a:p>
        </p:txBody>
      </p:sp>
      <p:sp>
        <p:nvSpPr>
          <p:cNvPr id="35" name="Text 13"/>
          <p:cNvSpPr/>
          <p:nvPr/>
        </p:nvSpPr>
        <p:spPr>
          <a:xfrm>
            <a:off x="11658600" y="2953512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3</a:t>
            </a:r>
            <a:endParaRPr lang="en-US" sz="1920" dirty="0"/>
          </a:p>
        </p:txBody>
      </p:sp>
      <p:sp>
        <p:nvSpPr>
          <p:cNvPr id="36" name="Text 14"/>
          <p:cNvSpPr/>
          <p:nvPr/>
        </p:nvSpPr>
        <p:spPr>
          <a:xfrm>
            <a:off x="12115800" y="2935224"/>
            <a:ext cx="163677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Narration</a:t>
            </a:r>
            <a:endParaRPr lang="en-US" sz="1920" dirty="0"/>
          </a:p>
        </p:txBody>
      </p:sp>
      <p:sp>
        <p:nvSpPr>
          <p:cNvPr id="37" name="Text 15"/>
          <p:cNvSpPr/>
          <p:nvPr/>
        </p:nvSpPr>
        <p:spPr>
          <a:xfrm>
            <a:off x="12115800" y="3419856"/>
            <a:ext cx="163677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audiobooks, documentaries, voice guides</a:t>
            </a:r>
            <a:endParaRPr lang="en-US" sz="1530" dirty="0"/>
          </a:p>
        </p:txBody>
      </p:sp>
      <p:sp>
        <p:nvSpPr>
          <p:cNvPr id="38" name="Text 16"/>
          <p:cNvSpPr/>
          <p:nvPr/>
        </p:nvSpPr>
        <p:spPr>
          <a:xfrm>
            <a:off x="11658600" y="5020056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6</a:t>
            </a:r>
            <a:endParaRPr lang="en-US" sz="1920" dirty="0"/>
          </a:p>
        </p:txBody>
      </p:sp>
      <p:sp>
        <p:nvSpPr>
          <p:cNvPr id="39" name="Text 17"/>
          <p:cNvSpPr/>
          <p:nvPr/>
        </p:nvSpPr>
        <p:spPr>
          <a:xfrm>
            <a:off x="12115800" y="5010912"/>
            <a:ext cx="163677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Corporate</a:t>
            </a:r>
            <a:endParaRPr lang="en-US" sz="1920" dirty="0"/>
          </a:p>
        </p:txBody>
      </p:sp>
      <p:sp>
        <p:nvSpPr>
          <p:cNvPr id="40" name="Text 18"/>
          <p:cNvSpPr/>
          <p:nvPr/>
        </p:nvSpPr>
        <p:spPr>
          <a:xfrm>
            <a:off x="12115800" y="5486400"/>
            <a:ext cx="1636776" cy="978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corporate videos, credibility, and seriousness</a:t>
            </a:r>
            <a:endParaRPr lang="en-US" sz="15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064" y="0"/>
            <a:ext cx="4974336" cy="823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" y="3182112"/>
            <a:ext cx="2606040" cy="14721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584" y="3182112"/>
            <a:ext cx="2606040" cy="14721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" y="4873752"/>
            <a:ext cx="2606040" cy="1408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584" y="4873752"/>
            <a:ext cx="2606040" cy="14081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080" y="3182112"/>
            <a:ext cx="2606040" cy="147218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080" y="4873752"/>
            <a:ext cx="2606040" cy="1408176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685800" y="1728216"/>
            <a:ext cx="8293608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4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2. Anatomy and Physiology of the Voice</a:t>
            </a:r>
            <a:endParaRPr lang="en-US" sz="3840" dirty="0"/>
          </a:p>
        </p:txBody>
      </p:sp>
      <p:sp>
        <p:nvSpPr>
          <p:cNvPr id="11" name="Text 1"/>
          <p:cNvSpPr/>
          <p:nvPr/>
        </p:nvSpPr>
        <p:spPr>
          <a:xfrm>
            <a:off x="896112" y="3282696"/>
            <a:ext cx="2221992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Lungs</a:t>
            </a:r>
            <a:endParaRPr lang="en-US" sz="1920" dirty="0"/>
          </a:p>
        </p:txBody>
      </p:sp>
      <p:sp>
        <p:nvSpPr>
          <p:cNvPr id="12" name="Text 2"/>
          <p:cNvSpPr/>
          <p:nvPr/>
        </p:nvSpPr>
        <p:spPr>
          <a:xfrm>
            <a:off x="896112" y="3758184"/>
            <a:ext cx="2221992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air reservoir for phonation</a:t>
            </a:r>
            <a:endParaRPr lang="en-US" sz="1530" dirty="0"/>
          </a:p>
        </p:txBody>
      </p:sp>
      <p:sp>
        <p:nvSpPr>
          <p:cNvPr id="13" name="Text 3"/>
          <p:cNvSpPr/>
          <p:nvPr/>
        </p:nvSpPr>
        <p:spPr>
          <a:xfrm>
            <a:off x="3721608" y="3282696"/>
            <a:ext cx="2221992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Diaphragm</a:t>
            </a:r>
            <a:endParaRPr lang="en-US" sz="1920" dirty="0"/>
          </a:p>
        </p:txBody>
      </p:sp>
      <p:sp>
        <p:nvSpPr>
          <p:cNvPr id="14" name="Text 4"/>
          <p:cNvSpPr/>
          <p:nvPr/>
        </p:nvSpPr>
        <p:spPr>
          <a:xfrm>
            <a:off x="896112" y="4974336"/>
            <a:ext cx="2221992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Resonators</a:t>
            </a:r>
            <a:endParaRPr lang="en-US" sz="1920" dirty="0"/>
          </a:p>
        </p:txBody>
      </p:sp>
      <p:sp>
        <p:nvSpPr>
          <p:cNvPr id="15" name="Text 5"/>
          <p:cNvSpPr/>
          <p:nvPr/>
        </p:nvSpPr>
        <p:spPr>
          <a:xfrm>
            <a:off x="3721608" y="3758184"/>
            <a:ext cx="2221992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main engine, controlled breathing</a:t>
            </a:r>
            <a:endParaRPr lang="en-US" sz="1530" dirty="0"/>
          </a:p>
        </p:txBody>
      </p:sp>
      <p:sp>
        <p:nvSpPr>
          <p:cNvPr id="16" name="Text 6"/>
          <p:cNvSpPr/>
          <p:nvPr/>
        </p:nvSpPr>
        <p:spPr>
          <a:xfrm>
            <a:off x="896112" y="5449824"/>
            <a:ext cx="2221992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mouth, pharynx, nasal cavity</a:t>
            </a:r>
            <a:endParaRPr lang="en-US" sz="1530" dirty="0"/>
          </a:p>
        </p:txBody>
      </p:sp>
      <p:sp>
        <p:nvSpPr>
          <p:cNvPr id="17" name="Text 7"/>
          <p:cNvSpPr/>
          <p:nvPr/>
        </p:nvSpPr>
        <p:spPr>
          <a:xfrm>
            <a:off x="3721608" y="4974336"/>
            <a:ext cx="2221992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Articulators</a:t>
            </a:r>
            <a:endParaRPr lang="en-US" sz="1920" dirty="0"/>
          </a:p>
        </p:txBody>
      </p:sp>
      <p:sp>
        <p:nvSpPr>
          <p:cNvPr id="18" name="Text 8"/>
          <p:cNvSpPr/>
          <p:nvPr/>
        </p:nvSpPr>
        <p:spPr>
          <a:xfrm>
            <a:off x="3721608" y="5449824"/>
            <a:ext cx="2221992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tongue, lips, teeth, palate</a:t>
            </a:r>
            <a:endParaRPr lang="en-US" sz="1530" dirty="0"/>
          </a:p>
        </p:txBody>
      </p:sp>
      <p:sp>
        <p:nvSpPr>
          <p:cNvPr id="19" name="Text 9"/>
          <p:cNvSpPr/>
          <p:nvPr/>
        </p:nvSpPr>
        <p:spPr>
          <a:xfrm>
            <a:off x="6556248" y="3282696"/>
            <a:ext cx="2221992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Larynx &amp; vocal cords</a:t>
            </a:r>
            <a:endParaRPr lang="en-US" sz="1920" dirty="0"/>
          </a:p>
        </p:txBody>
      </p:sp>
      <p:sp>
        <p:nvSpPr>
          <p:cNvPr id="20" name="Text 10"/>
          <p:cNvSpPr/>
          <p:nvPr/>
        </p:nvSpPr>
        <p:spPr>
          <a:xfrm>
            <a:off x="6556248" y="4059936"/>
            <a:ext cx="2221992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vibration, pitch, and timbre</a:t>
            </a:r>
            <a:endParaRPr lang="en-US" sz="1530" dirty="0"/>
          </a:p>
        </p:txBody>
      </p:sp>
      <p:sp>
        <p:nvSpPr>
          <p:cNvPr id="21" name="Text 11"/>
          <p:cNvSpPr/>
          <p:nvPr/>
        </p:nvSpPr>
        <p:spPr>
          <a:xfrm>
            <a:off x="6556248" y="4974336"/>
            <a:ext cx="2221992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Nervous system</a:t>
            </a:r>
            <a:endParaRPr lang="en-US" sz="1920" dirty="0"/>
          </a:p>
        </p:txBody>
      </p:sp>
      <p:sp>
        <p:nvSpPr>
          <p:cNvPr id="22" name="Text 12"/>
          <p:cNvSpPr/>
          <p:nvPr/>
        </p:nvSpPr>
        <p:spPr>
          <a:xfrm>
            <a:off x="6556248" y="5449824"/>
            <a:ext cx="222199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coordination of breathing and articulation</a:t>
            </a:r>
            <a:endParaRPr lang="en-US" sz="15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4336" cy="823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36" y="2560320"/>
            <a:ext cx="2633472" cy="1773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36" y="4526280"/>
            <a:ext cx="2633472" cy="17739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632" y="2560320"/>
            <a:ext cx="2642616" cy="1773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632" y="4526280"/>
            <a:ext cx="2642616" cy="17739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0272" y="2560320"/>
            <a:ext cx="2633472" cy="1773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0272" y="4526280"/>
            <a:ext cx="2633472" cy="177393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3374136"/>
            <a:ext cx="2185416" cy="7315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736" y="5330952"/>
            <a:ext cx="2185416" cy="73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4232" y="3374136"/>
            <a:ext cx="2185416" cy="7315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4232" y="5330952"/>
            <a:ext cx="2185416" cy="73152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39728" y="3374136"/>
            <a:ext cx="2185416" cy="73152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39728" y="5330952"/>
            <a:ext cx="2185416" cy="73152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0448" y="2770632"/>
            <a:ext cx="420624" cy="420624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70448" y="4736592"/>
            <a:ext cx="420624" cy="420624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5944" y="2770632"/>
            <a:ext cx="420624" cy="420624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95944" y="4736592"/>
            <a:ext cx="420624" cy="420624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30584" y="2770632"/>
            <a:ext cx="420624" cy="420624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0584" y="4736592"/>
            <a:ext cx="420624" cy="420624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5660136" y="1737360"/>
            <a:ext cx="8293608" cy="6126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4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3. Basic Vocal Techniques</a:t>
            </a:r>
            <a:endParaRPr lang="en-US" sz="3840" dirty="0"/>
          </a:p>
        </p:txBody>
      </p:sp>
      <p:sp>
        <p:nvSpPr>
          <p:cNvPr id="23" name="Text 1"/>
          <p:cNvSpPr/>
          <p:nvPr/>
        </p:nvSpPr>
        <p:spPr>
          <a:xfrm>
            <a:off x="6007608" y="2807208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1</a:t>
            </a:r>
            <a:endParaRPr lang="en-US" sz="1920" dirty="0"/>
          </a:p>
        </p:txBody>
      </p:sp>
      <p:sp>
        <p:nvSpPr>
          <p:cNvPr id="24" name="Text 2"/>
          <p:cNvSpPr/>
          <p:nvPr/>
        </p:nvSpPr>
        <p:spPr>
          <a:xfrm>
            <a:off x="5888736" y="3374136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Posture: straight back, relaxed shoulders</a:t>
            </a:r>
            <a:endParaRPr lang="en-US" sz="1530" dirty="0"/>
          </a:p>
        </p:txBody>
      </p:sp>
      <p:sp>
        <p:nvSpPr>
          <p:cNvPr id="25" name="Text 3"/>
          <p:cNvSpPr/>
          <p:nvPr/>
        </p:nvSpPr>
        <p:spPr>
          <a:xfrm>
            <a:off x="6007608" y="4764024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4</a:t>
            </a:r>
            <a:endParaRPr lang="en-US" sz="1920" dirty="0"/>
          </a:p>
        </p:txBody>
      </p:sp>
      <p:sp>
        <p:nvSpPr>
          <p:cNvPr id="26" name="Text 4"/>
          <p:cNvSpPr/>
          <p:nvPr/>
        </p:nvSpPr>
        <p:spPr>
          <a:xfrm>
            <a:off x="5888736" y="5330952"/>
            <a:ext cx="2185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Voice placement and projection without straining</a:t>
            </a:r>
            <a:endParaRPr lang="en-US" sz="1530" dirty="0"/>
          </a:p>
        </p:txBody>
      </p:sp>
      <p:sp>
        <p:nvSpPr>
          <p:cNvPr id="27" name="Text 5"/>
          <p:cNvSpPr/>
          <p:nvPr/>
        </p:nvSpPr>
        <p:spPr>
          <a:xfrm>
            <a:off x="8842248" y="2807208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2</a:t>
            </a:r>
            <a:endParaRPr lang="en-US" sz="1920" dirty="0"/>
          </a:p>
        </p:txBody>
      </p:sp>
      <p:sp>
        <p:nvSpPr>
          <p:cNvPr id="28" name="Text 6"/>
          <p:cNvSpPr/>
          <p:nvPr/>
        </p:nvSpPr>
        <p:spPr>
          <a:xfrm>
            <a:off x="8714232" y="3374136"/>
            <a:ext cx="2185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Diaphragmatic breathing: controlled airflow</a:t>
            </a:r>
            <a:endParaRPr lang="en-US" sz="1530" dirty="0"/>
          </a:p>
        </p:txBody>
      </p:sp>
      <p:sp>
        <p:nvSpPr>
          <p:cNvPr id="29" name="Text 7"/>
          <p:cNvSpPr/>
          <p:nvPr/>
        </p:nvSpPr>
        <p:spPr>
          <a:xfrm>
            <a:off x="8842248" y="4764024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5</a:t>
            </a:r>
            <a:endParaRPr lang="en-US" sz="1920" dirty="0"/>
          </a:p>
        </p:txBody>
      </p:sp>
      <p:sp>
        <p:nvSpPr>
          <p:cNvPr id="30" name="Text 8"/>
          <p:cNvSpPr/>
          <p:nvPr/>
        </p:nvSpPr>
        <p:spPr>
          <a:xfrm>
            <a:off x="8714232" y="5330952"/>
            <a:ext cx="2185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Vocal warm-up: sirens, vowels, tongue twisters</a:t>
            </a:r>
            <a:endParaRPr lang="en-US" sz="1530" dirty="0"/>
          </a:p>
        </p:txBody>
      </p:sp>
      <p:sp>
        <p:nvSpPr>
          <p:cNvPr id="31" name="Text 9"/>
          <p:cNvSpPr/>
          <p:nvPr/>
        </p:nvSpPr>
        <p:spPr>
          <a:xfrm>
            <a:off x="11667744" y="2807208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3</a:t>
            </a:r>
            <a:endParaRPr lang="en-US" sz="1920" dirty="0"/>
          </a:p>
        </p:txBody>
      </p:sp>
      <p:sp>
        <p:nvSpPr>
          <p:cNvPr id="32" name="Text 10"/>
          <p:cNvSpPr/>
          <p:nvPr/>
        </p:nvSpPr>
        <p:spPr>
          <a:xfrm>
            <a:off x="11539728" y="3374136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Clear articulation and diction</a:t>
            </a:r>
            <a:endParaRPr lang="en-US" sz="1530" dirty="0"/>
          </a:p>
        </p:txBody>
      </p:sp>
      <p:sp>
        <p:nvSpPr>
          <p:cNvPr id="33" name="Text 11"/>
          <p:cNvSpPr/>
          <p:nvPr/>
        </p:nvSpPr>
        <p:spPr>
          <a:xfrm>
            <a:off x="11667744" y="4764024"/>
            <a:ext cx="146304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6</a:t>
            </a:r>
            <a:endParaRPr lang="en-US" sz="1920" dirty="0"/>
          </a:p>
        </p:txBody>
      </p:sp>
      <p:sp>
        <p:nvSpPr>
          <p:cNvPr id="34" name="Text 12"/>
          <p:cNvSpPr/>
          <p:nvPr/>
        </p:nvSpPr>
        <p:spPr>
          <a:xfrm>
            <a:off x="11539728" y="5330952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Hydration and vocal hygiene</a:t>
            </a:r>
            <a:endParaRPr lang="en-US" sz="15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064" y="0"/>
            <a:ext cx="4974336" cy="823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64408"/>
            <a:ext cx="2642616" cy="1188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645152"/>
            <a:ext cx="4050792" cy="941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296" y="3264408"/>
            <a:ext cx="2642616" cy="1188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616" y="4645152"/>
            <a:ext cx="4050792" cy="941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936" y="3264408"/>
            <a:ext cx="2642616" cy="118872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685800" y="2441448"/>
            <a:ext cx="8293608" cy="6126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4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4. Reading and Interpretation</a:t>
            </a:r>
            <a:endParaRPr lang="en-US" sz="3840" dirty="0"/>
          </a:p>
        </p:txBody>
      </p:sp>
      <p:sp>
        <p:nvSpPr>
          <p:cNvPr id="10" name="Text 1"/>
          <p:cNvSpPr/>
          <p:nvPr/>
        </p:nvSpPr>
        <p:spPr>
          <a:xfrm>
            <a:off x="914400" y="3493008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Text breakdown: target, intention, style</a:t>
            </a:r>
            <a:endParaRPr lang="en-US" sz="1530" dirty="0"/>
          </a:p>
        </p:txBody>
      </p:sp>
      <p:sp>
        <p:nvSpPr>
          <p:cNvPr id="11" name="Text 2"/>
          <p:cNvSpPr/>
          <p:nvPr/>
        </p:nvSpPr>
        <p:spPr>
          <a:xfrm>
            <a:off x="914400" y="4873752"/>
            <a:ext cx="360273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Exercises: reading advertising and institutional scripts</a:t>
            </a:r>
            <a:endParaRPr lang="en-US" sz="1530" dirty="0"/>
          </a:p>
        </p:txBody>
      </p:sp>
      <p:sp>
        <p:nvSpPr>
          <p:cNvPr id="12" name="Text 3"/>
          <p:cNvSpPr/>
          <p:nvPr/>
        </p:nvSpPr>
        <p:spPr>
          <a:xfrm>
            <a:off x="3739896" y="3493008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Work on intonation and micro-dramaturgy</a:t>
            </a:r>
            <a:endParaRPr lang="en-US" sz="1530" dirty="0"/>
          </a:p>
        </p:txBody>
      </p:sp>
      <p:sp>
        <p:nvSpPr>
          <p:cNvPr id="13" name="Text 4"/>
          <p:cNvSpPr/>
          <p:nvPr/>
        </p:nvSpPr>
        <p:spPr>
          <a:xfrm>
            <a:off x="5157216" y="4873752"/>
            <a:ext cx="360273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Listening and guided self-correction</a:t>
            </a:r>
            <a:endParaRPr lang="en-US" sz="1530" dirty="0"/>
          </a:p>
        </p:txBody>
      </p:sp>
      <p:sp>
        <p:nvSpPr>
          <p:cNvPr id="14" name="Text 5"/>
          <p:cNvSpPr/>
          <p:nvPr/>
        </p:nvSpPr>
        <p:spPr>
          <a:xfrm>
            <a:off x="6565392" y="3493008"/>
            <a:ext cx="21854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Management of rhythm and expressive pauses</a:t>
            </a:r>
            <a:endParaRPr lang="en-US" sz="15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4336" cy="823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24" y="2670048"/>
            <a:ext cx="2606040" cy="164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24" y="4535424"/>
            <a:ext cx="2606040" cy="164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20" y="2670048"/>
            <a:ext cx="2606040" cy="164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4535424"/>
            <a:ext cx="2606040" cy="164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9416" y="2670048"/>
            <a:ext cx="2606040" cy="1645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9416" y="4535424"/>
            <a:ext cx="2606040" cy="1645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136" y="2999232"/>
            <a:ext cx="2633472" cy="133502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0136" y="4864608"/>
            <a:ext cx="2633472" cy="1335024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5632" y="2999232"/>
            <a:ext cx="2642616" cy="133502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5632" y="4864608"/>
            <a:ext cx="2642616" cy="133502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20272" y="2999232"/>
            <a:ext cx="2633472" cy="1335024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20272" y="4864608"/>
            <a:ext cx="2633472" cy="1335024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0136" y="2898648"/>
            <a:ext cx="2633472" cy="128016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0136" y="4764024"/>
            <a:ext cx="2633472" cy="128016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5632" y="2898648"/>
            <a:ext cx="2642616" cy="128016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5632" y="4764024"/>
            <a:ext cx="2642616" cy="128016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20272" y="2898648"/>
            <a:ext cx="2633472" cy="128016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20272" y="4764024"/>
            <a:ext cx="2633472" cy="128016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84264" y="2670048"/>
            <a:ext cx="585216" cy="585216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84264" y="4535424"/>
            <a:ext cx="585216" cy="585216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09760" y="2670048"/>
            <a:ext cx="585216" cy="585216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09760" y="4535424"/>
            <a:ext cx="585216" cy="585216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344400" y="2670048"/>
            <a:ext cx="585216" cy="585216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344400" y="4535424"/>
            <a:ext cx="585216" cy="585216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5660136" y="1828800"/>
            <a:ext cx="8293608" cy="6126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4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5. Practical Exercises and Tools</a:t>
            </a:r>
            <a:endParaRPr lang="en-US" sz="3840" dirty="0"/>
          </a:p>
        </p:txBody>
      </p:sp>
      <p:sp>
        <p:nvSpPr>
          <p:cNvPr id="29" name="Text 1"/>
          <p:cNvSpPr/>
          <p:nvPr/>
        </p:nvSpPr>
        <p:spPr>
          <a:xfrm>
            <a:off x="5888736" y="3419856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Reading aloud short texts</a:t>
            </a:r>
            <a:endParaRPr lang="en-US" sz="1530" dirty="0"/>
          </a:p>
        </p:txBody>
      </p:sp>
      <p:sp>
        <p:nvSpPr>
          <p:cNvPr id="30" name="Text 2"/>
          <p:cNvSpPr/>
          <p:nvPr/>
        </p:nvSpPr>
        <p:spPr>
          <a:xfrm>
            <a:off x="6894576" y="2752344"/>
            <a:ext cx="173736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6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1</a:t>
            </a:r>
            <a:endParaRPr lang="en-US" sz="2300" dirty="0"/>
          </a:p>
        </p:txBody>
      </p:sp>
      <p:sp>
        <p:nvSpPr>
          <p:cNvPr id="31" name="Text 3"/>
          <p:cNvSpPr/>
          <p:nvPr/>
        </p:nvSpPr>
        <p:spPr>
          <a:xfrm>
            <a:off x="5888736" y="5285232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Applications: Voice Record Pro, Dolby On</a:t>
            </a:r>
            <a:endParaRPr lang="en-US" sz="1530" dirty="0"/>
          </a:p>
        </p:txBody>
      </p:sp>
      <p:sp>
        <p:nvSpPr>
          <p:cNvPr id="32" name="Text 4"/>
          <p:cNvSpPr/>
          <p:nvPr/>
        </p:nvSpPr>
        <p:spPr>
          <a:xfrm>
            <a:off x="6894576" y="4617720"/>
            <a:ext cx="173736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6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4</a:t>
            </a:r>
            <a:endParaRPr lang="en-US" sz="2300" dirty="0"/>
          </a:p>
        </p:txBody>
      </p:sp>
      <p:sp>
        <p:nvSpPr>
          <p:cNvPr id="33" name="Text 5"/>
          <p:cNvSpPr/>
          <p:nvPr/>
        </p:nvSpPr>
        <p:spPr>
          <a:xfrm>
            <a:off x="8714232" y="3419856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Recording and critical listening</a:t>
            </a:r>
            <a:endParaRPr lang="en-US" sz="1530" dirty="0"/>
          </a:p>
        </p:txBody>
      </p:sp>
      <p:sp>
        <p:nvSpPr>
          <p:cNvPr id="34" name="Text 6"/>
          <p:cNvSpPr/>
          <p:nvPr/>
        </p:nvSpPr>
        <p:spPr>
          <a:xfrm>
            <a:off x="9720072" y="2752344"/>
            <a:ext cx="173736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6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2</a:t>
            </a:r>
            <a:endParaRPr lang="en-US" sz="2300" dirty="0"/>
          </a:p>
        </p:txBody>
      </p:sp>
      <p:sp>
        <p:nvSpPr>
          <p:cNvPr id="35" name="Text 7"/>
          <p:cNvSpPr/>
          <p:nvPr/>
        </p:nvSpPr>
        <p:spPr>
          <a:xfrm>
            <a:off x="8714232" y="5285232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Software: Audacity, Voice Tools</a:t>
            </a:r>
            <a:endParaRPr lang="en-US" sz="1530" dirty="0"/>
          </a:p>
        </p:txBody>
      </p:sp>
      <p:sp>
        <p:nvSpPr>
          <p:cNvPr id="36" name="Text 8"/>
          <p:cNvSpPr/>
          <p:nvPr/>
        </p:nvSpPr>
        <p:spPr>
          <a:xfrm>
            <a:off x="9720072" y="4617720"/>
            <a:ext cx="173736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6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5</a:t>
            </a:r>
            <a:endParaRPr lang="en-US" sz="2300" dirty="0"/>
          </a:p>
        </p:txBody>
      </p:sp>
      <p:sp>
        <p:nvSpPr>
          <p:cNvPr id="37" name="Text 9"/>
          <p:cNvSpPr/>
          <p:nvPr/>
        </p:nvSpPr>
        <p:spPr>
          <a:xfrm>
            <a:off x="11539728" y="3419856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Tongue twisters and intonation exercises</a:t>
            </a:r>
            <a:endParaRPr lang="en-US" sz="1530" dirty="0"/>
          </a:p>
        </p:txBody>
      </p:sp>
      <p:sp>
        <p:nvSpPr>
          <p:cNvPr id="38" name="Text 10"/>
          <p:cNvSpPr/>
          <p:nvPr/>
        </p:nvSpPr>
        <p:spPr>
          <a:xfrm>
            <a:off x="11539728" y="5285232"/>
            <a:ext cx="218541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Platforms: Voices.com, Casting Call Club</a:t>
            </a:r>
            <a:endParaRPr lang="en-US" sz="1530" dirty="0"/>
          </a:p>
        </p:txBody>
      </p:sp>
      <p:sp>
        <p:nvSpPr>
          <p:cNvPr id="39" name="Text 11"/>
          <p:cNvSpPr/>
          <p:nvPr/>
        </p:nvSpPr>
        <p:spPr>
          <a:xfrm>
            <a:off x="12554712" y="2752344"/>
            <a:ext cx="173736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6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3</a:t>
            </a:r>
            <a:endParaRPr lang="en-US" sz="2300" dirty="0"/>
          </a:p>
        </p:txBody>
      </p:sp>
      <p:sp>
        <p:nvSpPr>
          <p:cNvPr id="40" name="Text 12"/>
          <p:cNvSpPr/>
          <p:nvPr/>
        </p:nvSpPr>
        <p:spPr>
          <a:xfrm>
            <a:off x="12554712" y="4617720"/>
            <a:ext cx="173736" cy="43891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76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322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22776"/>
            <a:ext cx="6537960" cy="9784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93208"/>
            <a:ext cx="6537960" cy="97840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263640"/>
            <a:ext cx="6537960" cy="9784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784" y="3922776"/>
            <a:ext cx="6537960" cy="97840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784" y="5093208"/>
            <a:ext cx="6537960" cy="97840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784" y="6263640"/>
            <a:ext cx="6537960" cy="97840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922776"/>
            <a:ext cx="128016" cy="9784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5093208"/>
            <a:ext cx="128016" cy="978408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6263640"/>
            <a:ext cx="128016" cy="978408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5784" y="3922776"/>
            <a:ext cx="128016" cy="978408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5784" y="5093208"/>
            <a:ext cx="128016" cy="978408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15784" y="6263640"/>
            <a:ext cx="128016" cy="978408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85800" y="3090672"/>
            <a:ext cx="13267944" cy="6126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4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6. Daily Voice Over Routine</a:t>
            </a:r>
            <a:endParaRPr lang="en-US" sz="3840" dirty="0"/>
          </a:p>
        </p:txBody>
      </p:sp>
      <p:sp>
        <p:nvSpPr>
          <p:cNvPr id="17" name="Text 1"/>
          <p:cNvSpPr/>
          <p:nvPr/>
        </p:nvSpPr>
        <p:spPr>
          <a:xfrm>
            <a:off x="978408" y="4050792"/>
            <a:ext cx="602589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Vocal warm-up</a:t>
            </a:r>
            <a:endParaRPr lang="en-US" sz="1920" dirty="0"/>
          </a:p>
        </p:txBody>
      </p:sp>
      <p:sp>
        <p:nvSpPr>
          <p:cNvPr id="18" name="Text 2"/>
          <p:cNvSpPr/>
          <p:nvPr/>
        </p:nvSpPr>
        <p:spPr>
          <a:xfrm>
            <a:off x="978408" y="4526280"/>
            <a:ext cx="602589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10 min (breathing, sirens, vowels)</a:t>
            </a:r>
            <a:endParaRPr lang="en-US" sz="1530" dirty="0"/>
          </a:p>
        </p:txBody>
      </p:sp>
      <p:sp>
        <p:nvSpPr>
          <p:cNvPr id="19" name="Text 3"/>
          <p:cNvSpPr/>
          <p:nvPr/>
        </p:nvSpPr>
        <p:spPr>
          <a:xfrm>
            <a:off x="978408" y="5221224"/>
            <a:ext cx="602589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Quick recording</a:t>
            </a:r>
            <a:endParaRPr lang="en-US" sz="1920" dirty="0"/>
          </a:p>
        </p:txBody>
      </p:sp>
      <p:sp>
        <p:nvSpPr>
          <p:cNvPr id="20" name="Text 4"/>
          <p:cNvSpPr/>
          <p:nvPr/>
        </p:nvSpPr>
        <p:spPr>
          <a:xfrm>
            <a:off x="978408" y="5705856"/>
            <a:ext cx="602589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5 min, self-listening</a:t>
            </a:r>
            <a:endParaRPr lang="en-US" sz="1530" dirty="0"/>
          </a:p>
        </p:txBody>
      </p:sp>
      <p:sp>
        <p:nvSpPr>
          <p:cNvPr id="21" name="Text 5"/>
          <p:cNvSpPr/>
          <p:nvPr/>
        </p:nvSpPr>
        <p:spPr>
          <a:xfrm>
            <a:off x="978408" y="6391656"/>
            <a:ext cx="602589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Hygiene</a:t>
            </a:r>
            <a:endParaRPr lang="en-US" sz="1920" dirty="0"/>
          </a:p>
        </p:txBody>
      </p:sp>
      <p:sp>
        <p:nvSpPr>
          <p:cNvPr id="22" name="Text 6"/>
          <p:cNvSpPr/>
          <p:nvPr/>
        </p:nvSpPr>
        <p:spPr>
          <a:xfrm>
            <a:off x="978408" y="6876288"/>
            <a:ext cx="602589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warm water, avoiding alcohol/tobacco</a:t>
            </a:r>
            <a:endParaRPr lang="en-US" sz="1530" dirty="0"/>
          </a:p>
        </p:txBody>
      </p:sp>
      <p:sp>
        <p:nvSpPr>
          <p:cNvPr id="23" name="Text 7"/>
          <p:cNvSpPr/>
          <p:nvPr/>
        </p:nvSpPr>
        <p:spPr>
          <a:xfrm>
            <a:off x="7708392" y="4050792"/>
            <a:ext cx="602589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Reading aloud</a:t>
            </a:r>
            <a:endParaRPr lang="en-US" sz="1920" dirty="0"/>
          </a:p>
        </p:txBody>
      </p:sp>
      <p:sp>
        <p:nvSpPr>
          <p:cNvPr id="24" name="Text 8"/>
          <p:cNvSpPr/>
          <p:nvPr/>
        </p:nvSpPr>
        <p:spPr>
          <a:xfrm>
            <a:off x="7708392" y="4526280"/>
            <a:ext cx="602589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15 min (varied texts)</a:t>
            </a:r>
            <a:endParaRPr lang="en-US" sz="1530" dirty="0"/>
          </a:p>
        </p:txBody>
      </p:sp>
      <p:sp>
        <p:nvSpPr>
          <p:cNvPr id="25" name="Text 9"/>
          <p:cNvSpPr/>
          <p:nvPr/>
        </p:nvSpPr>
        <p:spPr>
          <a:xfrm>
            <a:off x="7708392" y="5221224"/>
            <a:ext cx="602589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Active listening</a:t>
            </a:r>
            <a:endParaRPr lang="en-US" sz="1920" dirty="0"/>
          </a:p>
        </p:txBody>
      </p:sp>
      <p:sp>
        <p:nvSpPr>
          <p:cNvPr id="26" name="Text 10"/>
          <p:cNvSpPr/>
          <p:nvPr/>
        </p:nvSpPr>
        <p:spPr>
          <a:xfrm>
            <a:off x="7708392" y="5705856"/>
            <a:ext cx="602589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10 min, analysis of pro voice/excerpts</a:t>
            </a:r>
            <a:endParaRPr lang="en-US" sz="1530" dirty="0"/>
          </a:p>
        </p:txBody>
      </p:sp>
      <p:sp>
        <p:nvSpPr>
          <p:cNvPr id="27" name="Text 11"/>
          <p:cNvSpPr/>
          <p:nvPr/>
        </p:nvSpPr>
        <p:spPr>
          <a:xfrm>
            <a:off x="7708392" y="6391656"/>
            <a:ext cx="6025896" cy="3108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Weekly review</a:t>
            </a:r>
            <a:endParaRPr lang="en-US" sz="1920" dirty="0"/>
          </a:p>
        </p:txBody>
      </p:sp>
      <p:sp>
        <p:nvSpPr>
          <p:cNvPr id="28" name="Text 12"/>
          <p:cNvSpPr/>
          <p:nvPr/>
        </p:nvSpPr>
        <p:spPr>
          <a:xfrm>
            <a:off x="7708392" y="6876288"/>
            <a:ext cx="6025896" cy="2468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92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思源黑体-思源黑体-Medium" pitchFamily="34" charset="0"/>
                <a:ea typeface="思源黑体-思源黑体-Medium" pitchFamily="34" charset="-122"/>
                <a:cs typeface="思源黑体-思源黑体-Medium" pitchFamily="34" charset="-120"/>
              </a:rPr>
              <a:t> record 1–3 min, note 3 points for improvement</a:t>
            </a:r>
            <a:endParaRPr lang="en-US" sz="15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3874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5800" y="3593592"/>
            <a:ext cx="13267944" cy="8412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6620"/>
              </a:lnSpc>
              <a:buNone/>
            </a:pPr>
            <a:r>
              <a:rPr lang="en-US" sz="5290" dirty="0">
                <a:solidFill>
                  <a:srgbClr val="FFFFFF"/>
                </a:solidFill>
                <a:latin typeface="思源黑体-思源黑体-Bold" pitchFamily="34" charset="0"/>
                <a:ea typeface="思源黑体-思源黑体-Bold" pitchFamily="34" charset="-122"/>
                <a:cs typeface="思源黑体-思源黑体-Bold" pitchFamily="34" charset="-120"/>
              </a:rPr>
              <a:t>Thank You</a:t>
            </a:r>
            <a:endParaRPr lang="en-US" sz="52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2025-10-10T09:23:43Z</dcterms:created>
  <dcterms:modified xsi:type="dcterms:W3CDTF">2025-10-10T09:23:43Z</dcterms:modified>
</cp:coreProperties>
</file>