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7"/>
  </p:notesMasterIdLst>
  <p:sldIdLst>
    <p:sldId id="256" r:id="rId2"/>
    <p:sldId id="273" r:id="rId3"/>
    <p:sldId id="257" r:id="rId4"/>
    <p:sldId id="274" r:id="rId5"/>
    <p:sldId id="258" r:id="rId6"/>
    <p:sldId id="259" r:id="rId7"/>
    <p:sldId id="275" r:id="rId8"/>
    <p:sldId id="271" r:id="rId9"/>
    <p:sldId id="260" r:id="rId10"/>
    <p:sldId id="276" r:id="rId11"/>
    <p:sldId id="261" r:id="rId12"/>
    <p:sldId id="277" r:id="rId13"/>
    <p:sldId id="278" r:id="rId14"/>
    <p:sldId id="279" r:id="rId15"/>
    <p:sldId id="280" r:id="rId16"/>
    <p:sldId id="281" r:id="rId17"/>
    <p:sldId id="283" r:id="rId18"/>
    <p:sldId id="282" r:id="rId19"/>
    <p:sldId id="285" r:id="rId20"/>
    <p:sldId id="284"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1" r:id="rId36"/>
    <p:sldId id="300" r:id="rId37"/>
    <p:sldId id="302" r:id="rId38"/>
    <p:sldId id="304" r:id="rId39"/>
    <p:sldId id="303" r:id="rId40"/>
    <p:sldId id="305" r:id="rId41"/>
    <p:sldId id="306" r:id="rId42"/>
    <p:sldId id="307" r:id="rId43"/>
    <p:sldId id="308" r:id="rId44"/>
    <p:sldId id="272" r:id="rId45"/>
    <p:sldId id="309" r:id="rId46"/>
  </p:sldIdLst>
  <p:sldSz cx="9144000" cy="5143500" type="screen16x9"/>
  <p:notesSz cx="6858000" cy="9144000"/>
  <p:embeddedFontLst>
    <p:embeddedFont>
      <p:font typeface="Candara" panose="020E0502030303020204" pitchFamily="34" charset="0"/>
      <p:regular r:id="rId48"/>
      <p:bold r:id="rId49"/>
      <p:italic r:id="rId50"/>
      <p:boldItalic r:id="rId51"/>
    </p:embeddedFont>
    <p:embeddedFont>
      <p:font typeface="Malgun Gothic Semilight" panose="020B0502040204020203" pitchFamily="34" charset="-128"/>
      <p:regular r:id="rId52"/>
    </p:embeddedFont>
    <p:embeddedFont>
      <p:font typeface="Mongolian Baiti" panose="03000500000000000000" pitchFamily="66" charset="0"/>
      <p:regular r:id="rId53"/>
    </p:embeddedFont>
    <p:embeddedFont>
      <p:font typeface="Monotype Corsiva" panose="03010101010201010101" pitchFamily="66" charset="0"/>
      <p:italic r:id="rId54"/>
    </p:embeddedFont>
    <p:embeddedFont>
      <p:font typeface="Montserrat" panose="00000500000000000000"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jkY9WWquMnOqENJVqzvdZJfuIa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Google Shape;1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 name="Google Shape;2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105eb676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e105eb676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79144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105eb676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e105eb676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976649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105eb676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e105eb676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391979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105eb676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e105eb676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17869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105eb676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e105eb676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43234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105eb676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e105eb676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898099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105eb676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e105eb676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392187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105eb676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e105eb676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429103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105eb676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e105eb676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120450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105eb676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e105eb676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010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 name="Google Shape;2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105eb676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e105eb676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26329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e105eb676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ge105eb6765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30950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e105eb676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ge105eb6765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46972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49636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e0f929c89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 name="Google Shape;35;ge0f929c89d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e105eb676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ge105eb6765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348a2181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e348a2181b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e105eb676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ge105eb6765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105eb676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e105eb676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105eb676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e105eb676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6799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105eb676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e105eb676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41100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11"/>
          <p:cNvSpPr/>
          <p:nvPr/>
        </p:nvSpPr>
        <p:spPr>
          <a:xfrm>
            <a:off x="558125" y="550425"/>
            <a:ext cx="8028198" cy="4042637"/>
          </a:xfrm>
          <a:custGeom>
            <a:avLst/>
            <a:gdLst/>
            <a:ahLst/>
            <a:cxnLst/>
            <a:rect l="l" t="t" r="r" b="b"/>
            <a:pathLst>
              <a:path w="344965" h="183798" extrusionOk="0">
                <a:moveTo>
                  <a:pt x="144041" y="38"/>
                </a:moveTo>
                <a:lnTo>
                  <a:pt x="0" y="0"/>
                </a:lnTo>
                <a:lnTo>
                  <a:pt x="0" y="183798"/>
                </a:lnTo>
                <a:lnTo>
                  <a:pt x="344965" y="183798"/>
                </a:lnTo>
                <a:lnTo>
                  <a:pt x="344965" y="0"/>
                </a:lnTo>
                <a:lnTo>
                  <a:pt x="202146" y="38"/>
                </a:lnTo>
              </a:path>
            </a:pathLst>
          </a:custGeom>
          <a:noFill/>
          <a:ln w="76200" cap="flat" cmpd="sng">
            <a:solidFill>
              <a:srgbClr val="FF9E00"/>
            </a:solidFill>
            <a:prstDash val="solid"/>
            <a:miter lim="8000"/>
            <a:headEnd type="none" w="sm" len="sm"/>
            <a:tailEnd type="none" w="sm" len="sm"/>
          </a:ln>
        </p:spPr>
      </p:sp>
      <p:sp>
        <p:nvSpPr>
          <p:cNvPr id="11" name="Google Shape;11;p11"/>
          <p:cNvSpPr txBox="1">
            <a:spLocks noGrp="1"/>
          </p:cNvSpPr>
          <p:nvPr>
            <p:ph type="sldNum" idx="12"/>
          </p:nvPr>
        </p:nvSpPr>
        <p:spPr>
          <a:xfrm>
            <a:off x="-125" y="4593050"/>
            <a:ext cx="9144000" cy="5505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
        <p:cNvGrpSpPr/>
        <p:nvPr/>
      </p:nvGrpSpPr>
      <p:grpSpPr>
        <a:xfrm>
          <a:off x="0" y="0"/>
          <a:ext cx="0" cy="0"/>
          <a:chOff x="0" y="0"/>
          <a:chExt cx="0" cy="0"/>
        </a:xfrm>
      </p:grpSpPr>
      <p:sp>
        <p:nvSpPr>
          <p:cNvPr id="13" name="Google Shape;13;p12"/>
          <p:cNvSpPr/>
          <p:nvPr/>
        </p:nvSpPr>
        <p:spPr>
          <a:xfrm>
            <a:off x="259950" y="274275"/>
            <a:ext cx="8624125" cy="459495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rgbClr val="FF9E00"/>
            </a:solidFill>
            <a:prstDash val="solid"/>
            <a:miter lim="8000"/>
            <a:headEnd type="none" w="sm" len="sm"/>
            <a:tailEnd type="none" w="sm" len="sm"/>
          </a:ln>
        </p:spPr>
      </p:sp>
      <p:sp>
        <p:nvSpPr>
          <p:cNvPr id="14" name="Google Shape;14;p12"/>
          <p:cNvSpPr txBox="1">
            <a:spLocks noGrp="1"/>
          </p:cNvSpPr>
          <p:nvPr>
            <p:ph type="title"/>
          </p:nvPr>
        </p:nvSpPr>
        <p:spPr>
          <a:xfrm>
            <a:off x="3241650" y="91566"/>
            <a:ext cx="2660700" cy="733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15" name="Google Shape;15;p12"/>
          <p:cNvSpPr txBox="1">
            <a:spLocks noGrp="1"/>
          </p:cNvSpPr>
          <p:nvPr>
            <p:ph type="body" idx="1"/>
          </p:nvPr>
        </p:nvSpPr>
        <p:spPr>
          <a:xfrm>
            <a:off x="840975" y="956004"/>
            <a:ext cx="3621900" cy="29655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16" name="Google Shape;16;p12"/>
          <p:cNvSpPr txBox="1">
            <a:spLocks noGrp="1"/>
          </p:cNvSpPr>
          <p:nvPr>
            <p:ph type="body" idx="2"/>
          </p:nvPr>
        </p:nvSpPr>
        <p:spPr>
          <a:xfrm>
            <a:off x="4681053" y="956004"/>
            <a:ext cx="3621900" cy="29655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17" name="Google Shape;17;p12"/>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241650" y="91566"/>
            <a:ext cx="2660700" cy="7338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1pPr>
            <a:lvl2pPr marR="0" lvl="1"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2pPr>
            <a:lvl3pPr marR="0" lvl="2"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3pPr>
            <a:lvl4pPr marR="0" lvl="3"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4pPr>
            <a:lvl5pPr marR="0" lvl="4"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5pPr>
            <a:lvl6pPr marR="0" lvl="5"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6pPr>
            <a:lvl7pPr marR="0" lvl="6"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7pPr>
            <a:lvl8pPr marR="0" lvl="7"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8pPr>
            <a:lvl9pPr marR="0" lvl="8"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9pPr>
          </a:lstStyle>
          <a:p>
            <a:endParaRPr/>
          </a:p>
        </p:txBody>
      </p:sp>
      <p:sp>
        <p:nvSpPr>
          <p:cNvPr id="7" name="Google Shape;7;p10"/>
          <p:cNvSpPr txBox="1">
            <a:spLocks noGrp="1"/>
          </p:cNvSpPr>
          <p:nvPr>
            <p:ph type="body" idx="1"/>
          </p:nvPr>
        </p:nvSpPr>
        <p:spPr>
          <a:xfrm>
            <a:off x="916650" y="950850"/>
            <a:ext cx="7310700" cy="32418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rgbClr val="CCCCCC"/>
              </a:buClr>
              <a:buSzPts val="2400"/>
              <a:buFont typeface="Arial"/>
              <a:buChar char="⊡"/>
              <a:defRPr sz="3000" b="0" i="0" u="none" strike="noStrike" cap="none">
                <a:solidFill>
                  <a:srgbClr val="434343"/>
                </a:solidFill>
                <a:latin typeface="Arial"/>
                <a:ea typeface="Arial"/>
                <a:cs typeface="Arial"/>
                <a:sym typeface="Arial"/>
              </a:defRPr>
            </a:lvl1pPr>
            <a:lvl2pPr marL="914400" marR="0" lvl="1" indent="-342900" algn="l" rtl="0">
              <a:lnSpc>
                <a:spcPct val="100000"/>
              </a:lnSpc>
              <a:spcBef>
                <a:spcPts val="0"/>
              </a:spcBef>
              <a:spcAft>
                <a:spcPts val="0"/>
              </a:spcAft>
              <a:buClr>
                <a:srgbClr val="CCCCCC"/>
              </a:buClr>
              <a:buSzPts val="1800"/>
              <a:buFont typeface="Arial"/>
              <a:buChar char="□"/>
              <a:defRPr sz="2400" b="0" i="0" u="none" strike="noStrike" cap="none">
                <a:solidFill>
                  <a:srgbClr val="434343"/>
                </a:solidFill>
                <a:latin typeface="Arial"/>
                <a:ea typeface="Arial"/>
                <a:cs typeface="Arial"/>
                <a:sym typeface="Arial"/>
              </a:defRPr>
            </a:lvl2pPr>
            <a:lvl3pPr marL="1371600" marR="0" lvl="2" indent="-381000" algn="l" rtl="0">
              <a:lnSpc>
                <a:spcPct val="100000"/>
              </a:lnSpc>
              <a:spcBef>
                <a:spcPts val="0"/>
              </a:spcBef>
              <a:spcAft>
                <a:spcPts val="0"/>
              </a:spcAft>
              <a:buClr>
                <a:srgbClr val="CCCCCC"/>
              </a:buClr>
              <a:buSzPts val="2400"/>
              <a:buFont typeface="Arial"/>
              <a:buChar char="■"/>
              <a:defRPr sz="2400" b="0" i="0" u="none" strike="noStrike" cap="none">
                <a:solidFill>
                  <a:srgbClr val="434343"/>
                </a:solidFill>
                <a:latin typeface="Arial"/>
                <a:ea typeface="Arial"/>
                <a:cs typeface="Arial"/>
                <a:sym typeface="Arial"/>
              </a:defRPr>
            </a:lvl3pPr>
            <a:lvl4pPr marL="1828800" marR="0" lvl="3" indent="-342900" algn="l" rtl="0">
              <a:lnSpc>
                <a:spcPct val="100000"/>
              </a:lnSpc>
              <a:spcBef>
                <a:spcPts val="0"/>
              </a:spcBef>
              <a:spcAft>
                <a:spcPts val="0"/>
              </a:spcAft>
              <a:buClr>
                <a:srgbClr val="CCCCCC"/>
              </a:buClr>
              <a:buSzPts val="1800"/>
              <a:buFont typeface="Arial"/>
              <a:buChar char="●"/>
              <a:defRPr sz="1800" b="0" i="0" u="none" strike="noStrike" cap="none">
                <a:solidFill>
                  <a:srgbClr val="434343"/>
                </a:solidFill>
                <a:latin typeface="Arial"/>
                <a:ea typeface="Arial"/>
                <a:cs typeface="Arial"/>
                <a:sym typeface="Arial"/>
              </a:defRPr>
            </a:lvl4pPr>
            <a:lvl5pPr marL="2286000" marR="0" lvl="4" indent="-342900" algn="l" rtl="0">
              <a:lnSpc>
                <a:spcPct val="100000"/>
              </a:lnSpc>
              <a:spcBef>
                <a:spcPts val="0"/>
              </a:spcBef>
              <a:spcAft>
                <a:spcPts val="0"/>
              </a:spcAft>
              <a:buClr>
                <a:srgbClr val="CCCCCC"/>
              </a:buClr>
              <a:buSzPts val="1800"/>
              <a:buFont typeface="Arial"/>
              <a:buChar char="○"/>
              <a:defRPr sz="1800" b="0" i="0" u="none" strike="noStrike" cap="none">
                <a:solidFill>
                  <a:srgbClr val="434343"/>
                </a:solidFill>
                <a:latin typeface="Arial"/>
                <a:ea typeface="Arial"/>
                <a:cs typeface="Arial"/>
                <a:sym typeface="Arial"/>
              </a:defRPr>
            </a:lvl5pPr>
            <a:lvl6pPr marL="2743200" marR="0" lvl="5" indent="-342900" algn="l" rtl="0">
              <a:lnSpc>
                <a:spcPct val="100000"/>
              </a:lnSpc>
              <a:spcBef>
                <a:spcPts val="0"/>
              </a:spcBef>
              <a:spcAft>
                <a:spcPts val="0"/>
              </a:spcAft>
              <a:buClr>
                <a:srgbClr val="434343"/>
              </a:buClr>
              <a:buSzPts val="1800"/>
              <a:buFont typeface="Arial"/>
              <a:buChar char="■"/>
              <a:defRPr sz="1800" b="0" i="0" u="none" strike="noStrike" cap="none">
                <a:solidFill>
                  <a:srgbClr val="434343"/>
                </a:solidFill>
                <a:latin typeface="Arial"/>
                <a:ea typeface="Arial"/>
                <a:cs typeface="Arial"/>
                <a:sym typeface="Arial"/>
              </a:defRPr>
            </a:lvl6pPr>
            <a:lvl7pPr marL="3200400" marR="0" lvl="6" indent="-342900" algn="l" rtl="0">
              <a:lnSpc>
                <a:spcPct val="100000"/>
              </a:lnSpc>
              <a:spcBef>
                <a:spcPts val="0"/>
              </a:spcBef>
              <a:spcAft>
                <a:spcPts val="0"/>
              </a:spcAft>
              <a:buClr>
                <a:srgbClr val="434343"/>
              </a:buClr>
              <a:buSzPts val="1800"/>
              <a:buFont typeface="Arial"/>
              <a:buChar char="●"/>
              <a:defRPr sz="1800" b="0" i="0" u="none" strike="noStrike" cap="none">
                <a:solidFill>
                  <a:srgbClr val="434343"/>
                </a:solidFill>
                <a:latin typeface="Arial"/>
                <a:ea typeface="Arial"/>
                <a:cs typeface="Arial"/>
                <a:sym typeface="Arial"/>
              </a:defRPr>
            </a:lvl7pPr>
            <a:lvl8pPr marL="3657600" marR="0" lvl="7" indent="-342900" algn="l" rtl="0">
              <a:lnSpc>
                <a:spcPct val="100000"/>
              </a:lnSpc>
              <a:spcBef>
                <a:spcPts val="0"/>
              </a:spcBef>
              <a:spcAft>
                <a:spcPts val="0"/>
              </a:spcAft>
              <a:buClr>
                <a:srgbClr val="434343"/>
              </a:buClr>
              <a:buSzPts val="1800"/>
              <a:buFont typeface="Arial"/>
              <a:buChar char="○"/>
              <a:defRPr sz="1800" b="0" i="0" u="none" strike="noStrike" cap="none">
                <a:solidFill>
                  <a:srgbClr val="434343"/>
                </a:solidFill>
                <a:latin typeface="Arial"/>
                <a:ea typeface="Arial"/>
                <a:cs typeface="Arial"/>
                <a:sym typeface="Arial"/>
              </a:defRPr>
            </a:lvl8pPr>
            <a:lvl9pPr marL="4114800" marR="0" lvl="8" indent="-342900" algn="l" rtl="0">
              <a:lnSpc>
                <a:spcPct val="100000"/>
              </a:lnSpc>
              <a:spcBef>
                <a:spcPts val="0"/>
              </a:spcBef>
              <a:spcAft>
                <a:spcPts val="0"/>
              </a:spcAft>
              <a:buClr>
                <a:srgbClr val="434343"/>
              </a:buClr>
              <a:buSzPts val="1800"/>
              <a:buFont typeface="Arial"/>
              <a:buChar char="■"/>
              <a:defRPr sz="1800" b="0" i="0" u="none" strike="noStrike" cap="none">
                <a:solidFill>
                  <a:srgbClr val="434343"/>
                </a:solidFill>
                <a:latin typeface="Arial"/>
                <a:ea typeface="Arial"/>
                <a:cs typeface="Arial"/>
                <a:sym typeface="Arial"/>
              </a:defRPr>
            </a:lvl9pPr>
          </a:lstStyle>
          <a:p>
            <a:endParaRPr/>
          </a:p>
        </p:txBody>
      </p:sp>
      <p:sp>
        <p:nvSpPr>
          <p:cNvPr id="8" name="Google Shape;8;p10"/>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1pPr>
            <a:lvl2pPr marL="0" marR="0" lvl="1" indent="0" algn="ctr" rtl="0">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2pPr>
            <a:lvl3pPr marL="0" marR="0" lvl="2" indent="0" algn="ctr" rtl="0">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3pPr>
            <a:lvl4pPr marL="0" marR="0" lvl="3" indent="0" algn="ctr" rtl="0">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4pPr>
            <a:lvl5pPr marL="0" marR="0" lvl="4" indent="0" algn="ctr" rtl="0">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5pPr>
            <a:lvl6pPr marL="0" marR="0" lvl="5" indent="0" algn="ctr" rtl="0">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6pPr>
            <a:lvl7pPr marL="0" marR="0" lvl="6" indent="0" algn="ctr" rtl="0">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7pPr>
            <a:lvl8pPr marL="0" marR="0" lvl="7" indent="0" algn="ctr" rtl="0">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8pPr>
            <a:lvl9pPr marL="0" marR="0" lvl="8" indent="0" algn="ctr" rtl="0">
              <a:lnSpc>
                <a:spcPct val="100000"/>
              </a:lnSpc>
              <a:spcBef>
                <a:spcPts val="0"/>
              </a:spcBef>
              <a:spcAft>
                <a:spcPts val="0"/>
              </a:spcAft>
              <a:buClr>
                <a:srgbClr val="000000"/>
              </a:buClr>
              <a:buSzPts val="800"/>
              <a:buFont typeface="Arial"/>
              <a:buNone/>
              <a:defRPr sz="800" b="1" i="0" u="none" strike="noStrike" cap="none">
                <a:solidFill>
                  <a:srgbClr val="FF9E00"/>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socialoomph.com/"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postplanner.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log.hootsuite.com/social-media-posting-schedule/" TargetMode="External"/><Relationship Id="rId7" Type="http://schemas.openxmlformats.org/officeDocument/2006/relationships/hyperlink" Target="https://blog.hootsuite.com/social-media-advertising/" TargetMode="External"/><Relationship Id="rId2" Type="http://schemas.openxmlformats.org/officeDocument/2006/relationships/hyperlink" Target="https://blog.hootsuite.com/social-media-content-creation/" TargetMode="External"/><Relationship Id="rId1" Type="http://schemas.openxmlformats.org/officeDocument/2006/relationships/slideLayout" Target="../slideLayouts/slideLayout2.xml"/><Relationship Id="rId6" Type="http://schemas.openxmlformats.org/officeDocument/2006/relationships/hyperlink" Target="https://blog.hootsuite.com/social-media-definitions/community-manager/" TargetMode="External"/><Relationship Id="rId5" Type="http://schemas.openxmlformats.org/officeDocument/2006/relationships/hyperlink" Target="https://blog.hootsuite.com/social-listening-business/" TargetMode="External"/><Relationship Id="rId4" Type="http://schemas.openxmlformats.org/officeDocument/2006/relationships/hyperlink" Target="https://blog.hootsuite.com/what-is-social-media-analytic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
        <p:cNvGrpSpPr/>
        <p:nvPr/>
      </p:nvGrpSpPr>
      <p:grpSpPr>
        <a:xfrm>
          <a:off x="0" y="0"/>
          <a:ext cx="0" cy="0"/>
          <a:chOff x="0" y="0"/>
          <a:chExt cx="0" cy="0"/>
        </a:xfrm>
      </p:grpSpPr>
      <p:sp>
        <p:nvSpPr>
          <p:cNvPr id="22" name="Google Shape;22;p1"/>
          <p:cNvSpPr txBox="1">
            <a:spLocks noGrp="1"/>
          </p:cNvSpPr>
          <p:nvPr>
            <p:ph type="subTitle" idx="4294967295"/>
          </p:nvPr>
        </p:nvSpPr>
        <p:spPr>
          <a:xfrm>
            <a:off x="127465" y="1060742"/>
            <a:ext cx="9144000" cy="576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600"/>
              </a:spcBef>
              <a:spcAft>
                <a:spcPts val="0"/>
              </a:spcAft>
              <a:buClr>
                <a:srgbClr val="CCCCCC"/>
              </a:buClr>
              <a:buSzPts val="2400"/>
              <a:buFont typeface="Arial"/>
              <a:buNone/>
            </a:pPr>
            <a:r>
              <a:rPr lang="en-IN" sz="2800" b="1" dirty="0">
                <a:solidFill>
                  <a:srgbClr val="0070C0"/>
                </a:solidFill>
                <a:latin typeface="Montserrat"/>
                <a:ea typeface="Montserrat"/>
                <a:cs typeface="Montserrat"/>
                <a:sym typeface="Montserrat"/>
              </a:rPr>
              <a:t>SOCIAL MEDIA </a:t>
            </a:r>
            <a:r>
              <a:rPr lang="en-IN" sz="2800" b="1" dirty="0">
                <a:solidFill>
                  <a:srgbClr val="FF9E00"/>
                </a:solidFill>
                <a:latin typeface="Montserrat"/>
                <a:ea typeface="Montserrat"/>
                <a:cs typeface="Montserrat"/>
                <a:sym typeface="Montserrat"/>
              </a:rPr>
              <a:t>MARKETING</a:t>
            </a:r>
            <a:endParaRPr sz="2800" b="1" i="0" u="none" strike="noStrike" cap="none" dirty="0">
              <a:solidFill>
                <a:srgbClr val="FF9E00"/>
              </a:solidFill>
              <a:latin typeface="Montserrat"/>
              <a:ea typeface="Montserrat"/>
              <a:cs typeface="Montserrat"/>
              <a:sym typeface="Montserrat"/>
            </a:endParaRPr>
          </a:p>
        </p:txBody>
      </p:sp>
      <p:sp>
        <p:nvSpPr>
          <p:cNvPr id="23" name="Google Shape;23;p1"/>
          <p:cNvSpPr txBox="1">
            <a:spLocks noGrp="1"/>
          </p:cNvSpPr>
          <p:nvPr>
            <p:ph type="sldNum" idx="12"/>
          </p:nvPr>
        </p:nvSpPr>
        <p:spPr>
          <a:xfrm>
            <a:off x="-125" y="4593050"/>
            <a:ext cx="9144000" cy="550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1</a:t>
            </a:fld>
            <a:endParaRPr/>
          </a:p>
        </p:txBody>
      </p:sp>
      <p:cxnSp>
        <p:nvCxnSpPr>
          <p:cNvPr id="24" name="Google Shape;24;p1"/>
          <p:cNvCxnSpPr/>
          <p:nvPr/>
        </p:nvCxnSpPr>
        <p:spPr>
          <a:xfrm>
            <a:off x="2125975" y="1508775"/>
            <a:ext cx="4891800" cy="0"/>
          </a:xfrm>
          <a:prstGeom prst="straightConnector1">
            <a:avLst/>
          </a:prstGeom>
          <a:noFill/>
          <a:ln w="9525" cap="flat" cmpd="sng">
            <a:solidFill>
              <a:srgbClr val="FFC000"/>
            </a:solidFill>
            <a:prstDash val="solid"/>
            <a:round/>
            <a:headEnd type="none" w="sm" len="sm"/>
            <a:tailEnd type="none" w="sm" len="sm"/>
          </a:ln>
        </p:spPr>
      </p:cxnSp>
      <p:pic>
        <p:nvPicPr>
          <p:cNvPr id="6" name="Picture 5"/>
          <p:cNvPicPr>
            <a:picLocks noChangeAspect="1"/>
          </p:cNvPicPr>
          <p:nvPr/>
        </p:nvPicPr>
        <p:blipFill>
          <a:blip r:embed="rId3"/>
          <a:stretch>
            <a:fillRect/>
          </a:stretch>
        </p:blipFill>
        <p:spPr>
          <a:xfrm>
            <a:off x="2908125" y="1486075"/>
            <a:ext cx="3327500" cy="29784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IN" smtClean="0"/>
              <a:t>10</a:t>
            </a:fld>
            <a:endParaRPr lang="en-IN"/>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0158"/>
          <a:stretch/>
        </p:blipFill>
        <p:spPr>
          <a:xfrm>
            <a:off x="597388" y="565578"/>
            <a:ext cx="7948973" cy="4027472"/>
          </a:xfrm>
          <a:prstGeom prst="rect">
            <a:avLst/>
          </a:prstGeom>
        </p:spPr>
      </p:pic>
    </p:spTree>
    <p:extLst>
      <p:ext uri="{BB962C8B-B14F-4D97-AF65-F5344CB8AC3E}">
        <p14:creationId xmlns:p14="http://schemas.microsoft.com/office/powerpoint/2010/main" val="57869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e105eb6765_0_19"/>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11</a:t>
            </a:fld>
            <a:endParaRPr/>
          </a:p>
        </p:txBody>
      </p:sp>
      <p:sp>
        <p:nvSpPr>
          <p:cNvPr id="70" name="Google Shape;70;ge105eb6765_0_19"/>
          <p:cNvSpPr txBox="1"/>
          <p:nvPr/>
        </p:nvSpPr>
        <p:spPr>
          <a:xfrm>
            <a:off x="694275" y="367862"/>
            <a:ext cx="7410600" cy="4403835"/>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000000"/>
              </a:buClr>
              <a:buSzPts val="1600"/>
              <a:buFont typeface="Arial"/>
              <a:buNone/>
            </a:pPr>
            <a:r>
              <a:rPr lang="en-IN" sz="2800" b="1" dirty="0">
                <a:solidFill>
                  <a:srgbClr val="0070C0"/>
                </a:solidFill>
                <a:latin typeface="Montserrat"/>
                <a:ea typeface="Montserrat"/>
                <a:cs typeface="Montserrat"/>
                <a:sym typeface="Montserrat"/>
              </a:rPr>
              <a:t>FACEBOOK</a:t>
            </a:r>
          </a:p>
          <a:p>
            <a:pPr marL="0" marR="0" lvl="0" indent="0" algn="ctr" rtl="0">
              <a:spcBef>
                <a:spcPts val="0"/>
              </a:spcBef>
              <a:spcAft>
                <a:spcPts val="0"/>
              </a:spcAft>
              <a:buClr>
                <a:srgbClr val="000000"/>
              </a:buClr>
              <a:buSzPts val="1600"/>
              <a:buFont typeface="Arial"/>
              <a:buNone/>
            </a:pPr>
            <a:endParaRPr sz="1000" b="1" i="0" u="none" strike="noStrike" cap="none" dirty="0">
              <a:solidFill>
                <a:srgbClr val="FF9E00"/>
              </a:solidFill>
              <a:latin typeface="Montserrat"/>
              <a:ea typeface="Montserrat"/>
              <a:cs typeface="Montserrat"/>
              <a:sym typeface="Montserrat"/>
            </a:endParaRPr>
          </a:p>
          <a:p>
            <a:r>
              <a:rPr lang="en-US" b="1" dirty="0"/>
              <a:t>Daily active users - 3.45 billion</a:t>
            </a:r>
            <a:endParaRPr lang="en-US" dirty="0"/>
          </a:p>
          <a:p>
            <a:r>
              <a:rPr lang="en-US" b="1" dirty="0"/>
              <a:t>Monthly active users - 5.70 billion</a:t>
            </a:r>
          </a:p>
          <a:p>
            <a:endParaRPr lang="en-US" b="1" dirty="0"/>
          </a:p>
          <a:p>
            <a:r>
              <a:rPr lang="en-US" dirty="0"/>
              <a:t>Facebook is the best social media marketing platform, which is founded by </a:t>
            </a:r>
            <a:r>
              <a:rPr lang="en-US" b="1" dirty="0"/>
              <a:t>Mark Zuckerberg</a:t>
            </a:r>
            <a:r>
              <a:rPr lang="en-US" dirty="0"/>
              <a:t> on February 4, 2004.</a:t>
            </a:r>
          </a:p>
          <a:p>
            <a:endParaRPr lang="en-US" dirty="0"/>
          </a:p>
          <a:p>
            <a:endParaRPr lang="en-US" dirty="0"/>
          </a:p>
          <a:p>
            <a:pPr marL="285750" indent="-285750">
              <a:buFont typeface="Wingdings" panose="05000000000000000000" pitchFamily="2" charset="2"/>
              <a:buChar char="Ø"/>
            </a:pPr>
            <a:r>
              <a:rPr lang="en-US" dirty="0"/>
              <a:t>It allows us to invite and connect with our friends, relatives, colleagues, and customers by sending them messages, images, audios, and videos.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 It also allows us to like and comment on the posts, which are shared by them.</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Organizations use Facebook to promote their brand, create awareness about their product, and reach out to a wider audience. </a:t>
            </a:r>
          </a:p>
          <a:p>
            <a:pPr marL="0" marR="0" lvl="0" indent="0" algn="l" rtl="0">
              <a:lnSpc>
                <a:spcPct val="200000"/>
              </a:lnSpc>
              <a:spcBef>
                <a:spcPts val="0"/>
              </a:spcBef>
              <a:spcAft>
                <a:spcPts val="0"/>
              </a:spcAft>
              <a:buClr>
                <a:srgbClr val="000000"/>
              </a:buClr>
              <a:buSzPts val="1200"/>
              <a:buFont typeface="Arial"/>
              <a:buNone/>
            </a:pPr>
            <a:endParaRPr sz="1200" b="0" i="0" u="none" strike="noStrike" cap="none" dirty="0">
              <a:solidFill>
                <a:srgbClr val="000000"/>
              </a:solidFill>
              <a:latin typeface="Montserrat"/>
              <a:ea typeface="Montserrat"/>
              <a:cs typeface="Montserrat"/>
              <a:sym typeface="Montserra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954" y="451945"/>
            <a:ext cx="1631731" cy="163173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e105eb6765_0_19"/>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12</a:t>
            </a:fld>
            <a:endParaRPr/>
          </a:p>
        </p:txBody>
      </p:sp>
      <p:sp>
        <p:nvSpPr>
          <p:cNvPr id="70" name="Google Shape;70;ge105eb6765_0_19"/>
          <p:cNvSpPr txBox="1"/>
          <p:nvPr/>
        </p:nvSpPr>
        <p:spPr>
          <a:xfrm>
            <a:off x="782298" y="378373"/>
            <a:ext cx="6389697" cy="4403835"/>
          </a:xfrm>
          <a:prstGeom prst="rect">
            <a:avLst/>
          </a:prstGeom>
          <a:noFill/>
          <a:ln>
            <a:noFill/>
          </a:ln>
        </p:spPr>
        <p:txBody>
          <a:bodyPr spcFirstLastPara="1" wrap="square" lIns="91425" tIns="91425" rIns="91425" bIns="91425" anchor="t" anchorCtr="0">
            <a:noAutofit/>
          </a:bodyPr>
          <a:lstStyle/>
          <a:p>
            <a:pPr lvl="0" algn="ctr">
              <a:lnSpc>
                <a:spcPct val="150000"/>
              </a:lnSpc>
              <a:buSzPts val="1600"/>
            </a:pPr>
            <a:r>
              <a:rPr lang="en-IN" sz="1800" b="1" dirty="0">
                <a:solidFill>
                  <a:srgbClr val="00B0F0"/>
                </a:solidFill>
                <a:latin typeface="Montserrat"/>
                <a:ea typeface="Montserrat"/>
                <a:cs typeface="Montserrat"/>
                <a:sym typeface="Montserrat"/>
              </a:rPr>
              <a:t>Advantages</a:t>
            </a:r>
            <a:r>
              <a:rPr lang="en-US" sz="1800" dirty="0">
                <a:solidFill>
                  <a:srgbClr val="00B0F0"/>
                </a:solidFill>
              </a:rPr>
              <a:t> </a:t>
            </a:r>
            <a:r>
              <a:rPr lang="en-US" sz="1800" b="1" dirty="0">
                <a:solidFill>
                  <a:srgbClr val="00B0F0"/>
                </a:solidFill>
                <a:latin typeface="Montserrat" panose="020B0604020202020204" charset="0"/>
              </a:rPr>
              <a:t>Of Using </a:t>
            </a:r>
            <a:r>
              <a:rPr lang="en-US" sz="1800" b="1" dirty="0">
                <a:solidFill>
                  <a:srgbClr val="FFC000"/>
                </a:solidFill>
                <a:latin typeface="Montserrat" panose="020B0604020202020204" charset="0"/>
              </a:rPr>
              <a:t>The Facebook Platform For </a:t>
            </a:r>
            <a:r>
              <a:rPr lang="en-US" sz="1800" b="1" dirty="0">
                <a:solidFill>
                  <a:srgbClr val="00B0F0"/>
                </a:solidFill>
                <a:latin typeface="Montserrat" panose="020B0604020202020204" charset="0"/>
              </a:rPr>
              <a:t>Social Media Marketing</a:t>
            </a:r>
            <a:endParaRPr lang="en-IN" sz="1800" b="1" dirty="0">
              <a:solidFill>
                <a:srgbClr val="00B0F0"/>
              </a:solidFill>
              <a:latin typeface="Montserrat" panose="020B0604020202020204" charset="0"/>
              <a:ea typeface="Montserrat"/>
              <a:cs typeface="Montserrat"/>
              <a:sym typeface="Montserrat"/>
            </a:endParaRPr>
          </a:p>
          <a:p>
            <a:pPr marL="0" marR="0" lvl="0" indent="0" rtl="0">
              <a:lnSpc>
                <a:spcPct val="150000"/>
              </a:lnSpc>
              <a:spcBef>
                <a:spcPts val="0"/>
              </a:spcBef>
              <a:spcAft>
                <a:spcPts val="0"/>
              </a:spcAft>
              <a:buClr>
                <a:srgbClr val="000000"/>
              </a:buClr>
              <a:buSzPts val="1600"/>
              <a:buFont typeface="Arial"/>
              <a:buNone/>
            </a:pPr>
            <a:endParaRPr lang="en-IN" b="1" dirty="0">
              <a:solidFill>
                <a:schemeClr val="tx1"/>
              </a:solidFill>
              <a:latin typeface="Montserrat"/>
              <a:ea typeface="Montserrat"/>
              <a:cs typeface="Montserrat"/>
              <a:sym typeface="Montserrat"/>
            </a:endParaRPr>
          </a:p>
          <a:p>
            <a:pPr marL="0" marR="0" lvl="0" indent="0" algn="ctr" rtl="0">
              <a:spcBef>
                <a:spcPts val="0"/>
              </a:spcBef>
              <a:spcAft>
                <a:spcPts val="0"/>
              </a:spcAft>
              <a:buClr>
                <a:srgbClr val="000000"/>
              </a:buClr>
              <a:buSzPts val="1600"/>
              <a:buFont typeface="Arial"/>
              <a:buNone/>
            </a:pPr>
            <a:endParaRPr sz="1000" b="1" i="0" u="none" strike="noStrike" cap="none" dirty="0">
              <a:solidFill>
                <a:srgbClr val="FF9E00"/>
              </a:solidFill>
              <a:latin typeface="Montserrat"/>
              <a:ea typeface="Montserrat"/>
              <a:cs typeface="Montserrat"/>
              <a:sym typeface="Montserrat"/>
            </a:endParaRPr>
          </a:p>
          <a:p>
            <a:pPr marL="285750" indent="-285750">
              <a:lnSpc>
                <a:spcPct val="200000"/>
              </a:lnSpc>
              <a:buFont typeface="Wingdings" panose="05000000000000000000" pitchFamily="2" charset="2"/>
              <a:buChar char="Ø"/>
            </a:pPr>
            <a:r>
              <a:rPr lang="en-US" dirty="0"/>
              <a:t>Facebook helps us to easily reach the targeted audience.</a:t>
            </a:r>
          </a:p>
          <a:p>
            <a:pPr marL="285750" indent="-285750">
              <a:lnSpc>
                <a:spcPct val="200000"/>
              </a:lnSpc>
              <a:buFont typeface="Wingdings" panose="05000000000000000000" pitchFamily="2" charset="2"/>
              <a:buChar char="Ø"/>
            </a:pPr>
            <a:r>
              <a:rPr lang="en-US" dirty="0"/>
              <a:t>It allows us to share budget-friendly ads to the audience.</a:t>
            </a:r>
          </a:p>
          <a:p>
            <a:pPr marL="285750" indent="-285750">
              <a:lnSpc>
                <a:spcPct val="200000"/>
              </a:lnSpc>
              <a:buFont typeface="Wingdings" panose="05000000000000000000" pitchFamily="2" charset="2"/>
              <a:buChar char="Ø"/>
            </a:pPr>
            <a:r>
              <a:rPr lang="en-US" dirty="0"/>
              <a:t>Using Facebook, we can learn and use a new market strategy at a low cost.</a:t>
            </a:r>
          </a:p>
          <a:p>
            <a:pPr marL="285750" indent="-285750">
              <a:lnSpc>
                <a:spcPct val="200000"/>
              </a:lnSpc>
              <a:buFont typeface="Wingdings" panose="05000000000000000000" pitchFamily="2" charset="2"/>
              <a:buChar char="Ø"/>
            </a:pPr>
            <a:r>
              <a:rPr lang="en-US" dirty="0"/>
              <a:t>It provides various marketing platforms.</a:t>
            </a:r>
          </a:p>
          <a:p>
            <a:pPr marL="285750" indent="-285750">
              <a:lnSpc>
                <a:spcPct val="200000"/>
              </a:lnSpc>
              <a:buFont typeface="Wingdings" panose="05000000000000000000" pitchFamily="2" charset="2"/>
              <a:buChar char="Ø"/>
            </a:pPr>
            <a:r>
              <a:rPr lang="en-US" dirty="0"/>
              <a:t>It allows organizations to communicate with clients.</a:t>
            </a:r>
          </a:p>
          <a:p>
            <a:pPr marL="0" marR="0" lvl="0" indent="0" algn="l" rtl="0">
              <a:lnSpc>
                <a:spcPct val="200000"/>
              </a:lnSpc>
              <a:spcBef>
                <a:spcPts val="0"/>
              </a:spcBef>
              <a:spcAft>
                <a:spcPts val="0"/>
              </a:spcAft>
              <a:buClr>
                <a:srgbClr val="000000"/>
              </a:buClr>
              <a:buSzPts val="1200"/>
              <a:buFont typeface="Arial"/>
              <a:buNone/>
            </a:pPr>
            <a:endParaRPr sz="1200" b="0" i="0" u="none" strike="noStrike" cap="none" dirty="0">
              <a:solidFill>
                <a:srgbClr val="000000"/>
              </a:solidFill>
              <a:latin typeface="Montserrat"/>
              <a:ea typeface="Montserrat"/>
              <a:cs typeface="Montserrat"/>
              <a:sym typeface="Montserra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995" y="777766"/>
            <a:ext cx="1610710" cy="1610710"/>
          </a:xfrm>
          <a:prstGeom prst="rect">
            <a:avLst/>
          </a:prstGeom>
        </p:spPr>
      </p:pic>
    </p:spTree>
    <p:extLst>
      <p:ext uri="{BB962C8B-B14F-4D97-AF65-F5344CB8AC3E}">
        <p14:creationId xmlns:p14="http://schemas.microsoft.com/office/powerpoint/2010/main" val="843816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e105eb6765_0_19"/>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13</a:t>
            </a:fld>
            <a:endParaRPr/>
          </a:p>
        </p:txBody>
      </p:sp>
      <p:sp>
        <p:nvSpPr>
          <p:cNvPr id="70" name="Google Shape;70;ge105eb6765_0_19"/>
          <p:cNvSpPr txBox="1"/>
          <p:nvPr/>
        </p:nvSpPr>
        <p:spPr>
          <a:xfrm>
            <a:off x="273144" y="294291"/>
            <a:ext cx="8597462" cy="4574934"/>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000000"/>
              </a:buClr>
              <a:buSzPts val="1600"/>
              <a:buFont typeface="Arial"/>
              <a:buNone/>
            </a:pPr>
            <a:r>
              <a:rPr lang="en-IN" sz="2800" b="1" dirty="0">
                <a:solidFill>
                  <a:srgbClr val="0070C0"/>
                </a:solidFill>
                <a:latin typeface="Montserrat"/>
                <a:ea typeface="Montserrat"/>
                <a:cs typeface="Montserrat"/>
                <a:sym typeface="Montserrat"/>
              </a:rPr>
              <a:t>Twitter</a:t>
            </a:r>
          </a:p>
          <a:p>
            <a:pPr marL="0" marR="0" lvl="0" indent="0" algn="ctr" rtl="0">
              <a:spcBef>
                <a:spcPts val="0"/>
              </a:spcBef>
              <a:spcAft>
                <a:spcPts val="0"/>
              </a:spcAft>
              <a:buClr>
                <a:srgbClr val="000000"/>
              </a:buClr>
              <a:buSzPts val="1600"/>
              <a:buFont typeface="Arial"/>
              <a:buNone/>
            </a:pPr>
            <a:endParaRPr sz="1000" b="1" i="0" u="none" strike="noStrike" cap="none" dirty="0">
              <a:solidFill>
                <a:srgbClr val="FF9E00"/>
              </a:solidFill>
              <a:latin typeface="Montserrat"/>
              <a:ea typeface="Montserrat"/>
              <a:cs typeface="Montserrat"/>
              <a:sym typeface="Montserrat"/>
            </a:endParaRPr>
          </a:p>
          <a:p>
            <a:r>
              <a:rPr lang="en-US" sz="1600" b="1" dirty="0">
                <a:latin typeface="+mn-lt"/>
              </a:rPr>
              <a:t>Daily active users - 145 million</a:t>
            </a:r>
            <a:endParaRPr lang="en-US" sz="1600" dirty="0">
              <a:latin typeface="+mn-lt"/>
            </a:endParaRPr>
          </a:p>
          <a:p>
            <a:r>
              <a:rPr lang="en-US" sz="1600" b="1" dirty="0">
                <a:latin typeface="+mn-lt"/>
              </a:rPr>
              <a:t>Monthly active users - 353 million</a:t>
            </a:r>
          </a:p>
          <a:p>
            <a:endParaRPr lang="en-US" dirty="0">
              <a:latin typeface="+mn-lt"/>
            </a:endParaRPr>
          </a:p>
          <a:p>
            <a:r>
              <a:rPr lang="en-US" sz="1600" dirty="0">
                <a:latin typeface="+mn-lt"/>
              </a:rPr>
              <a:t>Twitter is one of the most effective, popular, and fast-paced social media marketing platform created by </a:t>
            </a:r>
            <a:r>
              <a:rPr lang="en-US" sz="1600" b="1" dirty="0">
                <a:latin typeface="+mn-lt"/>
              </a:rPr>
              <a:t>Jack Dorsey</a:t>
            </a:r>
            <a:r>
              <a:rPr lang="en-US" sz="1600" dirty="0">
                <a:latin typeface="+mn-lt"/>
              </a:rPr>
              <a:t>, </a:t>
            </a:r>
            <a:r>
              <a:rPr lang="en-US" sz="1600" b="1" dirty="0">
                <a:latin typeface="+mn-lt"/>
              </a:rPr>
              <a:t>Noah Glass</a:t>
            </a:r>
            <a:r>
              <a:rPr lang="en-US" sz="1600" dirty="0">
                <a:latin typeface="+mn-lt"/>
              </a:rPr>
              <a:t>, </a:t>
            </a:r>
            <a:r>
              <a:rPr lang="en-US" sz="1600" b="1" dirty="0">
                <a:latin typeface="+mn-lt"/>
              </a:rPr>
              <a:t>Biz Stone</a:t>
            </a:r>
            <a:r>
              <a:rPr lang="en-US" sz="1600" dirty="0">
                <a:latin typeface="+mn-lt"/>
              </a:rPr>
              <a:t>, </a:t>
            </a:r>
            <a:r>
              <a:rPr lang="en-US" sz="1600" b="1" dirty="0">
                <a:latin typeface="+mn-lt"/>
              </a:rPr>
              <a:t>Evan Williams</a:t>
            </a:r>
            <a:r>
              <a:rPr lang="en-US" sz="1600" dirty="0">
                <a:latin typeface="+mn-lt"/>
              </a:rPr>
              <a:t>, and launched in </a:t>
            </a:r>
            <a:r>
              <a:rPr lang="en-US" sz="1600" b="1" dirty="0">
                <a:latin typeface="+mn-lt"/>
              </a:rPr>
              <a:t>July 2006</a:t>
            </a:r>
            <a:r>
              <a:rPr lang="en-US" sz="1600" dirty="0">
                <a:latin typeface="+mn-lt"/>
              </a:rPr>
              <a:t>.</a:t>
            </a:r>
          </a:p>
          <a:p>
            <a:endParaRPr lang="en-US" dirty="0">
              <a:latin typeface="+mn-lt"/>
            </a:endParaRPr>
          </a:p>
          <a:p>
            <a:pPr marL="285750" indent="-285750">
              <a:buFont typeface="Wingdings" panose="05000000000000000000" pitchFamily="2" charset="2"/>
              <a:buChar char="Ø"/>
            </a:pPr>
            <a:r>
              <a:rPr lang="en-US" dirty="0">
                <a:latin typeface="+mn-lt"/>
              </a:rPr>
              <a:t> It is an </a:t>
            </a:r>
            <a:r>
              <a:rPr lang="en-US" b="1" dirty="0">
                <a:latin typeface="+mn-lt"/>
              </a:rPr>
              <a:t>SMS-based communication</a:t>
            </a:r>
            <a:r>
              <a:rPr lang="en-US" dirty="0">
                <a:latin typeface="+mn-lt"/>
              </a:rPr>
              <a:t> platform, which allows registered users to read and write small messages called </a:t>
            </a:r>
            <a:r>
              <a:rPr lang="en-US" b="1" dirty="0">
                <a:latin typeface="+mn-lt"/>
              </a:rPr>
              <a:t>"tweets</a:t>
            </a:r>
            <a:r>
              <a:rPr lang="en-US" dirty="0">
                <a:latin typeface="+mn-lt"/>
              </a:rPr>
              <a:t>.“</a:t>
            </a:r>
          </a:p>
          <a:p>
            <a:pPr marL="285750" indent="-285750">
              <a:buFont typeface="Wingdings" panose="05000000000000000000" pitchFamily="2" charset="2"/>
              <a:buChar char="Ø"/>
            </a:pPr>
            <a:endParaRPr lang="en-US" dirty="0">
              <a:latin typeface="+mn-lt"/>
            </a:endParaRPr>
          </a:p>
          <a:p>
            <a:pPr marL="285750" indent="-285750">
              <a:buFont typeface="Wingdings" panose="05000000000000000000" pitchFamily="2" charset="2"/>
              <a:buChar char="Ø"/>
            </a:pPr>
            <a:r>
              <a:rPr lang="en-US" dirty="0">
                <a:latin typeface="+mn-lt"/>
              </a:rPr>
              <a:t> Using Twitter, marketers can easily reach hundreds and thousands of customers to share the latest news and promote their brand. </a:t>
            </a:r>
          </a:p>
          <a:p>
            <a:pPr marL="285750" indent="-285750">
              <a:buFont typeface="Wingdings" panose="05000000000000000000" pitchFamily="2" charset="2"/>
              <a:buChar char="Ø"/>
            </a:pPr>
            <a:endParaRPr lang="en-US" dirty="0">
              <a:latin typeface="+mn-lt"/>
            </a:endParaRPr>
          </a:p>
          <a:p>
            <a:pPr marL="285750" indent="-285750">
              <a:buFont typeface="Wingdings" panose="05000000000000000000" pitchFamily="2" charset="2"/>
              <a:buChar char="Ø"/>
            </a:pPr>
            <a:r>
              <a:rPr lang="en-US" b="1" dirty="0">
                <a:latin typeface="+mn-lt"/>
              </a:rPr>
              <a:t>The main disadvantage of using twitter is that we can use only use 280 characters for the message</a:t>
            </a:r>
            <a:endParaRPr lang="en-US" sz="1200" b="1" dirty="0">
              <a:latin typeface="+mn-lt"/>
            </a:endParaRPr>
          </a:p>
          <a:p>
            <a:r>
              <a:rPr lang="en-US" dirty="0"/>
              <a:t> </a:t>
            </a:r>
          </a:p>
          <a:p>
            <a:pPr marL="0" marR="0" lvl="0" indent="0" algn="l" rtl="0">
              <a:lnSpc>
                <a:spcPct val="200000"/>
              </a:lnSpc>
              <a:spcBef>
                <a:spcPts val="0"/>
              </a:spcBef>
              <a:spcAft>
                <a:spcPts val="0"/>
              </a:spcAft>
              <a:buClr>
                <a:srgbClr val="000000"/>
              </a:buClr>
              <a:buSzPts val="1200"/>
              <a:buFont typeface="Arial"/>
              <a:buNone/>
            </a:pPr>
            <a:endParaRPr sz="1200" b="0" i="0" u="none" strike="noStrike" cap="none" dirty="0">
              <a:solidFill>
                <a:srgbClr val="000000"/>
              </a:solidFill>
              <a:latin typeface="Montserrat"/>
              <a:ea typeface="Montserrat"/>
              <a:cs typeface="Montserrat"/>
              <a:sym typeface="Montserra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5930" y="388882"/>
            <a:ext cx="1432693" cy="1432693"/>
          </a:xfrm>
          <a:prstGeom prst="rect">
            <a:avLst/>
          </a:prstGeom>
        </p:spPr>
      </p:pic>
    </p:spTree>
    <p:extLst>
      <p:ext uri="{BB962C8B-B14F-4D97-AF65-F5344CB8AC3E}">
        <p14:creationId xmlns:p14="http://schemas.microsoft.com/office/powerpoint/2010/main" val="141867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e105eb6765_0_19"/>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14</a:t>
            </a:fld>
            <a:endParaRPr/>
          </a:p>
        </p:txBody>
      </p:sp>
      <p:sp>
        <p:nvSpPr>
          <p:cNvPr id="70" name="Google Shape;70;ge105eb6765_0_19"/>
          <p:cNvSpPr txBox="1"/>
          <p:nvPr/>
        </p:nvSpPr>
        <p:spPr>
          <a:xfrm>
            <a:off x="782298" y="378373"/>
            <a:ext cx="6389697" cy="4403835"/>
          </a:xfrm>
          <a:prstGeom prst="rect">
            <a:avLst/>
          </a:prstGeom>
          <a:noFill/>
          <a:ln>
            <a:noFill/>
          </a:ln>
        </p:spPr>
        <p:txBody>
          <a:bodyPr spcFirstLastPara="1" wrap="square" lIns="91425" tIns="91425" rIns="91425" bIns="91425" anchor="t" anchorCtr="0">
            <a:noAutofit/>
          </a:bodyPr>
          <a:lstStyle/>
          <a:p>
            <a:pPr lvl="0" algn="ctr">
              <a:lnSpc>
                <a:spcPct val="150000"/>
              </a:lnSpc>
              <a:buSzPts val="1600"/>
            </a:pPr>
            <a:r>
              <a:rPr lang="en-IN" sz="1800" b="1" dirty="0">
                <a:solidFill>
                  <a:srgbClr val="00B0F0"/>
                </a:solidFill>
                <a:latin typeface="Montserrat"/>
                <a:ea typeface="Montserrat"/>
                <a:cs typeface="Montserrat"/>
                <a:sym typeface="Montserrat"/>
              </a:rPr>
              <a:t>Advantages</a:t>
            </a:r>
            <a:r>
              <a:rPr lang="en-US" sz="1800" dirty="0">
                <a:solidFill>
                  <a:srgbClr val="00B0F0"/>
                </a:solidFill>
              </a:rPr>
              <a:t> </a:t>
            </a:r>
            <a:r>
              <a:rPr lang="en-US" sz="1800" b="1" dirty="0">
                <a:solidFill>
                  <a:srgbClr val="00B0F0"/>
                </a:solidFill>
                <a:latin typeface="Montserrat" panose="020B0604020202020204" charset="0"/>
              </a:rPr>
              <a:t>Of Using </a:t>
            </a:r>
            <a:r>
              <a:rPr lang="en-US" sz="1800" b="1" dirty="0">
                <a:solidFill>
                  <a:srgbClr val="FFC000"/>
                </a:solidFill>
                <a:latin typeface="Montserrat" panose="020B0604020202020204" charset="0"/>
              </a:rPr>
              <a:t>The Twitter Platform For </a:t>
            </a:r>
            <a:r>
              <a:rPr lang="en-US" sz="1800" b="1" dirty="0">
                <a:solidFill>
                  <a:srgbClr val="00B0F0"/>
                </a:solidFill>
                <a:latin typeface="Montserrat" panose="020B0604020202020204" charset="0"/>
              </a:rPr>
              <a:t>Social Media Marketing</a:t>
            </a:r>
          </a:p>
          <a:p>
            <a:pPr lvl="0" algn="ctr">
              <a:lnSpc>
                <a:spcPct val="150000"/>
              </a:lnSpc>
              <a:buSzPts val="1600"/>
            </a:pPr>
            <a:endParaRPr lang="en-US" sz="1800" b="1" i="0" u="none" strike="noStrike" cap="none" dirty="0">
              <a:solidFill>
                <a:srgbClr val="00B0F0"/>
              </a:solidFill>
              <a:latin typeface="Montserrat" panose="020B0604020202020204" charset="0"/>
              <a:ea typeface="Montserrat"/>
              <a:cs typeface="Montserrat"/>
              <a:sym typeface="Montserrat"/>
            </a:endParaRPr>
          </a:p>
          <a:p>
            <a:pPr lvl="0" algn="ctr">
              <a:lnSpc>
                <a:spcPct val="150000"/>
              </a:lnSpc>
              <a:buSzPts val="1600"/>
            </a:pPr>
            <a:endParaRPr sz="1000" b="1" i="0" u="none" strike="noStrike" cap="none" dirty="0">
              <a:solidFill>
                <a:srgbClr val="FF9E00"/>
              </a:solidFill>
              <a:latin typeface="Montserrat"/>
              <a:ea typeface="Montserrat"/>
              <a:cs typeface="Montserrat"/>
              <a:sym typeface="Montserrat"/>
            </a:endParaRPr>
          </a:p>
          <a:p>
            <a:pPr marL="285750" indent="-285750">
              <a:lnSpc>
                <a:spcPct val="150000"/>
              </a:lnSpc>
              <a:buFont typeface="Wingdings" panose="05000000000000000000" pitchFamily="2" charset="2"/>
              <a:buChar char="Ø"/>
            </a:pPr>
            <a:r>
              <a:rPr lang="en-US" sz="1600" dirty="0"/>
              <a:t>It helps us to increase customer satisfaction.</a:t>
            </a:r>
          </a:p>
          <a:p>
            <a:pPr marL="285750" indent="-285750">
              <a:lnSpc>
                <a:spcPct val="150000"/>
              </a:lnSpc>
              <a:buFont typeface="Wingdings" panose="05000000000000000000" pitchFamily="2" charset="2"/>
              <a:buChar char="Ø"/>
            </a:pPr>
            <a:r>
              <a:rPr lang="en-US" sz="1600" dirty="0"/>
              <a:t>It allows us to continuously send information in the form of small messages called "tweets.“ </a:t>
            </a:r>
          </a:p>
          <a:p>
            <a:pPr marL="285750" indent="-285750">
              <a:lnSpc>
                <a:spcPct val="150000"/>
              </a:lnSpc>
              <a:buFont typeface="Wingdings" panose="05000000000000000000" pitchFamily="2" charset="2"/>
              <a:buChar char="Ø"/>
            </a:pPr>
            <a:r>
              <a:rPr lang="en-US" sz="1600" dirty="0"/>
              <a:t>It helps us to establish a stronger relationship with customers.</a:t>
            </a:r>
          </a:p>
          <a:p>
            <a:pPr marL="285750" indent="-285750">
              <a:lnSpc>
                <a:spcPct val="150000"/>
              </a:lnSpc>
              <a:buFont typeface="Wingdings" panose="05000000000000000000" pitchFamily="2" charset="2"/>
              <a:buChar char="Ø"/>
            </a:pPr>
            <a:r>
              <a:rPr lang="en-US" sz="1600" dirty="0"/>
              <a:t>It improves organic search engine ranking.</a:t>
            </a:r>
          </a:p>
          <a:p>
            <a:pPr marL="285750" indent="-285750">
              <a:lnSpc>
                <a:spcPct val="150000"/>
              </a:lnSpc>
              <a:buFont typeface="Wingdings" panose="05000000000000000000" pitchFamily="2" charset="2"/>
              <a:buChar char="Ø"/>
            </a:pPr>
            <a:r>
              <a:rPr lang="en-US" sz="1600" dirty="0"/>
              <a:t>It is a very efficient platform for gathering feedback from customers.</a:t>
            </a:r>
          </a:p>
          <a:p>
            <a:pPr>
              <a:lnSpc>
                <a:spcPct val="200000"/>
              </a:lnSpc>
            </a:pPr>
            <a:endParaRPr lang="en-US" sz="1600" dirty="0"/>
          </a:p>
          <a:p>
            <a:pPr marL="0" marR="0" lvl="0" indent="0" algn="l" rtl="0">
              <a:lnSpc>
                <a:spcPct val="200000"/>
              </a:lnSpc>
              <a:spcBef>
                <a:spcPts val="0"/>
              </a:spcBef>
              <a:spcAft>
                <a:spcPts val="0"/>
              </a:spcAft>
              <a:buClr>
                <a:srgbClr val="000000"/>
              </a:buClr>
              <a:buSzPts val="1200"/>
              <a:buFont typeface="Arial"/>
              <a:buNone/>
            </a:pPr>
            <a:endParaRPr sz="1200" b="0" i="0" u="none" strike="noStrike" cap="none" dirty="0">
              <a:solidFill>
                <a:srgbClr val="000000"/>
              </a:solidFill>
              <a:latin typeface="Montserrat"/>
              <a:ea typeface="Montserrat"/>
              <a:cs typeface="Montserrat"/>
              <a:sym typeface="Montserra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995" y="609599"/>
            <a:ext cx="1432693" cy="1432693"/>
          </a:xfrm>
          <a:prstGeom prst="rect">
            <a:avLst/>
          </a:prstGeom>
        </p:spPr>
      </p:pic>
    </p:spTree>
    <p:extLst>
      <p:ext uri="{BB962C8B-B14F-4D97-AF65-F5344CB8AC3E}">
        <p14:creationId xmlns:p14="http://schemas.microsoft.com/office/powerpoint/2010/main" val="2304368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e105eb6765_0_19"/>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15</a:t>
            </a:fld>
            <a:endParaRPr/>
          </a:p>
        </p:txBody>
      </p:sp>
      <p:sp>
        <p:nvSpPr>
          <p:cNvPr id="70" name="Google Shape;70;ge105eb6765_0_19"/>
          <p:cNvSpPr txBox="1"/>
          <p:nvPr/>
        </p:nvSpPr>
        <p:spPr>
          <a:xfrm>
            <a:off x="273144" y="294291"/>
            <a:ext cx="8597462" cy="4574934"/>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000000"/>
              </a:buClr>
              <a:buSzPts val="1600"/>
              <a:buFont typeface="Arial"/>
              <a:buNone/>
            </a:pPr>
            <a:r>
              <a:rPr lang="en-IN" sz="3600" b="1" dirty="0">
                <a:solidFill>
                  <a:srgbClr val="DF39A8"/>
                </a:solidFill>
                <a:latin typeface="Monotype Corsiva" panose="03010101010201010101" pitchFamily="66" charset="0"/>
                <a:ea typeface="Montserrat"/>
                <a:cs typeface="Montserrat"/>
                <a:sym typeface="Montserrat"/>
              </a:rPr>
              <a:t>INSTAGRAM</a:t>
            </a:r>
          </a:p>
          <a:p>
            <a:pPr marL="0" marR="0" lvl="0" indent="0" algn="ctr" rtl="0">
              <a:spcBef>
                <a:spcPts val="0"/>
              </a:spcBef>
              <a:spcAft>
                <a:spcPts val="0"/>
              </a:spcAft>
              <a:buClr>
                <a:srgbClr val="000000"/>
              </a:buClr>
              <a:buSzPts val="1600"/>
              <a:buFont typeface="Arial"/>
              <a:buNone/>
            </a:pPr>
            <a:endParaRPr sz="1000" b="1" i="0" u="none" strike="noStrike" cap="none" dirty="0">
              <a:solidFill>
                <a:srgbClr val="FF9E00"/>
              </a:solidFill>
              <a:latin typeface="Montserrat"/>
              <a:ea typeface="Montserrat"/>
              <a:cs typeface="Montserrat"/>
              <a:sym typeface="Montserrat"/>
            </a:endParaRPr>
          </a:p>
          <a:p>
            <a:r>
              <a:rPr lang="en-US" b="1" dirty="0"/>
              <a:t>Daily active users - 500 million</a:t>
            </a:r>
            <a:endParaRPr lang="en-US" dirty="0"/>
          </a:p>
          <a:p>
            <a:r>
              <a:rPr lang="en-US" b="1" dirty="0"/>
              <a:t>Monthly active users - 800 million</a:t>
            </a:r>
          </a:p>
          <a:p>
            <a:endParaRPr lang="en-US" dirty="0"/>
          </a:p>
          <a:p>
            <a:pPr marL="285750" indent="-285750">
              <a:buFont typeface="Wingdings" panose="05000000000000000000" pitchFamily="2" charset="2"/>
              <a:buChar char="Ø"/>
            </a:pPr>
            <a:r>
              <a:rPr lang="en-US" dirty="0"/>
              <a:t>Instagram is maintained by </a:t>
            </a:r>
            <a:r>
              <a:rPr lang="en-US" b="1" dirty="0"/>
              <a:t>Facebook</a:t>
            </a:r>
            <a:r>
              <a:rPr lang="en-US" dirty="0"/>
              <a: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 It is an effective tool to reach the audience and allows the marketer to share images, memes, and videos to promote their business.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According to a survey, 80% of accounts follow a business on Instagram.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It works flawlessly on mobile phones and tablets.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Recently Instagram introduces a new feature that is shared stories every day. This feature helps marketers to easily update their customers about new products on a daily basis.</a:t>
            </a:r>
          </a:p>
          <a:p>
            <a:r>
              <a:rPr lang="en-US" dirty="0"/>
              <a:t> </a:t>
            </a:r>
          </a:p>
          <a:p>
            <a:pPr marL="0" marR="0" lvl="0" indent="0" algn="l" rtl="0">
              <a:lnSpc>
                <a:spcPct val="200000"/>
              </a:lnSpc>
              <a:spcBef>
                <a:spcPts val="0"/>
              </a:spcBef>
              <a:spcAft>
                <a:spcPts val="0"/>
              </a:spcAft>
              <a:buClr>
                <a:srgbClr val="000000"/>
              </a:buClr>
              <a:buSzPts val="1200"/>
              <a:buFont typeface="Arial"/>
              <a:buNone/>
            </a:pPr>
            <a:endParaRPr sz="1200" b="0" i="0" u="none" strike="noStrike" cap="none" dirty="0">
              <a:solidFill>
                <a:srgbClr val="000000"/>
              </a:solidFill>
              <a:latin typeface="Montserrat"/>
              <a:ea typeface="Montserrat"/>
              <a:cs typeface="Montserrat"/>
              <a:sym typeface="Montserra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5519" y="420413"/>
            <a:ext cx="1790043" cy="1790043"/>
          </a:xfrm>
          <a:prstGeom prst="rect">
            <a:avLst/>
          </a:prstGeom>
        </p:spPr>
      </p:pic>
    </p:spTree>
    <p:extLst>
      <p:ext uri="{BB962C8B-B14F-4D97-AF65-F5344CB8AC3E}">
        <p14:creationId xmlns:p14="http://schemas.microsoft.com/office/powerpoint/2010/main" val="3887641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e105eb6765_0_19"/>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16</a:t>
            </a:fld>
            <a:endParaRPr/>
          </a:p>
        </p:txBody>
      </p:sp>
      <p:sp>
        <p:nvSpPr>
          <p:cNvPr id="70" name="Google Shape;70;ge105eb6765_0_19"/>
          <p:cNvSpPr txBox="1"/>
          <p:nvPr/>
        </p:nvSpPr>
        <p:spPr>
          <a:xfrm>
            <a:off x="603622" y="465391"/>
            <a:ext cx="6389697" cy="4403835"/>
          </a:xfrm>
          <a:prstGeom prst="rect">
            <a:avLst/>
          </a:prstGeom>
          <a:noFill/>
          <a:ln>
            <a:noFill/>
          </a:ln>
        </p:spPr>
        <p:txBody>
          <a:bodyPr spcFirstLastPara="1" wrap="square" lIns="91425" tIns="91425" rIns="91425" bIns="91425" anchor="t" anchorCtr="0">
            <a:noAutofit/>
          </a:bodyPr>
          <a:lstStyle/>
          <a:p>
            <a:pPr lvl="0" algn="ctr">
              <a:lnSpc>
                <a:spcPct val="150000"/>
              </a:lnSpc>
              <a:buSzPts val="1600"/>
            </a:pPr>
            <a:r>
              <a:rPr lang="en-IN" sz="1800" b="1" dirty="0">
                <a:solidFill>
                  <a:srgbClr val="00B0F0"/>
                </a:solidFill>
                <a:latin typeface="Montserrat"/>
                <a:ea typeface="Montserrat"/>
                <a:cs typeface="Montserrat"/>
                <a:sym typeface="Montserrat"/>
              </a:rPr>
              <a:t>Advantages</a:t>
            </a:r>
            <a:r>
              <a:rPr lang="en-US" sz="1800" dirty="0">
                <a:solidFill>
                  <a:srgbClr val="00B0F0"/>
                </a:solidFill>
              </a:rPr>
              <a:t> </a:t>
            </a:r>
            <a:r>
              <a:rPr lang="en-US" sz="1800" b="1" dirty="0">
                <a:solidFill>
                  <a:srgbClr val="00B0F0"/>
                </a:solidFill>
                <a:latin typeface="Montserrat" panose="020B0604020202020204" charset="0"/>
              </a:rPr>
              <a:t>Of Using </a:t>
            </a:r>
            <a:r>
              <a:rPr lang="en-US" sz="1800" b="1" dirty="0">
                <a:solidFill>
                  <a:srgbClr val="FFC000"/>
                </a:solidFill>
                <a:latin typeface="Montserrat" panose="020B0604020202020204" charset="0"/>
              </a:rPr>
              <a:t>The Instagram Platform For </a:t>
            </a:r>
            <a:r>
              <a:rPr lang="en-US" sz="1800" b="1" dirty="0">
                <a:solidFill>
                  <a:srgbClr val="00B0F0"/>
                </a:solidFill>
                <a:latin typeface="Montserrat" panose="020B0604020202020204" charset="0"/>
              </a:rPr>
              <a:t>Social Media Marketing</a:t>
            </a:r>
            <a:endParaRPr lang="en-US" sz="1800" b="1" i="0" u="none" strike="noStrike" cap="none" dirty="0">
              <a:solidFill>
                <a:srgbClr val="00B0F0"/>
              </a:solidFill>
              <a:latin typeface="Montserrat" panose="020B0604020202020204" charset="0"/>
              <a:ea typeface="Montserrat"/>
              <a:cs typeface="Montserrat"/>
              <a:sym typeface="Montserrat"/>
            </a:endParaRPr>
          </a:p>
          <a:p>
            <a:pPr lvl="0" algn="ctr">
              <a:lnSpc>
                <a:spcPct val="150000"/>
              </a:lnSpc>
              <a:buSzPts val="1600"/>
            </a:pPr>
            <a:endParaRPr sz="1000" b="1" i="0" u="none" strike="noStrike" cap="none" dirty="0">
              <a:solidFill>
                <a:srgbClr val="FF9E00"/>
              </a:solidFill>
              <a:latin typeface="Montserrat"/>
              <a:ea typeface="Montserrat"/>
              <a:cs typeface="Montserrat"/>
              <a:sym typeface="Montserrat"/>
            </a:endParaRPr>
          </a:p>
          <a:p>
            <a:pPr marL="285750" indent="-285750">
              <a:lnSpc>
                <a:spcPct val="150000"/>
              </a:lnSpc>
              <a:buFont typeface="Wingdings" panose="05000000000000000000" pitchFamily="2" charset="2"/>
              <a:buChar char="Ø"/>
            </a:pPr>
            <a:r>
              <a:rPr lang="en-US" dirty="0"/>
              <a:t>Instagram's Global rank (Worldwide rank) is 5</a:t>
            </a:r>
            <a:r>
              <a:rPr lang="en-US" baseline="30000" dirty="0"/>
              <a:t>th</a:t>
            </a:r>
            <a:r>
              <a:rPr lang="en-US" dirty="0"/>
              <a:t> on the internet.</a:t>
            </a:r>
          </a:p>
          <a:p>
            <a:pPr marL="285750" indent="-285750">
              <a:lnSpc>
                <a:spcPct val="150000"/>
              </a:lnSpc>
              <a:buFont typeface="Wingdings" panose="05000000000000000000" pitchFamily="2" charset="2"/>
              <a:buChar char="Ø"/>
            </a:pPr>
            <a:r>
              <a:rPr lang="en-US" dirty="0"/>
              <a:t>Instagram helps marketers to enhance their branding.</a:t>
            </a:r>
          </a:p>
          <a:p>
            <a:pPr marL="285750" indent="-285750">
              <a:lnSpc>
                <a:spcPct val="150000"/>
              </a:lnSpc>
              <a:buFont typeface="Wingdings" panose="05000000000000000000" pitchFamily="2" charset="2"/>
              <a:buChar char="Ø"/>
            </a:pPr>
            <a:r>
              <a:rPr lang="en-US" dirty="0"/>
              <a:t>It is a marketer-friendly platform.</a:t>
            </a:r>
          </a:p>
          <a:p>
            <a:pPr marL="285750" indent="-285750">
              <a:lnSpc>
                <a:spcPct val="150000"/>
              </a:lnSpc>
              <a:buFont typeface="Wingdings" panose="05000000000000000000" pitchFamily="2" charset="2"/>
              <a:buChar char="Ø"/>
            </a:pPr>
            <a:r>
              <a:rPr lang="en-US" dirty="0"/>
              <a:t>It helps marketers to drive traffic and grow their business.</a:t>
            </a:r>
          </a:p>
          <a:p>
            <a:pPr marL="285750" indent="-285750">
              <a:lnSpc>
                <a:spcPct val="150000"/>
              </a:lnSpc>
              <a:buFont typeface="Wingdings" panose="05000000000000000000" pitchFamily="2" charset="2"/>
              <a:buChar char="Ø"/>
            </a:pPr>
            <a:r>
              <a:rPr lang="en-US" dirty="0"/>
              <a:t>It helps marketers to acquire customers easily.</a:t>
            </a:r>
          </a:p>
          <a:p>
            <a:pPr marL="285750" indent="-285750">
              <a:lnSpc>
                <a:spcPct val="150000"/>
              </a:lnSpc>
              <a:buFont typeface="Wingdings" panose="05000000000000000000" pitchFamily="2" charset="2"/>
              <a:buChar char="Ø"/>
            </a:pPr>
            <a:r>
              <a:rPr lang="en-US" dirty="0"/>
              <a:t>On Instagram, content is available in the form of images and videos, which helps customers to understand the product in a very simple way.</a:t>
            </a:r>
          </a:p>
          <a:p>
            <a:pPr marL="285750" indent="-285750">
              <a:lnSpc>
                <a:spcPct val="150000"/>
              </a:lnSpc>
              <a:buFont typeface="Wingdings" panose="05000000000000000000" pitchFamily="2" charset="2"/>
              <a:buChar char="Ø"/>
            </a:pPr>
            <a:r>
              <a:rPr lang="en-US" dirty="0"/>
              <a:t>Instagram's brand engagement and visual content are ten times higher than Facebook.</a:t>
            </a:r>
          </a:p>
          <a:p>
            <a:pPr marL="285750" indent="-285750">
              <a:lnSpc>
                <a:spcPct val="150000"/>
              </a:lnSpc>
              <a:buFont typeface="Wingdings" panose="05000000000000000000" pitchFamily="2" charset="2"/>
              <a:buChar char="Ø"/>
            </a:pPr>
            <a:endParaRPr lang="en-US" sz="1600" dirty="0"/>
          </a:p>
          <a:p>
            <a:pPr marL="0" marR="0" lvl="0" indent="0" algn="l" rtl="0">
              <a:lnSpc>
                <a:spcPct val="200000"/>
              </a:lnSpc>
              <a:spcBef>
                <a:spcPts val="0"/>
              </a:spcBef>
              <a:spcAft>
                <a:spcPts val="0"/>
              </a:spcAft>
              <a:buClr>
                <a:srgbClr val="000000"/>
              </a:buClr>
              <a:buSzPts val="1200"/>
              <a:buFont typeface="Arial"/>
              <a:buNone/>
            </a:pPr>
            <a:endParaRPr sz="1200" b="0" i="0" u="none" strike="noStrike" cap="none" dirty="0">
              <a:solidFill>
                <a:srgbClr val="000000"/>
              </a:solidFill>
              <a:latin typeface="Montserrat"/>
              <a:ea typeface="Montserrat"/>
              <a:cs typeface="Montserrat"/>
              <a:sym typeface="Montserra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3319" y="378373"/>
            <a:ext cx="1790043" cy="1790043"/>
          </a:xfrm>
          <a:prstGeom prst="rect">
            <a:avLst/>
          </a:prstGeom>
        </p:spPr>
      </p:pic>
    </p:spTree>
    <p:extLst>
      <p:ext uri="{BB962C8B-B14F-4D97-AF65-F5344CB8AC3E}">
        <p14:creationId xmlns:p14="http://schemas.microsoft.com/office/powerpoint/2010/main" val="13221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e105eb6765_0_19"/>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17</a:t>
            </a:fld>
            <a:endParaRPr/>
          </a:p>
        </p:txBody>
      </p:sp>
      <p:sp>
        <p:nvSpPr>
          <p:cNvPr id="70" name="Google Shape;70;ge105eb6765_0_19"/>
          <p:cNvSpPr txBox="1"/>
          <p:nvPr/>
        </p:nvSpPr>
        <p:spPr>
          <a:xfrm>
            <a:off x="273144" y="84083"/>
            <a:ext cx="8597462" cy="4785142"/>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000000"/>
              </a:buClr>
              <a:buSzPts val="1600"/>
              <a:buFont typeface="Arial"/>
              <a:buNone/>
            </a:pPr>
            <a:r>
              <a:rPr lang="en-IN" sz="3600" b="1" dirty="0">
                <a:solidFill>
                  <a:schemeClr val="accent1"/>
                </a:solidFill>
                <a:latin typeface="Montserrat" panose="020B0604020202020204" charset="0"/>
                <a:ea typeface="Montserrat"/>
                <a:cs typeface="Montserrat"/>
                <a:sym typeface="Montserrat"/>
              </a:rPr>
              <a:t>LinkedIn</a:t>
            </a:r>
          </a:p>
          <a:p>
            <a:pPr marL="0" marR="0" lvl="0" indent="0" algn="ctr" rtl="0">
              <a:spcBef>
                <a:spcPts val="0"/>
              </a:spcBef>
              <a:spcAft>
                <a:spcPts val="0"/>
              </a:spcAft>
              <a:buClr>
                <a:srgbClr val="000000"/>
              </a:buClr>
              <a:buSzPts val="1600"/>
              <a:buFont typeface="Arial"/>
              <a:buNone/>
            </a:pPr>
            <a:endParaRPr sz="1000" b="1" i="0" u="none" strike="noStrike" cap="none" dirty="0">
              <a:solidFill>
                <a:srgbClr val="FF9E00"/>
              </a:solidFill>
              <a:latin typeface="Montserrat"/>
              <a:ea typeface="Montserrat"/>
              <a:cs typeface="Montserrat"/>
              <a:sym typeface="Montserrat"/>
            </a:endParaRPr>
          </a:p>
          <a:p>
            <a:r>
              <a:rPr lang="en-US" sz="1800" b="1" dirty="0"/>
              <a:t>No. of registered users - 562 million</a:t>
            </a:r>
            <a:endParaRPr lang="en-US" sz="1800" dirty="0"/>
          </a:p>
          <a:p>
            <a:r>
              <a:rPr lang="en-US" sz="1800" b="1" dirty="0"/>
              <a:t>Monthly active users - 303 million</a:t>
            </a:r>
          </a:p>
          <a:p>
            <a:endParaRPr lang="en-US" dirty="0"/>
          </a:p>
          <a:p>
            <a:pPr marL="285750" indent="-285750">
              <a:buFont typeface="Wingdings" panose="05000000000000000000" pitchFamily="2" charset="2"/>
              <a:buChar char="Ø"/>
            </a:pPr>
            <a:r>
              <a:rPr lang="en-US" sz="1800" dirty="0"/>
              <a:t>LinkedIn is the best B2B (Business 2 Business) social media marketing platform, which was founded in 2002.</a:t>
            </a:r>
          </a:p>
          <a:p>
            <a:endParaRPr lang="en-US" sz="1800" dirty="0"/>
          </a:p>
          <a:p>
            <a:pPr marL="285750" indent="-285750">
              <a:buFont typeface="Wingdings" panose="05000000000000000000" pitchFamily="2" charset="2"/>
              <a:buChar char="Ø"/>
            </a:pPr>
            <a:r>
              <a:rPr lang="en-US" sz="1800" dirty="0"/>
              <a:t> It allows us to create profiles as a fresher or as a professional. It is a place that helps us to search for jobs, stay connected with professionals, recruit new employees, and discuss business ideas with experienced employees to promote our business.</a:t>
            </a:r>
          </a:p>
          <a:p>
            <a:endParaRPr lang="en-US" sz="1800" dirty="0"/>
          </a:p>
          <a:p>
            <a:pPr marL="285750" indent="-285750">
              <a:buFont typeface="Wingdings" panose="05000000000000000000" pitchFamily="2" charset="2"/>
              <a:buChar char="Ø"/>
            </a:pPr>
            <a:r>
              <a:rPr lang="en-US" sz="1800" dirty="0"/>
              <a:t> A company profile on LinkedIn not only helps us to generate the local leads but also helps us to draw global leads.</a:t>
            </a:r>
          </a:p>
          <a:p>
            <a:pPr marL="0" marR="0" lvl="0" indent="0" algn="l" rtl="0">
              <a:lnSpc>
                <a:spcPct val="200000"/>
              </a:lnSpc>
              <a:spcBef>
                <a:spcPts val="0"/>
              </a:spcBef>
              <a:spcAft>
                <a:spcPts val="0"/>
              </a:spcAft>
              <a:buClr>
                <a:srgbClr val="000000"/>
              </a:buClr>
              <a:buSzPts val="1200"/>
              <a:buFont typeface="Arial"/>
              <a:buNone/>
            </a:pPr>
            <a:endParaRPr sz="1200" b="0" i="0" u="none" strike="noStrike" cap="none" dirty="0">
              <a:solidFill>
                <a:srgbClr val="000000"/>
              </a:solidFill>
              <a:latin typeface="Montserrat"/>
              <a:ea typeface="Montserrat"/>
              <a:cs typeface="Montserrat"/>
              <a:sym typeface="Montserra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3668" y="315310"/>
            <a:ext cx="1586937" cy="1586937"/>
          </a:xfrm>
          <a:prstGeom prst="rect">
            <a:avLst/>
          </a:prstGeom>
        </p:spPr>
      </p:pic>
    </p:spTree>
    <p:extLst>
      <p:ext uri="{BB962C8B-B14F-4D97-AF65-F5344CB8AC3E}">
        <p14:creationId xmlns:p14="http://schemas.microsoft.com/office/powerpoint/2010/main" val="1299529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e105eb6765_0_19"/>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18</a:t>
            </a:fld>
            <a:endParaRPr/>
          </a:p>
        </p:txBody>
      </p:sp>
      <p:sp>
        <p:nvSpPr>
          <p:cNvPr id="70" name="Google Shape;70;ge105eb6765_0_19"/>
          <p:cNvSpPr txBox="1"/>
          <p:nvPr/>
        </p:nvSpPr>
        <p:spPr>
          <a:xfrm>
            <a:off x="603622" y="465391"/>
            <a:ext cx="6389697" cy="4403835"/>
          </a:xfrm>
          <a:prstGeom prst="rect">
            <a:avLst/>
          </a:prstGeom>
          <a:noFill/>
          <a:ln>
            <a:noFill/>
          </a:ln>
        </p:spPr>
        <p:txBody>
          <a:bodyPr spcFirstLastPara="1" wrap="square" lIns="91425" tIns="91425" rIns="91425" bIns="91425" anchor="t" anchorCtr="0">
            <a:noAutofit/>
          </a:bodyPr>
          <a:lstStyle/>
          <a:p>
            <a:pPr lvl="0" algn="ctr">
              <a:lnSpc>
                <a:spcPct val="150000"/>
              </a:lnSpc>
              <a:buSzPts val="1600"/>
            </a:pPr>
            <a:r>
              <a:rPr lang="en-IN" sz="1800" b="1" dirty="0">
                <a:solidFill>
                  <a:srgbClr val="00B0F0"/>
                </a:solidFill>
                <a:latin typeface="Montserrat"/>
                <a:ea typeface="Montserrat"/>
                <a:cs typeface="Montserrat"/>
                <a:sym typeface="Montserrat"/>
              </a:rPr>
              <a:t>Advantages</a:t>
            </a:r>
            <a:r>
              <a:rPr lang="en-US" sz="1800" dirty="0">
                <a:solidFill>
                  <a:srgbClr val="00B0F0"/>
                </a:solidFill>
              </a:rPr>
              <a:t> </a:t>
            </a:r>
            <a:r>
              <a:rPr lang="en-US" sz="1800" b="1" dirty="0">
                <a:solidFill>
                  <a:srgbClr val="00B0F0"/>
                </a:solidFill>
                <a:latin typeface="Montserrat" panose="020B0604020202020204" charset="0"/>
              </a:rPr>
              <a:t>Of Using </a:t>
            </a:r>
            <a:r>
              <a:rPr lang="en-US" sz="1800" b="1" dirty="0">
                <a:solidFill>
                  <a:srgbClr val="FFC000"/>
                </a:solidFill>
                <a:latin typeface="Montserrat" panose="020B0604020202020204" charset="0"/>
              </a:rPr>
              <a:t>The LinkedIn Platform For </a:t>
            </a:r>
            <a:r>
              <a:rPr lang="en-US" sz="1800" b="1" dirty="0">
                <a:solidFill>
                  <a:srgbClr val="00B0F0"/>
                </a:solidFill>
                <a:latin typeface="Montserrat" panose="020B0604020202020204" charset="0"/>
              </a:rPr>
              <a:t>Social Media Marketing</a:t>
            </a:r>
          </a:p>
          <a:p>
            <a:pPr lvl="0" algn="ctr">
              <a:lnSpc>
                <a:spcPct val="150000"/>
              </a:lnSpc>
              <a:buSzPts val="1600"/>
            </a:pPr>
            <a:endParaRPr lang="en-US" sz="1800" b="1" i="0" u="none" strike="noStrike" cap="none" dirty="0">
              <a:solidFill>
                <a:srgbClr val="00B0F0"/>
              </a:solidFill>
              <a:latin typeface="Montserrat" panose="020B0604020202020204" charset="0"/>
              <a:ea typeface="Montserrat"/>
              <a:cs typeface="Montserrat"/>
              <a:sym typeface="Montserrat"/>
            </a:endParaRPr>
          </a:p>
          <a:p>
            <a:pPr lvl="0" algn="ctr">
              <a:lnSpc>
                <a:spcPct val="150000"/>
              </a:lnSpc>
              <a:buSzPts val="1600"/>
            </a:pPr>
            <a:endParaRPr sz="1000" b="1" i="0" u="none" strike="noStrike" cap="none" dirty="0">
              <a:solidFill>
                <a:srgbClr val="FF9E00"/>
              </a:solidFill>
              <a:latin typeface="Montserrat"/>
              <a:ea typeface="Montserrat"/>
              <a:cs typeface="Montserrat"/>
              <a:sym typeface="Montserrat"/>
            </a:endParaRPr>
          </a:p>
          <a:p>
            <a:pPr marL="285750" indent="-285750">
              <a:buFont typeface="Wingdings" panose="05000000000000000000" pitchFamily="2" charset="2"/>
              <a:buChar char="Ø"/>
            </a:pPr>
            <a:r>
              <a:rPr lang="en-US" sz="1600" dirty="0"/>
              <a:t>It provides an opportunity to stay updated about new technologies.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It helps us to display and update our resume to search for new job opportunities.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It is a free platform that mainly focused on career development.</a:t>
            </a:r>
          </a:p>
          <a:p>
            <a:endParaRPr lang="en-US" sz="1600" dirty="0"/>
          </a:p>
          <a:p>
            <a:pPr marL="285750" indent="-285750">
              <a:buFont typeface="Wingdings" panose="05000000000000000000" pitchFamily="2" charset="2"/>
              <a:buChar char="Ø"/>
            </a:pPr>
            <a:r>
              <a:rPr lang="en-US" sz="1600" dirty="0"/>
              <a:t>It helps to build and promote business brands.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It is used to generate more leads.</a:t>
            </a:r>
          </a:p>
          <a:p>
            <a:pPr marL="285750" indent="-285750">
              <a:lnSpc>
                <a:spcPct val="150000"/>
              </a:lnSpc>
              <a:buFont typeface="Wingdings" panose="05000000000000000000" pitchFamily="2" charset="2"/>
              <a:buChar char="Ø"/>
            </a:pPr>
            <a:endParaRPr lang="en-US" sz="1600" dirty="0"/>
          </a:p>
          <a:p>
            <a:pPr marL="0" marR="0" lvl="0" indent="0" algn="l" rtl="0">
              <a:lnSpc>
                <a:spcPct val="200000"/>
              </a:lnSpc>
              <a:spcBef>
                <a:spcPts val="0"/>
              </a:spcBef>
              <a:spcAft>
                <a:spcPts val="0"/>
              </a:spcAft>
              <a:buClr>
                <a:srgbClr val="000000"/>
              </a:buClr>
              <a:buSzPts val="1200"/>
              <a:buFont typeface="Arial"/>
              <a:buNone/>
            </a:pPr>
            <a:endParaRPr sz="1200" b="0" i="0" u="none" strike="noStrike" cap="none" dirty="0">
              <a:solidFill>
                <a:srgbClr val="000000"/>
              </a:solidFill>
              <a:latin typeface="Montserrat"/>
              <a:ea typeface="Montserrat"/>
              <a:cs typeface="Montserrat"/>
              <a:sym typeface="Montserra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8055" y="378372"/>
            <a:ext cx="1586937" cy="1586937"/>
          </a:xfrm>
          <a:prstGeom prst="rect">
            <a:avLst/>
          </a:prstGeom>
        </p:spPr>
      </p:pic>
    </p:spTree>
    <p:extLst>
      <p:ext uri="{BB962C8B-B14F-4D97-AF65-F5344CB8AC3E}">
        <p14:creationId xmlns:p14="http://schemas.microsoft.com/office/powerpoint/2010/main" val="338366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e105eb6765_0_19"/>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19</a:t>
            </a:fld>
            <a:endParaRPr/>
          </a:p>
        </p:txBody>
      </p:sp>
      <p:sp>
        <p:nvSpPr>
          <p:cNvPr id="70" name="Google Shape;70;ge105eb6765_0_19"/>
          <p:cNvSpPr txBox="1"/>
          <p:nvPr/>
        </p:nvSpPr>
        <p:spPr>
          <a:xfrm>
            <a:off x="273144" y="84083"/>
            <a:ext cx="8597462" cy="4785142"/>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000000"/>
              </a:buClr>
              <a:buSzPts val="1600"/>
              <a:buFont typeface="Arial"/>
              <a:buNone/>
            </a:pPr>
            <a:r>
              <a:rPr lang="en-IN" sz="3600" b="1" dirty="0">
                <a:solidFill>
                  <a:srgbClr val="FF0000"/>
                </a:solidFill>
                <a:latin typeface="Montserrat" panose="020B0604020202020204" charset="0"/>
                <a:ea typeface="Montserrat"/>
                <a:cs typeface="Montserrat"/>
                <a:sym typeface="Montserrat"/>
              </a:rPr>
              <a:t>Pinterest</a:t>
            </a:r>
          </a:p>
          <a:p>
            <a:pPr marL="0" marR="0" lvl="0" indent="0" algn="ctr" rtl="0">
              <a:spcBef>
                <a:spcPts val="0"/>
              </a:spcBef>
              <a:spcAft>
                <a:spcPts val="0"/>
              </a:spcAft>
              <a:buClr>
                <a:srgbClr val="000000"/>
              </a:buClr>
              <a:buSzPts val="1600"/>
              <a:buFont typeface="Arial"/>
              <a:buNone/>
            </a:pPr>
            <a:endParaRPr lang="en-IN" sz="1000" b="1" i="0" u="none" strike="noStrike" cap="none" dirty="0">
              <a:solidFill>
                <a:srgbClr val="FF9E00"/>
              </a:solidFill>
              <a:latin typeface="Montserrat"/>
              <a:ea typeface="Montserrat"/>
              <a:cs typeface="Montserrat"/>
              <a:sym typeface="Montserrat"/>
            </a:endParaRPr>
          </a:p>
          <a:p>
            <a:r>
              <a:rPr lang="en-US" sz="1800" b="1" dirty="0"/>
              <a:t>Monthly active users - 320 million</a:t>
            </a:r>
            <a:endParaRPr lang="en-US" sz="1800" dirty="0"/>
          </a:p>
          <a:p>
            <a:r>
              <a:rPr lang="en-US" sz="1800" b="1" dirty="0"/>
              <a:t>Daily active users - 120 million</a:t>
            </a:r>
          </a:p>
          <a:p>
            <a:endParaRPr lang="en-US" dirty="0"/>
          </a:p>
          <a:p>
            <a:pPr marL="285750" indent="-285750">
              <a:buFont typeface="Wingdings" panose="05000000000000000000" pitchFamily="2" charset="2"/>
              <a:buChar char="Ø"/>
            </a:pPr>
            <a:r>
              <a:rPr lang="en-US" sz="1800" dirty="0"/>
              <a:t>Pinterest is a combination of the two words "Pin" (Thumbtack) and "Interest" (Interesting).</a:t>
            </a:r>
          </a:p>
          <a:p>
            <a:endParaRPr lang="en-US" sz="1800" dirty="0"/>
          </a:p>
          <a:p>
            <a:pPr marL="285750" indent="-285750">
              <a:buFont typeface="Wingdings" panose="05000000000000000000" pitchFamily="2" charset="2"/>
              <a:buChar char="Ø"/>
            </a:pPr>
            <a:r>
              <a:rPr lang="en-US" sz="1800" dirty="0"/>
              <a:t> It is quite different from all other social media marketing platforms. </a:t>
            </a:r>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US" sz="1800" dirty="0"/>
              <a:t>It is an image-pinning website introduced in 2009.</a:t>
            </a:r>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US" sz="1800" dirty="0"/>
              <a:t> Currently, Pinterest becomes one of the largest visual social networks to share and discover ideas, images, recipes, videos, new brands, infographics, and more.</a:t>
            </a:r>
          </a:p>
          <a:p>
            <a:pPr marL="0" marR="0" lvl="0" indent="0" rtl="0">
              <a:spcBef>
                <a:spcPts val="0"/>
              </a:spcBef>
              <a:spcAft>
                <a:spcPts val="0"/>
              </a:spcAft>
              <a:buClr>
                <a:srgbClr val="000000"/>
              </a:buClr>
              <a:buSzPts val="1600"/>
              <a:buFont typeface="Arial"/>
              <a:buNone/>
            </a:pPr>
            <a:endParaRPr sz="1200" b="1" i="0" u="none" strike="noStrike" cap="none" dirty="0">
              <a:solidFill>
                <a:srgbClr val="FF9E00"/>
              </a:solidFill>
              <a:latin typeface="Montserrat"/>
              <a:ea typeface="Montserrat"/>
              <a:cs typeface="Montserrat"/>
              <a:sym typeface="Montserra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646" y="357352"/>
            <a:ext cx="1464222" cy="1464222"/>
          </a:xfrm>
          <a:prstGeom prst="rect">
            <a:avLst/>
          </a:prstGeom>
        </p:spPr>
      </p:pic>
    </p:spTree>
    <p:extLst>
      <p:ext uri="{BB962C8B-B14F-4D97-AF65-F5344CB8AC3E}">
        <p14:creationId xmlns:p14="http://schemas.microsoft.com/office/powerpoint/2010/main" val="275401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139" y="239481"/>
            <a:ext cx="3435472" cy="479060"/>
          </a:xfrm>
        </p:spPr>
        <p:txBody>
          <a:bodyPr/>
          <a:lstStyle/>
          <a:p>
            <a:r>
              <a:rPr lang="en-IN" sz="2400" dirty="0">
                <a:solidFill>
                  <a:schemeClr val="accent1"/>
                </a:solidFill>
                <a:latin typeface="Times New Roman" panose="02020603050405020304" pitchFamily="18" charset="0"/>
                <a:cs typeface="Times New Roman" panose="02020603050405020304" pitchFamily="18" charset="0"/>
              </a:rPr>
              <a:t>Contents</a:t>
            </a:r>
          </a:p>
        </p:txBody>
      </p:sp>
      <p:sp>
        <p:nvSpPr>
          <p:cNvPr id="3" name="Text Placeholder 2"/>
          <p:cNvSpPr>
            <a:spLocks noGrp="1"/>
          </p:cNvSpPr>
          <p:nvPr>
            <p:ph type="body" idx="1"/>
          </p:nvPr>
        </p:nvSpPr>
        <p:spPr>
          <a:xfrm>
            <a:off x="376431" y="278084"/>
            <a:ext cx="7282377" cy="4424959"/>
          </a:xfrm>
        </p:spPr>
        <p:txBody>
          <a:bodyPr/>
          <a:lstStyle/>
          <a:p>
            <a:pPr>
              <a:lnSpc>
                <a:spcPct val="150000"/>
              </a:lnSpc>
              <a:buFont typeface="Wingdings" panose="05000000000000000000" pitchFamily="2" charset="2"/>
              <a:buChar char="q"/>
            </a:pPr>
            <a:r>
              <a:rPr lang="en-IN" sz="1600" dirty="0">
                <a:latin typeface="Montserrat" panose="020B0604020202020204" charset="0"/>
              </a:rPr>
              <a:t>What is Social media ?</a:t>
            </a:r>
          </a:p>
          <a:p>
            <a:pPr>
              <a:lnSpc>
                <a:spcPct val="150000"/>
              </a:lnSpc>
              <a:buFont typeface="Wingdings" panose="05000000000000000000" pitchFamily="2" charset="2"/>
              <a:buChar char="q"/>
            </a:pPr>
            <a:r>
              <a:rPr lang="en-IN" sz="1600" dirty="0">
                <a:latin typeface="Montserrat" panose="020B0604020202020204" charset="0"/>
              </a:rPr>
              <a:t>What is Social media marketing ?</a:t>
            </a:r>
          </a:p>
          <a:p>
            <a:pPr>
              <a:lnSpc>
                <a:spcPct val="150000"/>
              </a:lnSpc>
              <a:buFont typeface="Wingdings" panose="05000000000000000000" pitchFamily="2" charset="2"/>
              <a:buChar char="q"/>
            </a:pPr>
            <a:r>
              <a:rPr lang="en-IN" sz="1600" dirty="0">
                <a:latin typeface="Montserrat" panose="020B0604020202020204" charset="0"/>
              </a:rPr>
              <a:t>Why Social media marketing ?</a:t>
            </a:r>
          </a:p>
          <a:p>
            <a:pPr>
              <a:lnSpc>
                <a:spcPct val="150000"/>
              </a:lnSpc>
              <a:buFont typeface="Wingdings" panose="05000000000000000000" pitchFamily="2" charset="2"/>
              <a:buChar char="q"/>
            </a:pPr>
            <a:r>
              <a:rPr lang="en-IN" sz="1600" dirty="0">
                <a:latin typeface="Montserrat" panose="020B0604020202020204" charset="0"/>
              </a:rPr>
              <a:t>Importance of Social Media</a:t>
            </a:r>
          </a:p>
          <a:p>
            <a:pPr>
              <a:lnSpc>
                <a:spcPct val="150000"/>
              </a:lnSpc>
              <a:buFont typeface="Wingdings" panose="05000000000000000000" pitchFamily="2" charset="2"/>
              <a:buChar char="q"/>
            </a:pPr>
            <a:r>
              <a:rPr lang="en-IN" sz="1600" dirty="0">
                <a:latin typeface="Montserrat" panose="020B0604020202020204" charset="0"/>
              </a:rPr>
              <a:t>Social Media Marketing Platforms</a:t>
            </a:r>
          </a:p>
          <a:p>
            <a:pPr>
              <a:lnSpc>
                <a:spcPct val="150000"/>
              </a:lnSpc>
              <a:buFont typeface="Wingdings" panose="05000000000000000000" pitchFamily="2" charset="2"/>
              <a:buChar char="q"/>
            </a:pPr>
            <a:r>
              <a:rPr lang="en-US" sz="1600" dirty="0">
                <a:latin typeface="Montserrat" panose="020B0604020202020204" charset="0"/>
              </a:rPr>
              <a:t>Advantages of Social Media Marketing</a:t>
            </a:r>
          </a:p>
          <a:p>
            <a:pPr>
              <a:lnSpc>
                <a:spcPct val="150000"/>
              </a:lnSpc>
              <a:buFont typeface="Wingdings" panose="05000000000000000000" pitchFamily="2" charset="2"/>
              <a:buChar char="q"/>
            </a:pPr>
            <a:r>
              <a:rPr lang="en-US" sz="1600" dirty="0">
                <a:latin typeface="Montserrat" panose="020B0604020202020204" charset="0"/>
              </a:rPr>
              <a:t>Disadvantages of Social Media Marketing</a:t>
            </a:r>
          </a:p>
          <a:p>
            <a:pPr>
              <a:lnSpc>
                <a:spcPct val="150000"/>
              </a:lnSpc>
              <a:buFont typeface="Wingdings" panose="05000000000000000000" pitchFamily="2" charset="2"/>
              <a:buChar char="q"/>
            </a:pPr>
            <a:r>
              <a:rPr lang="en-IN" sz="1600" dirty="0">
                <a:latin typeface="Montserrat" panose="020B0604020202020204" charset="0"/>
              </a:rPr>
              <a:t>Social Media Marketing Strategy</a:t>
            </a:r>
          </a:p>
          <a:p>
            <a:pPr>
              <a:lnSpc>
                <a:spcPct val="150000"/>
              </a:lnSpc>
              <a:buFont typeface="Wingdings" panose="05000000000000000000" pitchFamily="2" charset="2"/>
              <a:buChar char="q"/>
            </a:pPr>
            <a:r>
              <a:rPr lang="en-IN" sz="1600" dirty="0">
                <a:latin typeface="Montserrat" panose="020B0604020202020204" charset="0"/>
              </a:rPr>
              <a:t>Social Media Marketing Tools</a:t>
            </a:r>
          </a:p>
          <a:p>
            <a:pPr>
              <a:lnSpc>
                <a:spcPct val="150000"/>
              </a:lnSpc>
              <a:buFont typeface="Wingdings" panose="05000000000000000000" pitchFamily="2" charset="2"/>
              <a:buChar char="q"/>
            </a:pPr>
            <a:r>
              <a:rPr lang="en-IN" sz="1600" dirty="0">
                <a:solidFill>
                  <a:schemeClr val="tx1"/>
                </a:solidFill>
                <a:latin typeface="Montserrat" panose="020B0604020202020204" charset="0"/>
              </a:rPr>
              <a:t>Digital  Marketing V/s Traditional Marketing</a:t>
            </a:r>
            <a:endParaRPr lang="en-US" sz="1600" dirty="0">
              <a:solidFill>
                <a:schemeClr val="tx1"/>
              </a:solidFill>
              <a:latin typeface="Montserrat" panose="020B0604020202020204" charset="0"/>
            </a:endParaRPr>
          </a:p>
          <a:p>
            <a:pPr marL="101600" indent="0">
              <a:buNone/>
            </a:pPr>
            <a:endParaRPr lang="en-US" dirty="0"/>
          </a:p>
          <a:p>
            <a:pPr>
              <a:buFont typeface="Wingdings" panose="05000000000000000000" pitchFamily="2" charset="2"/>
              <a:buChar char="q"/>
            </a:pPr>
            <a:endParaRPr lang="en-IN" dirty="0"/>
          </a:p>
          <a:p>
            <a:pPr>
              <a:buFont typeface="Wingdings" panose="05000000000000000000" pitchFamily="2" charset="2"/>
              <a:buChar char="q"/>
            </a:pPr>
            <a:endParaRPr lang="en-IN" dirty="0"/>
          </a:p>
        </p:txBody>
      </p:sp>
      <p:sp>
        <p:nvSpPr>
          <p:cNvPr id="5" name="Slide Number Placeholder 4"/>
          <p:cNvSpPr>
            <a:spLocks noGrp="1"/>
          </p:cNvSpPr>
          <p:nvPr>
            <p:ph type="sldNum" idx="12"/>
          </p:nvPr>
        </p:nvSpPr>
        <p:spPr>
          <a:xfrm>
            <a:off x="545985" y="4619154"/>
            <a:ext cx="9144000" cy="840794"/>
          </a:xfrm>
        </p:spPr>
        <p:txBody>
          <a:bodyPr/>
          <a:lstStyle/>
          <a:p>
            <a:pPr marL="0" lvl="0" indent="0" algn="ctr" rtl="0">
              <a:spcBef>
                <a:spcPts val="0"/>
              </a:spcBef>
              <a:spcAft>
                <a:spcPts val="0"/>
              </a:spcAft>
              <a:buNone/>
            </a:pPr>
            <a:fld id="{00000000-1234-1234-1234-123412341234}" type="slidenum">
              <a:rPr lang="en-IN" smtClean="0"/>
              <a:t>2</a:t>
            </a:fld>
            <a:endParaRPr lang="en-IN" dirty="0"/>
          </a:p>
        </p:txBody>
      </p:sp>
      <p:pic>
        <p:nvPicPr>
          <p:cNvPr id="1026" name="Picture 2" descr="https://assets.website-files.com/5f22271f4a92a90a8198c6ef/5f580e61444e9cfab4e04276_28%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6220" y="778423"/>
            <a:ext cx="3429792" cy="305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083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e105eb6765_0_19"/>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20</a:t>
            </a:fld>
            <a:endParaRPr/>
          </a:p>
        </p:txBody>
      </p:sp>
      <p:sp>
        <p:nvSpPr>
          <p:cNvPr id="70" name="Google Shape;70;ge105eb6765_0_19"/>
          <p:cNvSpPr txBox="1"/>
          <p:nvPr/>
        </p:nvSpPr>
        <p:spPr>
          <a:xfrm>
            <a:off x="603621" y="465391"/>
            <a:ext cx="7415771" cy="4403835"/>
          </a:xfrm>
          <a:prstGeom prst="rect">
            <a:avLst/>
          </a:prstGeom>
          <a:noFill/>
          <a:ln>
            <a:noFill/>
          </a:ln>
        </p:spPr>
        <p:txBody>
          <a:bodyPr spcFirstLastPara="1" wrap="square" lIns="91425" tIns="91425" rIns="91425" bIns="91425" anchor="t" anchorCtr="0">
            <a:noAutofit/>
          </a:bodyPr>
          <a:lstStyle/>
          <a:p>
            <a:pPr lvl="0">
              <a:lnSpc>
                <a:spcPct val="150000"/>
              </a:lnSpc>
              <a:buSzPts val="1600"/>
            </a:pPr>
            <a:r>
              <a:rPr lang="en-IN" sz="1800" b="1" dirty="0">
                <a:solidFill>
                  <a:srgbClr val="00B0F0"/>
                </a:solidFill>
                <a:latin typeface="Montserrat"/>
                <a:ea typeface="Montserrat"/>
                <a:cs typeface="Montserrat"/>
                <a:sym typeface="Montserrat"/>
              </a:rPr>
              <a:t>Advantages</a:t>
            </a:r>
            <a:r>
              <a:rPr lang="en-US" sz="1800" dirty="0">
                <a:solidFill>
                  <a:srgbClr val="00B0F0"/>
                </a:solidFill>
              </a:rPr>
              <a:t> </a:t>
            </a:r>
            <a:r>
              <a:rPr lang="en-US" sz="1800" b="1" dirty="0">
                <a:solidFill>
                  <a:srgbClr val="00B0F0"/>
                </a:solidFill>
                <a:latin typeface="Montserrat" panose="020B0604020202020204" charset="0"/>
              </a:rPr>
              <a:t>Of Using </a:t>
            </a:r>
            <a:r>
              <a:rPr lang="en-US" sz="1800" b="1" dirty="0">
                <a:solidFill>
                  <a:srgbClr val="FFC000"/>
                </a:solidFill>
                <a:latin typeface="Montserrat" panose="020B0604020202020204" charset="0"/>
              </a:rPr>
              <a:t>The Pinterest Platform For </a:t>
            </a:r>
            <a:r>
              <a:rPr lang="en-US" sz="1800" b="1" dirty="0">
                <a:solidFill>
                  <a:srgbClr val="00B0F0"/>
                </a:solidFill>
                <a:latin typeface="Montserrat" panose="020B0604020202020204" charset="0"/>
              </a:rPr>
              <a:t>Social Media Marketing</a:t>
            </a:r>
          </a:p>
          <a:p>
            <a:pPr lvl="0">
              <a:lnSpc>
                <a:spcPct val="150000"/>
              </a:lnSpc>
              <a:buSzPts val="1600"/>
            </a:pPr>
            <a:endParaRPr sz="1000" b="1" i="0" u="none" strike="noStrike" cap="none" dirty="0">
              <a:solidFill>
                <a:srgbClr val="FF9E00"/>
              </a:solidFill>
              <a:latin typeface="Montserrat"/>
              <a:ea typeface="Montserrat"/>
              <a:cs typeface="Montserrat"/>
              <a:sym typeface="Montserrat"/>
            </a:endParaRPr>
          </a:p>
          <a:p>
            <a:pPr marL="285750" indent="-285750">
              <a:lnSpc>
                <a:spcPct val="200000"/>
              </a:lnSpc>
              <a:buFont typeface="Wingdings" panose="05000000000000000000" pitchFamily="2" charset="2"/>
              <a:buChar char="Ø"/>
            </a:pPr>
            <a:r>
              <a:rPr lang="en-US" sz="1800" dirty="0"/>
              <a:t>It </a:t>
            </a:r>
            <a:r>
              <a:rPr lang="en-US" sz="1600" dirty="0"/>
              <a:t>Pinterest is the fastest-growing platform for online content distribution.</a:t>
            </a:r>
          </a:p>
          <a:p>
            <a:pPr marL="285750" indent="-285750">
              <a:lnSpc>
                <a:spcPct val="200000"/>
              </a:lnSpc>
              <a:buFont typeface="Wingdings" panose="05000000000000000000" pitchFamily="2" charset="2"/>
              <a:buChar char="Ø"/>
            </a:pPr>
            <a:r>
              <a:rPr lang="en-US" sz="1600" dirty="0"/>
              <a:t>It is mostly used to create brand awareness and increase website leads.</a:t>
            </a:r>
          </a:p>
          <a:p>
            <a:pPr marL="285750" indent="-285750">
              <a:lnSpc>
                <a:spcPct val="200000"/>
              </a:lnSpc>
              <a:buFont typeface="Wingdings" panose="05000000000000000000" pitchFamily="2" charset="2"/>
              <a:buChar char="Ø"/>
            </a:pPr>
            <a:r>
              <a:rPr lang="en-US" sz="1600" dirty="0"/>
              <a:t>Its user-friendly platform allows us to create a visual profile for business and publish news.</a:t>
            </a:r>
          </a:p>
          <a:p>
            <a:pPr marL="285750" indent="-285750">
              <a:lnSpc>
                <a:spcPct val="200000"/>
              </a:lnSpc>
              <a:buFont typeface="Wingdings" panose="05000000000000000000" pitchFamily="2" charset="2"/>
              <a:buChar char="Ø"/>
            </a:pPr>
            <a:r>
              <a:rPr lang="en-US" sz="1600" dirty="0"/>
              <a:t>Its visual-heavy social network helps us to build more traffic on our website at a low cost.</a:t>
            </a:r>
          </a:p>
          <a:p>
            <a:pPr marL="285750" indent="-285750">
              <a:buFont typeface="Wingdings" panose="05000000000000000000" pitchFamily="2" charset="2"/>
              <a:buChar char="Ø"/>
            </a:pP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8041" y="704193"/>
            <a:ext cx="1225420" cy="1225420"/>
          </a:xfrm>
          <a:prstGeom prst="rect">
            <a:avLst/>
          </a:prstGeom>
        </p:spPr>
      </p:pic>
    </p:spTree>
    <p:extLst>
      <p:ext uri="{BB962C8B-B14F-4D97-AF65-F5344CB8AC3E}">
        <p14:creationId xmlns:p14="http://schemas.microsoft.com/office/powerpoint/2010/main" val="3080076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e105eb6765_0_19"/>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21</a:t>
            </a:fld>
            <a:endParaRPr/>
          </a:p>
        </p:txBody>
      </p:sp>
      <p:sp>
        <p:nvSpPr>
          <p:cNvPr id="70" name="Google Shape;70;ge105eb6765_0_19"/>
          <p:cNvSpPr txBox="1"/>
          <p:nvPr/>
        </p:nvSpPr>
        <p:spPr>
          <a:xfrm>
            <a:off x="273144" y="84083"/>
            <a:ext cx="8597462" cy="4785142"/>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000000"/>
              </a:buClr>
              <a:buSzPts val="1600"/>
              <a:buFont typeface="Arial"/>
              <a:buNone/>
            </a:pPr>
            <a:r>
              <a:rPr lang="en-IN" sz="3600" b="1" dirty="0" err="1">
                <a:solidFill>
                  <a:srgbClr val="FF0000"/>
                </a:solidFill>
                <a:latin typeface="Montserrat" panose="020B0604020202020204" charset="0"/>
                <a:ea typeface="Montserrat"/>
                <a:cs typeface="Montserrat"/>
                <a:sym typeface="Montserrat"/>
              </a:rPr>
              <a:t>Youtube</a:t>
            </a:r>
            <a:endParaRPr lang="en-IN" sz="3600" b="1" dirty="0">
              <a:solidFill>
                <a:srgbClr val="FF0000"/>
              </a:solidFill>
              <a:latin typeface="Montserrat" panose="020B0604020202020204" charset="0"/>
              <a:ea typeface="Montserrat"/>
              <a:cs typeface="Montserrat"/>
              <a:sym typeface="Montserrat"/>
            </a:endParaRPr>
          </a:p>
          <a:p>
            <a:pPr marL="0" marR="0" lvl="0" indent="0" algn="ctr" rtl="0">
              <a:spcBef>
                <a:spcPts val="0"/>
              </a:spcBef>
              <a:spcAft>
                <a:spcPts val="0"/>
              </a:spcAft>
              <a:buClr>
                <a:srgbClr val="000000"/>
              </a:buClr>
              <a:buSzPts val="1600"/>
              <a:buFont typeface="Arial"/>
              <a:buNone/>
            </a:pPr>
            <a:endParaRPr lang="en-IN" sz="1000" b="1" i="0" u="none" strike="noStrike" cap="none" dirty="0">
              <a:solidFill>
                <a:srgbClr val="FF9E00"/>
              </a:solidFill>
              <a:latin typeface="Montserrat"/>
              <a:ea typeface="Montserrat"/>
              <a:cs typeface="Montserrat"/>
              <a:sym typeface="Montserrat"/>
            </a:endParaRPr>
          </a:p>
          <a:p>
            <a:r>
              <a:rPr lang="en-US" sz="1600" b="1" dirty="0"/>
              <a:t>No. of daily active users - 1 billion</a:t>
            </a:r>
            <a:endParaRPr lang="en-US" sz="1600" dirty="0"/>
          </a:p>
          <a:p>
            <a:r>
              <a:rPr lang="en-US" sz="1600" b="1" dirty="0"/>
              <a:t>No. of monthly active users - 2 billion</a:t>
            </a:r>
          </a:p>
          <a:p>
            <a:endParaRPr lang="en-US" sz="1600" dirty="0"/>
          </a:p>
          <a:p>
            <a:pPr marL="285750" indent="-285750">
              <a:lnSpc>
                <a:spcPct val="150000"/>
              </a:lnSpc>
              <a:buFont typeface="Wingdings" panose="05000000000000000000" pitchFamily="2" charset="2"/>
              <a:buChar char="Ø"/>
            </a:pPr>
            <a:r>
              <a:rPr lang="en-US" sz="1600" dirty="0"/>
              <a:t>YouTube is an excellent </a:t>
            </a:r>
            <a:r>
              <a:rPr lang="en-US" sz="1600" b="1" dirty="0"/>
              <a:t>free video-sharing platform</a:t>
            </a:r>
            <a:r>
              <a:rPr lang="en-US" sz="1600" dirty="0"/>
              <a:t> for social media marketing. </a:t>
            </a:r>
          </a:p>
          <a:p>
            <a:pPr marL="285750" indent="-285750">
              <a:lnSpc>
                <a:spcPct val="150000"/>
              </a:lnSpc>
              <a:buFont typeface="Wingdings" panose="05000000000000000000" pitchFamily="2" charset="2"/>
              <a:buChar char="Ø"/>
            </a:pPr>
            <a:r>
              <a:rPr lang="en-US" sz="1600" dirty="0"/>
              <a:t>It was created in </a:t>
            </a:r>
            <a:r>
              <a:rPr lang="en-US" sz="1600" b="1" dirty="0"/>
              <a:t>2005</a:t>
            </a:r>
            <a:r>
              <a:rPr lang="en-US" sz="1600" dirty="0"/>
              <a:t>.</a:t>
            </a:r>
          </a:p>
          <a:p>
            <a:pPr marL="285750" indent="-285750">
              <a:lnSpc>
                <a:spcPct val="150000"/>
              </a:lnSpc>
              <a:buFont typeface="Wingdings" panose="05000000000000000000" pitchFamily="2" charset="2"/>
              <a:buChar char="Ø"/>
            </a:pPr>
            <a:r>
              <a:rPr lang="en-US" sz="1600" dirty="0"/>
              <a:t> YouTube helps us to create and upload our videos on the valuable content and deliver it to the audience in the form of tutorials.</a:t>
            </a:r>
          </a:p>
          <a:p>
            <a:pPr marL="285750" indent="-285750">
              <a:lnSpc>
                <a:spcPct val="150000"/>
              </a:lnSpc>
              <a:buFont typeface="Wingdings" panose="05000000000000000000" pitchFamily="2" charset="2"/>
              <a:buChar char="Ø"/>
            </a:pPr>
            <a:r>
              <a:rPr lang="en-US" sz="1600" dirty="0"/>
              <a:t> YouTube is like a platform where we can show our talent to attract the audience.</a:t>
            </a:r>
          </a:p>
          <a:p>
            <a:pPr marL="285750" indent="-285750">
              <a:lnSpc>
                <a:spcPct val="150000"/>
              </a:lnSpc>
              <a:buFont typeface="Wingdings" panose="05000000000000000000" pitchFamily="2" charset="2"/>
              <a:buChar char="Ø"/>
            </a:pPr>
            <a:r>
              <a:rPr lang="en-US" sz="1600" dirty="0"/>
              <a:t> In YouTube, content mainly available in the form of Podcasts, Infographics, Presentations, and video series.</a:t>
            </a:r>
          </a:p>
          <a:p>
            <a:pPr marL="285750" indent="-285750">
              <a:lnSpc>
                <a:spcPct val="150000"/>
              </a:lnSpc>
              <a:buFont typeface="Wingdings" panose="05000000000000000000" pitchFamily="2" charset="2"/>
              <a:buChar char="Ø"/>
            </a:pPr>
            <a:r>
              <a:rPr lang="en-US" sz="1600" dirty="0"/>
              <a:t>Note: YouTube is a mixture of both social media marketing and content marketing.</a:t>
            </a:r>
          </a:p>
          <a:p>
            <a:endParaRPr lang="en-US" sz="1600" dirty="0"/>
          </a:p>
          <a:p>
            <a:pPr marL="0" marR="0" lvl="0" indent="0" rtl="0">
              <a:spcBef>
                <a:spcPts val="0"/>
              </a:spcBef>
              <a:spcAft>
                <a:spcPts val="0"/>
              </a:spcAft>
              <a:buClr>
                <a:srgbClr val="000000"/>
              </a:buClr>
              <a:buSzPts val="1600"/>
              <a:buFont typeface="Arial"/>
              <a:buNone/>
            </a:pPr>
            <a:endParaRPr b="1" i="0" u="none" strike="noStrike" cap="none" dirty="0">
              <a:solidFill>
                <a:srgbClr val="FF9E00"/>
              </a:solidFill>
              <a:latin typeface="Montserrat"/>
              <a:ea typeface="Montserrat"/>
              <a:cs typeface="Montserrat"/>
              <a:sym typeface="Montserra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277" y="357351"/>
            <a:ext cx="1569326" cy="1569326"/>
          </a:xfrm>
          <a:prstGeom prst="rect">
            <a:avLst/>
          </a:prstGeom>
        </p:spPr>
      </p:pic>
    </p:spTree>
    <p:extLst>
      <p:ext uri="{BB962C8B-B14F-4D97-AF65-F5344CB8AC3E}">
        <p14:creationId xmlns:p14="http://schemas.microsoft.com/office/powerpoint/2010/main" val="1258816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e105eb6765_0_19"/>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22</a:t>
            </a:fld>
            <a:endParaRPr/>
          </a:p>
        </p:txBody>
      </p:sp>
      <p:sp>
        <p:nvSpPr>
          <p:cNvPr id="70" name="Google Shape;70;ge105eb6765_0_19"/>
          <p:cNvSpPr txBox="1"/>
          <p:nvPr/>
        </p:nvSpPr>
        <p:spPr>
          <a:xfrm>
            <a:off x="603623" y="465391"/>
            <a:ext cx="6406778" cy="4403835"/>
          </a:xfrm>
          <a:prstGeom prst="rect">
            <a:avLst/>
          </a:prstGeom>
          <a:noFill/>
          <a:ln>
            <a:noFill/>
          </a:ln>
        </p:spPr>
        <p:txBody>
          <a:bodyPr spcFirstLastPara="1" wrap="square" lIns="91425" tIns="91425" rIns="91425" bIns="91425" anchor="t" anchorCtr="0">
            <a:noAutofit/>
          </a:bodyPr>
          <a:lstStyle/>
          <a:p>
            <a:pPr lvl="0" algn="ctr">
              <a:lnSpc>
                <a:spcPct val="150000"/>
              </a:lnSpc>
              <a:buSzPts val="1600"/>
            </a:pPr>
            <a:r>
              <a:rPr lang="en-IN" sz="1800" b="1" dirty="0">
                <a:solidFill>
                  <a:srgbClr val="00B0F0"/>
                </a:solidFill>
                <a:latin typeface="Montserrat"/>
                <a:ea typeface="Montserrat"/>
                <a:cs typeface="Montserrat"/>
                <a:sym typeface="Montserrat"/>
              </a:rPr>
              <a:t>Advantages</a:t>
            </a:r>
            <a:r>
              <a:rPr lang="en-US" sz="1800" dirty="0">
                <a:solidFill>
                  <a:srgbClr val="00B0F0"/>
                </a:solidFill>
              </a:rPr>
              <a:t> </a:t>
            </a:r>
            <a:r>
              <a:rPr lang="en-US" sz="1800" b="1" dirty="0">
                <a:solidFill>
                  <a:srgbClr val="00B0F0"/>
                </a:solidFill>
                <a:latin typeface="Montserrat" panose="020B0604020202020204" charset="0"/>
              </a:rPr>
              <a:t>Of  </a:t>
            </a:r>
            <a:r>
              <a:rPr lang="en-US" sz="1800" b="1" dirty="0">
                <a:solidFill>
                  <a:srgbClr val="FFC000"/>
                </a:solidFill>
                <a:latin typeface="Montserrat" panose="020B0604020202020204" charset="0"/>
              </a:rPr>
              <a:t>The </a:t>
            </a:r>
            <a:r>
              <a:rPr lang="en-US" sz="1800" b="1" dirty="0" err="1">
                <a:solidFill>
                  <a:srgbClr val="FFC000"/>
                </a:solidFill>
                <a:latin typeface="Montserrat" panose="020B0604020202020204" charset="0"/>
              </a:rPr>
              <a:t>Youtube</a:t>
            </a:r>
            <a:r>
              <a:rPr lang="en-US" sz="1800" b="1" dirty="0">
                <a:solidFill>
                  <a:srgbClr val="FFC000"/>
                </a:solidFill>
                <a:latin typeface="Montserrat" panose="020B0604020202020204" charset="0"/>
              </a:rPr>
              <a:t> Platform For </a:t>
            </a:r>
            <a:r>
              <a:rPr lang="en-US" sz="1800" b="1" dirty="0">
                <a:solidFill>
                  <a:srgbClr val="00B0F0"/>
                </a:solidFill>
                <a:latin typeface="Montserrat" panose="020B0604020202020204" charset="0"/>
              </a:rPr>
              <a:t>Social Media Marketing</a:t>
            </a:r>
          </a:p>
          <a:p>
            <a:pPr lvl="0" algn="ctr">
              <a:lnSpc>
                <a:spcPct val="150000"/>
              </a:lnSpc>
              <a:buSzPts val="1600"/>
            </a:pPr>
            <a:endParaRPr lang="en-US" sz="1800" b="1" dirty="0">
              <a:solidFill>
                <a:srgbClr val="00B0F0"/>
              </a:solidFill>
              <a:latin typeface="Montserrat" panose="020B0604020202020204" charset="0"/>
            </a:endParaRPr>
          </a:p>
          <a:p>
            <a:pPr lvl="0">
              <a:lnSpc>
                <a:spcPct val="150000"/>
              </a:lnSpc>
              <a:buSzPts val="1600"/>
            </a:pPr>
            <a:endParaRPr sz="1000" b="1" i="0" u="none" strike="noStrike" cap="none" dirty="0">
              <a:solidFill>
                <a:srgbClr val="FF9E00"/>
              </a:solidFill>
              <a:latin typeface="Montserrat"/>
              <a:ea typeface="Montserrat"/>
              <a:cs typeface="Montserrat"/>
              <a:sym typeface="Montserrat"/>
            </a:endParaRPr>
          </a:p>
          <a:p>
            <a:pPr marL="285750" indent="-285750">
              <a:buFont typeface="Wingdings" panose="05000000000000000000" pitchFamily="2" charset="2"/>
              <a:buChar char="Ø"/>
            </a:pPr>
            <a:r>
              <a:rPr lang="en-US" sz="1600" dirty="0"/>
              <a:t>YouTube is the 2</a:t>
            </a:r>
            <a:r>
              <a:rPr lang="en-US" sz="1600" baseline="30000" dirty="0"/>
              <a:t>nd</a:t>
            </a:r>
            <a:r>
              <a:rPr lang="en-US" sz="1600" dirty="0"/>
              <a:t> largest search engine and the 3</a:t>
            </a:r>
            <a:r>
              <a:rPr lang="en-US" sz="1600" baseline="30000" dirty="0"/>
              <a:t>rd</a:t>
            </a:r>
            <a:r>
              <a:rPr lang="en-US" sz="1600" dirty="0"/>
              <a:t> most visited website.</a:t>
            </a:r>
          </a:p>
          <a:p>
            <a:endParaRPr lang="en-US" sz="1600" dirty="0"/>
          </a:p>
          <a:p>
            <a:pPr marL="285750" indent="-285750">
              <a:buFont typeface="Wingdings" panose="05000000000000000000" pitchFamily="2" charset="2"/>
              <a:buChar char="Ø"/>
            </a:pPr>
            <a:r>
              <a:rPr lang="en-US" sz="1600" dirty="0"/>
              <a:t>It is the best and easiest way to learn new technologies.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It helps us to promote and sell our products worldwide.</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It is completely free to use and helps to acquire qualified traffic.</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It will expose you to connect with a huge audience.</a:t>
            </a:r>
          </a:p>
          <a:p>
            <a:pPr marL="285750" indent="-285750">
              <a:buFont typeface="Wingdings" panose="05000000000000000000" pitchFamily="2" charset="2"/>
              <a:buChar char="Ø"/>
            </a:pPr>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1118" y="465390"/>
            <a:ext cx="1388410" cy="1388410"/>
          </a:xfrm>
          <a:prstGeom prst="rect">
            <a:avLst/>
          </a:prstGeom>
        </p:spPr>
      </p:pic>
    </p:spTree>
    <p:extLst>
      <p:ext uri="{BB962C8B-B14F-4D97-AF65-F5344CB8AC3E}">
        <p14:creationId xmlns:p14="http://schemas.microsoft.com/office/powerpoint/2010/main" val="3888273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e105eb6765_0_19"/>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23</a:t>
            </a:fld>
            <a:endParaRPr/>
          </a:p>
        </p:txBody>
      </p:sp>
      <p:sp>
        <p:nvSpPr>
          <p:cNvPr id="70" name="Google Shape;70;ge105eb6765_0_19"/>
          <p:cNvSpPr txBox="1"/>
          <p:nvPr/>
        </p:nvSpPr>
        <p:spPr>
          <a:xfrm>
            <a:off x="273144" y="84083"/>
            <a:ext cx="8597462" cy="4785142"/>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000000"/>
              </a:buClr>
              <a:buSzPts val="1600"/>
              <a:buFont typeface="Arial"/>
              <a:buNone/>
            </a:pPr>
            <a:r>
              <a:rPr lang="en-IN" sz="3600" b="1" dirty="0">
                <a:solidFill>
                  <a:srgbClr val="FFC000"/>
                </a:solidFill>
                <a:latin typeface="Montserrat" panose="020B0604020202020204" charset="0"/>
                <a:ea typeface="Montserrat"/>
                <a:cs typeface="Montserrat"/>
                <a:sym typeface="Montserrat"/>
              </a:rPr>
              <a:t>Snapchat</a:t>
            </a:r>
          </a:p>
          <a:p>
            <a:pPr marL="0" marR="0" lvl="0" indent="0" algn="ctr" rtl="0">
              <a:spcBef>
                <a:spcPts val="0"/>
              </a:spcBef>
              <a:spcAft>
                <a:spcPts val="0"/>
              </a:spcAft>
              <a:buClr>
                <a:srgbClr val="000000"/>
              </a:buClr>
              <a:buSzPts val="1600"/>
              <a:buFont typeface="Arial"/>
              <a:buNone/>
            </a:pPr>
            <a:endParaRPr lang="en-IN" sz="1000" b="1" i="0" u="none" strike="noStrike" cap="none" dirty="0">
              <a:solidFill>
                <a:srgbClr val="FF9E00"/>
              </a:solidFill>
              <a:latin typeface="Montserrat"/>
              <a:ea typeface="Montserrat"/>
              <a:cs typeface="Montserrat"/>
              <a:sym typeface="Montserrat"/>
            </a:endParaRPr>
          </a:p>
          <a:p>
            <a:r>
              <a:rPr lang="en-US" sz="1600" b="1" dirty="0"/>
              <a:t>No. of daily active users - 210 million</a:t>
            </a:r>
            <a:endParaRPr lang="en-US" sz="1600" dirty="0"/>
          </a:p>
          <a:p>
            <a:r>
              <a:rPr lang="en-US" sz="1600" b="1" dirty="0"/>
              <a:t>No. of monthly active users - 360 million</a:t>
            </a:r>
          </a:p>
          <a:p>
            <a:endParaRPr lang="en-US" dirty="0"/>
          </a:p>
          <a:p>
            <a:pPr marL="285750" indent="-285750">
              <a:buFont typeface="Wingdings" panose="05000000000000000000" pitchFamily="2" charset="2"/>
              <a:buChar char="Ø"/>
            </a:pPr>
            <a:r>
              <a:rPr lang="en-US" sz="1800" dirty="0"/>
              <a:t>Snapchat is a great platform for adults.</a:t>
            </a:r>
          </a:p>
          <a:p>
            <a:pPr marL="285750" indent="-285750">
              <a:buFont typeface="Wingdings" panose="05000000000000000000" pitchFamily="2" charset="2"/>
              <a:buChar char="Ø"/>
            </a:pPr>
            <a:r>
              <a:rPr lang="en-US" sz="1800" dirty="0"/>
              <a:t> It is free to download. </a:t>
            </a:r>
          </a:p>
          <a:p>
            <a:pPr marL="285750" indent="-285750">
              <a:buFont typeface="Wingdings" panose="05000000000000000000" pitchFamily="2" charset="2"/>
              <a:buChar char="Ø"/>
            </a:pPr>
            <a:r>
              <a:rPr lang="en-US" sz="1800" dirty="0"/>
              <a:t>It allows us to create a new type of social media on a network.</a:t>
            </a:r>
          </a:p>
          <a:p>
            <a:pPr marL="285750" indent="-285750">
              <a:buFont typeface="Wingdings" panose="05000000000000000000" pitchFamily="2" charset="2"/>
              <a:buChar char="Ø"/>
            </a:pPr>
            <a:r>
              <a:rPr lang="en-US" sz="1800" dirty="0"/>
              <a:t> Snapchat mobile app is used to share photos, videos, and doubles as messaging services for users.</a:t>
            </a:r>
          </a:p>
          <a:p>
            <a:pPr marL="285750" indent="-285750">
              <a:buFont typeface="Wingdings" panose="05000000000000000000" pitchFamily="2" charset="2"/>
              <a:buChar char="Ø"/>
            </a:pPr>
            <a:r>
              <a:rPr lang="en-US" sz="1800" dirty="0"/>
              <a:t> It is most known due to the fact that messages and content disappear on it. </a:t>
            </a:r>
          </a:p>
          <a:p>
            <a:pPr marL="285750" indent="-285750">
              <a:buFont typeface="Wingdings" panose="05000000000000000000" pitchFamily="2" charset="2"/>
              <a:buChar char="Ø"/>
            </a:pPr>
            <a:r>
              <a:rPr lang="en-US" sz="1800" dirty="0"/>
              <a:t>Users can either send the content directly to another user or upload this content as their "story," which is viewable to users till the next 24 hours.</a:t>
            </a:r>
          </a:p>
          <a:p>
            <a:endParaRPr lang="en-US" sz="1600" dirty="0"/>
          </a:p>
          <a:p>
            <a:pPr marL="0" marR="0" lvl="0" indent="0" rtl="0">
              <a:spcBef>
                <a:spcPts val="0"/>
              </a:spcBef>
              <a:spcAft>
                <a:spcPts val="0"/>
              </a:spcAft>
              <a:buClr>
                <a:srgbClr val="000000"/>
              </a:buClr>
              <a:buSzPts val="1600"/>
              <a:buFont typeface="Arial"/>
              <a:buNone/>
            </a:pPr>
            <a:endParaRPr b="1" i="0" u="none" strike="noStrike" cap="none" dirty="0">
              <a:solidFill>
                <a:srgbClr val="FF9E00"/>
              </a:solidFill>
              <a:latin typeface="Montserrat"/>
              <a:ea typeface="Montserrat"/>
              <a:cs typeface="Montserrat"/>
              <a:sym typeface="Montserra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1790" y="427638"/>
            <a:ext cx="1761797" cy="1761797"/>
          </a:xfrm>
          <a:prstGeom prst="rect">
            <a:avLst/>
          </a:prstGeom>
        </p:spPr>
      </p:pic>
    </p:spTree>
    <p:extLst>
      <p:ext uri="{BB962C8B-B14F-4D97-AF65-F5344CB8AC3E}">
        <p14:creationId xmlns:p14="http://schemas.microsoft.com/office/powerpoint/2010/main" val="1138118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e105eb6765_0_19"/>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24</a:t>
            </a:fld>
            <a:endParaRPr/>
          </a:p>
        </p:txBody>
      </p:sp>
      <p:sp>
        <p:nvSpPr>
          <p:cNvPr id="70" name="Google Shape;70;ge105eb6765_0_19"/>
          <p:cNvSpPr txBox="1"/>
          <p:nvPr/>
        </p:nvSpPr>
        <p:spPr>
          <a:xfrm>
            <a:off x="603623" y="465391"/>
            <a:ext cx="6406778" cy="4403835"/>
          </a:xfrm>
          <a:prstGeom prst="rect">
            <a:avLst/>
          </a:prstGeom>
          <a:noFill/>
          <a:ln>
            <a:noFill/>
          </a:ln>
        </p:spPr>
        <p:txBody>
          <a:bodyPr spcFirstLastPara="1" wrap="square" lIns="91425" tIns="91425" rIns="91425" bIns="91425" anchor="t" anchorCtr="0">
            <a:noAutofit/>
          </a:bodyPr>
          <a:lstStyle/>
          <a:p>
            <a:pPr lvl="0" algn="ctr">
              <a:lnSpc>
                <a:spcPct val="150000"/>
              </a:lnSpc>
              <a:buSzPts val="1600"/>
            </a:pPr>
            <a:r>
              <a:rPr lang="en-IN" sz="1800" b="1" dirty="0">
                <a:solidFill>
                  <a:srgbClr val="00B0F0"/>
                </a:solidFill>
                <a:latin typeface="Montserrat"/>
                <a:ea typeface="Montserrat"/>
                <a:cs typeface="Montserrat"/>
                <a:sym typeface="Montserrat"/>
              </a:rPr>
              <a:t>Advantages</a:t>
            </a:r>
            <a:r>
              <a:rPr lang="en-US" sz="1800" dirty="0">
                <a:solidFill>
                  <a:srgbClr val="00B0F0"/>
                </a:solidFill>
              </a:rPr>
              <a:t> </a:t>
            </a:r>
            <a:r>
              <a:rPr lang="en-US" sz="1800" b="1" dirty="0">
                <a:solidFill>
                  <a:srgbClr val="00B0F0"/>
                </a:solidFill>
                <a:latin typeface="Montserrat" panose="020B0604020202020204" charset="0"/>
              </a:rPr>
              <a:t>Of  </a:t>
            </a:r>
            <a:r>
              <a:rPr lang="en-US" sz="1800" b="1" dirty="0">
                <a:solidFill>
                  <a:srgbClr val="FFC000"/>
                </a:solidFill>
                <a:latin typeface="Montserrat" panose="020B0604020202020204" charset="0"/>
              </a:rPr>
              <a:t>The Snapchat Platform For </a:t>
            </a:r>
            <a:r>
              <a:rPr lang="en-US" sz="1800" b="1" dirty="0">
                <a:solidFill>
                  <a:srgbClr val="00B0F0"/>
                </a:solidFill>
                <a:latin typeface="Montserrat" panose="020B0604020202020204" charset="0"/>
              </a:rPr>
              <a:t>Social Media Marketing</a:t>
            </a:r>
          </a:p>
          <a:p>
            <a:pPr lvl="0">
              <a:lnSpc>
                <a:spcPct val="150000"/>
              </a:lnSpc>
              <a:buSzPts val="1600"/>
            </a:pPr>
            <a:endParaRPr sz="1000" b="1" i="0" u="none" strike="noStrike" cap="none" dirty="0">
              <a:solidFill>
                <a:srgbClr val="FF9E00"/>
              </a:solidFill>
              <a:latin typeface="Montserrat"/>
              <a:ea typeface="Montserrat"/>
              <a:cs typeface="Montserrat"/>
              <a:sym typeface="Montserrat"/>
            </a:endParaRPr>
          </a:p>
          <a:p>
            <a:pPr marL="285750" indent="-285750">
              <a:buFont typeface="Wingdings" panose="05000000000000000000" pitchFamily="2" charset="2"/>
              <a:buChar char="Ø"/>
            </a:pPr>
            <a:r>
              <a:rPr lang="en-US" sz="1600" dirty="0"/>
              <a:t>It allows us to share and collect snaps from specific events to create stories on the social media platform.</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It is used to add a filter on photos to make them more attractive.</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It allows customers to interact with other experienced customers to know about the pros and cons of a product.</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Using Snapchat, customers can directly communicate with companies.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It is a user-friendly platform for newcomers.</a:t>
            </a:r>
          </a:p>
          <a:p>
            <a:br>
              <a:rPr lang="en-US" sz="1600" dirty="0"/>
            </a:br>
            <a:endParaRPr lang="en-US"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1790" y="427638"/>
            <a:ext cx="1761797" cy="1761797"/>
          </a:xfrm>
          <a:prstGeom prst="rect">
            <a:avLst/>
          </a:prstGeom>
        </p:spPr>
      </p:pic>
    </p:spTree>
    <p:extLst>
      <p:ext uri="{BB962C8B-B14F-4D97-AF65-F5344CB8AC3E}">
        <p14:creationId xmlns:p14="http://schemas.microsoft.com/office/powerpoint/2010/main" val="3156057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15" name="Title 1"/>
          <p:cNvSpPr>
            <a:spLocks noGrp="1"/>
          </p:cNvSpPr>
          <p:nvPr>
            <p:ph type="title"/>
          </p:nvPr>
        </p:nvSpPr>
        <p:spPr>
          <a:xfrm>
            <a:off x="1180475" y="473206"/>
            <a:ext cx="6408028" cy="733800"/>
          </a:xfrm>
        </p:spPr>
        <p:txBody>
          <a:bodyPr/>
          <a:lstStyle/>
          <a:p>
            <a:br>
              <a:rPr lang="en-US" b="0" dirty="0"/>
            </a:br>
            <a:r>
              <a:rPr lang="en-US" sz="2400" dirty="0">
                <a:solidFill>
                  <a:srgbClr val="FFC000"/>
                </a:solidFill>
              </a:rPr>
              <a:t>Advantages of </a:t>
            </a:r>
            <a:r>
              <a:rPr lang="en-US" sz="2400" dirty="0">
                <a:solidFill>
                  <a:srgbClr val="00B0F0"/>
                </a:solidFill>
              </a:rPr>
              <a:t>S</a:t>
            </a:r>
            <a:r>
              <a:rPr lang="en-IN" sz="2400" dirty="0" err="1">
                <a:solidFill>
                  <a:srgbClr val="00B0F0"/>
                </a:solidFill>
              </a:rPr>
              <a:t>ocial</a:t>
            </a:r>
            <a:r>
              <a:rPr lang="en-IN" sz="2400" dirty="0">
                <a:solidFill>
                  <a:srgbClr val="00B0F0"/>
                </a:solidFill>
              </a:rPr>
              <a:t> Media </a:t>
            </a:r>
            <a:r>
              <a:rPr lang="en-IN" sz="2400" dirty="0">
                <a:solidFill>
                  <a:srgbClr val="FFC000"/>
                </a:solidFill>
              </a:rPr>
              <a:t>Marketing</a:t>
            </a:r>
          </a:p>
        </p:txBody>
      </p:sp>
      <p:sp>
        <p:nvSpPr>
          <p:cNvPr id="2" name="Text Placeholder 1"/>
          <p:cNvSpPr>
            <a:spLocks noGrp="1"/>
          </p:cNvSpPr>
          <p:nvPr>
            <p:ph type="body" idx="1"/>
          </p:nvPr>
        </p:nvSpPr>
        <p:spPr>
          <a:xfrm>
            <a:off x="565121" y="1397427"/>
            <a:ext cx="5746189" cy="3605048"/>
          </a:xfrm>
        </p:spPr>
        <p:txBody>
          <a:bodyPr/>
          <a:lstStyle/>
          <a:p>
            <a:pPr marL="101600" indent="0">
              <a:buNone/>
            </a:pPr>
            <a:r>
              <a:rPr lang="en-IN" sz="1800" dirty="0"/>
              <a:t>1. Increase Brand Awareness</a:t>
            </a:r>
          </a:p>
          <a:p>
            <a:pPr marL="101600" indent="0">
              <a:buNone/>
            </a:pPr>
            <a:r>
              <a:rPr lang="en-US" sz="1800" dirty="0"/>
              <a:t>2. Generates more inbound traffic on websites</a:t>
            </a:r>
          </a:p>
          <a:p>
            <a:pPr marL="101600" indent="0">
              <a:buNone/>
            </a:pPr>
            <a:r>
              <a:rPr lang="en-US" sz="1800" dirty="0"/>
              <a:t>3. Helps us to reach a large audience</a:t>
            </a:r>
          </a:p>
          <a:p>
            <a:pPr marL="101600" indent="0">
              <a:buNone/>
            </a:pPr>
            <a:r>
              <a:rPr lang="en-US" sz="1800" dirty="0"/>
              <a:t>4. Improve Brand Loyalty &amp; Customer engagement</a:t>
            </a:r>
          </a:p>
          <a:p>
            <a:pPr marL="101600" indent="0">
              <a:buNone/>
            </a:pPr>
            <a:r>
              <a:rPr lang="en-US" sz="1800" dirty="0"/>
              <a:t>5. Makes our customers Up-To-Date</a:t>
            </a:r>
          </a:p>
          <a:p>
            <a:pPr marL="101600" indent="0">
              <a:buNone/>
            </a:pPr>
            <a:r>
              <a:rPr lang="en-IN" sz="1800" dirty="0"/>
              <a:t>6. Cost-efficient</a:t>
            </a:r>
          </a:p>
          <a:p>
            <a:pPr marL="101600" indent="0">
              <a:buNone/>
            </a:pPr>
            <a:r>
              <a:rPr lang="en-US" sz="1800" dirty="0"/>
              <a:t>7. Improve Search Engine Ranking</a:t>
            </a:r>
          </a:p>
          <a:p>
            <a:pPr marL="101600" indent="0">
              <a:buNone/>
            </a:pPr>
            <a:r>
              <a:rPr lang="en-US" sz="1800" dirty="0"/>
              <a:t>8. Faster and Easier Communication</a:t>
            </a:r>
          </a:p>
          <a:p>
            <a:pPr marL="101600" indent="0">
              <a:buNone/>
            </a:pPr>
            <a:endParaRPr lang="en-IN" dirty="0"/>
          </a:p>
          <a:p>
            <a:pPr marL="101600" indent="0">
              <a:buNone/>
            </a:pPr>
            <a:endParaRPr lang="en-IN" dirty="0"/>
          </a:p>
        </p:txBody>
      </p:sp>
      <p:sp>
        <p:nvSpPr>
          <p:cNvPr id="52" name="Google Shape;52;ge105eb6765_0_31"/>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25</a:t>
            </a:fld>
            <a:endParaRPr/>
          </a:p>
        </p:txBody>
      </p:sp>
      <p:pic>
        <p:nvPicPr>
          <p:cNvPr id="55" name="Google Shape;55;ge105eb6765_0_31"/>
          <p:cNvPicPr preferRelativeResize="0"/>
          <p:nvPr/>
        </p:nvPicPr>
        <p:blipFill>
          <a:blip r:embed="rId3">
            <a:alphaModFix/>
          </a:blip>
          <a:stretch>
            <a:fillRect/>
          </a:stretch>
        </p:blipFill>
        <p:spPr>
          <a:xfrm>
            <a:off x="6793687" y="2063670"/>
            <a:ext cx="426675" cy="426675"/>
          </a:xfrm>
          <a:prstGeom prst="rect">
            <a:avLst/>
          </a:prstGeom>
          <a:noFill/>
          <a:ln>
            <a:noFill/>
          </a:ln>
        </p:spPr>
      </p:pic>
      <p:pic>
        <p:nvPicPr>
          <p:cNvPr id="56" name="Google Shape;56;ge105eb6765_0_31"/>
          <p:cNvPicPr preferRelativeResize="0"/>
          <p:nvPr/>
        </p:nvPicPr>
        <p:blipFill>
          <a:blip r:embed="rId4">
            <a:alphaModFix/>
          </a:blip>
          <a:stretch>
            <a:fillRect/>
          </a:stretch>
        </p:blipFill>
        <p:spPr>
          <a:xfrm>
            <a:off x="7763661" y="2643711"/>
            <a:ext cx="426675" cy="426675"/>
          </a:xfrm>
          <a:prstGeom prst="rect">
            <a:avLst/>
          </a:prstGeom>
          <a:noFill/>
          <a:ln>
            <a:noFill/>
          </a:ln>
        </p:spPr>
      </p:pic>
      <p:pic>
        <p:nvPicPr>
          <p:cNvPr id="57" name="Google Shape;57;ge105eb6765_0_31"/>
          <p:cNvPicPr preferRelativeResize="0"/>
          <p:nvPr/>
        </p:nvPicPr>
        <p:blipFill>
          <a:blip r:embed="rId5">
            <a:alphaModFix/>
          </a:blip>
          <a:stretch>
            <a:fillRect/>
          </a:stretch>
        </p:blipFill>
        <p:spPr>
          <a:xfrm>
            <a:off x="8126043" y="1878692"/>
            <a:ext cx="544451" cy="545556"/>
          </a:xfrm>
          <a:prstGeom prst="rect">
            <a:avLst/>
          </a:prstGeom>
          <a:noFill/>
          <a:ln>
            <a:noFill/>
          </a:ln>
        </p:spPr>
      </p:pic>
      <p:pic>
        <p:nvPicPr>
          <p:cNvPr id="58" name="Google Shape;58;ge105eb6765_0_31"/>
          <p:cNvPicPr preferRelativeResize="0"/>
          <p:nvPr/>
        </p:nvPicPr>
        <p:blipFill>
          <a:blip r:embed="rId6">
            <a:alphaModFix/>
          </a:blip>
          <a:stretch>
            <a:fillRect/>
          </a:stretch>
        </p:blipFill>
        <p:spPr>
          <a:xfrm>
            <a:off x="6463330" y="2773276"/>
            <a:ext cx="426675" cy="426675"/>
          </a:xfrm>
          <a:prstGeom prst="rect">
            <a:avLst/>
          </a:prstGeom>
          <a:noFill/>
          <a:ln>
            <a:noFill/>
          </a:ln>
        </p:spPr>
      </p:pic>
      <p:pic>
        <p:nvPicPr>
          <p:cNvPr id="59" name="Google Shape;59;ge105eb6765_0_31"/>
          <p:cNvPicPr preferRelativeResize="0"/>
          <p:nvPr/>
        </p:nvPicPr>
        <p:blipFill>
          <a:blip r:embed="rId7">
            <a:alphaModFix/>
          </a:blip>
          <a:stretch>
            <a:fillRect/>
          </a:stretch>
        </p:blipFill>
        <p:spPr>
          <a:xfrm>
            <a:off x="6733074" y="3309805"/>
            <a:ext cx="480151" cy="502483"/>
          </a:xfrm>
          <a:prstGeom prst="rect">
            <a:avLst/>
          </a:prstGeom>
          <a:noFill/>
          <a:ln>
            <a:noFill/>
          </a:ln>
        </p:spPr>
      </p:pic>
      <p:pic>
        <p:nvPicPr>
          <p:cNvPr id="60" name="Google Shape;60;ge105eb6765_0_31"/>
          <p:cNvPicPr preferRelativeResize="0"/>
          <p:nvPr/>
        </p:nvPicPr>
        <p:blipFill>
          <a:blip r:embed="rId8">
            <a:alphaModFix/>
          </a:blip>
          <a:stretch>
            <a:fillRect/>
          </a:stretch>
        </p:blipFill>
        <p:spPr>
          <a:xfrm>
            <a:off x="7161275" y="2616917"/>
            <a:ext cx="544454" cy="514888"/>
          </a:xfrm>
          <a:prstGeom prst="rect">
            <a:avLst/>
          </a:prstGeom>
          <a:noFill/>
          <a:ln>
            <a:noFill/>
          </a:ln>
        </p:spPr>
      </p:pic>
      <p:pic>
        <p:nvPicPr>
          <p:cNvPr id="61" name="Google Shape;61;ge105eb6765_0_31"/>
          <p:cNvPicPr preferRelativeResize="0"/>
          <p:nvPr/>
        </p:nvPicPr>
        <p:blipFill>
          <a:blip r:embed="rId9">
            <a:alphaModFix/>
          </a:blip>
          <a:stretch>
            <a:fillRect/>
          </a:stretch>
        </p:blipFill>
        <p:spPr>
          <a:xfrm>
            <a:off x="7372382" y="1533773"/>
            <a:ext cx="746926" cy="746926"/>
          </a:xfrm>
          <a:prstGeom prst="rect">
            <a:avLst/>
          </a:prstGeom>
          <a:noFill/>
          <a:ln>
            <a:noFill/>
          </a:ln>
        </p:spPr>
      </p:pic>
      <p:pic>
        <p:nvPicPr>
          <p:cNvPr id="62" name="Google Shape;62;ge105eb6765_0_31"/>
          <p:cNvPicPr preferRelativeResize="0"/>
          <p:nvPr/>
        </p:nvPicPr>
        <p:blipFill rotWithShape="1">
          <a:blip r:embed="rId10">
            <a:alphaModFix/>
          </a:blip>
          <a:srcRect l="12847" r="12675"/>
          <a:stretch/>
        </p:blipFill>
        <p:spPr>
          <a:xfrm>
            <a:off x="7316278" y="3614149"/>
            <a:ext cx="544450" cy="411207"/>
          </a:xfrm>
          <a:prstGeom prst="rect">
            <a:avLst/>
          </a:prstGeom>
          <a:noFill/>
          <a:ln>
            <a:noFill/>
          </a:ln>
        </p:spPr>
      </p:pic>
      <p:pic>
        <p:nvPicPr>
          <p:cNvPr id="63" name="Google Shape;63;ge105eb6765_0_31"/>
          <p:cNvPicPr preferRelativeResize="0"/>
          <p:nvPr/>
        </p:nvPicPr>
        <p:blipFill>
          <a:blip r:embed="rId11">
            <a:alphaModFix/>
          </a:blip>
          <a:stretch>
            <a:fillRect/>
          </a:stretch>
        </p:blipFill>
        <p:spPr>
          <a:xfrm>
            <a:off x="8035392" y="3289850"/>
            <a:ext cx="426675" cy="426675"/>
          </a:xfrm>
          <a:prstGeom prst="rect">
            <a:avLst/>
          </a:prstGeom>
          <a:noFill/>
          <a:ln>
            <a:noFill/>
          </a:ln>
        </p:spPr>
      </p:pic>
      <p:pic>
        <p:nvPicPr>
          <p:cNvPr id="64" name="Google Shape;64;ge105eb6765_0_31"/>
          <p:cNvPicPr preferRelativeResize="0"/>
          <p:nvPr/>
        </p:nvPicPr>
        <p:blipFill>
          <a:blip r:embed="rId12">
            <a:alphaModFix/>
          </a:blip>
          <a:stretch>
            <a:fillRect/>
          </a:stretch>
        </p:blipFill>
        <p:spPr>
          <a:xfrm>
            <a:off x="8248730" y="2607411"/>
            <a:ext cx="544449" cy="517827"/>
          </a:xfrm>
          <a:prstGeom prst="rect">
            <a:avLst/>
          </a:prstGeom>
          <a:noFill/>
          <a:ln>
            <a:noFill/>
          </a:ln>
        </p:spPr>
      </p:pic>
    </p:spTree>
    <p:extLst>
      <p:ext uri="{BB962C8B-B14F-4D97-AF65-F5344CB8AC3E}">
        <p14:creationId xmlns:p14="http://schemas.microsoft.com/office/powerpoint/2010/main" val="860030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15" name="Title 1"/>
          <p:cNvSpPr>
            <a:spLocks noGrp="1"/>
          </p:cNvSpPr>
          <p:nvPr>
            <p:ph type="title"/>
          </p:nvPr>
        </p:nvSpPr>
        <p:spPr>
          <a:xfrm>
            <a:off x="867924" y="350767"/>
            <a:ext cx="7407902" cy="733800"/>
          </a:xfrm>
        </p:spPr>
        <p:txBody>
          <a:bodyPr/>
          <a:lstStyle/>
          <a:p>
            <a:br>
              <a:rPr lang="en-US" b="0" dirty="0"/>
            </a:br>
            <a:r>
              <a:rPr lang="en-US" sz="2400" dirty="0">
                <a:solidFill>
                  <a:srgbClr val="FFC000"/>
                </a:solidFill>
              </a:rPr>
              <a:t>Disadvantages of </a:t>
            </a:r>
            <a:r>
              <a:rPr lang="en-US" sz="2400" dirty="0">
                <a:solidFill>
                  <a:srgbClr val="00B0F0"/>
                </a:solidFill>
              </a:rPr>
              <a:t>S</a:t>
            </a:r>
            <a:r>
              <a:rPr lang="en-IN" sz="2400" dirty="0" err="1">
                <a:solidFill>
                  <a:srgbClr val="00B0F0"/>
                </a:solidFill>
              </a:rPr>
              <a:t>ocial</a:t>
            </a:r>
            <a:r>
              <a:rPr lang="en-IN" sz="2400" dirty="0">
                <a:solidFill>
                  <a:srgbClr val="00B0F0"/>
                </a:solidFill>
              </a:rPr>
              <a:t> Media </a:t>
            </a:r>
            <a:r>
              <a:rPr lang="en-IN" sz="2400" dirty="0">
                <a:solidFill>
                  <a:srgbClr val="FFC000"/>
                </a:solidFill>
              </a:rPr>
              <a:t>Marketing</a:t>
            </a:r>
          </a:p>
        </p:txBody>
      </p:sp>
      <p:sp>
        <p:nvSpPr>
          <p:cNvPr id="2" name="Text Placeholder 1"/>
          <p:cNvSpPr>
            <a:spLocks noGrp="1"/>
          </p:cNvSpPr>
          <p:nvPr>
            <p:ph type="body" idx="1"/>
          </p:nvPr>
        </p:nvSpPr>
        <p:spPr>
          <a:xfrm>
            <a:off x="350716" y="951317"/>
            <a:ext cx="6054220" cy="3605048"/>
          </a:xfrm>
        </p:spPr>
        <p:txBody>
          <a:bodyPr/>
          <a:lstStyle/>
          <a:p>
            <a:pPr marL="101600" indent="0">
              <a:buNone/>
            </a:pPr>
            <a:r>
              <a:rPr lang="en-US" sz="1600" b="1" u="sng" dirty="0"/>
              <a:t>1. Time-consuming</a:t>
            </a:r>
            <a:r>
              <a:rPr lang="en-US" sz="1600" dirty="0"/>
              <a:t>: Time is the major issue in social media marketing because every startup takes a lot of time to expand the business.</a:t>
            </a:r>
          </a:p>
          <a:p>
            <a:pPr marL="101600" indent="0">
              <a:buNone/>
            </a:pPr>
            <a:r>
              <a:rPr lang="en-US" sz="1600" b="1" u="sng" dirty="0"/>
              <a:t>2. Receives negative feedback from the audience</a:t>
            </a:r>
            <a:r>
              <a:rPr lang="en-US" sz="1600" dirty="0"/>
              <a:t>: The audience shares both their positive and negative experience in the social media platform, which is visible to all other audiences.</a:t>
            </a:r>
          </a:p>
          <a:p>
            <a:pPr marL="101600" indent="0">
              <a:buNone/>
            </a:pPr>
            <a:r>
              <a:rPr lang="en-US" sz="1600" b="1" u="sng" dirty="0"/>
              <a:t>3. Needs qualified personnel</a:t>
            </a:r>
            <a:r>
              <a:rPr lang="en-US" sz="1600" dirty="0"/>
              <a:t>: To focus on business issues, we have to recruit qualified personnel to manage our business accounts and traffic. This implies that we have to spend more money to hire them.</a:t>
            </a:r>
          </a:p>
          <a:p>
            <a:pPr marL="101600" indent="0">
              <a:buNone/>
            </a:pPr>
            <a:r>
              <a:rPr lang="en-US" sz="1600" b="1" u="sng" dirty="0"/>
              <a:t>4.Exposure to competitors</a:t>
            </a:r>
            <a:r>
              <a:rPr lang="en-US" sz="1600" dirty="0"/>
              <a:t>: Social media marketing allows us to take research on our competitor's strategy. However, your competitors can still connect with your business methodology through your social media marketing platform.</a:t>
            </a:r>
          </a:p>
          <a:p>
            <a:pPr marL="101600" indent="0">
              <a:buNone/>
            </a:pPr>
            <a:endParaRPr lang="en-IN" dirty="0"/>
          </a:p>
          <a:p>
            <a:pPr marL="101600" indent="0">
              <a:buNone/>
            </a:pPr>
            <a:endParaRPr lang="en-IN" dirty="0"/>
          </a:p>
        </p:txBody>
      </p:sp>
      <p:sp>
        <p:nvSpPr>
          <p:cNvPr id="52" name="Google Shape;52;ge105eb6765_0_31"/>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26</a:t>
            </a:fld>
            <a:endParaRPr/>
          </a:p>
        </p:txBody>
      </p:sp>
      <p:pic>
        <p:nvPicPr>
          <p:cNvPr id="55" name="Google Shape;55;ge105eb6765_0_31"/>
          <p:cNvPicPr preferRelativeResize="0"/>
          <p:nvPr/>
        </p:nvPicPr>
        <p:blipFill>
          <a:blip r:embed="rId3">
            <a:alphaModFix/>
          </a:blip>
          <a:stretch>
            <a:fillRect/>
          </a:stretch>
        </p:blipFill>
        <p:spPr>
          <a:xfrm>
            <a:off x="6793687" y="2063670"/>
            <a:ext cx="426675" cy="426675"/>
          </a:xfrm>
          <a:prstGeom prst="rect">
            <a:avLst/>
          </a:prstGeom>
          <a:noFill/>
          <a:ln>
            <a:noFill/>
          </a:ln>
        </p:spPr>
      </p:pic>
      <p:pic>
        <p:nvPicPr>
          <p:cNvPr id="56" name="Google Shape;56;ge105eb6765_0_31"/>
          <p:cNvPicPr preferRelativeResize="0"/>
          <p:nvPr/>
        </p:nvPicPr>
        <p:blipFill>
          <a:blip r:embed="rId4">
            <a:alphaModFix/>
          </a:blip>
          <a:stretch>
            <a:fillRect/>
          </a:stretch>
        </p:blipFill>
        <p:spPr>
          <a:xfrm>
            <a:off x="7763661" y="2643711"/>
            <a:ext cx="426675" cy="426675"/>
          </a:xfrm>
          <a:prstGeom prst="rect">
            <a:avLst/>
          </a:prstGeom>
          <a:noFill/>
          <a:ln>
            <a:noFill/>
          </a:ln>
        </p:spPr>
      </p:pic>
      <p:pic>
        <p:nvPicPr>
          <p:cNvPr id="57" name="Google Shape;57;ge105eb6765_0_31"/>
          <p:cNvPicPr preferRelativeResize="0"/>
          <p:nvPr/>
        </p:nvPicPr>
        <p:blipFill>
          <a:blip r:embed="rId5">
            <a:alphaModFix/>
          </a:blip>
          <a:stretch>
            <a:fillRect/>
          </a:stretch>
        </p:blipFill>
        <p:spPr>
          <a:xfrm>
            <a:off x="8126043" y="1878692"/>
            <a:ext cx="544451" cy="545556"/>
          </a:xfrm>
          <a:prstGeom prst="rect">
            <a:avLst/>
          </a:prstGeom>
          <a:noFill/>
          <a:ln>
            <a:noFill/>
          </a:ln>
        </p:spPr>
      </p:pic>
      <p:pic>
        <p:nvPicPr>
          <p:cNvPr id="58" name="Google Shape;58;ge105eb6765_0_31"/>
          <p:cNvPicPr preferRelativeResize="0"/>
          <p:nvPr/>
        </p:nvPicPr>
        <p:blipFill>
          <a:blip r:embed="rId6">
            <a:alphaModFix/>
          </a:blip>
          <a:stretch>
            <a:fillRect/>
          </a:stretch>
        </p:blipFill>
        <p:spPr>
          <a:xfrm>
            <a:off x="6463330" y="2773276"/>
            <a:ext cx="426675" cy="426675"/>
          </a:xfrm>
          <a:prstGeom prst="rect">
            <a:avLst/>
          </a:prstGeom>
          <a:noFill/>
          <a:ln>
            <a:noFill/>
          </a:ln>
        </p:spPr>
      </p:pic>
      <p:pic>
        <p:nvPicPr>
          <p:cNvPr id="59" name="Google Shape;59;ge105eb6765_0_31"/>
          <p:cNvPicPr preferRelativeResize="0"/>
          <p:nvPr/>
        </p:nvPicPr>
        <p:blipFill>
          <a:blip r:embed="rId7">
            <a:alphaModFix/>
          </a:blip>
          <a:stretch>
            <a:fillRect/>
          </a:stretch>
        </p:blipFill>
        <p:spPr>
          <a:xfrm>
            <a:off x="6733074" y="3309805"/>
            <a:ext cx="480151" cy="502483"/>
          </a:xfrm>
          <a:prstGeom prst="rect">
            <a:avLst/>
          </a:prstGeom>
          <a:noFill/>
          <a:ln>
            <a:noFill/>
          </a:ln>
        </p:spPr>
      </p:pic>
      <p:pic>
        <p:nvPicPr>
          <p:cNvPr id="60" name="Google Shape;60;ge105eb6765_0_31"/>
          <p:cNvPicPr preferRelativeResize="0"/>
          <p:nvPr/>
        </p:nvPicPr>
        <p:blipFill>
          <a:blip r:embed="rId8">
            <a:alphaModFix/>
          </a:blip>
          <a:stretch>
            <a:fillRect/>
          </a:stretch>
        </p:blipFill>
        <p:spPr>
          <a:xfrm>
            <a:off x="7161275" y="2616917"/>
            <a:ext cx="544454" cy="514888"/>
          </a:xfrm>
          <a:prstGeom prst="rect">
            <a:avLst/>
          </a:prstGeom>
          <a:noFill/>
          <a:ln>
            <a:noFill/>
          </a:ln>
        </p:spPr>
      </p:pic>
      <p:pic>
        <p:nvPicPr>
          <p:cNvPr id="61" name="Google Shape;61;ge105eb6765_0_31"/>
          <p:cNvPicPr preferRelativeResize="0"/>
          <p:nvPr/>
        </p:nvPicPr>
        <p:blipFill>
          <a:blip r:embed="rId9">
            <a:alphaModFix/>
          </a:blip>
          <a:stretch>
            <a:fillRect/>
          </a:stretch>
        </p:blipFill>
        <p:spPr>
          <a:xfrm>
            <a:off x="7372382" y="1533773"/>
            <a:ext cx="746926" cy="746926"/>
          </a:xfrm>
          <a:prstGeom prst="rect">
            <a:avLst/>
          </a:prstGeom>
          <a:noFill/>
          <a:ln>
            <a:noFill/>
          </a:ln>
        </p:spPr>
      </p:pic>
      <p:pic>
        <p:nvPicPr>
          <p:cNvPr id="62" name="Google Shape;62;ge105eb6765_0_31"/>
          <p:cNvPicPr preferRelativeResize="0"/>
          <p:nvPr/>
        </p:nvPicPr>
        <p:blipFill rotWithShape="1">
          <a:blip r:embed="rId10">
            <a:alphaModFix/>
          </a:blip>
          <a:srcRect l="12847" r="12675"/>
          <a:stretch/>
        </p:blipFill>
        <p:spPr>
          <a:xfrm>
            <a:off x="7316278" y="3614149"/>
            <a:ext cx="544450" cy="411207"/>
          </a:xfrm>
          <a:prstGeom prst="rect">
            <a:avLst/>
          </a:prstGeom>
          <a:noFill/>
          <a:ln>
            <a:noFill/>
          </a:ln>
        </p:spPr>
      </p:pic>
      <p:pic>
        <p:nvPicPr>
          <p:cNvPr id="63" name="Google Shape;63;ge105eb6765_0_31"/>
          <p:cNvPicPr preferRelativeResize="0"/>
          <p:nvPr/>
        </p:nvPicPr>
        <p:blipFill>
          <a:blip r:embed="rId11">
            <a:alphaModFix/>
          </a:blip>
          <a:stretch>
            <a:fillRect/>
          </a:stretch>
        </p:blipFill>
        <p:spPr>
          <a:xfrm>
            <a:off x="8035392" y="3289850"/>
            <a:ext cx="426675" cy="426675"/>
          </a:xfrm>
          <a:prstGeom prst="rect">
            <a:avLst/>
          </a:prstGeom>
          <a:noFill/>
          <a:ln>
            <a:noFill/>
          </a:ln>
        </p:spPr>
      </p:pic>
      <p:pic>
        <p:nvPicPr>
          <p:cNvPr id="64" name="Google Shape;64;ge105eb6765_0_31"/>
          <p:cNvPicPr preferRelativeResize="0"/>
          <p:nvPr/>
        </p:nvPicPr>
        <p:blipFill>
          <a:blip r:embed="rId12">
            <a:alphaModFix/>
          </a:blip>
          <a:stretch>
            <a:fillRect/>
          </a:stretch>
        </p:blipFill>
        <p:spPr>
          <a:xfrm>
            <a:off x="8248730" y="2607411"/>
            <a:ext cx="544449" cy="517827"/>
          </a:xfrm>
          <a:prstGeom prst="rect">
            <a:avLst/>
          </a:prstGeom>
          <a:noFill/>
          <a:ln>
            <a:noFill/>
          </a:ln>
        </p:spPr>
      </p:pic>
    </p:spTree>
    <p:extLst>
      <p:ext uri="{BB962C8B-B14F-4D97-AF65-F5344CB8AC3E}">
        <p14:creationId xmlns:p14="http://schemas.microsoft.com/office/powerpoint/2010/main" val="3033275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022" y="390899"/>
            <a:ext cx="6138040" cy="586563"/>
          </a:xfrm>
        </p:spPr>
        <p:txBody>
          <a:bodyPr/>
          <a:lstStyle/>
          <a:p>
            <a:r>
              <a:rPr lang="en-IN" sz="2000" dirty="0">
                <a:solidFill>
                  <a:srgbClr val="FFC000"/>
                </a:solidFill>
              </a:rPr>
              <a:t>Social </a:t>
            </a:r>
            <a:r>
              <a:rPr lang="en-IN" sz="2000" dirty="0">
                <a:solidFill>
                  <a:srgbClr val="00B0F0"/>
                </a:solidFill>
              </a:rPr>
              <a:t>Media Marketing </a:t>
            </a:r>
            <a:r>
              <a:rPr lang="en-IN" sz="2000" dirty="0">
                <a:solidFill>
                  <a:srgbClr val="FFC000"/>
                </a:solidFill>
              </a:rPr>
              <a:t>Strategy</a:t>
            </a:r>
            <a:endParaRPr lang="en-IN" sz="3600" dirty="0">
              <a:solidFill>
                <a:srgbClr val="FFC000"/>
              </a:solidFill>
            </a:endParaRPr>
          </a:p>
        </p:txBody>
      </p:sp>
      <p:sp>
        <p:nvSpPr>
          <p:cNvPr id="3" name="Text Placeholder 2"/>
          <p:cNvSpPr>
            <a:spLocks noGrp="1"/>
          </p:cNvSpPr>
          <p:nvPr>
            <p:ph type="body" idx="1"/>
          </p:nvPr>
        </p:nvSpPr>
        <p:spPr>
          <a:xfrm>
            <a:off x="441310" y="890444"/>
            <a:ext cx="8261130" cy="3636579"/>
          </a:xfrm>
        </p:spPr>
        <p:txBody>
          <a:bodyPr/>
          <a:lstStyle/>
          <a:p>
            <a:pPr marL="101600" indent="0">
              <a:buNone/>
            </a:pPr>
            <a:r>
              <a:rPr lang="en-IN" sz="1800" dirty="0">
                <a:solidFill>
                  <a:srgbClr val="00B0F0"/>
                </a:solidFill>
              </a:rPr>
              <a:t>1.Set the objectives/goals</a:t>
            </a:r>
          </a:p>
          <a:p>
            <a:pPr marL="101600" indent="0">
              <a:buNone/>
            </a:pPr>
            <a:r>
              <a:rPr lang="en-US" sz="1800" dirty="0">
                <a:solidFill>
                  <a:srgbClr val="FFC000"/>
                </a:solidFill>
              </a:rPr>
              <a:t>2. Know everything about your target audience</a:t>
            </a:r>
          </a:p>
          <a:p>
            <a:pPr marL="101600" indent="0">
              <a:buNone/>
            </a:pPr>
            <a:r>
              <a:rPr lang="en-IN" sz="1800" dirty="0">
                <a:solidFill>
                  <a:srgbClr val="00B0F0"/>
                </a:solidFill>
              </a:rPr>
              <a:t>3. Research the competition</a:t>
            </a:r>
          </a:p>
          <a:p>
            <a:pPr marL="101600" indent="0">
              <a:buNone/>
            </a:pPr>
            <a:r>
              <a:rPr lang="en-US" sz="1800" dirty="0">
                <a:solidFill>
                  <a:srgbClr val="FFC000"/>
                </a:solidFill>
              </a:rPr>
              <a:t>4. Select the right social media platform for audience</a:t>
            </a:r>
          </a:p>
          <a:p>
            <a:pPr marL="101600" indent="0">
              <a:buNone/>
            </a:pPr>
            <a:r>
              <a:rPr lang="en-IN" sz="1800" dirty="0">
                <a:solidFill>
                  <a:srgbClr val="00B0F0"/>
                </a:solidFill>
              </a:rPr>
              <a:t>5. Set brand guidelines</a:t>
            </a:r>
          </a:p>
          <a:p>
            <a:pPr marL="101600" indent="0">
              <a:buNone/>
            </a:pPr>
            <a:r>
              <a:rPr lang="en-US" sz="1800" dirty="0">
                <a:solidFill>
                  <a:srgbClr val="FFC000"/>
                </a:solidFill>
              </a:rPr>
              <a:t>6. Build your initial presence</a:t>
            </a:r>
          </a:p>
          <a:p>
            <a:pPr marL="101600" indent="0">
              <a:buNone/>
            </a:pPr>
            <a:r>
              <a:rPr lang="en-US" sz="1800" dirty="0">
                <a:solidFill>
                  <a:srgbClr val="00B0F0"/>
                </a:solidFill>
              </a:rPr>
              <a:t>7. Plan the type of content that you want to share with your audience</a:t>
            </a:r>
          </a:p>
          <a:p>
            <a:pPr marL="101600" indent="0">
              <a:buNone/>
            </a:pPr>
            <a:r>
              <a:rPr lang="en-IN" sz="1800" dirty="0">
                <a:solidFill>
                  <a:srgbClr val="FFC000"/>
                </a:solidFill>
              </a:rPr>
              <a:t>8. Create a social media content calendar</a:t>
            </a:r>
          </a:p>
          <a:p>
            <a:pPr marL="101600" indent="0">
              <a:buNone/>
            </a:pPr>
            <a:r>
              <a:rPr lang="en-US" sz="1800" dirty="0">
                <a:solidFill>
                  <a:srgbClr val="00B0F0"/>
                </a:solidFill>
              </a:rPr>
              <a:t>9. Run Advertisements on the social media platform to promote your products and services</a:t>
            </a:r>
          </a:p>
          <a:p>
            <a:pPr marL="101600" indent="0">
              <a:buNone/>
            </a:pPr>
            <a:r>
              <a:rPr lang="en-US" sz="1800" dirty="0">
                <a:solidFill>
                  <a:srgbClr val="FFC000"/>
                </a:solidFill>
              </a:rPr>
              <a:t>10. Test and evaluate your results</a:t>
            </a:r>
          </a:p>
          <a:p>
            <a:pPr marL="101600" indent="0">
              <a:buNone/>
            </a:pPr>
            <a:endParaRPr lang="en-IN" sz="1400" dirty="0"/>
          </a:p>
          <a:p>
            <a:pPr marL="101600" indent="0">
              <a:buNone/>
            </a:pPr>
            <a:endParaRPr lang="en-US" sz="1400" dirty="0"/>
          </a:p>
          <a:p>
            <a:pPr marL="101600" indent="0">
              <a:buNone/>
            </a:pPr>
            <a:endParaRPr lang="en-IN" sz="1400" dirty="0"/>
          </a:p>
          <a:p>
            <a:endParaRPr lang="en-IN" sz="1400"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IN" smtClean="0"/>
              <a:t>27</a:t>
            </a:fld>
            <a:endParaRPr lang="en-IN"/>
          </a:p>
        </p:txBody>
      </p:sp>
    </p:spTree>
    <p:extLst>
      <p:ext uri="{BB962C8B-B14F-4D97-AF65-F5344CB8AC3E}">
        <p14:creationId xmlns:p14="http://schemas.microsoft.com/office/powerpoint/2010/main" val="989749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022" y="390899"/>
            <a:ext cx="6138040" cy="586563"/>
          </a:xfrm>
        </p:spPr>
        <p:txBody>
          <a:bodyPr/>
          <a:lstStyle/>
          <a:p>
            <a:r>
              <a:rPr lang="en-IN" sz="2000" dirty="0">
                <a:solidFill>
                  <a:srgbClr val="FFC000"/>
                </a:solidFill>
              </a:rPr>
              <a:t>Social </a:t>
            </a:r>
            <a:r>
              <a:rPr lang="en-IN" sz="2000" dirty="0">
                <a:solidFill>
                  <a:srgbClr val="00B0F0"/>
                </a:solidFill>
              </a:rPr>
              <a:t>Media Marketing </a:t>
            </a:r>
            <a:r>
              <a:rPr lang="en-IN" sz="2000" dirty="0">
                <a:solidFill>
                  <a:srgbClr val="FFC000"/>
                </a:solidFill>
              </a:rPr>
              <a:t>Strategy</a:t>
            </a:r>
            <a:endParaRPr lang="en-IN" sz="3600" dirty="0">
              <a:solidFill>
                <a:srgbClr val="FFC000"/>
              </a:solidFill>
            </a:endParaRPr>
          </a:p>
        </p:txBody>
      </p:sp>
      <p:sp>
        <p:nvSpPr>
          <p:cNvPr id="3" name="Text Placeholder 2"/>
          <p:cNvSpPr>
            <a:spLocks noGrp="1"/>
          </p:cNvSpPr>
          <p:nvPr>
            <p:ph type="body" idx="1"/>
          </p:nvPr>
        </p:nvSpPr>
        <p:spPr>
          <a:xfrm>
            <a:off x="441310" y="890444"/>
            <a:ext cx="8261130" cy="3636579"/>
          </a:xfrm>
        </p:spPr>
        <p:txBody>
          <a:bodyPr/>
          <a:lstStyle/>
          <a:p>
            <a:pPr marL="101600" indent="0">
              <a:buNone/>
            </a:pPr>
            <a:r>
              <a:rPr lang="en-IN" sz="1800" b="1" u="sng" dirty="0">
                <a:solidFill>
                  <a:schemeClr val="tx1"/>
                </a:solidFill>
              </a:rPr>
              <a:t>1.Set the objectives/goals:-</a:t>
            </a:r>
          </a:p>
          <a:p>
            <a:pPr marL="101600" indent="0">
              <a:buNone/>
            </a:pPr>
            <a:r>
              <a:rPr lang="en-US" sz="1400" b="1" dirty="0">
                <a:solidFill>
                  <a:schemeClr val="tx1"/>
                </a:solidFill>
                <a:latin typeface="Mongolian Baiti" panose="03000500000000000000" pitchFamily="66" charset="0"/>
                <a:cs typeface="Mongolian Baiti" panose="03000500000000000000" pitchFamily="66" charset="0"/>
              </a:rPr>
              <a:t>First, set the objective that you want to achieve using Social Media Marketing. In general, there are the following 9 goals that every social media marketer wants to achieve:</a:t>
            </a:r>
          </a:p>
          <a:p>
            <a:pPr>
              <a:buFont typeface="Wingdings" panose="05000000000000000000" pitchFamily="2" charset="2"/>
              <a:buChar char="v"/>
            </a:pPr>
            <a:r>
              <a:rPr lang="en-US" sz="1400" dirty="0">
                <a:solidFill>
                  <a:schemeClr val="tx1"/>
                </a:solidFill>
              </a:rPr>
              <a:t>Increase brand awareness</a:t>
            </a:r>
          </a:p>
          <a:p>
            <a:pPr>
              <a:buFont typeface="Wingdings" panose="05000000000000000000" pitchFamily="2" charset="2"/>
              <a:buChar char="v"/>
            </a:pPr>
            <a:r>
              <a:rPr lang="en-US" sz="1400" dirty="0">
                <a:solidFill>
                  <a:schemeClr val="tx1"/>
                </a:solidFill>
              </a:rPr>
              <a:t>Generate new leads</a:t>
            </a:r>
          </a:p>
          <a:p>
            <a:pPr>
              <a:buFont typeface="Wingdings" panose="05000000000000000000" pitchFamily="2" charset="2"/>
              <a:buChar char="v"/>
            </a:pPr>
            <a:r>
              <a:rPr lang="en-US" sz="1400" dirty="0">
                <a:solidFill>
                  <a:schemeClr val="tx1"/>
                </a:solidFill>
              </a:rPr>
              <a:t>Grow revenue by increasing sales or signups</a:t>
            </a:r>
          </a:p>
          <a:p>
            <a:pPr>
              <a:buFont typeface="Wingdings" panose="05000000000000000000" pitchFamily="2" charset="2"/>
              <a:buChar char="v"/>
            </a:pPr>
            <a:r>
              <a:rPr lang="en-US" sz="1400" dirty="0">
                <a:solidFill>
                  <a:schemeClr val="tx1"/>
                </a:solidFill>
              </a:rPr>
              <a:t>Generate traffic to our website</a:t>
            </a:r>
          </a:p>
          <a:p>
            <a:pPr>
              <a:buFont typeface="Wingdings" panose="05000000000000000000" pitchFamily="2" charset="2"/>
              <a:buChar char="v"/>
            </a:pPr>
            <a:r>
              <a:rPr lang="en-US" sz="1400" dirty="0">
                <a:solidFill>
                  <a:schemeClr val="tx1"/>
                </a:solidFill>
              </a:rPr>
              <a:t>Boost band engagement</a:t>
            </a:r>
          </a:p>
          <a:p>
            <a:pPr>
              <a:buFont typeface="Wingdings" panose="05000000000000000000" pitchFamily="2" charset="2"/>
              <a:buChar char="v"/>
            </a:pPr>
            <a:r>
              <a:rPr lang="en-US" sz="1400" dirty="0">
                <a:solidFill>
                  <a:schemeClr val="tx1"/>
                </a:solidFill>
              </a:rPr>
              <a:t>Build a community around the business</a:t>
            </a:r>
          </a:p>
          <a:p>
            <a:pPr>
              <a:buFont typeface="Wingdings" panose="05000000000000000000" pitchFamily="2" charset="2"/>
              <a:buChar char="v"/>
            </a:pPr>
            <a:r>
              <a:rPr lang="en-US" sz="1400" dirty="0">
                <a:solidFill>
                  <a:schemeClr val="tx1"/>
                </a:solidFill>
              </a:rPr>
              <a:t>Offers social customer services</a:t>
            </a:r>
          </a:p>
          <a:p>
            <a:pPr>
              <a:buFont typeface="Wingdings" panose="05000000000000000000" pitchFamily="2" charset="2"/>
              <a:buChar char="v"/>
            </a:pPr>
            <a:r>
              <a:rPr lang="en-US" sz="1400" dirty="0">
                <a:solidFill>
                  <a:schemeClr val="tx1"/>
                </a:solidFill>
              </a:rPr>
              <a:t>Increase mentions in the press</a:t>
            </a:r>
          </a:p>
          <a:p>
            <a:pPr>
              <a:buFont typeface="Wingdings" panose="05000000000000000000" pitchFamily="2" charset="2"/>
              <a:buChar char="v"/>
            </a:pPr>
            <a:r>
              <a:rPr lang="en-US" sz="1400" dirty="0">
                <a:solidFill>
                  <a:schemeClr val="tx1"/>
                </a:solidFill>
              </a:rPr>
              <a:t>Listen to conversations about your brand</a:t>
            </a:r>
          </a:p>
          <a:p>
            <a:pPr marL="101600" indent="0">
              <a:buNone/>
            </a:pPr>
            <a:endParaRPr lang="en-IN" sz="1100" dirty="0">
              <a:solidFill>
                <a:schemeClr val="tx1"/>
              </a:solidFill>
              <a:latin typeface="Montserrat" panose="020B0604020202020204" charset="0"/>
            </a:endParaRPr>
          </a:p>
          <a:p>
            <a:pPr marL="101600" indent="0">
              <a:buNone/>
            </a:pPr>
            <a:endParaRPr lang="en-IN" sz="1100" dirty="0"/>
          </a:p>
          <a:p>
            <a:pPr marL="101600" indent="0">
              <a:buNone/>
            </a:pPr>
            <a:endParaRPr lang="en-US" sz="1100" dirty="0"/>
          </a:p>
          <a:p>
            <a:pPr marL="101600" indent="0">
              <a:buNone/>
            </a:pPr>
            <a:endParaRPr lang="en-IN" sz="1100" dirty="0"/>
          </a:p>
          <a:p>
            <a:endParaRPr lang="en-IN" sz="1100"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IN" smtClean="0"/>
              <a:t>28</a:t>
            </a:fld>
            <a:endParaRPr lang="en-IN"/>
          </a:p>
        </p:txBody>
      </p:sp>
    </p:spTree>
    <p:extLst>
      <p:ext uri="{BB962C8B-B14F-4D97-AF65-F5344CB8AC3E}">
        <p14:creationId xmlns:p14="http://schemas.microsoft.com/office/powerpoint/2010/main" val="2814842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022" y="390899"/>
            <a:ext cx="6138040" cy="586563"/>
          </a:xfrm>
        </p:spPr>
        <p:txBody>
          <a:bodyPr/>
          <a:lstStyle/>
          <a:p>
            <a:r>
              <a:rPr lang="en-IN" sz="2000" dirty="0">
                <a:solidFill>
                  <a:srgbClr val="FFC000"/>
                </a:solidFill>
              </a:rPr>
              <a:t>Social </a:t>
            </a:r>
            <a:r>
              <a:rPr lang="en-IN" sz="2000" dirty="0">
                <a:solidFill>
                  <a:srgbClr val="00B0F0"/>
                </a:solidFill>
              </a:rPr>
              <a:t>Media Marketing </a:t>
            </a:r>
            <a:r>
              <a:rPr lang="en-IN" sz="2000" dirty="0">
                <a:solidFill>
                  <a:srgbClr val="FFC000"/>
                </a:solidFill>
              </a:rPr>
              <a:t>Strategy</a:t>
            </a:r>
            <a:endParaRPr lang="en-IN" sz="3600" dirty="0">
              <a:solidFill>
                <a:srgbClr val="FFC000"/>
              </a:solidFill>
            </a:endParaRPr>
          </a:p>
        </p:txBody>
      </p:sp>
      <p:sp>
        <p:nvSpPr>
          <p:cNvPr id="3" name="Text Placeholder 2"/>
          <p:cNvSpPr>
            <a:spLocks noGrp="1"/>
          </p:cNvSpPr>
          <p:nvPr>
            <p:ph type="body" idx="1"/>
          </p:nvPr>
        </p:nvSpPr>
        <p:spPr>
          <a:xfrm>
            <a:off x="441310" y="890444"/>
            <a:ext cx="8261130" cy="3636579"/>
          </a:xfrm>
        </p:spPr>
        <p:txBody>
          <a:bodyPr/>
          <a:lstStyle/>
          <a:p>
            <a:pPr marL="101600" indent="0">
              <a:buNone/>
            </a:pPr>
            <a:r>
              <a:rPr lang="en-US" sz="1800" b="1" u="sng" dirty="0">
                <a:solidFill>
                  <a:schemeClr val="tx1"/>
                </a:solidFill>
              </a:rPr>
              <a:t>2. Know everything about your target audience:-</a:t>
            </a:r>
          </a:p>
          <a:p>
            <a:pPr marL="101600" indent="0">
              <a:buNone/>
            </a:pPr>
            <a:r>
              <a:rPr lang="en-US" sz="1400" dirty="0">
                <a:solidFill>
                  <a:schemeClr val="tx1"/>
                </a:solidFill>
              </a:rPr>
              <a:t>Once you define your objective, then know about your audience that what they want to see on a social media platform, which type of content they generally like and share. This strategy </a:t>
            </a:r>
            <a:r>
              <a:rPr lang="en-US" sz="1500" b="1" dirty="0">
                <a:solidFill>
                  <a:schemeClr val="tx1"/>
                </a:solidFill>
                <a:latin typeface="Times New Roman" panose="02020603050405020304" pitchFamily="18" charset="0"/>
                <a:cs typeface="Times New Roman" panose="02020603050405020304" pitchFamily="18" charset="0"/>
              </a:rPr>
              <a:t>helps you to know about your potential fans, customers, and followers that you really want to achieve and need</a:t>
            </a:r>
            <a:r>
              <a:rPr lang="en-US" sz="1400" dirty="0">
                <a:solidFill>
                  <a:schemeClr val="tx1"/>
                </a:solidFill>
              </a:rPr>
              <a:t>.</a:t>
            </a:r>
          </a:p>
          <a:p>
            <a:pPr marL="101600" indent="0">
              <a:buNone/>
            </a:pPr>
            <a:r>
              <a:rPr lang="en-US" sz="1400" dirty="0">
                <a:solidFill>
                  <a:schemeClr val="tx1"/>
                </a:solidFill>
              </a:rPr>
              <a:t>There are the following things that you should know about your audience -</a:t>
            </a:r>
          </a:p>
          <a:p>
            <a:pPr>
              <a:buFont typeface="Wingdings" panose="05000000000000000000" pitchFamily="2" charset="2"/>
              <a:buChar char="v"/>
            </a:pPr>
            <a:r>
              <a:rPr lang="en-US" sz="1400" dirty="0">
                <a:solidFill>
                  <a:schemeClr val="tx1"/>
                </a:solidFill>
              </a:rPr>
              <a:t>Who are they? (Example: their age, gender, location, interest, etc.)</a:t>
            </a:r>
          </a:p>
          <a:p>
            <a:pPr>
              <a:buFont typeface="Wingdings" panose="05000000000000000000" pitchFamily="2" charset="2"/>
              <a:buChar char="v"/>
            </a:pPr>
            <a:r>
              <a:rPr lang="en-US" sz="1400" dirty="0">
                <a:solidFill>
                  <a:schemeClr val="tx1"/>
                </a:solidFill>
              </a:rPr>
              <a:t>In which field they are interested? (Example: Entertainment, content, case studies, education, electronics, etc.)</a:t>
            </a:r>
          </a:p>
          <a:p>
            <a:pPr>
              <a:buFont typeface="Wingdings" panose="05000000000000000000" pitchFamily="2" charset="2"/>
              <a:buChar char="v"/>
            </a:pPr>
            <a:r>
              <a:rPr lang="en-US" sz="1400" dirty="0">
                <a:solidFill>
                  <a:schemeClr val="tx1"/>
                </a:solidFill>
              </a:rPr>
              <a:t>In which social media platform, they are generally online? (Example: Facebook, Instagram, Snapchat, and more)</a:t>
            </a:r>
          </a:p>
          <a:p>
            <a:pPr>
              <a:buFont typeface="Wingdings" panose="05000000000000000000" pitchFamily="2" charset="2"/>
              <a:buChar char="v"/>
            </a:pPr>
            <a:r>
              <a:rPr lang="en-US" sz="1400" dirty="0">
                <a:solidFill>
                  <a:schemeClr val="tx1"/>
                </a:solidFill>
              </a:rPr>
              <a:t>How do they consume the content? (Example: read social media posts, watch videos, etc.)</a:t>
            </a:r>
          </a:p>
          <a:p>
            <a:pPr marL="101600" indent="0">
              <a:buNone/>
            </a:pPr>
            <a:r>
              <a:rPr lang="en-US" sz="1400" b="1" dirty="0">
                <a:solidFill>
                  <a:schemeClr val="tx1"/>
                </a:solidFill>
              </a:rPr>
              <a:t>For example</a:t>
            </a:r>
            <a:r>
              <a:rPr lang="en-US" sz="1400" dirty="0">
                <a:solidFill>
                  <a:schemeClr val="tx1"/>
                </a:solidFill>
              </a:rPr>
              <a:t>, more than 75% of teenagers are on Facebook, Instagram, and Snapchat.</a:t>
            </a:r>
          </a:p>
          <a:p>
            <a:pPr marL="101600" indent="0">
              <a:buNone/>
            </a:pPr>
            <a:endParaRPr lang="en-US" sz="1400" dirty="0">
              <a:solidFill>
                <a:schemeClr val="tx1"/>
              </a:solidFill>
            </a:endParaRPr>
          </a:p>
          <a:p>
            <a:pPr marL="101600" indent="0">
              <a:buNone/>
            </a:pPr>
            <a:endParaRPr lang="en-IN" sz="1400" dirty="0"/>
          </a:p>
          <a:p>
            <a:pPr marL="101600" indent="0">
              <a:buNone/>
            </a:pPr>
            <a:endParaRPr lang="en-US" sz="1400" dirty="0"/>
          </a:p>
          <a:p>
            <a:pPr marL="101600" indent="0">
              <a:buNone/>
            </a:pPr>
            <a:endParaRPr lang="en-IN" sz="1400" dirty="0"/>
          </a:p>
          <a:p>
            <a:endParaRPr lang="en-IN" sz="1400"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IN" smtClean="0"/>
              <a:t>29</a:t>
            </a:fld>
            <a:endParaRPr lang="en-IN"/>
          </a:p>
        </p:txBody>
      </p:sp>
    </p:spTree>
    <p:extLst>
      <p:ext uri="{BB962C8B-B14F-4D97-AF65-F5344CB8AC3E}">
        <p14:creationId xmlns:p14="http://schemas.microsoft.com/office/powerpoint/2010/main" val="3385569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2"/>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3</a:t>
            </a:fld>
            <a:endParaRPr/>
          </a:p>
        </p:txBody>
      </p:sp>
      <p:sp>
        <p:nvSpPr>
          <p:cNvPr id="31" name="Google Shape;31;p2"/>
          <p:cNvSpPr txBox="1"/>
          <p:nvPr/>
        </p:nvSpPr>
        <p:spPr>
          <a:xfrm>
            <a:off x="621650" y="596600"/>
            <a:ext cx="7505400" cy="4109100"/>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000000"/>
              </a:buClr>
              <a:buSzPts val="1600"/>
              <a:buFont typeface="Arial"/>
              <a:buNone/>
            </a:pPr>
            <a:r>
              <a:rPr lang="en-IN" sz="1600" b="1" i="0" u="none" strike="noStrike" cap="none" dirty="0">
                <a:solidFill>
                  <a:srgbClr val="FF9E00"/>
                </a:solidFill>
                <a:latin typeface="Montserrat"/>
                <a:ea typeface="Montserrat"/>
                <a:cs typeface="Montserrat"/>
                <a:sym typeface="Montserrat"/>
              </a:rPr>
              <a:t>WHAT IS A </a:t>
            </a:r>
            <a:r>
              <a:rPr lang="en-IN" sz="1600" b="1" i="0" u="none" strike="noStrike" cap="none" dirty="0">
                <a:solidFill>
                  <a:schemeClr val="accent1"/>
                </a:solidFill>
                <a:latin typeface="Montserrat"/>
                <a:ea typeface="Montserrat"/>
                <a:cs typeface="Montserrat"/>
                <a:sym typeface="Montserrat"/>
              </a:rPr>
              <a:t> </a:t>
            </a:r>
            <a:r>
              <a:rPr lang="en-IN" sz="1600" b="1" dirty="0">
                <a:solidFill>
                  <a:schemeClr val="accent1"/>
                </a:solidFill>
                <a:latin typeface="Montserrat"/>
                <a:ea typeface="Montserrat"/>
                <a:cs typeface="Montserrat"/>
                <a:sym typeface="Montserrat"/>
              </a:rPr>
              <a:t>SOCIAL MEDIA</a:t>
            </a:r>
            <a:r>
              <a:rPr lang="en-IN" sz="1600" b="1" i="0" u="none" strike="noStrike" cap="none" dirty="0">
                <a:solidFill>
                  <a:schemeClr val="accent1"/>
                </a:solidFill>
                <a:latin typeface="Montserrat"/>
                <a:ea typeface="Montserrat"/>
                <a:cs typeface="Montserrat"/>
                <a:sym typeface="Montserrat"/>
              </a:rPr>
              <a:t> ?</a:t>
            </a:r>
          </a:p>
          <a:p>
            <a:pPr marL="0" marR="0" lvl="0" indent="0" algn="ctr" rtl="0">
              <a:lnSpc>
                <a:spcPct val="150000"/>
              </a:lnSpc>
              <a:spcBef>
                <a:spcPts val="0"/>
              </a:spcBef>
              <a:spcAft>
                <a:spcPts val="0"/>
              </a:spcAft>
              <a:buClr>
                <a:srgbClr val="000000"/>
              </a:buClr>
              <a:buSzPts val="1600"/>
              <a:buFont typeface="Arial"/>
              <a:buNone/>
            </a:pPr>
            <a:endParaRPr sz="1600" b="1" dirty="0">
              <a:solidFill>
                <a:schemeClr val="accent1"/>
              </a:solidFill>
              <a:latin typeface="Montserrat"/>
              <a:ea typeface="Montserrat"/>
              <a:cs typeface="Montserrat"/>
              <a:sym typeface="Montserrat"/>
            </a:endParaRPr>
          </a:p>
          <a:p>
            <a:pPr marL="0" marR="0" lvl="0" indent="0" algn="just" rtl="0">
              <a:lnSpc>
                <a:spcPct val="150000"/>
              </a:lnSpc>
              <a:spcBef>
                <a:spcPts val="0"/>
              </a:spcBef>
              <a:spcAft>
                <a:spcPts val="0"/>
              </a:spcAft>
              <a:buClr>
                <a:srgbClr val="000000"/>
              </a:buClr>
              <a:buSzPts val="1600"/>
              <a:buFont typeface="Arial"/>
              <a:buNone/>
            </a:pPr>
            <a:r>
              <a:rPr lang="en-IN" b="1" dirty="0">
                <a:latin typeface="Montserrat" panose="020B0604020202020204" charset="0"/>
                <a:ea typeface="Montserrat"/>
                <a:cs typeface="Montserrat"/>
                <a:sym typeface="Montserrat"/>
              </a:rPr>
              <a:t>Social Media</a:t>
            </a:r>
            <a:r>
              <a:rPr lang="en-IN" dirty="0">
                <a:latin typeface="Montserrat" panose="020B0604020202020204" charset="0"/>
                <a:ea typeface="Montserrat"/>
                <a:cs typeface="Montserrat"/>
                <a:sym typeface="Montserrat"/>
              </a:rPr>
              <a:t> refers to the content-based websites and applications designed to allow users to interact with each other and share created content </a:t>
            </a:r>
            <a:r>
              <a:rPr lang="en-IN" b="1" u="sng" dirty="0">
                <a:latin typeface="Montserrat" panose="020B0604020202020204" charset="0"/>
                <a:ea typeface="Montserrat"/>
                <a:cs typeface="Montserrat"/>
                <a:sym typeface="Montserrat"/>
              </a:rPr>
              <a:t>quickly, efficiently and in real-time. </a:t>
            </a:r>
          </a:p>
          <a:p>
            <a:pPr marL="0" marR="0" lvl="0" indent="0" algn="just" rtl="0">
              <a:lnSpc>
                <a:spcPct val="150000"/>
              </a:lnSpc>
              <a:spcBef>
                <a:spcPts val="0"/>
              </a:spcBef>
              <a:spcAft>
                <a:spcPts val="0"/>
              </a:spcAft>
              <a:buClr>
                <a:srgbClr val="000000"/>
              </a:buClr>
              <a:buSzPts val="1600"/>
              <a:buFont typeface="Arial"/>
              <a:buNone/>
            </a:pPr>
            <a:endParaRPr lang="en-IN" b="1" u="sng" dirty="0">
              <a:latin typeface="Montserrat"/>
              <a:ea typeface="Montserrat"/>
              <a:cs typeface="Montserrat"/>
              <a:sym typeface="Montserrat"/>
            </a:endParaRPr>
          </a:p>
          <a:p>
            <a:r>
              <a:rPr lang="en-US" dirty="0">
                <a:latin typeface="Montserrat" panose="020B0604020202020204" charset="0"/>
              </a:rPr>
              <a:t>Social Media is a trendy way of </a:t>
            </a:r>
            <a:r>
              <a:rPr lang="en-US" b="1" dirty="0">
                <a:latin typeface="Montserrat" panose="020B0604020202020204" charset="0"/>
              </a:rPr>
              <a:t>electronic communication</a:t>
            </a:r>
            <a:r>
              <a:rPr lang="en-US" dirty="0">
                <a:latin typeface="Montserrat" panose="020B0604020202020204" charset="0"/>
              </a:rPr>
              <a:t> through which we can create our online communication sites to share information, images, ideas, audios, videos, and other content with our friends, business partners, relatives, as well as customers.</a:t>
            </a:r>
          </a:p>
          <a:p>
            <a:endParaRPr lang="en-US" dirty="0">
              <a:latin typeface="Montserrat" panose="020B0604020202020204" charset="0"/>
            </a:endParaRPr>
          </a:p>
          <a:p>
            <a:r>
              <a:rPr lang="en-US" dirty="0">
                <a:latin typeface="Montserrat" panose="020B0604020202020204" charset="0"/>
              </a:rPr>
              <a:t>In simple words, we can say that social media is all about establishing communication between marketers and customers.</a:t>
            </a:r>
          </a:p>
          <a:p>
            <a:pPr marL="0" marR="0" lvl="0" indent="0" algn="just" rtl="0">
              <a:lnSpc>
                <a:spcPct val="150000"/>
              </a:lnSpc>
              <a:spcBef>
                <a:spcPts val="0"/>
              </a:spcBef>
              <a:spcAft>
                <a:spcPts val="0"/>
              </a:spcAft>
              <a:buClr>
                <a:srgbClr val="000000"/>
              </a:buClr>
              <a:buSzPts val="1600"/>
              <a:buFont typeface="Arial"/>
              <a:buNone/>
            </a:pPr>
            <a:endParaRPr lang="en-IN" sz="1200" b="1" u="sng" dirty="0">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022" y="390899"/>
            <a:ext cx="6138040" cy="586563"/>
          </a:xfrm>
        </p:spPr>
        <p:txBody>
          <a:bodyPr/>
          <a:lstStyle/>
          <a:p>
            <a:r>
              <a:rPr lang="en-IN" sz="2000" dirty="0">
                <a:solidFill>
                  <a:srgbClr val="FFC000"/>
                </a:solidFill>
              </a:rPr>
              <a:t>Social </a:t>
            </a:r>
            <a:r>
              <a:rPr lang="en-IN" sz="2000" dirty="0">
                <a:solidFill>
                  <a:srgbClr val="00B0F0"/>
                </a:solidFill>
              </a:rPr>
              <a:t>Media Marketing </a:t>
            </a:r>
            <a:r>
              <a:rPr lang="en-IN" sz="2000" dirty="0">
                <a:solidFill>
                  <a:srgbClr val="FFC000"/>
                </a:solidFill>
              </a:rPr>
              <a:t>Strategy</a:t>
            </a:r>
            <a:endParaRPr lang="en-IN" sz="3600" dirty="0">
              <a:solidFill>
                <a:srgbClr val="FFC000"/>
              </a:solidFill>
            </a:endParaRPr>
          </a:p>
        </p:txBody>
      </p:sp>
      <p:sp>
        <p:nvSpPr>
          <p:cNvPr id="3" name="Text Placeholder 2"/>
          <p:cNvSpPr>
            <a:spLocks noGrp="1"/>
          </p:cNvSpPr>
          <p:nvPr>
            <p:ph type="body" idx="1"/>
          </p:nvPr>
        </p:nvSpPr>
        <p:spPr>
          <a:xfrm>
            <a:off x="441310" y="890444"/>
            <a:ext cx="8261130" cy="3636579"/>
          </a:xfrm>
        </p:spPr>
        <p:txBody>
          <a:bodyPr/>
          <a:lstStyle/>
          <a:p>
            <a:pPr marL="101600" indent="0">
              <a:buNone/>
            </a:pPr>
            <a:r>
              <a:rPr lang="en-IN" sz="1800" b="1" u="sng" dirty="0">
                <a:solidFill>
                  <a:schemeClr val="tx1"/>
                </a:solidFill>
              </a:rPr>
              <a:t>3. Research the competition:-</a:t>
            </a:r>
          </a:p>
          <a:p>
            <a:pPr marL="101600" indent="0">
              <a:buNone/>
            </a:pPr>
            <a:r>
              <a:rPr lang="en-US" sz="1400" dirty="0">
                <a:solidFill>
                  <a:schemeClr val="tx1"/>
                </a:solidFill>
              </a:rPr>
              <a:t>Research your competitor's social medial marketing activity every day to reach the audience. </a:t>
            </a:r>
          </a:p>
          <a:p>
            <a:pPr marL="101600" indent="0">
              <a:buNone/>
            </a:pPr>
            <a:r>
              <a:rPr lang="en-US" sz="1400" dirty="0">
                <a:solidFill>
                  <a:schemeClr val="tx1"/>
                </a:solidFill>
              </a:rPr>
              <a:t>Spend most of the time to research the following questions -</a:t>
            </a:r>
          </a:p>
          <a:p>
            <a:pPr>
              <a:buFont typeface="Wingdings" panose="05000000000000000000" pitchFamily="2" charset="2"/>
              <a:buChar char="v"/>
            </a:pPr>
            <a:r>
              <a:rPr lang="en-US" sz="1400" dirty="0">
                <a:solidFill>
                  <a:schemeClr val="tx1"/>
                </a:solidFill>
              </a:rPr>
              <a:t>What kind of content are they publishing?</a:t>
            </a:r>
          </a:p>
          <a:p>
            <a:pPr>
              <a:buFont typeface="Wingdings" panose="05000000000000000000" pitchFamily="2" charset="2"/>
              <a:buChar char="v"/>
            </a:pPr>
            <a:r>
              <a:rPr lang="en-US" sz="1400" dirty="0">
                <a:solidFill>
                  <a:schemeClr val="tx1"/>
                </a:solidFill>
              </a:rPr>
              <a:t>In which platform they are most active?</a:t>
            </a:r>
          </a:p>
          <a:p>
            <a:pPr>
              <a:buFont typeface="Wingdings" panose="05000000000000000000" pitchFamily="2" charset="2"/>
              <a:buChar char="v"/>
            </a:pPr>
            <a:r>
              <a:rPr lang="en-US" sz="1400" dirty="0">
                <a:solidFill>
                  <a:schemeClr val="tx1"/>
                </a:solidFill>
              </a:rPr>
              <a:t>What hashtags do they use?</a:t>
            </a:r>
          </a:p>
          <a:p>
            <a:pPr>
              <a:buFont typeface="Wingdings" panose="05000000000000000000" pitchFamily="2" charset="2"/>
              <a:buChar char="v"/>
            </a:pPr>
            <a:r>
              <a:rPr lang="en-US" sz="1400" dirty="0">
                <a:solidFill>
                  <a:schemeClr val="tx1"/>
                </a:solidFill>
              </a:rPr>
              <a:t>What is the tone of their voice?</a:t>
            </a:r>
          </a:p>
          <a:p>
            <a:pPr>
              <a:buFont typeface="Wingdings" panose="05000000000000000000" pitchFamily="2" charset="2"/>
              <a:buChar char="v"/>
            </a:pPr>
            <a:r>
              <a:rPr lang="en-US" sz="1400" dirty="0">
                <a:solidFill>
                  <a:schemeClr val="tx1"/>
                </a:solidFill>
              </a:rPr>
              <a:t>What type of communication they have with their target audience?</a:t>
            </a:r>
          </a:p>
          <a:p>
            <a:pPr>
              <a:buFont typeface="Wingdings" panose="05000000000000000000" pitchFamily="2" charset="2"/>
              <a:buChar char="v"/>
            </a:pPr>
            <a:r>
              <a:rPr lang="en-US" sz="1400" dirty="0">
                <a:solidFill>
                  <a:schemeClr val="tx1"/>
                </a:solidFill>
              </a:rPr>
              <a:t>How much time they generally spend on social media platforms?</a:t>
            </a:r>
          </a:p>
          <a:p>
            <a:pPr marL="101600" indent="0">
              <a:buNone/>
            </a:pPr>
            <a:r>
              <a:rPr lang="en-US" sz="1400" b="1" dirty="0">
                <a:solidFill>
                  <a:schemeClr val="tx1"/>
                </a:solidFill>
              </a:rPr>
              <a:t>You can also conduct a competitive analysis to understand what your competitors are doing to target the audience and expand their industry.</a:t>
            </a:r>
          </a:p>
          <a:p>
            <a:pPr marL="101600" indent="0">
              <a:buNone/>
            </a:pPr>
            <a:endParaRPr lang="en-IN" sz="1000" b="1" dirty="0">
              <a:solidFill>
                <a:schemeClr val="tx1"/>
              </a:solidFill>
            </a:endParaRPr>
          </a:p>
          <a:p>
            <a:pPr marL="101600" indent="0">
              <a:buNone/>
            </a:pPr>
            <a:endParaRPr lang="en-IN" sz="1400" dirty="0"/>
          </a:p>
          <a:p>
            <a:pPr marL="101600" indent="0">
              <a:buNone/>
            </a:pPr>
            <a:endParaRPr lang="en-US" sz="1400" dirty="0"/>
          </a:p>
          <a:p>
            <a:pPr marL="101600" indent="0">
              <a:buNone/>
            </a:pPr>
            <a:endParaRPr lang="en-IN" sz="1400" dirty="0"/>
          </a:p>
          <a:p>
            <a:endParaRPr lang="en-IN" sz="1400"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IN" smtClean="0"/>
              <a:t>30</a:t>
            </a:fld>
            <a:endParaRPr lang="en-IN"/>
          </a:p>
        </p:txBody>
      </p:sp>
    </p:spTree>
    <p:extLst>
      <p:ext uri="{BB962C8B-B14F-4D97-AF65-F5344CB8AC3E}">
        <p14:creationId xmlns:p14="http://schemas.microsoft.com/office/powerpoint/2010/main" val="3860640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022" y="390899"/>
            <a:ext cx="6138040" cy="586563"/>
          </a:xfrm>
        </p:spPr>
        <p:txBody>
          <a:bodyPr/>
          <a:lstStyle/>
          <a:p>
            <a:r>
              <a:rPr lang="en-IN" sz="2000" dirty="0">
                <a:solidFill>
                  <a:srgbClr val="FFC000"/>
                </a:solidFill>
              </a:rPr>
              <a:t>Social </a:t>
            </a:r>
            <a:r>
              <a:rPr lang="en-IN" sz="2000" dirty="0">
                <a:solidFill>
                  <a:srgbClr val="00B0F0"/>
                </a:solidFill>
              </a:rPr>
              <a:t>Media Marketing </a:t>
            </a:r>
            <a:r>
              <a:rPr lang="en-IN" sz="2000" dirty="0">
                <a:solidFill>
                  <a:srgbClr val="FFC000"/>
                </a:solidFill>
              </a:rPr>
              <a:t>Strategy</a:t>
            </a:r>
            <a:endParaRPr lang="en-IN" sz="3600" dirty="0">
              <a:solidFill>
                <a:srgbClr val="FFC000"/>
              </a:solidFill>
            </a:endParaRPr>
          </a:p>
        </p:txBody>
      </p:sp>
      <p:sp>
        <p:nvSpPr>
          <p:cNvPr id="3" name="Text Placeholder 2"/>
          <p:cNvSpPr>
            <a:spLocks noGrp="1"/>
          </p:cNvSpPr>
          <p:nvPr>
            <p:ph type="body" idx="1"/>
          </p:nvPr>
        </p:nvSpPr>
        <p:spPr>
          <a:xfrm>
            <a:off x="441310" y="890444"/>
            <a:ext cx="8261130" cy="3636579"/>
          </a:xfrm>
        </p:spPr>
        <p:txBody>
          <a:bodyPr/>
          <a:lstStyle/>
          <a:p>
            <a:pPr marL="101600" indent="0">
              <a:buNone/>
            </a:pPr>
            <a:r>
              <a:rPr lang="en-US" sz="2400" b="1" u="sng" dirty="0">
                <a:solidFill>
                  <a:schemeClr val="tx1"/>
                </a:solidFill>
              </a:rPr>
              <a:t>4. Select the right social media platform for audience:-</a:t>
            </a:r>
          </a:p>
          <a:p>
            <a:pPr marL="101600" indent="0">
              <a:buNone/>
            </a:pPr>
            <a:endParaRPr lang="en-US" dirty="0"/>
          </a:p>
          <a:p>
            <a:pPr marL="101600" indent="0">
              <a:buNone/>
            </a:pPr>
            <a:r>
              <a:rPr lang="en-US" dirty="0"/>
              <a:t>We should have to analyze which social media platform is the most valuable for our business, which social media platform is the most effective for our audience, and where our target audience hags out.</a:t>
            </a:r>
            <a:endParaRPr lang="en-US" sz="1800" b="1" u="sng" dirty="0">
              <a:solidFill>
                <a:schemeClr val="tx1"/>
              </a:solidFill>
            </a:endParaRPr>
          </a:p>
          <a:p>
            <a:pPr marL="101600" indent="0">
              <a:buNone/>
            </a:pPr>
            <a:endParaRPr lang="en-IN" sz="1400" dirty="0"/>
          </a:p>
          <a:p>
            <a:pPr marL="101600" indent="0">
              <a:buNone/>
            </a:pPr>
            <a:endParaRPr lang="en-US" sz="1400" dirty="0"/>
          </a:p>
          <a:p>
            <a:pPr marL="101600" indent="0">
              <a:buNone/>
            </a:pPr>
            <a:endParaRPr lang="en-IN" sz="1400" dirty="0"/>
          </a:p>
          <a:p>
            <a:endParaRPr lang="en-IN" sz="1400"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IN" smtClean="0"/>
              <a:t>31</a:t>
            </a:fld>
            <a:endParaRPr lang="en-IN"/>
          </a:p>
        </p:txBody>
      </p:sp>
    </p:spTree>
    <p:extLst>
      <p:ext uri="{BB962C8B-B14F-4D97-AF65-F5344CB8AC3E}">
        <p14:creationId xmlns:p14="http://schemas.microsoft.com/office/powerpoint/2010/main" val="678957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022" y="390899"/>
            <a:ext cx="6138040" cy="586563"/>
          </a:xfrm>
        </p:spPr>
        <p:txBody>
          <a:bodyPr/>
          <a:lstStyle/>
          <a:p>
            <a:r>
              <a:rPr lang="en-IN" sz="2000" dirty="0">
                <a:solidFill>
                  <a:srgbClr val="FFC000"/>
                </a:solidFill>
              </a:rPr>
              <a:t>Social </a:t>
            </a:r>
            <a:r>
              <a:rPr lang="en-IN" sz="2000" dirty="0">
                <a:solidFill>
                  <a:srgbClr val="00B0F0"/>
                </a:solidFill>
              </a:rPr>
              <a:t>Media Marketing </a:t>
            </a:r>
            <a:r>
              <a:rPr lang="en-IN" sz="2000" dirty="0">
                <a:solidFill>
                  <a:srgbClr val="FFC000"/>
                </a:solidFill>
              </a:rPr>
              <a:t>Strategy</a:t>
            </a:r>
            <a:endParaRPr lang="en-IN" sz="3600" dirty="0">
              <a:solidFill>
                <a:srgbClr val="FFC000"/>
              </a:solidFill>
            </a:endParaRPr>
          </a:p>
        </p:txBody>
      </p:sp>
      <p:sp>
        <p:nvSpPr>
          <p:cNvPr id="3" name="Text Placeholder 2"/>
          <p:cNvSpPr>
            <a:spLocks noGrp="1"/>
          </p:cNvSpPr>
          <p:nvPr>
            <p:ph type="body" idx="1"/>
          </p:nvPr>
        </p:nvSpPr>
        <p:spPr>
          <a:xfrm>
            <a:off x="441310" y="890444"/>
            <a:ext cx="8261130" cy="3636579"/>
          </a:xfrm>
        </p:spPr>
        <p:txBody>
          <a:bodyPr/>
          <a:lstStyle/>
          <a:p>
            <a:pPr marL="101600" indent="0">
              <a:buNone/>
            </a:pPr>
            <a:r>
              <a:rPr lang="en-IN" sz="2400" b="1" u="sng" dirty="0">
                <a:solidFill>
                  <a:schemeClr val="tx1"/>
                </a:solidFill>
              </a:rPr>
              <a:t>5. Set brand guidelines:-</a:t>
            </a:r>
          </a:p>
          <a:p>
            <a:pPr marL="101600" indent="0">
              <a:buNone/>
            </a:pPr>
            <a:r>
              <a:rPr lang="en-US" dirty="0">
                <a:solidFill>
                  <a:schemeClr val="tx1"/>
                </a:solidFill>
              </a:rPr>
              <a:t>It is one of the most important steps for social media marketing strategy.</a:t>
            </a:r>
          </a:p>
          <a:p>
            <a:pPr marL="101600" indent="0">
              <a:buNone/>
            </a:pPr>
            <a:r>
              <a:rPr lang="en-US" dirty="0">
                <a:solidFill>
                  <a:schemeClr val="tx1"/>
                </a:solidFill>
              </a:rPr>
              <a:t>There are the following social media marketing brand guidelines -</a:t>
            </a:r>
          </a:p>
          <a:p>
            <a:pPr>
              <a:buFont typeface="Wingdings" panose="05000000000000000000" pitchFamily="2" charset="2"/>
              <a:buChar char="v"/>
            </a:pPr>
            <a:r>
              <a:rPr lang="en-US" dirty="0">
                <a:solidFill>
                  <a:schemeClr val="tx1"/>
                </a:solidFill>
              </a:rPr>
              <a:t>Brand voice</a:t>
            </a:r>
          </a:p>
          <a:p>
            <a:pPr>
              <a:buFont typeface="Wingdings" panose="05000000000000000000" pitchFamily="2" charset="2"/>
              <a:buChar char="v"/>
            </a:pPr>
            <a:r>
              <a:rPr lang="en-US" dirty="0">
                <a:solidFill>
                  <a:schemeClr val="tx1"/>
                </a:solidFill>
              </a:rPr>
              <a:t>Use of </a:t>
            </a:r>
            <a:r>
              <a:rPr lang="en-US" dirty="0" err="1">
                <a:solidFill>
                  <a:schemeClr val="tx1"/>
                </a:solidFill>
              </a:rPr>
              <a:t>emojis</a:t>
            </a:r>
            <a:endParaRPr lang="en-US" dirty="0">
              <a:solidFill>
                <a:schemeClr val="tx1"/>
              </a:solidFill>
            </a:endParaRPr>
          </a:p>
          <a:p>
            <a:pPr>
              <a:buFont typeface="Wingdings" panose="05000000000000000000" pitchFamily="2" charset="2"/>
              <a:buChar char="v"/>
            </a:pPr>
            <a:r>
              <a:rPr lang="en-US" dirty="0">
                <a:solidFill>
                  <a:schemeClr val="tx1"/>
                </a:solidFill>
              </a:rPr>
              <a:t>Use of hashtags</a:t>
            </a:r>
          </a:p>
          <a:p>
            <a:pPr>
              <a:buFont typeface="Wingdings" panose="05000000000000000000" pitchFamily="2" charset="2"/>
              <a:buChar char="v"/>
            </a:pPr>
            <a:r>
              <a:rPr lang="en-US" dirty="0">
                <a:solidFill>
                  <a:schemeClr val="tx1"/>
                </a:solidFill>
              </a:rPr>
              <a:t>Protocol on interacting with the audience</a:t>
            </a:r>
          </a:p>
          <a:p>
            <a:pPr>
              <a:buFont typeface="Wingdings" panose="05000000000000000000" pitchFamily="2" charset="2"/>
              <a:buChar char="v"/>
            </a:pPr>
            <a:r>
              <a:rPr lang="en-US" dirty="0">
                <a:solidFill>
                  <a:schemeClr val="tx1"/>
                </a:solidFill>
              </a:rPr>
              <a:t>Banned words/topics</a:t>
            </a:r>
          </a:p>
          <a:p>
            <a:pPr marL="101600" indent="0">
              <a:buNone/>
            </a:pPr>
            <a:endParaRPr lang="en-IN" sz="1800" b="1" u="sng" dirty="0">
              <a:solidFill>
                <a:schemeClr val="tx1"/>
              </a:solidFill>
            </a:endParaRPr>
          </a:p>
          <a:p>
            <a:pPr marL="101600" indent="0">
              <a:buNone/>
            </a:pPr>
            <a:endParaRPr lang="en-IN" sz="1400" dirty="0"/>
          </a:p>
          <a:p>
            <a:pPr marL="101600" indent="0">
              <a:buNone/>
            </a:pPr>
            <a:endParaRPr lang="en-US" sz="1400" dirty="0"/>
          </a:p>
          <a:p>
            <a:pPr marL="101600" indent="0">
              <a:buNone/>
            </a:pPr>
            <a:endParaRPr lang="en-IN" sz="1400" dirty="0"/>
          </a:p>
          <a:p>
            <a:endParaRPr lang="en-IN" sz="1400"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IN" smtClean="0"/>
              <a:t>32</a:t>
            </a:fld>
            <a:endParaRPr lang="en-IN"/>
          </a:p>
        </p:txBody>
      </p:sp>
    </p:spTree>
    <p:extLst>
      <p:ext uri="{BB962C8B-B14F-4D97-AF65-F5344CB8AC3E}">
        <p14:creationId xmlns:p14="http://schemas.microsoft.com/office/powerpoint/2010/main" val="2261002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022" y="390899"/>
            <a:ext cx="6138040" cy="586563"/>
          </a:xfrm>
        </p:spPr>
        <p:txBody>
          <a:bodyPr/>
          <a:lstStyle/>
          <a:p>
            <a:r>
              <a:rPr lang="en-IN" sz="2000" dirty="0">
                <a:solidFill>
                  <a:srgbClr val="FFC000"/>
                </a:solidFill>
              </a:rPr>
              <a:t>Social </a:t>
            </a:r>
            <a:r>
              <a:rPr lang="en-IN" sz="2000" dirty="0">
                <a:solidFill>
                  <a:srgbClr val="00B0F0"/>
                </a:solidFill>
              </a:rPr>
              <a:t>Media Marketing </a:t>
            </a:r>
            <a:r>
              <a:rPr lang="en-IN" sz="2000" dirty="0">
                <a:solidFill>
                  <a:srgbClr val="FFC000"/>
                </a:solidFill>
              </a:rPr>
              <a:t>Strategy</a:t>
            </a:r>
            <a:endParaRPr lang="en-IN" sz="3600" dirty="0">
              <a:solidFill>
                <a:srgbClr val="FFC000"/>
              </a:solidFill>
            </a:endParaRPr>
          </a:p>
        </p:txBody>
      </p:sp>
      <p:sp>
        <p:nvSpPr>
          <p:cNvPr id="3" name="Text Placeholder 2"/>
          <p:cNvSpPr>
            <a:spLocks noGrp="1"/>
          </p:cNvSpPr>
          <p:nvPr>
            <p:ph type="body" idx="1"/>
          </p:nvPr>
        </p:nvSpPr>
        <p:spPr>
          <a:xfrm>
            <a:off x="441310" y="890444"/>
            <a:ext cx="8261130" cy="3636579"/>
          </a:xfrm>
        </p:spPr>
        <p:txBody>
          <a:bodyPr/>
          <a:lstStyle/>
          <a:p>
            <a:pPr marL="101600" indent="0">
              <a:buNone/>
            </a:pPr>
            <a:r>
              <a:rPr lang="en-US" b="1" u="sng" dirty="0">
                <a:solidFill>
                  <a:schemeClr val="tx1"/>
                </a:solidFill>
              </a:rPr>
              <a:t>6. Build your initial presence:-</a:t>
            </a:r>
          </a:p>
          <a:p>
            <a:pPr marL="101600" indent="0">
              <a:buNone/>
            </a:pPr>
            <a:r>
              <a:rPr lang="en-US" sz="1400" dirty="0">
                <a:solidFill>
                  <a:schemeClr val="tx1"/>
                </a:solidFill>
              </a:rPr>
              <a:t>Building an initial presence includes a small introduction about your business, which mainly includes small business information, a few images, and our first post to target the audience.</a:t>
            </a:r>
          </a:p>
          <a:p>
            <a:pPr marL="101600" indent="0">
              <a:buNone/>
            </a:pPr>
            <a:r>
              <a:rPr lang="en-US" sz="1400" dirty="0">
                <a:solidFill>
                  <a:schemeClr val="tx1"/>
                </a:solidFill>
              </a:rPr>
              <a:t>There are the following steps include in the stage of initial presence -</a:t>
            </a:r>
          </a:p>
          <a:p>
            <a:pPr>
              <a:buFont typeface="Wingdings" panose="05000000000000000000" pitchFamily="2" charset="2"/>
              <a:buChar char="v"/>
            </a:pPr>
            <a:r>
              <a:rPr lang="en-US" sz="1400" b="1" dirty="0">
                <a:solidFill>
                  <a:schemeClr val="tx1"/>
                </a:solidFill>
              </a:rPr>
              <a:t>Enter business information -</a:t>
            </a:r>
            <a:r>
              <a:rPr lang="en-US" sz="1400" dirty="0">
                <a:solidFill>
                  <a:schemeClr val="tx1"/>
                </a:solidFill>
              </a:rPr>
              <a:t> It includes an overview of your business, contact details, and link to your website.</a:t>
            </a:r>
          </a:p>
          <a:p>
            <a:pPr>
              <a:buFont typeface="Wingdings" panose="05000000000000000000" pitchFamily="2" charset="2"/>
              <a:buChar char="v"/>
            </a:pPr>
            <a:r>
              <a:rPr lang="en-US" sz="1400" b="1" dirty="0">
                <a:solidFill>
                  <a:schemeClr val="tx1"/>
                </a:solidFill>
              </a:rPr>
              <a:t>Upload images -</a:t>
            </a:r>
            <a:r>
              <a:rPr lang="en-US" sz="1400" dirty="0">
                <a:solidFill>
                  <a:schemeClr val="tx1"/>
                </a:solidFill>
              </a:rPr>
              <a:t> It includes a recognizable profile image such as a logo. Always remember that image is designed in the proper size and responsible for both desktop and mobile views.</a:t>
            </a:r>
          </a:p>
          <a:p>
            <a:pPr>
              <a:buFont typeface="Wingdings" panose="05000000000000000000" pitchFamily="2" charset="2"/>
              <a:buChar char="v"/>
            </a:pPr>
            <a:r>
              <a:rPr lang="en-US" sz="1400" b="1" dirty="0">
                <a:solidFill>
                  <a:schemeClr val="tx1"/>
                </a:solidFill>
              </a:rPr>
              <a:t>Create your first post -</a:t>
            </a:r>
            <a:r>
              <a:rPr lang="en-US" sz="1400" dirty="0">
                <a:solidFill>
                  <a:schemeClr val="tx1"/>
                </a:solidFill>
              </a:rPr>
              <a:t> It is the most visible page for your audience, so always create this page more interactive and good looking.</a:t>
            </a:r>
          </a:p>
          <a:p>
            <a:pPr>
              <a:buFont typeface="Wingdings" panose="05000000000000000000" pitchFamily="2" charset="2"/>
              <a:buChar char="v"/>
            </a:pPr>
            <a:r>
              <a:rPr lang="en-US" sz="1400" b="1" dirty="0">
                <a:solidFill>
                  <a:schemeClr val="tx1"/>
                </a:solidFill>
              </a:rPr>
              <a:t>Follow your contacts -</a:t>
            </a:r>
            <a:r>
              <a:rPr lang="en-US" sz="1400" dirty="0">
                <a:solidFill>
                  <a:schemeClr val="tx1"/>
                </a:solidFill>
              </a:rPr>
              <a:t> First, start following with those loyal customers who frequently like and follow your account and posts to grow your business.</a:t>
            </a:r>
          </a:p>
          <a:p>
            <a:pPr marL="101600" indent="0">
              <a:buNone/>
            </a:pPr>
            <a:endParaRPr lang="en-US" b="1" u="sng" dirty="0">
              <a:solidFill>
                <a:schemeClr val="tx1"/>
              </a:solidFill>
            </a:endParaRPr>
          </a:p>
          <a:p>
            <a:pPr marL="101600" indent="0">
              <a:buNone/>
            </a:pPr>
            <a:endParaRPr lang="en-IN" sz="1400" dirty="0"/>
          </a:p>
          <a:p>
            <a:pPr marL="101600" indent="0">
              <a:buNone/>
            </a:pPr>
            <a:endParaRPr lang="en-US" sz="1400" dirty="0"/>
          </a:p>
          <a:p>
            <a:pPr marL="101600" indent="0">
              <a:buNone/>
            </a:pPr>
            <a:endParaRPr lang="en-IN" sz="1400" dirty="0"/>
          </a:p>
          <a:p>
            <a:endParaRPr lang="en-IN" sz="1400"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IN" smtClean="0"/>
              <a:t>33</a:t>
            </a:fld>
            <a:endParaRPr lang="en-IN"/>
          </a:p>
        </p:txBody>
      </p:sp>
    </p:spTree>
    <p:extLst>
      <p:ext uri="{BB962C8B-B14F-4D97-AF65-F5344CB8AC3E}">
        <p14:creationId xmlns:p14="http://schemas.microsoft.com/office/powerpoint/2010/main" val="2370032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022" y="390899"/>
            <a:ext cx="6138040" cy="586563"/>
          </a:xfrm>
        </p:spPr>
        <p:txBody>
          <a:bodyPr/>
          <a:lstStyle/>
          <a:p>
            <a:r>
              <a:rPr lang="en-IN" sz="2000" dirty="0">
                <a:solidFill>
                  <a:srgbClr val="FFC000"/>
                </a:solidFill>
              </a:rPr>
              <a:t>Social </a:t>
            </a:r>
            <a:r>
              <a:rPr lang="en-IN" sz="2000" dirty="0">
                <a:solidFill>
                  <a:srgbClr val="00B0F0"/>
                </a:solidFill>
              </a:rPr>
              <a:t>Media Marketing </a:t>
            </a:r>
            <a:r>
              <a:rPr lang="en-IN" sz="2000" dirty="0">
                <a:solidFill>
                  <a:srgbClr val="FFC000"/>
                </a:solidFill>
              </a:rPr>
              <a:t>Strategy</a:t>
            </a:r>
            <a:endParaRPr lang="en-IN" sz="3600" dirty="0">
              <a:solidFill>
                <a:srgbClr val="FFC000"/>
              </a:solidFill>
            </a:endParaRPr>
          </a:p>
        </p:txBody>
      </p:sp>
      <p:sp>
        <p:nvSpPr>
          <p:cNvPr id="3" name="Text Placeholder 2"/>
          <p:cNvSpPr>
            <a:spLocks noGrp="1"/>
          </p:cNvSpPr>
          <p:nvPr>
            <p:ph type="body" idx="1"/>
          </p:nvPr>
        </p:nvSpPr>
        <p:spPr>
          <a:xfrm>
            <a:off x="441310" y="890444"/>
            <a:ext cx="8261130" cy="3636579"/>
          </a:xfrm>
        </p:spPr>
        <p:txBody>
          <a:bodyPr/>
          <a:lstStyle/>
          <a:p>
            <a:pPr marL="101600" indent="0">
              <a:buNone/>
            </a:pPr>
            <a:r>
              <a:rPr lang="en-US" sz="1800" b="1" u="sng" dirty="0">
                <a:solidFill>
                  <a:schemeClr val="tx1"/>
                </a:solidFill>
              </a:rPr>
              <a:t>7. Plan the type of content that you want to share with your audience:-</a:t>
            </a:r>
          </a:p>
          <a:p>
            <a:pPr marL="101600" indent="0">
              <a:buNone/>
            </a:pPr>
            <a:r>
              <a:rPr lang="en-US" sz="1600" dirty="0">
                <a:solidFill>
                  <a:schemeClr val="tx1"/>
                </a:solidFill>
              </a:rPr>
              <a:t>Content is one the most effective way to achieve our objectives on social media platforms, so always plan to share effective, valuable, informative, and high-quality content with your audience.</a:t>
            </a:r>
          </a:p>
          <a:p>
            <a:pPr marL="101600" indent="0">
              <a:buNone/>
            </a:pPr>
            <a:r>
              <a:rPr lang="en-US" sz="1600" dirty="0">
                <a:solidFill>
                  <a:schemeClr val="tx1"/>
                </a:solidFill>
              </a:rPr>
              <a:t>There are the following various types of content are available on the social media platforms -</a:t>
            </a:r>
          </a:p>
          <a:p>
            <a:pPr>
              <a:buFont typeface="Wingdings" panose="05000000000000000000" pitchFamily="2" charset="2"/>
              <a:buChar char="v"/>
            </a:pPr>
            <a:r>
              <a:rPr lang="en-US" sz="1600" dirty="0">
                <a:solidFill>
                  <a:schemeClr val="tx1"/>
                </a:solidFill>
              </a:rPr>
              <a:t>Photos</a:t>
            </a:r>
          </a:p>
          <a:p>
            <a:pPr>
              <a:buFont typeface="Wingdings" panose="05000000000000000000" pitchFamily="2" charset="2"/>
              <a:buChar char="v"/>
            </a:pPr>
            <a:r>
              <a:rPr lang="en-US" sz="1600" dirty="0">
                <a:solidFill>
                  <a:schemeClr val="tx1"/>
                </a:solidFill>
              </a:rPr>
              <a:t>Videos</a:t>
            </a:r>
          </a:p>
          <a:p>
            <a:pPr>
              <a:buFont typeface="Wingdings" panose="05000000000000000000" pitchFamily="2" charset="2"/>
              <a:buChar char="v"/>
            </a:pPr>
            <a:r>
              <a:rPr lang="en-US" sz="1600" dirty="0">
                <a:solidFill>
                  <a:schemeClr val="tx1"/>
                </a:solidFill>
              </a:rPr>
              <a:t>Graphics</a:t>
            </a:r>
          </a:p>
          <a:p>
            <a:pPr>
              <a:buFont typeface="Wingdings" panose="05000000000000000000" pitchFamily="2" charset="2"/>
              <a:buChar char="v"/>
            </a:pPr>
            <a:r>
              <a:rPr lang="en-US" sz="1600" dirty="0">
                <a:solidFill>
                  <a:schemeClr val="tx1"/>
                </a:solidFill>
              </a:rPr>
              <a:t>Articles</a:t>
            </a:r>
          </a:p>
          <a:p>
            <a:pPr>
              <a:buFont typeface="Wingdings" panose="05000000000000000000" pitchFamily="2" charset="2"/>
              <a:buChar char="v"/>
            </a:pPr>
            <a:r>
              <a:rPr lang="en-US" sz="1600" dirty="0">
                <a:solidFill>
                  <a:schemeClr val="tx1"/>
                </a:solidFill>
              </a:rPr>
              <a:t>Livestreams</a:t>
            </a:r>
          </a:p>
          <a:p>
            <a:pPr>
              <a:buFont typeface="Wingdings" panose="05000000000000000000" pitchFamily="2" charset="2"/>
              <a:buChar char="v"/>
            </a:pPr>
            <a:r>
              <a:rPr lang="en-US" sz="1600" dirty="0">
                <a:solidFill>
                  <a:schemeClr val="tx1"/>
                </a:solidFill>
              </a:rPr>
              <a:t>Stories</a:t>
            </a:r>
          </a:p>
          <a:p>
            <a:pPr marL="101600" indent="0">
              <a:buNone/>
            </a:pPr>
            <a:endParaRPr lang="en-US" sz="1800" b="1" u="sng" dirty="0">
              <a:solidFill>
                <a:schemeClr val="tx1"/>
              </a:solidFill>
            </a:endParaRPr>
          </a:p>
          <a:p>
            <a:pPr marL="101600" indent="0">
              <a:buNone/>
            </a:pPr>
            <a:endParaRPr lang="en-IN" sz="1400" dirty="0"/>
          </a:p>
          <a:p>
            <a:pPr marL="101600" indent="0">
              <a:buNone/>
            </a:pPr>
            <a:endParaRPr lang="en-US" sz="1400" dirty="0"/>
          </a:p>
          <a:p>
            <a:pPr marL="101600" indent="0">
              <a:buNone/>
            </a:pPr>
            <a:endParaRPr lang="en-IN" sz="1400" dirty="0"/>
          </a:p>
          <a:p>
            <a:endParaRPr lang="en-IN" sz="1400"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IN" smtClean="0"/>
              <a:t>34</a:t>
            </a:fld>
            <a:endParaRPr lang="en-IN"/>
          </a:p>
        </p:txBody>
      </p:sp>
    </p:spTree>
    <p:extLst>
      <p:ext uri="{BB962C8B-B14F-4D97-AF65-F5344CB8AC3E}">
        <p14:creationId xmlns:p14="http://schemas.microsoft.com/office/powerpoint/2010/main" val="2383217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022" y="390899"/>
            <a:ext cx="6138040" cy="586563"/>
          </a:xfrm>
        </p:spPr>
        <p:txBody>
          <a:bodyPr/>
          <a:lstStyle/>
          <a:p>
            <a:r>
              <a:rPr lang="en-IN" sz="2000" dirty="0">
                <a:solidFill>
                  <a:srgbClr val="FFC000"/>
                </a:solidFill>
              </a:rPr>
              <a:t>Social </a:t>
            </a:r>
            <a:r>
              <a:rPr lang="en-IN" sz="2000" dirty="0">
                <a:solidFill>
                  <a:srgbClr val="00B0F0"/>
                </a:solidFill>
              </a:rPr>
              <a:t>Media Marketing </a:t>
            </a:r>
            <a:r>
              <a:rPr lang="en-IN" sz="2000" dirty="0">
                <a:solidFill>
                  <a:srgbClr val="FFC000"/>
                </a:solidFill>
              </a:rPr>
              <a:t>Strategy</a:t>
            </a:r>
            <a:endParaRPr lang="en-IN" sz="3600" dirty="0">
              <a:solidFill>
                <a:srgbClr val="FFC000"/>
              </a:solidFill>
            </a:endParaRPr>
          </a:p>
        </p:txBody>
      </p:sp>
      <p:sp>
        <p:nvSpPr>
          <p:cNvPr id="3" name="Text Placeholder 2"/>
          <p:cNvSpPr>
            <a:spLocks noGrp="1"/>
          </p:cNvSpPr>
          <p:nvPr>
            <p:ph type="body" idx="1"/>
          </p:nvPr>
        </p:nvSpPr>
        <p:spPr>
          <a:xfrm>
            <a:off x="441310" y="1587062"/>
            <a:ext cx="8261130" cy="2939961"/>
          </a:xfrm>
        </p:spPr>
        <p:txBody>
          <a:bodyPr/>
          <a:lstStyle/>
          <a:p>
            <a:pPr marL="101600" indent="0">
              <a:buNone/>
            </a:pPr>
            <a:r>
              <a:rPr lang="en-IN" sz="2400" b="1" u="sng" dirty="0">
                <a:solidFill>
                  <a:schemeClr val="tx1"/>
                </a:solidFill>
              </a:rPr>
              <a:t>8. Create a social media content calendar:-</a:t>
            </a:r>
          </a:p>
          <a:p>
            <a:pPr marL="101600" indent="0">
              <a:buNone/>
            </a:pPr>
            <a:r>
              <a:rPr lang="en-US" sz="2400" dirty="0">
                <a:solidFill>
                  <a:schemeClr val="tx1"/>
                </a:solidFill>
                <a:latin typeface="Times New Roman" panose="02020603050405020304" pitchFamily="18" charset="0"/>
                <a:cs typeface="Times New Roman" panose="02020603050405020304" pitchFamily="18" charset="0"/>
              </a:rPr>
              <a:t>A content calendar helps us to see how frequently we are publishing content for our audience.</a:t>
            </a:r>
            <a:endParaRPr lang="en-IN" b="1" u="sng" dirty="0">
              <a:solidFill>
                <a:schemeClr val="tx1"/>
              </a:solidFill>
              <a:latin typeface="Times New Roman" panose="02020603050405020304" pitchFamily="18" charset="0"/>
              <a:cs typeface="Times New Roman" panose="02020603050405020304" pitchFamily="18" charset="0"/>
            </a:endParaRPr>
          </a:p>
          <a:p>
            <a:pPr marL="101600" indent="0">
              <a:buNone/>
            </a:pPr>
            <a:endParaRPr lang="en-IN" sz="1600" dirty="0">
              <a:solidFill>
                <a:schemeClr val="tx1"/>
              </a:solidFill>
              <a:latin typeface="Times New Roman" panose="02020603050405020304" pitchFamily="18" charset="0"/>
              <a:cs typeface="Times New Roman" panose="02020603050405020304" pitchFamily="18" charset="0"/>
            </a:endParaRPr>
          </a:p>
          <a:p>
            <a:pPr marL="101600" indent="0">
              <a:buNone/>
            </a:pPr>
            <a:endParaRPr lang="en-US" sz="1400" dirty="0"/>
          </a:p>
          <a:p>
            <a:pPr marL="101600" indent="0">
              <a:buNone/>
            </a:pPr>
            <a:endParaRPr lang="en-IN" sz="1400" dirty="0"/>
          </a:p>
          <a:p>
            <a:endParaRPr lang="en-IN" sz="1400"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IN" smtClean="0"/>
              <a:t>35</a:t>
            </a:fld>
            <a:endParaRPr lang="en-IN"/>
          </a:p>
        </p:txBody>
      </p:sp>
    </p:spTree>
    <p:extLst>
      <p:ext uri="{BB962C8B-B14F-4D97-AF65-F5344CB8AC3E}">
        <p14:creationId xmlns:p14="http://schemas.microsoft.com/office/powerpoint/2010/main" val="3369394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022" y="390899"/>
            <a:ext cx="6138040" cy="586563"/>
          </a:xfrm>
        </p:spPr>
        <p:txBody>
          <a:bodyPr/>
          <a:lstStyle/>
          <a:p>
            <a:r>
              <a:rPr lang="en-IN" sz="2000" dirty="0">
                <a:solidFill>
                  <a:srgbClr val="FFC000"/>
                </a:solidFill>
              </a:rPr>
              <a:t>Social </a:t>
            </a:r>
            <a:r>
              <a:rPr lang="en-IN" sz="2000" dirty="0">
                <a:solidFill>
                  <a:srgbClr val="00B0F0"/>
                </a:solidFill>
              </a:rPr>
              <a:t>Media Marketing </a:t>
            </a:r>
            <a:r>
              <a:rPr lang="en-IN" sz="2000" dirty="0">
                <a:solidFill>
                  <a:srgbClr val="FFC000"/>
                </a:solidFill>
              </a:rPr>
              <a:t>Strategy</a:t>
            </a:r>
            <a:endParaRPr lang="en-IN" sz="3600" dirty="0">
              <a:solidFill>
                <a:srgbClr val="FFC000"/>
              </a:solidFill>
            </a:endParaRPr>
          </a:p>
        </p:txBody>
      </p:sp>
      <p:sp>
        <p:nvSpPr>
          <p:cNvPr id="3" name="Text Placeholder 2"/>
          <p:cNvSpPr>
            <a:spLocks noGrp="1"/>
          </p:cNvSpPr>
          <p:nvPr>
            <p:ph type="body" idx="1"/>
          </p:nvPr>
        </p:nvSpPr>
        <p:spPr>
          <a:xfrm>
            <a:off x="441310" y="890444"/>
            <a:ext cx="8261130" cy="3636579"/>
          </a:xfrm>
        </p:spPr>
        <p:txBody>
          <a:bodyPr/>
          <a:lstStyle/>
          <a:p>
            <a:pPr marL="101600" indent="0">
              <a:buNone/>
            </a:pPr>
            <a:r>
              <a:rPr lang="en-US" b="1" u="sng" dirty="0">
                <a:solidFill>
                  <a:schemeClr val="tx1"/>
                </a:solidFill>
              </a:rPr>
              <a:t>9. Run Advertisements on the social media platform to promote your products and services:-</a:t>
            </a:r>
          </a:p>
          <a:p>
            <a:pPr marL="101600" indent="0">
              <a:buNone/>
            </a:pPr>
            <a:endParaRPr lang="en-US" sz="700" dirty="0">
              <a:solidFill>
                <a:schemeClr val="tx1"/>
              </a:solidFill>
            </a:endParaRPr>
          </a:p>
          <a:p>
            <a:pPr marL="101600" indent="0">
              <a:buNone/>
            </a:pPr>
            <a:r>
              <a:rPr lang="en-US" sz="1400" dirty="0">
                <a:solidFill>
                  <a:schemeClr val="tx1"/>
                </a:solidFill>
              </a:rPr>
              <a:t>All social media platforms allow us to run various advertisements (paid as well as unpaid) on social media to increase the size of our business and audience.</a:t>
            </a:r>
          </a:p>
          <a:p>
            <a:pPr>
              <a:buFont typeface="Wingdings" panose="05000000000000000000" pitchFamily="2" charset="2"/>
              <a:buChar char="v"/>
            </a:pPr>
            <a:r>
              <a:rPr lang="en-US" sz="1400" dirty="0">
                <a:solidFill>
                  <a:schemeClr val="tx1"/>
                </a:solidFill>
              </a:rPr>
              <a:t>There are the following types of ads that you run on the social media platform -</a:t>
            </a:r>
          </a:p>
          <a:p>
            <a:pPr>
              <a:buFont typeface="Wingdings" panose="05000000000000000000" pitchFamily="2" charset="2"/>
              <a:buChar char="v"/>
            </a:pPr>
            <a:r>
              <a:rPr lang="en-US" sz="1400" b="1" dirty="0">
                <a:solidFill>
                  <a:schemeClr val="tx1"/>
                </a:solidFill>
              </a:rPr>
              <a:t>Storewide discounts -</a:t>
            </a:r>
            <a:r>
              <a:rPr lang="en-US" sz="1400" dirty="0">
                <a:solidFill>
                  <a:schemeClr val="tx1"/>
                </a:solidFill>
              </a:rPr>
              <a:t> It allows the audience to select and purchase products as well as services at a discounted price.</a:t>
            </a:r>
          </a:p>
          <a:p>
            <a:pPr>
              <a:buFont typeface="Wingdings" panose="05000000000000000000" pitchFamily="2" charset="2"/>
              <a:buChar char="v"/>
            </a:pPr>
            <a:r>
              <a:rPr lang="en-US" sz="1400" b="1" dirty="0">
                <a:solidFill>
                  <a:schemeClr val="tx1"/>
                </a:solidFill>
              </a:rPr>
              <a:t>New product promotions -</a:t>
            </a:r>
            <a:r>
              <a:rPr lang="en-US" sz="1400" dirty="0">
                <a:solidFill>
                  <a:schemeClr val="tx1"/>
                </a:solidFill>
              </a:rPr>
              <a:t> The main aim to run these ads is to aware the audience about newly released products.</a:t>
            </a:r>
          </a:p>
          <a:p>
            <a:pPr>
              <a:buFont typeface="Wingdings" panose="05000000000000000000" pitchFamily="2" charset="2"/>
              <a:buChar char="v"/>
            </a:pPr>
            <a:r>
              <a:rPr lang="en-US" sz="1400" b="1" dirty="0">
                <a:solidFill>
                  <a:schemeClr val="tx1"/>
                </a:solidFill>
              </a:rPr>
              <a:t>New customer deals -</a:t>
            </a:r>
            <a:r>
              <a:rPr lang="en-US" sz="1400" dirty="0">
                <a:solidFill>
                  <a:schemeClr val="tx1"/>
                </a:solidFill>
              </a:rPr>
              <a:t> It is designed to encourage the audience to purchase their products from your site.</a:t>
            </a:r>
          </a:p>
          <a:p>
            <a:pPr>
              <a:buFont typeface="Wingdings" panose="05000000000000000000" pitchFamily="2" charset="2"/>
              <a:buChar char="v"/>
            </a:pPr>
            <a:r>
              <a:rPr lang="en-US" sz="1400" b="1" dirty="0">
                <a:solidFill>
                  <a:schemeClr val="tx1"/>
                </a:solidFill>
              </a:rPr>
              <a:t>Events/Webinar promotions -</a:t>
            </a:r>
            <a:r>
              <a:rPr lang="en-US" sz="1400" dirty="0">
                <a:solidFill>
                  <a:schemeClr val="tx1"/>
                </a:solidFill>
              </a:rPr>
              <a:t> It is used to invite the audience to join your events to increase their attention.</a:t>
            </a:r>
          </a:p>
          <a:p>
            <a:pPr marL="101600" indent="0">
              <a:buNone/>
            </a:pPr>
            <a:endParaRPr lang="en-US" b="1" u="sng" dirty="0">
              <a:solidFill>
                <a:schemeClr val="tx1"/>
              </a:solidFill>
            </a:endParaRPr>
          </a:p>
          <a:p>
            <a:pPr marL="101600" indent="0">
              <a:buNone/>
            </a:pPr>
            <a:endParaRPr lang="en-IN" sz="1400" dirty="0"/>
          </a:p>
          <a:p>
            <a:pPr marL="101600" indent="0">
              <a:buNone/>
            </a:pPr>
            <a:endParaRPr lang="en-US" sz="1400" dirty="0"/>
          </a:p>
          <a:p>
            <a:pPr marL="101600" indent="0">
              <a:buNone/>
            </a:pPr>
            <a:endParaRPr lang="en-IN" sz="1400" dirty="0"/>
          </a:p>
          <a:p>
            <a:endParaRPr lang="en-IN" sz="1400"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IN" smtClean="0"/>
              <a:t>36</a:t>
            </a:fld>
            <a:endParaRPr lang="en-IN"/>
          </a:p>
        </p:txBody>
      </p:sp>
    </p:spTree>
    <p:extLst>
      <p:ext uri="{BB962C8B-B14F-4D97-AF65-F5344CB8AC3E}">
        <p14:creationId xmlns:p14="http://schemas.microsoft.com/office/powerpoint/2010/main" val="1155033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022" y="390899"/>
            <a:ext cx="6138040" cy="586563"/>
          </a:xfrm>
        </p:spPr>
        <p:txBody>
          <a:bodyPr/>
          <a:lstStyle/>
          <a:p>
            <a:r>
              <a:rPr lang="en-IN" sz="2000" dirty="0">
                <a:solidFill>
                  <a:srgbClr val="FFC000"/>
                </a:solidFill>
              </a:rPr>
              <a:t>Social </a:t>
            </a:r>
            <a:r>
              <a:rPr lang="en-IN" sz="2000" dirty="0">
                <a:solidFill>
                  <a:srgbClr val="00B0F0"/>
                </a:solidFill>
              </a:rPr>
              <a:t>Media Marketing </a:t>
            </a:r>
            <a:r>
              <a:rPr lang="en-IN" sz="2000" dirty="0">
                <a:solidFill>
                  <a:srgbClr val="FFC000"/>
                </a:solidFill>
              </a:rPr>
              <a:t>Strategy</a:t>
            </a:r>
            <a:endParaRPr lang="en-IN" sz="3600" dirty="0">
              <a:solidFill>
                <a:srgbClr val="FFC000"/>
              </a:solidFill>
            </a:endParaRPr>
          </a:p>
        </p:txBody>
      </p:sp>
      <p:sp>
        <p:nvSpPr>
          <p:cNvPr id="3" name="Text Placeholder 2"/>
          <p:cNvSpPr>
            <a:spLocks noGrp="1"/>
          </p:cNvSpPr>
          <p:nvPr>
            <p:ph type="body" idx="1"/>
          </p:nvPr>
        </p:nvSpPr>
        <p:spPr>
          <a:xfrm>
            <a:off x="441310" y="977462"/>
            <a:ext cx="8261130" cy="3549561"/>
          </a:xfrm>
        </p:spPr>
        <p:txBody>
          <a:bodyPr/>
          <a:lstStyle/>
          <a:p>
            <a:pPr marL="101600" indent="0">
              <a:buNone/>
            </a:pPr>
            <a:r>
              <a:rPr lang="en-US" b="1" u="sng" dirty="0">
                <a:solidFill>
                  <a:schemeClr val="tx1"/>
                </a:solidFill>
              </a:rPr>
              <a:t>10. Test and evaluate your results:-</a:t>
            </a:r>
          </a:p>
          <a:p>
            <a:pPr marL="101600" indent="0">
              <a:buNone/>
            </a:pPr>
            <a:r>
              <a:rPr lang="en-US" sz="1800" dirty="0">
                <a:solidFill>
                  <a:schemeClr val="tx1"/>
                </a:solidFill>
              </a:rPr>
              <a:t>You can evaluate the use of a social media platform based on the following parameter -</a:t>
            </a:r>
          </a:p>
          <a:p>
            <a:pPr>
              <a:buFont typeface="Wingdings" panose="05000000000000000000" pitchFamily="2" charset="2"/>
              <a:buChar char="v"/>
            </a:pPr>
            <a:r>
              <a:rPr lang="en-US" sz="1800" dirty="0">
                <a:solidFill>
                  <a:schemeClr val="tx1"/>
                </a:solidFill>
              </a:rPr>
              <a:t>Followers/Likes - It is used to analyze the size of our social media audience.</a:t>
            </a:r>
          </a:p>
          <a:p>
            <a:pPr>
              <a:buFont typeface="Wingdings" panose="05000000000000000000" pitchFamily="2" charset="2"/>
              <a:buChar char="v"/>
            </a:pPr>
            <a:r>
              <a:rPr lang="en-US" sz="1800" dirty="0">
                <a:solidFill>
                  <a:schemeClr val="tx1"/>
                </a:solidFill>
              </a:rPr>
              <a:t>Reach - It displays how many people seeing your social media posts.</a:t>
            </a:r>
          </a:p>
          <a:p>
            <a:pPr>
              <a:buFont typeface="Wingdings" panose="05000000000000000000" pitchFamily="2" charset="2"/>
              <a:buChar char="v"/>
            </a:pPr>
            <a:r>
              <a:rPr lang="en-US" sz="1800" dirty="0">
                <a:solidFill>
                  <a:schemeClr val="tx1"/>
                </a:solidFill>
              </a:rPr>
              <a:t>Engagements - It shows the number of Likes, comments, and shares that we received on our content.</a:t>
            </a:r>
          </a:p>
          <a:p>
            <a:pPr>
              <a:buFont typeface="Wingdings" panose="05000000000000000000" pitchFamily="2" charset="2"/>
              <a:buChar char="v"/>
            </a:pPr>
            <a:r>
              <a:rPr lang="en-US" sz="1800" dirty="0">
                <a:solidFill>
                  <a:schemeClr val="tx1"/>
                </a:solidFill>
              </a:rPr>
              <a:t>Clicks - It shows the number of clicks that we received on our post.</a:t>
            </a:r>
          </a:p>
          <a:p>
            <a:pPr marL="101600" indent="0">
              <a:buNone/>
            </a:pPr>
            <a:br>
              <a:rPr lang="en-US" sz="1800" dirty="0"/>
            </a:br>
            <a:endParaRPr lang="en-US" sz="1800" b="1" u="sng" dirty="0">
              <a:solidFill>
                <a:schemeClr val="tx1"/>
              </a:solidFill>
            </a:endParaRPr>
          </a:p>
          <a:p>
            <a:pPr marL="101600" indent="0">
              <a:buNone/>
            </a:pPr>
            <a:endParaRPr lang="en-IN" sz="1400" dirty="0"/>
          </a:p>
          <a:p>
            <a:pPr marL="101600" indent="0">
              <a:buNone/>
            </a:pPr>
            <a:endParaRPr lang="en-US" sz="1400" dirty="0"/>
          </a:p>
          <a:p>
            <a:pPr marL="101600" indent="0">
              <a:buNone/>
            </a:pPr>
            <a:endParaRPr lang="en-IN" sz="1400" dirty="0"/>
          </a:p>
          <a:p>
            <a:endParaRPr lang="en-IN" sz="1400"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IN" smtClean="0"/>
              <a:t>37</a:t>
            </a:fld>
            <a:endParaRPr lang="en-IN"/>
          </a:p>
        </p:txBody>
      </p:sp>
    </p:spTree>
    <p:extLst>
      <p:ext uri="{BB962C8B-B14F-4D97-AF65-F5344CB8AC3E}">
        <p14:creationId xmlns:p14="http://schemas.microsoft.com/office/powerpoint/2010/main" val="508708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022" y="390899"/>
            <a:ext cx="6138040" cy="586563"/>
          </a:xfrm>
        </p:spPr>
        <p:txBody>
          <a:bodyPr/>
          <a:lstStyle/>
          <a:p>
            <a:r>
              <a:rPr lang="en-IN" sz="2800" dirty="0">
                <a:solidFill>
                  <a:srgbClr val="FFC000"/>
                </a:solidFill>
              </a:rPr>
              <a:t>Social </a:t>
            </a:r>
            <a:r>
              <a:rPr lang="en-IN" sz="2800" dirty="0">
                <a:solidFill>
                  <a:srgbClr val="00B0F0"/>
                </a:solidFill>
              </a:rPr>
              <a:t>Media Marketing </a:t>
            </a:r>
            <a:r>
              <a:rPr lang="en-IN" sz="2800" dirty="0">
                <a:solidFill>
                  <a:srgbClr val="FFC000"/>
                </a:solidFill>
              </a:rPr>
              <a:t>Tools</a:t>
            </a:r>
            <a:endParaRPr lang="en-IN" sz="4400" dirty="0">
              <a:solidFill>
                <a:srgbClr val="FFC000"/>
              </a:solidFill>
            </a:endParaRPr>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IN" smtClean="0"/>
              <a:t>38</a:t>
            </a:fld>
            <a:endParaRPr lang="en-IN"/>
          </a:p>
        </p:txBody>
      </p:sp>
      <p:pic>
        <p:nvPicPr>
          <p:cNvPr id="3074" name="Picture 2" descr="Social Media Marketing Tuto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881" y="1896227"/>
            <a:ext cx="6480174" cy="2846873"/>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a:spLocks noGrp="1"/>
          </p:cNvSpPr>
          <p:nvPr>
            <p:ph type="body" idx="1"/>
          </p:nvPr>
        </p:nvSpPr>
        <p:spPr>
          <a:xfrm>
            <a:off x="326368" y="977462"/>
            <a:ext cx="5580063" cy="1462088"/>
          </a:xfrm>
        </p:spPr>
        <p:txBody>
          <a:bodyPr/>
          <a:lstStyle/>
          <a:p>
            <a:pPr marL="101600" indent="0">
              <a:buNone/>
            </a:pPr>
            <a:r>
              <a:rPr lang="en-IN" sz="2800" dirty="0">
                <a:solidFill>
                  <a:schemeClr val="tx1"/>
                </a:solidFill>
                <a:latin typeface="Times New Roman" panose="02020603050405020304" pitchFamily="18" charset="0"/>
                <a:cs typeface="Times New Roman" panose="02020603050405020304" pitchFamily="18" charset="0"/>
              </a:rPr>
              <a:t>1.SocialOomph:-</a:t>
            </a:r>
          </a:p>
          <a:p>
            <a:pPr marL="101600" indent="0">
              <a:buNone/>
            </a:pPr>
            <a:r>
              <a:rPr lang="en-IN" sz="1200" b="1" dirty="0"/>
              <a:t>Website:</a:t>
            </a:r>
            <a:r>
              <a:rPr lang="en-IN" sz="1200" dirty="0"/>
              <a:t> </a:t>
            </a:r>
            <a:r>
              <a:rPr lang="en-IN" sz="1200" dirty="0">
                <a:hlinkClick r:id="rId3"/>
              </a:rPr>
              <a:t>https://www.socialoomph.com/</a:t>
            </a:r>
            <a:endParaRPr lang="en-IN" sz="800" dirty="0">
              <a:solidFill>
                <a:schemeClr val="tx1"/>
              </a:solidFill>
              <a:latin typeface="Times New Roman" panose="02020603050405020304" pitchFamily="18" charset="0"/>
              <a:cs typeface="Times New Roman" panose="02020603050405020304" pitchFamily="18" charset="0"/>
            </a:endParaRPr>
          </a:p>
          <a:p>
            <a:pPr marL="101600" indent="0">
              <a:buNone/>
            </a:pPr>
            <a:br>
              <a:rPr lang="en-US" sz="1800" dirty="0"/>
            </a:br>
            <a:endParaRPr lang="en-US" sz="1800" b="1" u="sng" dirty="0">
              <a:solidFill>
                <a:schemeClr val="tx1"/>
              </a:solidFill>
            </a:endParaRPr>
          </a:p>
          <a:p>
            <a:pPr marL="101600" indent="0">
              <a:buNone/>
            </a:pPr>
            <a:endParaRPr lang="en-IN" sz="1400" dirty="0"/>
          </a:p>
          <a:p>
            <a:pPr marL="101600" indent="0">
              <a:buNone/>
            </a:pPr>
            <a:endParaRPr lang="en-US" sz="1400" dirty="0"/>
          </a:p>
          <a:p>
            <a:pPr marL="101600" indent="0">
              <a:buNone/>
            </a:pPr>
            <a:endParaRPr lang="en-IN" sz="1400" dirty="0"/>
          </a:p>
          <a:p>
            <a:endParaRPr lang="en-IN" sz="1400" dirty="0"/>
          </a:p>
        </p:txBody>
      </p:sp>
    </p:spTree>
    <p:extLst>
      <p:ext uri="{BB962C8B-B14F-4D97-AF65-F5344CB8AC3E}">
        <p14:creationId xmlns:p14="http://schemas.microsoft.com/office/powerpoint/2010/main" val="3807801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022" y="390899"/>
            <a:ext cx="6138040" cy="586563"/>
          </a:xfrm>
        </p:spPr>
        <p:txBody>
          <a:bodyPr/>
          <a:lstStyle/>
          <a:p>
            <a:r>
              <a:rPr lang="en-IN" sz="2800" dirty="0">
                <a:solidFill>
                  <a:srgbClr val="FFC000"/>
                </a:solidFill>
              </a:rPr>
              <a:t>Social </a:t>
            </a:r>
            <a:r>
              <a:rPr lang="en-IN" sz="2800" dirty="0">
                <a:solidFill>
                  <a:srgbClr val="00B0F0"/>
                </a:solidFill>
              </a:rPr>
              <a:t>Media Marketing </a:t>
            </a:r>
            <a:r>
              <a:rPr lang="en-IN" sz="2800" dirty="0">
                <a:solidFill>
                  <a:srgbClr val="FFC000"/>
                </a:solidFill>
              </a:rPr>
              <a:t>Tools</a:t>
            </a:r>
            <a:endParaRPr lang="en-IN" sz="4400" dirty="0">
              <a:solidFill>
                <a:srgbClr val="FFC000"/>
              </a:solidFill>
            </a:endParaRPr>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IN" smtClean="0"/>
              <a:t>39</a:t>
            </a:fld>
            <a:endParaRPr lang="en-IN"/>
          </a:p>
        </p:txBody>
      </p:sp>
      <p:sp>
        <p:nvSpPr>
          <p:cNvPr id="7" name="Text Placeholder 2"/>
          <p:cNvSpPr>
            <a:spLocks noGrp="1"/>
          </p:cNvSpPr>
          <p:nvPr>
            <p:ph type="body" idx="1"/>
          </p:nvPr>
        </p:nvSpPr>
        <p:spPr>
          <a:xfrm>
            <a:off x="368410" y="716694"/>
            <a:ext cx="5580063" cy="1345708"/>
          </a:xfrm>
        </p:spPr>
        <p:txBody>
          <a:bodyPr/>
          <a:lstStyle/>
          <a:p>
            <a:pPr marL="101600" indent="0">
              <a:buNone/>
            </a:pPr>
            <a:r>
              <a:rPr lang="en-IN" b="1" u="sng" dirty="0">
                <a:solidFill>
                  <a:schemeClr val="tx1"/>
                </a:solidFill>
              </a:rPr>
              <a:t>2. </a:t>
            </a:r>
            <a:r>
              <a:rPr lang="en-IN" b="1" u="sng" dirty="0" err="1">
                <a:solidFill>
                  <a:schemeClr val="tx1"/>
                </a:solidFill>
              </a:rPr>
              <a:t>PostPlanner</a:t>
            </a:r>
            <a:r>
              <a:rPr lang="en-IN" b="1" u="sng" dirty="0">
                <a:solidFill>
                  <a:schemeClr val="tx1"/>
                </a:solidFill>
              </a:rPr>
              <a:t>:-</a:t>
            </a:r>
          </a:p>
          <a:p>
            <a:pPr marL="101600" indent="0">
              <a:buNone/>
            </a:pPr>
            <a:r>
              <a:rPr lang="en-US" sz="1200" b="1" u="sng" dirty="0">
                <a:solidFill>
                  <a:schemeClr val="tx1"/>
                </a:solidFill>
              </a:rPr>
              <a:t> </a:t>
            </a:r>
            <a:br>
              <a:rPr lang="en-US" b="1" u="sng" dirty="0">
                <a:solidFill>
                  <a:schemeClr val="tx1"/>
                </a:solidFill>
              </a:rPr>
            </a:br>
            <a:r>
              <a:rPr lang="en-IN" sz="1200" b="1" dirty="0">
                <a:solidFill>
                  <a:schemeClr val="tx1"/>
                </a:solidFill>
              </a:rPr>
              <a:t>Website:</a:t>
            </a:r>
            <a:r>
              <a:rPr lang="en-IN" sz="1200" dirty="0">
                <a:solidFill>
                  <a:schemeClr val="tx1"/>
                </a:solidFill>
              </a:rPr>
              <a:t> </a:t>
            </a:r>
            <a:r>
              <a:rPr lang="en-IN" sz="1200" dirty="0">
                <a:solidFill>
                  <a:schemeClr val="tx1"/>
                </a:solidFill>
                <a:hlinkClick r:id="rId2"/>
              </a:rPr>
              <a:t>https://www.postplanner.com/</a:t>
            </a:r>
            <a:br>
              <a:rPr lang="en-IN" dirty="0"/>
            </a:br>
            <a:endParaRPr lang="en-US" b="1" u="sng" dirty="0">
              <a:solidFill>
                <a:schemeClr val="tx1"/>
              </a:solidFill>
            </a:endParaRPr>
          </a:p>
          <a:p>
            <a:pPr marL="101600" indent="0">
              <a:buNone/>
            </a:pPr>
            <a:endParaRPr lang="en-IN" sz="1400" dirty="0"/>
          </a:p>
          <a:p>
            <a:pPr marL="101600" indent="0">
              <a:buNone/>
            </a:pPr>
            <a:endParaRPr lang="en-US" sz="1400" dirty="0"/>
          </a:p>
          <a:p>
            <a:pPr marL="101600" indent="0">
              <a:buNone/>
            </a:pPr>
            <a:endParaRPr lang="en-IN" sz="1400" dirty="0"/>
          </a:p>
          <a:p>
            <a:endParaRPr lang="en-IN" sz="1400" dirty="0"/>
          </a:p>
        </p:txBody>
      </p:sp>
      <p:pic>
        <p:nvPicPr>
          <p:cNvPr id="3076" name="Picture 4" descr="Social Media Marketing Tuto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310" y="1639614"/>
            <a:ext cx="5481584" cy="316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74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976" y="453432"/>
            <a:ext cx="6011770" cy="502572"/>
          </a:xfrm>
        </p:spPr>
        <p:txBody>
          <a:bodyPr/>
          <a:lstStyle/>
          <a:p>
            <a:r>
              <a:rPr lang="en-IN" sz="1800" dirty="0">
                <a:solidFill>
                  <a:srgbClr val="FF9E00"/>
                </a:solidFill>
              </a:rPr>
              <a:t>WHAT IS A </a:t>
            </a:r>
            <a:r>
              <a:rPr lang="en-IN" sz="1800" dirty="0">
                <a:solidFill>
                  <a:schemeClr val="accent1"/>
                </a:solidFill>
              </a:rPr>
              <a:t> SOCIAL MEDIA MARKETING ?</a:t>
            </a:r>
            <a:br>
              <a:rPr lang="en-IN" sz="1800" dirty="0">
                <a:solidFill>
                  <a:schemeClr val="accent1"/>
                </a:solidFill>
              </a:rPr>
            </a:br>
            <a:endParaRPr lang="en-IN" sz="18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840974" y="956004"/>
            <a:ext cx="7199439" cy="3626506"/>
          </a:xfrm>
        </p:spPr>
        <p:txBody>
          <a:bodyPr/>
          <a:lstStyle/>
          <a:p>
            <a:pPr marL="101600" lvl="0" indent="0" algn="just">
              <a:lnSpc>
                <a:spcPct val="150000"/>
              </a:lnSpc>
              <a:buSzPts val="1600"/>
              <a:buNone/>
            </a:pPr>
            <a:r>
              <a:rPr lang="en-US" sz="1600" b="1" dirty="0">
                <a:latin typeface="Times New Roman" panose="02020603050405020304" pitchFamily="18" charset="0"/>
                <a:cs typeface="Times New Roman" panose="02020603050405020304" pitchFamily="18" charset="0"/>
              </a:rPr>
              <a:t>Social Media Marketing </a:t>
            </a:r>
            <a:r>
              <a:rPr lang="en-US" sz="1600" dirty="0">
                <a:latin typeface="Times New Roman" panose="02020603050405020304" pitchFamily="18" charset="0"/>
                <a:cs typeface="Times New Roman" panose="02020603050405020304" pitchFamily="18" charset="0"/>
              </a:rPr>
              <a:t>is a platform through which we can present our business in front of the audience.</a:t>
            </a:r>
            <a:endParaRPr lang="en-US" sz="1400" b="1" u="sng" dirty="0">
              <a:latin typeface="Times New Roman" panose="02020603050405020304" pitchFamily="18" charset="0"/>
              <a:ea typeface="Montserrat"/>
              <a:cs typeface="Times New Roman" panose="02020603050405020304" pitchFamily="18" charset="0"/>
              <a:sym typeface="Montserrat"/>
            </a:endParaRPr>
          </a:p>
          <a:p>
            <a:pPr marL="0" lvl="0" indent="0" algn="just">
              <a:lnSpc>
                <a:spcPct val="150000"/>
              </a:lnSpc>
              <a:buSzPts val="1600"/>
              <a:buNone/>
            </a:pPr>
            <a:r>
              <a:rPr lang="en-US" sz="1200" b="1" dirty="0">
                <a:latin typeface="Montserrat" panose="020B0604020202020204" charset="0"/>
              </a:rPr>
              <a:t>The main goal of using social media marketing is to increase the website's traffic, increase likes, comments, and shares.</a:t>
            </a:r>
          </a:p>
          <a:p>
            <a:pPr marL="171450" lvl="0" indent="-171450" algn="just">
              <a:lnSpc>
                <a:spcPct val="150000"/>
              </a:lnSpc>
              <a:spcBef>
                <a:spcPts val="0"/>
              </a:spcBef>
              <a:buClr>
                <a:srgbClr val="000000"/>
              </a:buClr>
              <a:buSzPts val="1600"/>
              <a:buFont typeface="Arial" panose="020B0604020202020204" pitchFamily="34" charset="0"/>
              <a:buChar char="•"/>
            </a:pPr>
            <a:r>
              <a:rPr lang="en-US" sz="1200" dirty="0">
                <a:latin typeface="Montserrat"/>
                <a:ea typeface="Malgun Gothic Semilight" panose="020B0502040204020203" pitchFamily="34" charset="-128"/>
                <a:cs typeface="Malgun Gothic Semilight" panose="020B0502040204020203" pitchFamily="34" charset="-128"/>
                <a:sym typeface="Montserrat"/>
              </a:rPr>
              <a:t>It</a:t>
            </a:r>
            <a:r>
              <a:rPr lang="en-US" sz="1400" b="1"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r>
              <a:rPr lang="en-US" sz="1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is a platform that lets us participate in social networking. </a:t>
            </a:r>
          </a:p>
          <a:p>
            <a:pPr marL="171450" lvl="0" indent="-171450" algn="just">
              <a:lnSpc>
                <a:spcPct val="150000"/>
              </a:lnSpc>
              <a:spcBef>
                <a:spcPts val="0"/>
              </a:spcBef>
              <a:buClr>
                <a:srgbClr val="000000"/>
              </a:buClr>
              <a:buSzPts val="1600"/>
              <a:buFont typeface="Arial" panose="020B0604020202020204" pitchFamily="34" charset="0"/>
              <a:buChar char="•"/>
            </a:pPr>
            <a:r>
              <a:rPr lang="en-US" sz="1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We can share our posts on various social media platforms to improve business visibility. Today it is the best source for news updates, marketing, education, and entertainment</a:t>
            </a:r>
            <a:r>
              <a:rPr lang="en-US" sz="1200" dirty="0"/>
              <a:t>.</a:t>
            </a:r>
          </a:p>
          <a:p>
            <a:pPr marL="171450" indent="-171450" algn="just">
              <a:lnSpc>
                <a:spcPct val="150000"/>
              </a:lnSpc>
              <a:spcBef>
                <a:spcPts val="0"/>
              </a:spcBef>
              <a:buClr>
                <a:srgbClr val="000000"/>
              </a:buClr>
              <a:buSzPts val="1600"/>
              <a:buFont typeface="Arial" panose="020B0604020202020204" pitchFamily="34" charset="0"/>
              <a:buChar char="•"/>
            </a:pPr>
            <a:r>
              <a:rPr lang="en-US" sz="1200" dirty="0">
                <a:latin typeface="Montserrat"/>
                <a:ea typeface="Montserrat"/>
                <a:cs typeface="Montserrat"/>
                <a:sym typeface="Montserrat"/>
              </a:rPr>
              <a:t>It encourages participation and engagement.</a:t>
            </a:r>
            <a:endParaRPr lang="en-US" sz="1200" dirty="0">
              <a:ea typeface="Montserrat"/>
            </a:endParaRPr>
          </a:p>
          <a:p>
            <a:pPr marL="0" indent="0" algn="just">
              <a:lnSpc>
                <a:spcPct val="150000"/>
              </a:lnSpc>
              <a:spcBef>
                <a:spcPts val="0"/>
              </a:spcBef>
              <a:buClr>
                <a:srgbClr val="000000"/>
              </a:buClr>
              <a:buSzPts val="1600"/>
              <a:buNone/>
            </a:pPr>
            <a:endParaRPr lang="en-US" sz="1200" dirty="0">
              <a:latin typeface="Montserrat"/>
              <a:sym typeface="Montserrat"/>
            </a:endParaRPr>
          </a:p>
          <a:p>
            <a:pPr marL="171450" lvl="0" indent="-171450" algn="just">
              <a:lnSpc>
                <a:spcPct val="150000"/>
              </a:lnSpc>
              <a:spcBef>
                <a:spcPts val="0"/>
              </a:spcBef>
              <a:buClr>
                <a:srgbClr val="000000"/>
              </a:buClr>
              <a:buSzPts val="1600"/>
              <a:buFont typeface="Arial" panose="020B0604020202020204" pitchFamily="34" charset="0"/>
              <a:buChar char="•"/>
            </a:pPr>
            <a:r>
              <a:rPr lang="en-US" sz="1200" b="1" u="sng" dirty="0">
                <a:latin typeface="Montserrat"/>
                <a:ea typeface="Montserrat"/>
                <a:cs typeface="Montserrat"/>
                <a:sym typeface="Montserrat"/>
              </a:rPr>
              <a:t>Example: </a:t>
            </a:r>
            <a:r>
              <a:rPr lang="en-US" sz="1200" dirty="0">
                <a:latin typeface="Montserrat"/>
                <a:ea typeface="Montserrat"/>
                <a:cs typeface="Montserrat"/>
                <a:sym typeface="Montserrat"/>
              </a:rPr>
              <a:t>Facebook,  </a:t>
            </a:r>
            <a:r>
              <a:rPr lang="en-US" sz="1200" dirty="0" err="1">
                <a:latin typeface="Montserrat"/>
                <a:ea typeface="Montserrat"/>
                <a:cs typeface="Montserrat"/>
                <a:sym typeface="Montserrat"/>
              </a:rPr>
              <a:t>Quora</a:t>
            </a:r>
            <a:r>
              <a:rPr lang="en-US" sz="1200" dirty="0">
                <a:latin typeface="Montserrat"/>
                <a:ea typeface="Montserrat"/>
                <a:cs typeface="Montserrat"/>
                <a:sym typeface="Montserrat"/>
              </a:rPr>
              <a:t>,  </a:t>
            </a:r>
            <a:r>
              <a:rPr lang="en-US" sz="1200" dirty="0" err="1">
                <a:latin typeface="Montserrat"/>
                <a:ea typeface="Montserrat"/>
                <a:cs typeface="Montserrat"/>
                <a:sym typeface="Montserrat"/>
              </a:rPr>
              <a:t>Tiktok</a:t>
            </a:r>
            <a:r>
              <a:rPr lang="en-US" sz="1200" dirty="0">
                <a:latin typeface="Montserrat"/>
                <a:ea typeface="Montserrat"/>
                <a:cs typeface="Montserrat"/>
                <a:sym typeface="Montserrat"/>
              </a:rPr>
              <a:t>, Instagram, Twitter, Clubhouse, YouTube</a:t>
            </a:r>
            <a:endParaRPr lang="en-US" sz="1200" dirty="0">
              <a:solidFill>
                <a:srgbClr val="000000"/>
              </a:solidFill>
              <a:latin typeface="Montserrat"/>
              <a:ea typeface="Montserrat"/>
              <a:cs typeface="Montserrat"/>
              <a:sym typeface="Montserrat"/>
            </a:endParaRPr>
          </a:p>
          <a:p>
            <a:pPr marL="101600" indent="0">
              <a:buNone/>
            </a:pPr>
            <a:endParaRPr lang="en-IN"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IN" smtClean="0"/>
              <a:t>4</a:t>
            </a:fld>
            <a:endParaRPr lang="en-IN"/>
          </a:p>
        </p:txBody>
      </p:sp>
    </p:spTree>
    <p:extLst>
      <p:ext uri="{BB962C8B-B14F-4D97-AF65-F5344CB8AC3E}">
        <p14:creationId xmlns:p14="http://schemas.microsoft.com/office/powerpoint/2010/main" val="3858355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022" y="390899"/>
            <a:ext cx="6138040" cy="586563"/>
          </a:xfrm>
        </p:spPr>
        <p:txBody>
          <a:bodyPr/>
          <a:lstStyle/>
          <a:p>
            <a:r>
              <a:rPr lang="en-IN" sz="2800" dirty="0">
                <a:solidFill>
                  <a:srgbClr val="FFC000"/>
                </a:solidFill>
              </a:rPr>
              <a:t>Social </a:t>
            </a:r>
            <a:r>
              <a:rPr lang="en-IN" sz="2800" dirty="0">
                <a:solidFill>
                  <a:srgbClr val="00B0F0"/>
                </a:solidFill>
              </a:rPr>
              <a:t>Media Marketing </a:t>
            </a:r>
            <a:r>
              <a:rPr lang="en-IN" sz="2800" dirty="0">
                <a:solidFill>
                  <a:srgbClr val="FFC000"/>
                </a:solidFill>
              </a:rPr>
              <a:t>Tools</a:t>
            </a:r>
            <a:endParaRPr lang="en-IN" sz="4400" dirty="0">
              <a:solidFill>
                <a:srgbClr val="FFC000"/>
              </a:solidFill>
            </a:endParaRPr>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IN" smtClean="0"/>
              <a:t>40</a:t>
            </a:fld>
            <a:endParaRPr lang="en-IN"/>
          </a:p>
        </p:txBody>
      </p:sp>
      <p:sp>
        <p:nvSpPr>
          <p:cNvPr id="7" name="Text Placeholder 2"/>
          <p:cNvSpPr>
            <a:spLocks noGrp="1"/>
          </p:cNvSpPr>
          <p:nvPr>
            <p:ph type="body" idx="1"/>
          </p:nvPr>
        </p:nvSpPr>
        <p:spPr>
          <a:xfrm>
            <a:off x="368410" y="716694"/>
            <a:ext cx="5580063" cy="1345708"/>
          </a:xfrm>
        </p:spPr>
        <p:txBody>
          <a:bodyPr/>
          <a:lstStyle/>
          <a:p>
            <a:pPr marL="101600" indent="0">
              <a:buNone/>
            </a:pPr>
            <a:r>
              <a:rPr lang="en-IN" b="1" u="sng" dirty="0">
                <a:solidFill>
                  <a:schemeClr val="tx1"/>
                </a:solidFill>
              </a:rPr>
              <a:t>4. </a:t>
            </a:r>
            <a:r>
              <a:rPr lang="en-IN" b="1" u="sng" dirty="0" err="1">
                <a:solidFill>
                  <a:schemeClr val="tx1"/>
                </a:solidFill>
              </a:rPr>
              <a:t>Chattypeople</a:t>
            </a:r>
            <a:r>
              <a:rPr lang="en-IN" b="1" u="sng" dirty="0">
                <a:solidFill>
                  <a:schemeClr val="tx1"/>
                </a:solidFill>
              </a:rPr>
              <a:t>:-</a:t>
            </a:r>
          </a:p>
          <a:p>
            <a:pPr marL="101600" indent="0">
              <a:buNone/>
            </a:pPr>
            <a:r>
              <a:rPr lang="en-US" sz="1200" b="1" u="sng" dirty="0">
                <a:solidFill>
                  <a:schemeClr val="tx1"/>
                </a:solidFill>
              </a:rPr>
              <a:t> </a:t>
            </a:r>
            <a:br>
              <a:rPr lang="en-US" b="1" u="sng" dirty="0">
                <a:solidFill>
                  <a:schemeClr val="tx1"/>
                </a:solidFill>
              </a:rPr>
            </a:br>
            <a:r>
              <a:rPr lang="en-IN" sz="1200" b="1" dirty="0">
                <a:solidFill>
                  <a:schemeClr val="tx1"/>
                </a:solidFill>
              </a:rPr>
              <a:t>Website:</a:t>
            </a:r>
            <a:r>
              <a:rPr lang="en-IN" sz="1200" dirty="0">
                <a:solidFill>
                  <a:schemeClr val="tx1"/>
                </a:solidFill>
              </a:rPr>
              <a:t> https://www.crunchbase.com/organization/chattypeople</a:t>
            </a:r>
            <a:br>
              <a:rPr lang="en-IN" dirty="0"/>
            </a:br>
            <a:endParaRPr lang="en-US" b="1" u="sng" dirty="0">
              <a:solidFill>
                <a:schemeClr val="tx1"/>
              </a:solidFill>
            </a:endParaRPr>
          </a:p>
          <a:p>
            <a:pPr marL="101600" indent="0">
              <a:buNone/>
            </a:pPr>
            <a:endParaRPr lang="en-IN" sz="1400" dirty="0"/>
          </a:p>
          <a:p>
            <a:pPr marL="101600" indent="0">
              <a:buNone/>
            </a:pPr>
            <a:endParaRPr lang="en-US" sz="1400" dirty="0"/>
          </a:p>
          <a:p>
            <a:pPr marL="101600" indent="0">
              <a:buNone/>
            </a:pPr>
            <a:endParaRPr lang="en-IN" sz="1400" dirty="0"/>
          </a:p>
          <a:p>
            <a:endParaRPr lang="en-IN" sz="1400" dirty="0"/>
          </a:p>
        </p:txBody>
      </p:sp>
      <p:pic>
        <p:nvPicPr>
          <p:cNvPr id="18434" name="Picture 2" descr="Social Media Marketing Tuto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676" y="1669121"/>
            <a:ext cx="6689725" cy="3117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554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022" y="390899"/>
            <a:ext cx="6138040" cy="586563"/>
          </a:xfrm>
        </p:spPr>
        <p:txBody>
          <a:bodyPr/>
          <a:lstStyle/>
          <a:p>
            <a:r>
              <a:rPr lang="en-IN" sz="2800" dirty="0">
                <a:solidFill>
                  <a:srgbClr val="FFC000"/>
                </a:solidFill>
              </a:rPr>
              <a:t>Social </a:t>
            </a:r>
            <a:r>
              <a:rPr lang="en-IN" sz="2800" dirty="0">
                <a:solidFill>
                  <a:srgbClr val="00B0F0"/>
                </a:solidFill>
              </a:rPr>
              <a:t>Media Marketing </a:t>
            </a:r>
            <a:r>
              <a:rPr lang="en-IN" sz="2800" dirty="0">
                <a:solidFill>
                  <a:srgbClr val="FFC000"/>
                </a:solidFill>
              </a:rPr>
              <a:t>Tools</a:t>
            </a:r>
            <a:endParaRPr lang="en-IN" sz="4400" dirty="0">
              <a:solidFill>
                <a:srgbClr val="FFC000"/>
              </a:solidFill>
            </a:endParaRPr>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IN" smtClean="0"/>
              <a:t>41</a:t>
            </a:fld>
            <a:endParaRPr lang="en-IN"/>
          </a:p>
        </p:txBody>
      </p:sp>
      <p:sp>
        <p:nvSpPr>
          <p:cNvPr id="7" name="Text Placeholder 2"/>
          <p:cNvSpPr>
            <a:spLocks noGrp="1"/>
          </p:cNvSpPr>
          <p:nvPr>
            <p:ph type="body" idx="1"/>
          </p:nvPr>
        </p:nvSpPr>
        <p:spPr>
          <a:xfrm>
            <a:off x="368410" y="716694"/>
            <a:ext cx="5580063" cy="1345708"/>
          </a:xfrm>
        </p:spPr>
        <p:txBody>
          <a:bodyPr/>
          <a:lstStyle/>
          <a:p>
            <a:pPr marL="101600" indent="0">
              <a:buNone/>
            </a:pPr>
            <a:r>
              <a:rPr lang="en-IN" b="1" u="sng" dirty="0">
                <a:solidFill>
                  <a:schemeClr val="tx1"/>
                </a:solidFill>
              </a:rPr>
              <a:t>5. </a:t>
            </a:r>
            <a:r>
              <a:rPr lang="en-IN" b="1" u="sng" dirty="0" err="1">
                <a:solidFill>
                  <a:schemeClr val="tx1"/>
                </a:solidFill>
              </a:rPr>
              <a:t>Canva</a:t>
            </a:r>
            <a:r>
              <a:rPr lang="en-IN" b="1" u="sng" dirty="0">
                <a:solidFill>
                  <a:schemeClr val="tx1"/>
                </a:solidFill>
              </a:rPr>
              <a:t>:-</a:t>
            </a:r>
          </a:p>
          <a:p>
            <a:pPr marL="101600" indent="0">
              <a:buNone/>
            </a:pPr>
            <a:r>
              <a:rPr lang="en-US" sz="1200" b="1" u="sng" dirty="0">
                <a:solidFill>
                  <a:schemeClr val="tx1"/>
                </a:solidFill>
              </a:rPr>
              <a:t> </a:t>
            </a:r>
            <a:br>
              <a:rPr lang="en-US" b="1" u="sng" dirty="0">
                <a:solidFill>
                  <a:schemeClr val="tx1"/>
                </a:solidFill>
              </a:rPr>
            </a:br>
            <a:r>
              <a:rPr lang="en-IN" sz="1200" b="1" dirty="0">
                <a:solidFill>
                  <a:schemeClr val="tx1"/>
                </a:solidFill>
              </a:rPr>
              <a:t>Website:</a:t>
            </a:r>
            <a:r>
              <a:rPr lang="en-IN" sz="1200" dirty="0">
                <a:solidFill>
                  <a:schemeClr val="tx1"/>
                </a:solidFill>
              </a:rPr>
              <a:t> https://www.canva.com/</a:t>
            </a:r>
            <a:endParaRPr lang="en-IN" sz="1400" dirty="0"/>
          </a:p>
          <a:p>
            <a:pPr marL="101600" indent="0">
              <a:buNone/>
            </a:pPr>
            <a:endParaRPr lang="en-US" sz="1400" dirty="0"/>
          </a:p>
          <a:p>
            <a:pPr marL="101600" indent="0">
              <a:buNone/>
            </a:pPr>
            <a:endParaRPr lang="en-IN" sz="1400" dirty="0"/>
          </a:p>
          <a:p>
            <a:endParaRPr lang="en-IN" sz="1400" dirty="0"/>
          </a:p>
        </p:txBody>
      </p:sp>
      <p:pic>
        <p:nvPicPr>
          <p:cNvPr id="19458" name="Picture 2" descr="Social Media Marketing Tuto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958" y="1444474"/>
            <a:ext cx="5687299" cy="330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875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022" y="390899"/>
            <a:ext cx="6138040" cy="586563"/>
          </a:xfrm>
        </p:spPr>
        <p:txBody>
          <a:bodyPr/>
          <a:lstStyle/>
          <a:p>
            <a:r>
              <a:rPr lang="en-IN" sz="2800" dirty="0">
                <a:solidFill>
                  <a:srgbClr val="FFC000"/>
                </a:solidFill>
              </a:rPr>
              <a:t>Social </a:t>
            </a:r>
            <a:r>
              <a:rPr lang="en-IN" sz="2800" dirty="0">
                <a:solidFill>
                  <a:srgbClr val="00B0F0"/>
                </a:solidFill>
              </a:rPr>
              <a:t>Media Marketing </a:t>
            </a:r>
            <a:r>
              <a:rPr lang="en-IN" sz="2800" dirty="0">
                <a:solidFill>
                  <a:srgbClr val="FFC000"/>
                </a:solidFill>
              </a:rPr>
              <a:t>Tools</a:t>
            </a:r>
            <a:endParaRPr lang="en-IN" sz="4400" dirty="0">
              <a:solidFill>
                <a:srgbClr val="FFC000"/>
              </a:solidFill>
            </a:endParaRPr>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IN" smtClean="0"/>
              <a:t>42</a:t>
            </a:fld>
            <a:endParaRPr lang="en-IN"/>
          </a:p>
        </p:txBody>
      </p:sp>
      <p:sp>
        <p:nvSpPr>
          <p:cNvPr id="7" name="Text Placeholder 2"/>
          <p:cNvSpPr>
            <a:spLocks noGrp="1"/>
          </p:cNvSpPr>
          <p:nvPr>
            <p:ph type="body" idx="1"/>
          </p:nvPr>
        </p:nvSpPr>
        <p:spPr>
          <a:xfrm>
            <a:off x="368410" y="716694"/>
            <a:ext cx="5580063" cy="1345708"/>
          </a:xfrm>
        </p:spPr>
        <p:txBody>
          <a:bodyPr/>
          <a:lstStyle/>
          <a:p>
            <a:pPr marL="101600" indent="0">
              <a:buNone/>
            </a:pPr>
            <a:r>
              <a:rPr lang="en-IN" b="1" u="sng" dirty="0">
                <a:solidFill>
                  <a:schemeClr val="tx1"/>
                </a:solidFill>
              </a:rPr>
              <a:t>5. </a:t>
            </a:r>
            <a:r>
              <a:rPr lang="en-IN" b="1" u="sng" dirty="0" err="1">
                <a:solidFill>
                  <a:schemeClr val="tx1"/>
                </a:solidFill>
              </a:rPr>
              <a:t>Canva</a:t>
            </a:r>
            <a:r>
              <a:rPr lang="en-IN" b="1" u="sng" dirty="0">
                <a:solidFill>
                  <a:schemeClr val="tx1"/>
                </a:solidFill>
              </a:rPr>
              <a:t>:-</a:t>
            </a:r>
          </a:p>
          <a:p>
            <a:pPr marL="101600" indent="0">
              <a:buNone/>
            </a:pPr>
            <a:r>
              <a:rPr lang="en-US" sz="1200" b="1" u="sng" dirty="0">
                <a:solidFill>
                  <a:schemeClr val="tx1"/>
                </a:solidFill>
              </a:rPr>
              <a:t> </a:t>
            </a:r>
            <a:br>
              <a:rPr lang="en-US" b="1" u="sng" dirty="0">
                <a:solidFill>
                  <a:schemeClr val="tx1"/>
                </a:solidFill>
              </a:rPr>
            </a:br>
            <a:r>
              <a:rPr lang="en-IN" sz="1200" b="1" dirty="0">
                <a:solidFill>
                  <a:schemeClr val="tx1"/>
                </a:solidFill>
              </a:rPr>
              <a:t>Website:</a:t>
            </a:r>
            <a:r>
              <a:rPr lang="en-IN" sz="1200" dirty="0">
                <a:solidFill>
                  <a:schemeClr val="tx1"/>
                </a:solidFill>
              </a:rPr>
              <a:t> https://www.canva.com/</a:t>
            </a:r>
            <a:endParaRPr lang="en-IN" sz="1400" dirty="0"/>
          </a:p>
          <a:p>
            <a:pPr marL="101600" indent="0">
              <a:buNone/>
            </a:pPr>
            <a:endParaRPr lang="en-US" sz="1400" dirty="0"/>
          </a:p>
          <a:p>
            <a:pPr marL="101600" indent="0">
              <a:buNone/>
            </a:pPr>
            <a:endParaRPr lang="en-IN" sz="1400" dirty="0"/>
          </a:p>
          <a:p>
            <a:endParaRPr lang="en-IN" sz="1400" dirty="0"/>
          </a:p>
        </p:txBody>
      </p:sp>
      <p:pic>
        <p:nvPicPr>
          <p:cNvPr id="19458" name="Picture 2" descr="Social Media Marketing Tuto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958" y="1444474"/>
            <a:ext cx="5687299" cy="330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03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IN" smtClean="0"/>
              <a:t>43</a:t>
            </a:fld>
            <a:endParaRPr lang="en-IN"/>
          </a:p>
        </p:txBody>
      </p:sp>
      <p:sp>
        <p:nvSpPr>
          <p:cNvPr id="7" name="Text Placeholder 2"/>
          <p:cNvSpPr>
            <a:spLocks noGrp="1"/>
          </p:cNvSpPr>
          <p:nvPr>
            <p:ph type="body" idx="1"/>
          </p:nvPr>
        </p:nvSpPr>
        <p:spPr>
          <a:xfrm>
            <a:off x="368410" y="716694"/>
            <a:ext cx="5580063" cy="1345708"/>
          </a:xfrm>
        </p:spPr>
        <p:txBody>
          <a:bodyPr/>
          <a:lstStyle/>
          <a:p>
            <a:pPr marL="101600" indent="0">
              <a:buNone/>
            </a:pPr>
            <a:endParaRPr lang="en-US" sz="1400" dirty="0"/>
          </a:p>
          <a:p>
            <a:pPr marL="101600" indent="0">
              <a:buNone/>
            </a:pPr>
            <a:endParaRPr lang="en-IN" sz="1400" dirty="0"/>
          </a:p>
          <a:p>
            <a:endParaRPr lang="en-IN" sz="1400" dirty="0"/>
          </a:p>
        </p:txBody>
      </p:sp>
      <p:pic>
        <p:nvPicPr>
          <p:cNvPr id="20482" name="Picture 2" descr="The differences between digital marketing and traditional marketing"/>
          <p:cNvPicPr>
            <a:picLocks noChangeAspect="1" noChangeArrowheads="1"/>
          </p:cNvPicPr>
          <p:nvPr/>
        </p:nvPicPr>
        <p:blipFill rotWithShape="1">
          <a:blip r:embed="rId2">
            <a:extLst>
              <a:ext uri="{28A0092B-C50C-407E-A947-70E740481C1C}">
                <a14:useLocalDpi xmlns:a14="http://schemas.microsoft.com/office/drawing/2010/main" val="0"/>
              </a:ext>
            </a:extLst>
          </a:blip>
          <a:srcRect b="14705"/>
          <a:stretch/>
        </p:blipFill>
        <p:spPr bwMode="auto">
          <a:xfrm>
            <a:off x="125" y="75"/>
            <a:ext cx="9143875" cy="51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298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
        <p:cNvGrpSpPr/>
        <p:nvPr/>
      </p:nvGrpSpPr>
      <p:grpSpPr>
        <a:xfrm>
          <a:off x="0" y="0"/>
          <a:ext cx="0" cy="0"/>
          <a:chOff x="0" y="0"/>
          <a:chExt cx="0" cy="0"/>
        </a:xfrm>
      </p:grpSpPr>
      <p:sp>
        <p:nvSpPr>
          <p:cNvPr id="151" name="Google Shape;151;p9"/>
          <p:cNvSpPr txBox="1">
            <a:spLocks noGrp="1"/>
          </p:cNvSpPr>
          <p:nvPr>
            <p:ph type="subTitle" idx="4294967295"/>
          </p:nvPr>
        </p:nvSpPr>
        <p:spPr>
          <a:xfrm>
            <a:off x="-126" y="1758462"/>
            <a:ext cx="9144125" cy="1165945"/>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600"/>
              </a:spcBef>
              <a:spcAft>
                <a:spcPts val="0"/>
              </a:spcAft>
              <a:buClr>
                <a:srgbClr val="CCCCCC"/>
              </a:buClr>
              <a:buSzPts val="2400"/>
              <a:buFont typeface="Arial"/>
              <a:buNone/>
            </a:pPr>
            <a:r>
              <a:rPr lang="en-IN" sz="6000" b="1" dirty="0">
                <a:solidFill>
                  <a:schemeClr val="accent1"/>
                </a:solidFill>
                <a:latin typeface="Montserrat"/>
                <a:ea typeface="Montserrat"/>
                <a:cs typeface="Montserrat"/>
                <a:sym typeface="Montserrat"/>
              </a:rPr>
              <a:t>ANY Questions???</a:t>
            </a:r>
            <a:endParaRPr sz="6000" b="1" i="0" u="none" strike="noStrike" cap="none" dirty="0">
              <a:solidFill>
                <a:schemeClr val="accent1"/>
              </a:solidFill>
              <a:latin typeface="Montserrat"/>
              <a:ea typeface="Montserrat"/>
              <a:cs typeface="Montserrat"/>
              <a:sym typeface="Montserrat"/>
            </a:endParaRPr>
          </a:p>
        </p:txBody>
      </p:sp>
      <p:sp>
        <p:nvSpPr>
          <p:cNvPr id="152" name="Google Shape;152;p9"/>
          <p:cNvSpPr txBox="1">
            <a:spLocks noGrp="1"/>
          </p:cNvSpPr>
          <p:nvPr>
            <p:ph type="sldNum" idx="12"/>
          </p:nvPr>
        </p:nvSpPr>
        <p:spPr>
          <a:xfrm>
            <a:off x="-125" y="4593050"/>
            <a:ext cx="9144000" cy="550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44</a:t>
            </a:fld>
            <a:endParaRPr/>
          </a:p>
        </p:txBody>
      </p:sp>
      <p:cxnSp>
        <p:nvCxnSpPr>
          <p:cNvPr id="153" name="Google Shape;153;p9"/>
          <p:cNvCxnSpPr/>
          <p:nvPr/>
        </p:nvCxnSpPr>
        <p:spPr>
          <a:xfrm flipV="1">
            <a:off x="785446" y="2924407"/>
            <a:ext cx="7385539" cy="1"/>
          </a:xfrm>
          <a:prstGeom prst="straightConnector1">
            <a:avLst/>
          </a:prstGeom>
          <a:noFill/>
          <a:ln w="9525" cap="flat" cmpd="sng">
            <a:solidFill>
              <a:schemeClr val="accent1"/>
            </a:solidFill>
            <a:prstDash val="solid"/>
            <a:round/>
            <a:headEnd type="none" w="sm" len="sm"/>
            <a:tailEnd type="none" w="sm" len="sm"/>
          </a:ln>
        </p:spPr>
      </p:cxnSp>
      <p:pic>
        <p:nvPicPr>
          <p:cNvPr id="22530" name="Picture 2" descr="How to Respond to &quot;Do You Have Any Questions for Me?&quot; - Talent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23" y="621322"/>
            <a:ext cx="7889632" cy="3971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
        <p:cNvGrpSpPr/>
        <p:nvPr/>
      </p:nvGrpSpPr>
      <p:grpSpPr>
        <a:xfrm>
          <a:off x="0" y="0"/>
          <a:ext cx="0" cy="0"/>
          <a:chOff x="0" y="0"/>
          <a:chExt cx="0" cy="0"/>
        </a:xfrm>
      </p:grpSpPr>
      <p:sp>
        <p:nvSpPr>
          <p:cNvPr id="151" name="Google Shape;151;p9"/>
          <p:cNvSpPr txBox="1">
            <a:spLocks noGrp="1"/>
          </p:cNvSpPr>
          <p:nvPr>
            <p:ph type="subTitle" idx="4294967295"/>
          </p:nvPr>
        </p:nvSpPr>
        <p:spPr>
          <a:xfrm>
            <a:off x="-126" y="2347900"/>
            <a:ext cx="9144125" cy="576507"/>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600"/>
              </a:spcBef>
              <a:spcAft>
                <a:spcPts val="0"/>
              </a:spcAft>
              <a:buClr>
                <a:srgbClr val="CCCCCC"/>
              </a:buClr>
              <a:buSzPts val="2400"/>
              <a:buFont typeface="Arial"/>
              <a:buNone/>
            </a:pPr>
            <a:r>
              <a:rPr lang="en-IN" sz="2800" b="1" i="0" u="none" strike="noStrike" cap="none">
                <a:solidFill>
                  <a:schemeClr val="accent1"/>
                </a:solidFill>
                <a:latin typeface="Montserrat"/>
                <a:ea typeface="Montserrat"/>
                <a:cs typeface="Montserrat"/>
                <a:sym typeface="Montserrat"/>
              </a:rPr>
              <a:t>THANK YOU !!!</a:t>
            </a:r>
            <a:endParaRPr sz="2800" b="1" i="0" u="none" strike="noStrike" cap="none">
              <a:solidFill>
                <a:schemeClr val="accent1"/>
              </a:solidFill>
              <a:latin typeface="Montserrat"/>
              <a:ea typeface="Montserrat"/>
              <a:cs typeface="Montserrat"/>
              <a:sym typeface="Montserrat"/>
            </a:endParaRPr>
          </a:p>
        </p:txBody>
      </p:sp>
      <p:sp>
        <p:nvSpPr>
          <p:cNvPr id="152" name="Google Shape;152;p9"/>
          <p:cNvSpPr txBox="1">
            <a:spLocks noGrp="1"/>
          </p:cNvSpPr>
          <p:nvPr>
            <p:ph type="sldNum" idx="12"/>
          </p:nvPr>
        </p:nvSpPr>
        <p:spPr>
          <a:xfrm>
            <a:off x="-125" y="4593050"/>
            <a:ext cx="9144000" cy="550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45</a:t>
            </a:fld>
            <a:endParaRPr/>
          </a:p>
        </p:txBody>
      </p:sp>
      <p:cxnSp>
        <p:nvCxnSpPr>
          <p:cNvPr id="153" name="Google Shape;153;p9"/>
          <p:cNvCxnSpPr/>
          <p:nvPr/>
        </p:nvCxnSpPr>
        <p:spPr>
          <a:xfrm>
            <a:off x="2480217" y="2837366"/>
            <a:ext cx="4183566" cy="0"/>
          </a:xfrm>
          <a:prstGeom prst="straightConnector1">
            <a:avLst/>
          </a:prstGeom>
          <a:noFill/>
          <a:ln w="9525"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3139153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ge0f929c89d_0_3"/>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5</a:t>
            </a:fld>
            <a:endParaRPr/>
          </a:p>
        </p:txBody>
      </p:sp>
      <p:sp>
        <p:nvSpPr>
          <p:cNvPr id="38" name="Google Shape;38;ge0f929c89d_0_3"/>
          <p:cNvSpPr txBox="1"/>
          <p:nvPr/>
        </p:nvSpPr>
        <p:spPr>
          <a:xfrm>
            <a:off x="726754" y="770656"/>
            <a:ext cx="7960200" cy="4235669"/>
          </a:xfrm>
          <a:prstGeom prst="rect">
            <a:avLst/>
          </a:prstGeom>
          <a:noFill/>
          <a:ln>
            <a:noFill/>
          </a:ln>
        </p:spPr>
        <p:txBody>
          <a:bodyPr spcFirstLastPara="1" wrap="square" lIns="91425" tIns="91425" rIns="91425" bIns="91425" anchor="t" anchorCtr="0">
            <a:normAutofit fontScale="55000" lnSpcReduction="20000"/>
          </a:bodyPr>
          <a:lstStyle/>
          <a:p>
            <a:pPr algn="ctr"/>
            <a:r>
              <a:rPr lang="en-IN" sz="5100" b="1" dirty="0">
                <a:solidFill>
                  <a:srgbClr val="FFC000"/>
                </a:solidFill>
                <a:latin typeface="Montserrat" panose="020B0604020202020204" charset="0"/>
              </a:rPr>
              <a:t>Why</a:t>
            </a:r>
            <a:r>
              <a:rPr lang="en-IN" sz="5100" b="1" dirty="0">
                <a:latin typeface="Montserrat" panose="020B0604020202020204" charset="0"/>
              </a:rPr>
              <a:t> </a:t>
            </a:r>
            <a:r>
              <a:rPr lang="en-IN" sz="5100" b="1" dirty="0">
                <a:solidFill>
                  <a:schemeClr val="accent4"/>
                </a:solidFill>
                <a:latin typeface="Montserrat" panose="020B0604020202020204" charset="0"/>
              </a:rPr>
              <a:t>Social Media</a:t>
            </a:r>
            <a:r>
              <a:rPr lang="en-IN" sz="5100" b="1" dirty="0">
                <a:latin typeface="Montserrat" panose="020B0604020202020204" charset="0"/>
              </a:rPr>
              <a:t> </a:t>
            </a:r>
            <a:r>
              <a:rPr lang="en-IN" sz="5100" b="1" dirty="0">
                <a:solidFill>
                  <a:srgbClr val="FFC000"/>
                </a:solidFill>
                <a:latin typeface="Montserrat" panose="020B0604020202020204" charset="0"/>
              </a:rPr>
              <a:t>Marketing?</a:t>
            </a:r>
          </a:p>
          <a:p>
            <a:endParaRPr lang="en-IN" sz="2400" b="1" dirty="0">
              <a:solidFill>
                <a:srgbClr val="FFC000"/>
              </a:solidFill>
              <a:latin typeface="Montserrat" panose="020B0604020202020204" charset="0"/>
            </a:endParaRPr>
          </a:p>
          <a:p>
            <a:r>
              <a:rPr lang="en-US" sz="2600" dirty="0">
                <a:latin typeface="Montserrat" panose="020B0604020202020204" charset="0"/>
              </a:rPr>
              <a:t>There are the following reasons to use Social Media Marketing –</a:t>
            </a:r>
          </a:p>
          <a:p>
            <a:endParaRPr lang="en-US" sz="2600" dirty="0">
              <a:latin typeface="Montserrat" panose="020B0604020202020204" charset="0"/>
            </a:endParaRPr>
          </a:p>
          <a:p>
            <a:pPr marL="285750" indent="-285750">
              <a:buFont typeface="Wingdings" panose="05000000000000000000" pitchFamily="2" charset="2"/>
              <a:buChar char="Ø"/>
            </a:pPr>
            <a:r>
              <a:rPr lang="en-US" sz="2600" dirty="0">
                <a:latin typeface="Montserrat" panose="020B0604020202020204" charset="0"/>
              </a:rPr>
              <a:t>Social Media Marketing helps us </a:t>
            </a:r>
            <a:r>
              <a:rPr lang="en-US" sz="2600" b="1" dirty="0">
                <a:latin typeface="Montserrat" panose="020B0604020202020204" charset="0"/>
              </a:rPr>
              <a:t>to improve </a:t>
            </a:r>
            <a:r>
              <a:rPr lang="en-US" sz="2600" dirty="0">
                <a:latin typeface="Montserrat" panose="020B0604020202020204" charset="0"/>
              </a:rPr>
              <a:t>product visibility and brand awareness.</a:t>
            </a:r>
          </a:p>
          <a:p>
            <a:endParaRPr lang="en-US" sz="2600" dirty="0">
              <a:latin typeface="Montserrat" panose="020B0604020202020204" charset="0"/>
            </a:endParaRPr>
          </a:p>
          <a:p>
            <a:pPr marL="285750" indent="-285750">
              <a:lnSpc>
                <a:spcPct val="120000"/>
              </a:lnSpc>
              <a:buFont typeface="Wingdings" panose="05000000000000000000" pitchFamily="2" charset="2"/>
              <a:buChar char="Ø"/>
            </a:pPr>
            <a:r>
              <a:rPr lang="en-US" sz="2600" dirty="0">
                <a:latin typeface="Montserrat" panose="020B0604020202020204" charset="0"/>
              </a:rPr>
              <a:t>Social media marketing uses various social media marketing platforms such as Facebook, Twitter, Instagram, </a:t>
            </a:r>
            <a:r>
              <a:rPr lang="en-US" sz="2600" dirty="0" err="1">
                <a:latin typeface="Montserrat" panose="020B0604020202020204" charset="0"/>
              </a:rPr>
              <a:t>Youtube</a:t>
            </a:r>
            <a:r>
              <a:rPr lang="en-US" sz="2600" dirty="0">
                <a:latin typeface="Montserrat" panose="020B0604020202020204" charset="0"/>
              </a:rPr>
              <a:t>, and Snapchat </a:t>
            </a:r>
            <a:r>
              <a:rPr lang="en-US" sz="2600" b="1" dirty="0">
                <a:latin typeface="Montserrat" panose="020B0604020202020204" charset="0"/>
              </a:rPr>
              <a:t>to reach </a:t>
            </a:r>
            <a:r>
              <a:rPr lang="en-US" sz="2600" dirty="0">
                <a:latin typeface="Montserrat" panose="020B0604020202020204" charset="0"/>
              </a:rPr>
              <a:t>the target audience.</a:t>
            </a:r>
          </a:p>
          <a:p>
            <a:pPr>
              <a:lnSpc>
                <a:spcPct val="120000"/>
              </a:lnSpc>
            </a:pPr>
            <a:endParaRPr lang="en-US" sz="2600" dirty="0">
              <a:latin typeface="Montserrat" panose="020B0604020202020204" charset="0"/>
            </a:endParaRPr>
          </a:p>
          <a:p>
            <a:pPr marL="285750" indent="-285750">
              <a:buFont typeface="Wingdings" panose="05000000000000000000" pitchFamily="2" charset="2"/>
              <a:buChar char="Ø"/>
            </a:pPr>
            <a:r>
              <a:rPr lang="en-US" sz="2600" dirty="0">
                <a:latin typeface="Montserrat" panose="020B0604020202020204" charset="0"/>
              </a:rPr>
              <a:t>It offers cost-effective techniques </a:t>
            </a:r>
            <a:r>
              <a:rPr lang="en-US" sz="2600" b="1" dirty="0">
                <a:latin typeface="Montserrat" panose="020B0604020202020204" charset="0"/>
              </a:rPr>
              <a:t>to grow </a:t>
            </a:r>
            <a:r>
              <a:rPr lang="en-US" sz="2600" dirty="0">
                <a:latin typeface="Montserrat" panose="020B0604020202020204" charset="0"/>
              </a:rPr>
              <a:t>our business.</a:t>
            </a:r>
          </a:p>
          <a:p>
            <a:pPr marL="285750" indent="-285750">
              <a:buFont typeface="Wingdings" panose="05000000000000000000" pitchFamily="2" charset="2"/>
              <a:buChar char="Ø"/>
            </a:pPr>
            <a:endParaRPr lang="en-US" sz="2600" dirty="0">
              <a:latin typeface="Montserrat" panose="020B0604020202020204" charset="0"/>
            </a:endParaRPr>
          </a:p>
          <a:p>
            <a:pPr marL="285750" indent="-285750">
              <a:buFont typeface="Wingdings" panose="05000000000000000000" pitchFamily="2" charset="2"/>
              <a:buChar char="Ø"/>
            </a:pPr>
            <a:r>
              <a:rPr lang="en-US" sz="2600" dirty="0">
                <a:latin typeface="Montserrat" panose="020B0604020202020204" charset="0"/>
              </a:rPr>
              <a:t>It helps us </a:t>
            </a:r>
            <a:r>
              <a:rPr lang="en-US" sz="2600" b="1" dirty="0">
                <a:latin typeface="Montserrat" panose="020B0604020202020204" charset="0"/>
              </a:rPr>
              <a:t>to improve </a:t>
            </a:r>
            <a:r>
              <a:rPr lang="en-US" sz="2600" dirty="0">
                <a:latin typeface="Montserrat" panose="020B0604020202020204" charset="0"/>
              </a:rPr>
              <a:t>search engine ranking.</a:t>
            </a:r>
          </a:p>
          <a:p>
            <a:pPr marL="285750" indent="-285750">
              <a:buFont typeface="Wingdings" panose="05000000000000000000" pitchFamily="2" charset="2"/>
              <a:buChar char="Ø"/>
            </a:pPr>
            <a:endParaRPr lang="en-US" sz="2600" dirty="0">
              <a:latin typeface="Montserrat" panose="020B0604020202020204" charset="0"/>
            </a:endParaRPr>
          </a:p>
          <a:p>
            <a:pPr marL="285750" indent="-285750">
              <a:buFont typeface="Wingdings" panose="05000000000000000000" pitchFamily="2" charset="2"/>
              <a:buChar char="Ø"/>
            </a:pPr>
            <a:r>
              <a:rPr lang="en-US" sz="2600" dirty="0">
                <a:latin typeface="Montserrat" panose="020B0604020202020204" charset="0"/>
              </a:rPr>
              <a:t>It helps us </a:t>
            </a:r>
            <a:r>
              <a:rPr lang="en-US" sz="2600" b="1" dirty="0">
                <a:latin typeface="Montserrat" panose="020B0604020202020204" charset="0"/>
              </a:rPr>
              <a:t>to enhance </a:t>
            </a:r>
            <a:r>
              <a:rPr lang="en-US" sz="2600" dirty="0">
                <a:latin typeface="Montserrat" panose="020B0604020202020204" charset="0"/>
              </a:rPr>
              <a:t>brand authority.</a:t>
            </a:r>
          </a:p>
          <a:p>
            <a:pPr marL="285750" indent="-285750">
              <a:buFont typeface="Wingdings" panose="05000000000000000000" pitchFamily="2" charset="2"/>
              <a:buChar char="Ø"/>
            </a:pPr>
            <a:endParaRPr lang="en-US" sz="2600" dirty="0">
              <a:latin typeface="Montserrat" panose="020B0604020202020204" charset="0"/>
            </a:endParaRPr>
          </a:p>
          <a:p>
            <a:pPr marL="285750" indent="-285750">
              <a:buFont typeface="Wingdings" panose="05000000000000000000" pitchFamily="2" charset="2"/>
              <a:buChar char="Ø"/>
            </a:pPr>
            <a:r>
              <a:rPr lang="en-US" sz="2600" dirty="0">
                <a:latin typeface="Montserrat" panose="020B0604020202020204" charset="0"/>
              </a:rPr>
              <a:t>Social Media Marketing provides an opportunity </a:t>
            </a:r>
            <a:r>
              <a:rPr lang="en-US" sz="2600" b="1" dirty="0">
                <a:latin typeface="Montserrat" panose="020B0604020202020204" charset="0"/>
              </a:rPr>
              <a:t>to gain </a:t>
            </a:r>
            <a:r>
              <a:rPr lang="en-US" sz="2600" dirty="0">
                <a:latin typeface="Montserrat" panose="020B0604020202020204" charset="0"/>
              </a:rPr>
              <a:t>new customer insights.</a:t>
            </a:r>
          </a:p>
          <a:p>
            <a:pPr marL="285750" indent="-285750">
              <a:buFont typeface="Wingdings" panose="05000000000000000000" pitchFamily="2" charset="2"/>
              <a:buChar char="Ø"/>
            </a:pPr>
            <a:endParaRPr lang="en-US" sz="2600" dirty="0">
              <a:latin typeface="Montserrat" panose="020B0604020202020204" charset="0"/>
            </a:endParaRPr>
          </a:p>
          <a:p>
            <a:pPr marL="285750" indent="-285750">
              <a:buFont typeface="Wingdings" panose="05000000000000000000" pitchFamily="2" charset="2"/>
              <a:buChar char="Ø"/>
            </a:pPr>
            <a:r>
              <a:rPr lang="en-US" sz="2600" dirty="0">
                <a:latin typeface="Montserrat" panose="020B0604020202020204" charset="0"/>
              </a:rPr>
              <a:t>It helps us </a:t>
            </a:r>
            <a:r>
              <a:rPr lang="en-US" sz="2600" b="1" dirty="0">
                <a:latin typeface="Montserrat" panose="020B0604020202020204" charset="0"/>
              </a:rPr>
              <a:t>to increase </a:t>
            </a:r>
            <a:r>
              <a:rPr lang="en-US" sz="2600" dirty="0">
                <a:latin typeface="Montserrat" panose="020B0604020202020204" charset="0"/>
              </a:rPr>
              <a:t>top-funnel traffic.</a:t>
            </a:r>
          </a:p>
          <a:p>
            <a:endParaRPr lang="en-US" sz="2600" dirty="0">
              <a:latin typeface="Montserrat" panose="020B0604020202020204" charset="0"/>
            </a:endParaRPr>
          </a:p>
          <a:p>
            <a:pPr marL="285750" indent="-285750">
              <a:buFont typeface="Wingdings" panose="05000000000000000000" pitchFamily="2" charset="2"/>
              <a:buChar char="Ø"/>
            </a:pPr>
            <a:r>
              <a:rPr lang="en-US" sz="2600" dirty="0">
                <a:latin typeface="Montserrat" panose="020B0604020202020204" charset="0"/>
              </a:rPr>
              <a:t>It helps us </a:t>
            </a:r>
            <a:r>
              <a:rPr lang="en-US" sz="2600" b="1" dirty="0">
                <a:latin typeface="Montserrat" panose="020B0604020202020204" charset="0"/>
              </a:rPr>
              <a:t>to generate </a:t>
            </a:r>
            <a:r>
              <a:rPr lang="en-US" sz="2600" dirty="0">
                <a:latin typeface="Montserrat" panose="020B0604020202020204" charset="0"/>
              </a:rPr>
              <a:t>new leads.</a:t>
            </a:r>
          </a:p>
          <a:p>
            <a:br>
              <a:rPr lang="en-US" sz="2000" dirty="0"/>
            </a:br>
            <a:endParaRPr lang="en-IN" sz="2000" b="1" dirty="0">
              <a:solidFill>
                <a:srgbClr val="FFC000"/>
              </a:solidFill>
              <a:latin typeface="Montserrat" panose="020B0604020202020204" charset="0"/>
            </a:endParaRPr>
          </a:p>
          <a:p>
            <a:pPr lvl="0">
              <a:lnSpc>
                <a:spcPct val="150000"/>
              </a:lnSpc>
              <a:buSzPct val="100000"/>
            </a:pPr>
            <a:endParaRPr lang="en-US" sz="1000" b="1" dirty="0">
              <a:solidFill>
                <a:srgbClr val="FFC000"/>
              </a:solidFill>
              <a:latin typeface="Montserrat" panose="020B0604020202020204" charset="0"/>
            </a:endParaRPr>
          </a:p>
          <a:p>
            <a:pPr marL="171450" lvl="0" indent="-171450">
              <a:lnSpc>
                <a:spcPct val="150000"/>
              </a:lnSpc>
              <a:buSzPct val="100000"/>
              <a:buFont typeface="Wingdings" panose="05000000000000000000" pitchFamily="2" charset="2"/>
              <a:buChar char="Ø"/>
            </a:pPr>
            <a:endParaRPr lang="en-US" b="1" dirty="0">
              <a:solidFill>
                <a:srgbClr val="FFC000"/>
              </a:solidFill>
              <a:latin typeface="Montserrat"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ge105eb6765_0_13"/>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6</a:t>
            </a:fld>
            <a:endParaRPr/>
          </a:p>
        </p:txBody>
      </p:sp>
      <p:sp>
        <p:nvSpPr>
          <p:cNvPr id="45" name="Google Shape;45;ge105eb6765_0_13"/>
          <p:cNvSpPr txBox="1"/>
          <p:nvPr/>
        </p:nvSpPr>
        <p:spPr>
          <a:xfrm>
            <a:off x="621650" y="672800"/>
            <a:ext cx="7815300" cy="2932200"/>
          </a:xfrm>
          <a:prstGeom prst="rect">
            <a:avLst/>
          </a:prstGeom>
          <a:noFill/>
          <a:ln>
            <a:noFill/>
          </a:ln>
        </p:spPr>
        <p:txBody>
          <a:bodyPr spcFirstLastPara="1" wrap="square" lIns="91425" tIns="91425" rIns="91425" bIns="91425" anchor="t" anchorCtr="0">
            <a:noAutofit/>
          </a:bodyPr>
          <a:lstStyle/>
          <a:p>
            <a:pPr algn="ctr">
              <a:lnSpc>
                <a:spcPct val="200000"/>
              </a:lnSpc>
              <a:buSzPts val="1500"/>
            </a:pPr>
            <a:r>
              <a:rPr lang="en-IN" sz="2400" b="1" i="0" u="none" strike="noStrike" cap="none" dirty="0">
                <a:solidFill>
                  <a:srgbClr val="FFC000"/>
                </a:solidFill>
                <a:latin typeface="Montserrat" panose="020B0604020202020204" charset="0"/>
                <a:ea typeface="Montserrat"/>
                <a:cs typeface="Montserrat"/>
                <a:sym typeface="Montserrat"/>
              </a:rPr>
              <a:t>Importance</a:t>
            </a:r>
            <a:r>
              <a:rPr lang="en-IN" sz="2400" b="1" i="0" u="none" strike="noStrike" cap="none" dirty="0">
                <a:solidFill>
                  <a:srgbClr val="FF9E00"/>
                </a:solidFill>
                <a:latin typeface="Montserrat" panose="020B0604020202020204" charset="0"/>
                <a:ea typeface="Montserrat"/>
                <a:cs typeface="Montserrat"/>
                <a:sym typeface="Montserrat"/>
              </a:rPr>
              <a:t> </a:t>
            </a:r>
            <a:r>
              <a:rPr lang="en-IN" sz="2400" b="1" i="0" u="none" strike="noStrike" cap="none" dirty="0">
                <a:solidFill>
                  <a:srgbClr val="00B0F0"/>
                </a:solidFill>
                <a:latin typeface="Montserrat" panose="020B0604020202020204" charset="0"/>
                <a:ea typeface="Montserrat"/>
                <a:cs typeface="Montserrat"/>
                <a:sym typeface="Montserrat"/>
              </a:rPr>
              <a:t>of </a:t>
            </a:r>
            <a:r>
              <a:rPr lang="en-IN" sz="2400" b="1" dirty="0">
                <a:solidFill>
                  <a:srgbClr val="00B0F0"/>
                </a:solidFill>
                <a:latin typeface="Montserrat" panose="020B0604020202020204" charset="0"/>
              </a:rPr>
              <a:t>Social media </a:t>
            </a:r>
            <a:r>
              <a:rPr lang="en-IN" sz="2400" b="1" dirty="0">
                <a:solidFill>
                  <a:srgbClr val="FFC000"/>
                </a:solidFill>
                <a:latin typeface="Montserrat" panose="020B0604020202020204" charset="0"/>
              </a:rPr>
              <a:t>Marketing</a:t>
            </a:r>
          </a:p>
          <a:p>
            <a:pPr marL="285750" indent="-285750">
              <a:lnSpc>
                <a:spcPct val="150000"/>
              </a:lnSpc>
              <a:buFont typeface="Wingdings" panose="05000000000000000000" pitchFamily="2" charset="2"/>
              <a:buChar char="Ø"/>
            </a:pPr>
            <a:r>
              <a:rPr lang="en-US" sz="1600" dirty="0">
                <a:latin typeface="Montserrat" panose="020B0604020202020204" charset="0"/>
              </a:rPr>
              <a:t>Helps increase brand visibility online</a:t>
            </a:r>
          </a:p>
          <a:p>
            <a:pPr marL="285750" indent="-285750">
              <a:lnSpc>
                <a:spcPct val="150000"/>
              </a:lnSpc>
              <a:buFont typeface="Wingdings" panose="05000000000000000000" pitchFamily="2" charset="2"/>
              <a:buChar char="Ø"/>
            </a:pPr>
            <a:r>
              <a:rPr lang="en-US" sz="1600" dirty="0">
                <a:latin typeface="Montserrat" panose="020B0604020202020204" charset="0"/>
              </a:rPr>
              <a:t>Creates consumer awareness</a:t>
            </a:r>
          </a:p>
          <a:p>
            <a:pPr marL="285750" indent="-285750">
              <a:lnSpc>
                <a:spcPct val="150000"/>
              </a:lnSpc>
              <a:buFont typeface="Wingdings" panose="05000000000000000000" pitchFamily="2" charset="2"/>
              <a:buChar char="Ø"/>
            </a:pPr>
            <a:r>
              <a:rPr lang="en-US" sz="1600" dirty="0">
                <a:latin typeface="Montserrat" panose="020B0604020202020204" charset="0"/>
              </a:rPr>
              <a:t>Increases leads</a:t>
            </a:r>
          </a:p>
          <a:p>
            <a:pPr marL="285750" indent="-285750">
              <a:lnSpc>
                <a:spcPct val="150000"/>
              </a:lnSpc>
              <a:buFont typeface="Wingdings" panose="05000000000000000000" pitchFamily="2" charset="2"/>
              <a:buChar char="Ø"/>
            </a:pPr>
            <a:r>
              <a:rPr lang="en-US" sz="1600" dirty="0">
                <a:latin typeface="Montserrat" panose="020B0604020202020204" charset="0"/>
              </a:rPr>
              <a:t>Gives a platform to tell a brands story to the target audience</a:t>
            </a:r>
          </a:p>
          <a:p>
            <a:pPr marL="285750" indent="-285750">
              <a:lnSpc>
                <a:spcPct val="150000"/>
              </a:lnSpc>
              <a:buFont typeface="Wingdings" panose="05000000000000000000" pitchFamily="2" charset="2"/>
              <a:buChar char="Ø"/>
            </a:pPr>
            <a:r>
              <a:rPr lang="en-US" sz="1600" dirty="0">
                <a:latin typeface="Montserrat" panose="020B0604020202020204" charset="0"/>
              </a:rPr>
              <a:t>Leads to increased engagement</a:t>
            </a:r>
          </a:p>
          <a:p>
            <a:pPr marL="285750" indent="-285750">
              <a:lnSpc>
                <a:spcPct val="150000"/>
              </a:lnSpc>
              <a:buFont typeface="Wingdings" panose="05000000000000000000" pitchFamily="2" charset="2"/>
              <a:buChar char="Ø"/>
            </a:pPr>
            <a:r>
              <a:rPr lang="en-US" sz="1600" dirty="0">
                <a:latin typeface="Montserrat" panose="020B0604020202020204" charset="0"/>
              </a:rPr>
              <a:t>Helps gain insight on audience demographics</a:t>
            </a:r>
          </a:p>
          <a:p>
            <a:pPr marL="285750" indent="-285750">
              <a:lnSpc>
                <a:spcPct val="150000"/>
              </a:lnSpc>
              <a:buFont typeface="Wingdings" panose="05000000000000000000" pitchFamily="2" charset="2"/>
              <a:buChar char="Ø"/>
            </a:pPr>
            <a:r>
              <a:rPr lang="en-US" sz="1600" dirty="0">
                <a:latin typeface="Montserrat" panose="020B0604020202020204" charset="0"/>
              </a:rPr>
              <a:t>Helps drive conversions  </a:t>
            </a:r>
          </a:p>
          <a:p>
            <a:pPr marL="285750" indent="-285750">
              <a:lnSpc>
                <a:spcPct val="150000"/>
              </a:lnSpc>
              <a:buFont typeface="Wingdings" panose="05000000000000000000" pitchFamily="2" charset="2"/>
              <a:buChar char="Ø"/>
            </a:pPr>
            <a:r>
              <a:rPr lang="en-US" sz="1600" dirty="0">
                <a:latin typeface="Montserrat" panose="020B0604020202020204" charset="0"/>
              </a:rPr>
              <a:t>It's cost-effective</a:t>
            </a:r>
          </a:p>
          <a:p>
            <a:r>
              <a:rPr lang="en-US" sz="1600" dirty="0"/>
              <a:t>‍</a:t>
            </a:r>
            <a:endParaRPr lang="en-US" dirty="0"/>
          </a:p>
          <a:p>
            <a:pPr>
              <a:lnSpc>
                <a:spcPct val="200000"/>
              </a:lnSpc>
              <a:buSzPts val="1500"/>
            </a:pPr>
            <a:r>
              <a:rPr lang="en-IN" sz="2000" b="1" dirty="0">
                <a:solidFill>
                  <a:srgbClr val="FFC000"/>
                </a:solidFill>
                <a:latin typeface="Montserrat" panose="020B0604020202020204" charset="0"/>
              </a:rPr>
              <a:t> </a:t>
            </a:r>
          </a:p>
          <a:p>
            <a:pPr marL="0" marR="0" lvl="0" indent="0" algn="ctr" rtl="0">
              <a:lnSpc>
                <a:spcPct val="200000"/>
              </a:lnSpc>
              <a:spcBef>
                <a:spcPts val="0"/>
              </a:spcBef>
              <a:spcAft>
                <a:spcPts val="0"/>
              </a:spcAft>
              <a:buClr>
                <a:srgbClr val="000000"/>
              </a:buClr>
              <a:buSzPts val="1500"/>
              <a:buFont typeface="Arial"/>
              <a:buNone/>
            </a:pPr>
            <a:endParaRPr sz="1800" b="1" i="0" u="none" strike="noStrike" cap="none" dirty="0">
              <a:solidFill>
                <a:srgbClr val="FF9E00"/>
              </a:solidFill>
              <a:latin typeface="Montserrat"/>
              <a:ea typeface="Montserrat"/>
              <a:cs typeface="Montserrat"/>
              <a:sym typeface="Montserrat"/>
            </a:endParaRPr>
          </a:p>
          <a:p>
            <a:pPr marL="457200" marR="0" lvl="0" indent="0" algn="l" rtl="0">
              <a:lnSpc>
                <a:spcPct val="200000"/>
              </a:lnSpc>
              <a:spcBef>
                <a:spcPts val="0"/>
              </a:spcBef>
              <a:spcAft>
                <a:spcPts val="0"/>
              </a:spcAft>
              <a:buNone/>
            </a:pPr>
            <a:endParaRPr sz="1200" b="0" i="0" u="none" strike="noStrike" cap="none" dirty="0">
              <a:solidFill>
                <a:srgbClr val="000000"/>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614" y="506421"/>
            <a:ext cx="5623034" cy="733800"/>
          </a:xfrm>
        </p:spPr>
        <p:txBody>
          <a:bodyPr/>
          <a:lstStyle/>
          <a:p>
            <a:r>
              <a:rPr lang="en-IN" sz="2400" dirty="0">
                <a:solidFill>
                  <a:srgbClr val="FFC000"/>
                </a:solidFill>
              </a:rPr>
              <a:t>Social </a:t>
            </a:r>
            <a:r>
              <a:rPr lang="en-IN" sz="2400" dirty="0">
                <a:solidFill>
                  <a:srgbClr val="00B0F0"/>
                </a:solidFill>
              </a:rPr>
              <a:t>Media Marketing </a:t>
            </a:r>
            <a:r>
              <a:rPr lang="en-IN" sz="2400" dirty="0">
                <a:solidFill>
                  <a:srgbClr val="FFC000"/>
                </a:solidFill>
              </a:rPr>
              <a:t>Activities</a:t>
            </a:r>
            <a:endParaRPr lang="en-IN" sz="4000" dirty="0">
              <a:solidFill>
                <a:srgbClr val="FFC000"/>
              </a:solidFill>
            </a:endParaRPr>
          </a:p>
        </p:txBody>
      </p:sp>
      <p:sp>
        <p:nvSpPr>
          <p:cNvPr id="3" name="Text Placeholder 2"/>
          <p:cNvSpPr>
            <a:spLocks noGrp="1"/>
          </p:cNvSpPr>
          <p:nvPr>
            <p:ph type="body" idx="1"/>
          </p:nvPr>
        </p:nvSpPr>
        <p:spPr>
          <a:xfrm>
            <a:off x="714703" y="1240221"/>
            <a:ext cx="7283669" cy="3227821"/>
          </a:xfrm>
        </p:spPr>
        <p:txBody>
          <a:bodyPr/>
          <a:lstStyle/>
          <a:p>
            <a:pPr>
              <a:lnSpc>
                <a:spcPct val="150000"/>
              </a:lnSpc>
              <a:buFont typeface="Wingdings" panose="05000000000000000000" pitchFamily="2" charset="2"/>
              <a:buChar char="Ø"/>
            </a:pPr>
            <a:r>
              <a:rPr lang="en-IN" sz="1600" u="sng" dirty="0">
                <a:solidFill>
                  <a:schemeClr val="tx1"/>
                </a:solidFill>
                <a:latin typeface="Montserrat" panose="020B0604020202020204" charset="0"/>
                <a:hlinkClick r:id="rId2"/>
              </a:rPr>
              <a:t>Content planning and creation</a:t>
            </a:r>
            <a:endParaRPr lang="en-IN" sz="1600" dirty="0">
              <a:solidFill>
                <a:schemeClr val="tx1"/>
              </a:solidFill>
              <a:latin typeface="Montserrat" panose="020B0604020202020204" charset="0"/>
            </a:endParaRPr>
          </a:p>
          <a:p>
            <a:pPr>
              <a:lnSpc>
                <a:spcPct val="150000"/>
              </a:lnSpc>
              <a:buFont typeface="Wingdings" panose="05000000000000000000" pitchFamily="2" charset="2"/>
              <a:buChar char="Ø"/>
            </a:pPr>
            <a:r>
              <a:rPr lang="en-IN" sz="1600" u="sng" dirty="0">
                <a:solidFill>
                  <a:schemeClr val="tx1"/>
                </a:solidFill>
                <a:latin typeface="Montserrat" panose="020B0604020202020204" charset="0"/>
                <a:hlinkClick r:id="rId3"/>
              </a:rPr>
              <a:t>Content scheduling and publishing</a:t>
            </a:r>
            <a:endParaRPr lang="en-IN" sz="1600" dirty="0">
              <a:solidFill>
                <a:schemeClr val="tx1"/>
              </a:solidFill>
              <a:latin typeface="Montserrat" panose="020B0604020202020204" charset="0"/>
            </a:endParaRPr>
          </a:p>
          <a:p>
            <a:pPr>
              <a:lnSpc>
                <a:spcPct val="150000"/>
              </a:lnSpc>
              <a:buFont typeface="Wingdings" panose="05000000000000000000" pitchFamily="2" charset="2"/>
              <a:buChar char="Ø"/>
            </a:pPr>
            <a:r>
              <a:rPr lang="en-IN" sz="1600" u="sng" dirty="0">
                <a:solidFill>
                  <a:schemeClr val="tx1"/>
                </a:solidFill>
                <a:latin typeface="Montserrat" panose="020B0604020202020204" charset="0"/>
                <a:hlinkClick r:id="rId4"/>
              </a:rPr>
              <a:t>Social media analytics</a:t>
            </a:r>
            <a:endParaRPr lang="en-IN" sz="1600" u="sng" dirty="0">
              <a:solidFill>
                <a:schemeClr val="tx1"/>
              </a:solidFill>
              <a:latin typeface="Montserrat" panose="020B0604020202020204" charset="0"/>
            </a:endParaRPr>
          </a:p>
          <a:p>
            <a:pPr>
              <a:lnSpc>
                <a:spcPct val="150000"/>
              </a:lnSpc>
              <a:buFont typeface="Wingdings" panose="05000000000000000000" pitchFamily="2" charset="2"/>
              <a:buChar char="Ø"/>
            </a:pPr>
            <a:r>
              <a:rPr lang="en-IN" sz="1600" u="sng" dirty="0">
                <a:solidFill>
                  <a:schemeClr val="tx1"/>
                </a:solidFill>
                <a:latin typeface="Montserrat" panose="020B0604020202020204" charset="0"/>
                <a:hlinkClick r:id="rId5"/>
              </a:rPr>
              <a:t>Social listening</a:t>
            </a:r>
            <a:r>
              <a:rPr lang="en-IN" sz="1600" dirty="0">
                <a:solidFill>
                  <a:schemeClr val="tx1"/>
                </a:solidFill>
                <a:latin typeface="Montserrat" panose="020B0604020202020204" charset="0"/>
              </a:rPr>
              <a:t>.</a:t>
            </a:r>
          </a:p>
          <a:p>
            <a:pPr>
              <a:lnSpc>
                <a:spcPct val="150000"/>
              </a:lnSpc>
              <a:buFont typeface="Wingdings" panose="05000000000000000000" pitchFamily="2" charset="2"/>
              <a:buChar char="Ø"/>
            </a:pPr>
            <a:r>
              <a:rPr lang="en-IN" sz="1600" u="sng" dirty="0">
                <a:solidFill>
                  <a:schemeClr val="tx1"/>
                </a:solidFill>
                <a:latin typeface="Montserrat" panose="020B0604020202020204" charset="0"/>
                <a:hlinkClick r:id="rId6"/>
              </a:rPr>
              <a:t>Community management</a:t>
            </a:r>
            <a:endParaRPr lang="en-IN" sz="1600" u="sng" dirty="0">
              <a:solidFill>
                <a:schemeClr val="tx1"/>
              </a:solidFill>
              <a:latin typeface="Montserrat" panose="020B0604020202020204" charset="0"/>
            </a:endParaRPr>
          </a:p>
          <a:p>
            <a:pPr>
              <a:lnSpc>
                <a:spcPct val="150000"/>
              </a:lnSpc>
              <a:buFont typeface="Wingdings" panose="05000000000000000000" pitchFamily="2" charset="2"/>
              <a:buChar char="Ø"/>
            </a:pPr>
            <a:r>
              <a:rPr lang="en-IN" sz="1600" u="sng" dirty="0">
                <a:solidFill>
                  <a:schemeClr val="tx1"/>
                </a:solidFill>
                <a:latin typeface="Montserrat" panose="020B0604020202020204" charset="0"/>
                <a:hlinkClick r:id="rId7"/>
              </a:rPr>
              <a:t>Social media advertising</a:t>
            </a:r>
            <a:r>
              <a:rPr lang="en-IN" sz="1600" dirty="0">
                <a:solidFill>
                  <a:schemeClr val="tx1"/>
                </a:solidFill>
                <a:latin typeface="Montserrat" panose="020B0604020202020204" charset="0"/>
              </a:rPr>
              <a:t>.</a:t>
            </a:r>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IN" smtClean="0"/>
              <a:t>7</a:t>
            </a:fld>
            <a:endParaRPr lang="en-IN"/>
          </a:p>
        </p:txBody>
      </p:sp>
    </p:spTree>
    <p:extLst>
      <p:ext uri="{BB962C8B-B14F-4D97-AF65-F5344CB8AC3E}">
        <p14:creationId xmlns:p14="http://schemas.microsoft.com/office/powerpoint/2010/main" val="3243262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e348a2181b_0_32"/>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8</a:t>
            </a:fld>
            <a:endParaRPr/>
          </a:p>
        </p:txBody>
      </p:sp>
      <p:sp>
        <p:nvSpPr>
          <p:cNvPr id="141" name="Google Shape;141;ge348a2181b_0_32"/>
          <p:cNvSpPr txBox="1"/>
          <p:nvPr/>
        </p:nvSpPr>
        <p:spPr>
          <a:xfrm>
            <a:off x="827800" y="586625"/>
            <a:ext cx="7963200" cy="4246800"/>
          </a:xfrm>
          <a:prstGeom prst="rect">
            <a:avLst/>
          </a:prstGeom>
          <a:noFill/>
          <a:ln>
            <a:noFill/>
          </a:ln>
        </p:spPr>
        <p:txBody>
          <a:bodyPr spcFirstLastPara="1" wrap="square" lIns="91425" tIns="91425" rIns="91425" bIns="91425" anchor="t" anchorCtr="0">
            <a:noAutofit/>
          </a:bodyPr>
          <a:lstStyle/>
          <a:p>
            <a:pPr marL="0" marR="0" lvl="0" indent="0" algn="ctr" rtl="0">
              <a:lnSpc>
                <a:spcPct val="200000"/>
              </a:lnSpc>
              <a:spcBef>
                <a:spcPts val="0"/>
              </a:spcBef>
              <a:spcAft>
                <a:spcPts val="0"/>
              </a:spcAft>
              <a:buClr>
                <a:srgbClr val="000000"/>
              </a:buClr>
              <a:buSzPts val="1600"/>
              <a:buFont typeface="Arial"/>
              <a:buNone/>
            </a:pPr>
            <a:r>
              <a:rPr lang="en-IN" sz="1600" b="1" dirty="0">
                <a:solidFill>
                  <a:srgbClr val="FF9E00"/>
                </a:solidFill>
                <a:latin typeface="Montserrat"/>
                <a:ea typeface="Montserrat"/>
                <a:cs typeface="Montserrat"/>
                <a:sym typeface="Montserrat"/>
              </a:rPr>
              <a:t>THE </a:t>
            </a:r>
            <a:r>
              <a:rPr lang="en-IN" sz="1600" b="1" dirty="0">
                <a:solidFill>
                  <a:srgbClr val="0070C0"/>
                </a:solidFill>
                <a:latin typeface="Montserrat"/>
                <a:ea typeface="Montserrat"/>
                <a:cs typeface="Montserrat"/>
                <a:sym typeface="Montserrat"/>
              </a:rPr>
              <a:t>SOCIAL MEDIA </a:t>
            </a:r>
            <a:r>
              <a:rPr lang="en-IN" sz="1600" b="1" dirty="0">
                <a:solidFill>
                  <a:srgbClr val="FF9E00"/>
                </a:solidFill>
                <a:latin typeface="Montserrat"/>
                <a:ea typeface="Montserrat"/>
                <a:cs typeface="Montserrat"/>
                <a:sym typeface="Montserrat"/>
              </a:rPr>
              <a:t>MARKETING</a:t>
            </a:r>
            <a:r>
              <a:rPr lang="en-IN" sz="1600" b="1" dirty="0">
                <a:solidFill>
                  <a:schemeClr val="accent1"/>
                </a:solidFill>
                <a:latin typeface="Montserrat"/>
                <a:ea typeface="Montserrat"/>
                <a:cs typeface="Montserrat"/>
                <a:sym typeface="Montserrat"/>
              </a:rPr>
              <a:t> </a:t>
            </a:r>
            <a:r>
              <a:rPr lang="en-IN" sz="1600" b="1" dirty="0">
                <a:solidFill>
                  <a:srgbClr val="FF9E00"/>
                </a:solidFill>
                <a:latin typeface="Montserrat"/>
                <a:ea typeface="Montserrat"/>
                <a:cs typeface="Montserrat"/>
                <a:sym typeface="Montserrat"/>
              </a:rPr>
              <a:t>PROCESS</a:t>
            </a:r>
            <a:endParaRPr sz="1600" b="1" dirty="0">
              <a:solidFill>
                <a:srgbClr val="FF9E00"/>
              </a:solidFill>
              <a:latin typeface="Montserrat"/>
              <a:ea typeface="Montserrat"/>
              <a:cs typeface="Montserrat"/>
              <a:sym typeface="Montserrat"/>
            </a:endParaRPr>
          </a:p>
          <a:p>
            <a:pPr marL="0" marR="0" lvl="0" indent="0" algn="l" rtl="0">
              <a:lnSpc>
                <a:spcPct val="200000"/>
              </a:lnSpc>
              <a:spcBef>
                <a:spcPts val="0"/>
              </a:spcBef>
              <a:spcAft>
                <a:spcPts val="0"/>
              </a:spcAft>
              <a:buNone/>
            </a:pPr>
            <a:r>
              <a:rPr lang="en-IN" sz="1600" dirty="0">
                <a:solidFill>
                  <a:schemeClr val="dk1"/>
                </a:solidFill>
                <a:latin typeface="Montserrat"/>
                <a:ea typeface="Montserrat"/>
                <a:cs typeface="Montserrat"/>
                <a:sym typeface="Montserrat"/>
              </a:rPr>
              <a:t>There are five steps to social media marketing process:</a:t>
            </a:r>
            <a:endParaRPr sz="1600" b="1" dirty="0">
              <a:solidFill>
                <a:schemeClr val="dk1"/>
              </a:solidFill>
              <a:latin typeface="Montserrat"/>
              <a:ea typeface="Montserrat"/>
              <a:cs typeface="Montserrat"/>
              <a:sym typeface="Montserrat"/>
            </a:endParaRPr>
          </a:p>
          <a:p>
            <a:pPr marL="0" marR="0" lvl="0" indent="0" algn="ctr" rtl="0">
              <a:lnSpc>
                <a:spcPct val="200000"/>
              </a:lnSpc>
              <a:spcBef>
                <a:spcPts val="0"/>
              </a:spcBef>
              <a:spcAft>
                <a:spcPts val="0"/>
              </a:spcAft>
              <a:buNone/>
            </a:pPr>
            <a:r>
              <a:rPr lang="en-IN" sz="1600" b="1" dirty="0">
                <a:solidFill>
                  <a:schemeClr val="dk1"/>
                </a:solidFill>
                <a:latin typeface="Montserrat"/>
                <a:ea typeface="Montserrat"/>
                <a:cs typeface="Montserrat"/>
                <a:sym typeface="Montserrat"/>
              </a:rPr>
              <a:t>Fan Acquisition</a:t>
            </a:r>
            <a:r>
              <a:rPr lang="en-IN" sz="1600" dirty="0">
                <a:solidFill>
                  <a:schemeClr val="dk1"/>
                </a:solidFill>
                <a:latin typeface="Montserrat"/>
                <a:ea typeface="Montserrat"/>
                <a:cs typeface="Montserrat"/>
                <a:sym typeface="Montserrat"/>
              </a:rPr>
              <a:t> </a:t>
            </a:r>
            <a:endParaRPr sz="1600" dirty="0">
              <a:solidFill>
                <a:schemeClr val="dk1"/>
              </a:solidFill>
              <a:latin typeface="Montserrat"/>
              <a:ea typeface="Montserrat"/>
              <a:cs typeface="Montserrat"/>
              <a:sym typeface="Montserrat"/>
            </a:endParaRPr>
          </a:p>
          <a:p>
            <a:pPr marL="0" marR="0" lvl="0" indent="0" algn="ctr" rtl="0">
              <a:lnSpc>
                <a:spcPct val="200000"/>
              </a:lnSpc>
              <a:spcBef>
                <a:spcPts val="0"/>
              </a:spcBef>
              <a:spcAft>
                <a:spcPts val="0"/>
              </a:spcAft>
              <a:buNone/>
            </a:pPr>
            <a:r>
              <a:rPr lang="en-IN" sz="1600" b="1" dirty="0">
                <a:solidFill>
                  <a:schemeClr val="dk1"/>
                </a:solidFill>
                <a:latin typeface="Montserrat"/>
                <a:ea typeface="Montserrat"/>
                <a:cs typeface="Montserrat"/>
                <a:sym typeface="Montserrat"/>
              </a:rPr>
              <a:t>Engagement</a:t>
            </a:r>
            <a:endParaRPr sz="1600" b="1" dirty="0">
              <a:solidFill>
                <a:schemeClr val="dk1"/>
              </a:solidFill>
              <a:latin typeface="Montserrat"/>
              <a:ea typeface="Montserrat"/>
              <a:cs typeface="Montserrat"/>
              <a:sym typeface="Montserrat"/>
            </a:endParaRPr>
          </a:p>
          <a:p>
            <a:pPr marL="0" marR="0" lvl="0" indent="0" algn="ctr" rtl="0">
              <a:lnSpc>
                <a:spcPct val="200000"/>
              </a:lnSpc>
              <a:spcBef>
                <a:spcPts val="0"/>
              </a:spcBef>
              <a:spcAft>
                <a:spcPts val="0"/>
              </a:spcAft>
              <a:buNone/>
            </a:pPr>
            <a:r>
              <a:rPr lang="en-IN" sz="1600" b="1" dirty="0">
                <a:solidFill>
                  <a:schemeClr val="dk1"/>
                </a:solidFill>
                <a:latin typeface="Montserrat"/>
                <a:ea typeface="Montserrat"/>
                <a:cs typeface="Montserrat"/>
                <a:sym typeface="Montserrat"/>
              </a:rPr>
              <a:t>Amplification</a:t>
            </a:r>
            <a:endParaRPr sz="1600" b="1" dirty="0">
              <a:solidFill>
                <a:schemeClr val="dk1"/>
              </a:solidFill>
              <a:latin typeface="Montserrat"/>
              <a:ea typeface="Montserrat"/>
              <a:cs typeface="Montserrat"/>
              <a:sym typeface="Montserrat"/>
            </a:endParaRPr>
          </a:p>
          <a:p>
            <a:pPr marL="0" marR="0" lvl="0" indent="0" algn="ctr" rtl="0">
              <a:lnSpc>
                <a:spcPct val="200000"/>
              </a:lnSpc>
              <a:spcBef>
                <a:spcPts val="0"/>
              </a:spcBef>
              <a:spcAft>
                <a:spcPts val="0"/>
              </a:spcAft>
              <a:buNone/>
            </a:pPr>
            <a:r>
              <a:rPr lang="en-IN" sz="1600" b="1" dirty="0">
                <a:solidFill>
                  <a:schemeClr val="dk1"/>
                </a:solidFill>
                <a:latin typeface="Montserrat"/>
                <a:ea typeface="Montserrat"/>
                <a:cs typeface="Montserrat"/>
                <a:sym typeface="Montserrat"/>
              </a:rPr>
              <a:t>Community</a:t>
            </a:r>
            <a:endParaRPr sz="1600" b="1" dirty="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None/>
            </a:pPr>
            <a:r>
              <a:rPr lang="en-IN" sz="1600" b="1" dirty="0">
                <a:solidFill>
                  <a:schemeClr val="dk1"/>
                </a:solidFill>
                <a:latin typeface="Montserrat"/>
                <a:ea typeface="Montserrat"/>
                <a:cs typeface="Montserrat"/>
                <a:sym typeface="Montserrat"/>
              </a:rPr>
              <a:t>											</a:t>
            </a:r>
            <a:endParaRPr sz="1600" b="1" dirty="0">
              <a:solidFill>
                <a:schemeClr val="dk1"/>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IN" sz="1600" b="1" dirty="0">
                <a:solidFill>
                  <a:srgbClr val="FF0000"/>
                </a:solidFill>
                <a:latin typeface="Montserrat"/>
                <a:ea typeface="Montserrat"/>
                <a:cs typeface="Montserrat"/>
                <a:sym typeface="Montserrat"/>
              </a:rPr>
              <a:t>BRAND STRENGTH</a:t>
            </a:r>
            <a:endParaRPr sz="1600" b="1" dirty="0">
              <a:solidFill>
                <a:srgbClr val="FF0000"/>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IN" sz="1600" b="1" dirty="0">
                <a:solidFill>
                  <a:srgbClr val="FF0000"/>
                </a:solidFill>
                <a:latin typeface="Montserrat"/>
                <a:ea typeface="Montserrat"/>
                <a:cs typeface="Montserrat"/>
                <a:sym typeface="Montserrat"/>
              </a:rPr>
              <a:t>(SALES)</a:t>
            </a:r>
            <a:endParaRPr sz="1600" b="1" dirty="0">
              <a:solidFill>
                <a:srgbClr val="FF0000"/>
              </a:solidFill>
              <a:latin typeface="Montserrat"/>
              <a:ea typeface="Montserrat"/>
              <a:cs typeface="Montserrat"/>
              <a:sym typeface="Montserrat"/>
            </a:endParaRPr>
          </a:p>
          <a:p>
            <a:pPr marL="0" marR="0" lvl="0" indent="0" algn="ctr" rtl="0">
              <a:lnSpc>
                <a:spcPct val="200000"/>
              </a:lnSpc>
              <a:spcBef>
                <a:spcPts val="0"/>
              </a:spcBef>
              <a:spcAft>
                <a:spcPts val="0"/>
              </a:spcAft>
              <a:buNone/>
            </a:pPr>
            <a:endParaRPr sz="1600" dirty="0">
              <a:solidFill>
                <a:schemeClr val="dk1"/>
              </a:solidFill>
              <a:latin typeface="Montserrat"/>
              <a:ea typeface="Montserrat"/>
              <a:cs typeface="Montserrat"/>
              <a:sym typeface="Montserrat"/>
            </a:endParaRPr>
          </a:p>
          <a:p>
            <a:pPr marL="0" marR="0" lvl="0" indent="0" algn="l" rtl="0">
              <a:lnSpc>
                <a:spcPct val="200000"/>
              </a:lnSpc>
              <a:spcBef>
                <a:spcPts val="0"/>
              </a:spcBef>
              <a:spcAft>
                <a:spcPts val="0"/>
              </a:spcAft>
              <a:buNone/>
            </a:pPr>
            <a:endParaRPr sz="1600" dirty="0">
              <a:solidFill>
                <a:schemeClr val="dk1"/>
              </a:solidFill>
              <a:latin typeface="Montserrat"/>
              <a:ea typeface="Montserrat"/>
              <a:cs typeface="Montserrat"/>
              <a:sym typeface="Montserrat"/>
            </a:endParaRPr>
          </a:p>
          <a:p>
            <a:pPr marL="457200" marR="0" lvl="0" indent="0" algn="l" rtl="0">
              <a:lnSpc>
                <a:spcPct val="200000"/>
              </a:lnSpc>
              <a:spcBef>
                <a:spcPts val="0"/>
              </a:spcBef>
              <a:spcAft>
                <a:spcPts val="0"/>
              </a:spcAft>
              <a:buNone/>
            </a:pPr>
            <a:endParaRPr sz="1200" dirty="0">
              <a:solidFill>
                <a:schemeClr val="dk1"/>
              </a:solidFill>
              <a:latin typeface="Montserrat"/>
              <a:ea typeface="Montserrat"/>
              <a:cs typeface="Montserrat"/>
              <a:sym typeface="Montserrat"/>
            </a:endParaRPr>
          </a:p>
          <a:p>
            <a:pPr marL="0" marR="0" lvl="0" indent="0" algn="l" rtl="0">
              <a:lnSpc>
                <a:spcPct val="200000"/>
              </a:lnSpc>
              <a:spcBef>
                <a:spcPts val="0"/>
              </a:spcBef>
              <a:spcAft>
                <a:spcPts val="0"/>
              </a:spcAft>
              <a:buNone/>
            </a:pPr>
            <a:endParaRPr sz="1200" dirty="0">
              <a:solidFill>
                <a:schemeClr val="dk1"/>
              </a:solidFill>
              <a:latin typeface="Montserrat"/>
              <a:ea typeface="Montserrat"/>
              <a:cs typeface="Montserrat"/>
              <a:sym typeface="Montserrat"/>
            </a:endParaRPr>
          </a:p>
          <a:p>
            <a:pPr marL="0" marR="0" lvl="0" indent="0" algn="l" rtl="0">
              <a:lnSpc>
                <a:spcPct val="200000"/>
              </a:lnSpc>
              <a:spcBef>
                <a:spcPts val="0"/>
              </a:spcBef>
              <a:spcAft>
                <a:spcPts val="0"/>
              </a:spcAft>
              <a:buNone/>
            </a:pPr>
            <a:endParaRPr sz="1200" dirty="0">
              <a:solidFill>
                <a:schemeClr val="dk1"/>
              </a:solidFill>
              <a:latin typeface="Montserrat"/>
              <a:ea typeface="Montserrat"/>
              <a:cs typeface="Montserrat"/>
              <a:sym typeface="Montserrat"/>
            </a:endParaRPr>
          </a:p>
          <a:p>
            <a:pPr marL="0" marR="0" lvl="0" indent="0" algn="l" rtl="0">
              <a:lnSpc>
                <a:spcPct val="200000"/>
              </a:lnSpc>
              <a:spcBef>
                <a:spcPts val="0"/>
              </a:spcBef>
              <a:spcAft>
                <a:spcPts val="0"/>
              </a:spcAft>
              <a:buClr>
                <a:srgbClr val="000000"/>
              </a:buClr>
              <a:buSzPts val="1200"/>
              <a:buFont typeface="Arial"/>
              <a:buNone/>
            </a:pPr>
            <a:endParaRPr sz="1200" b="1" i="0" u="none" strike="noStrike" cap="none" dirty="0">
              <a:solidFill>
                <a:schemeClr val="dk1"/>
              </a:solidFill>
              <a:latin typeface="Montserrat"/>
              <a:ea typeface="Montserrat"/>
              <a:cs typeface="Montserrat"/>
              <a:sym typeface="Montserrat"/>
            </a:endParaRPr>
          </a:p>
          <a:p>
            <a:pPr marL="457200" marR="0" lvl="0" indent="0" algn="l" rtl="0">
              <a:lnSpc>
                <a:spcPct val="200000"/>
              </a:lnSpc>
              <a:spcBef>
                <a:spcPts val="0"/>
              </a:spcBef>
              <a:spcAft>
                <a:spcPts val="0"/>
              </a:spcAft>
              <a:buClr>
                <a:srgbClr val="000000"/>
              </a:buClr>
              <a:buSzPts val="1200"/>
              <a:buFont typeface="Arial"/>
              <a:buNone/>
            </a:pPr>
            <a:endParaRPr sz="1200" b="1" i="0" u="none" strike="noStrike" cap="none" dirty="0">
              <a:solidFill>
                <a:schemeClr val="dk1"/>
              </a:solidFill>
              <a:latin typeface="Montserrat"/>
              <a:ea typeface="Montserrat"/>
              <a:cs typeface="Montserrat"/>
              <a:sym typeface="Montserrat"/>
            </a:endParaRPr>
          </a:p>
          <a:p>
            <a:pPr marL="0" marR="0" lvl="0" indent="0" algn="l" rtl="0">
              <a:lnSpc>
                <a:spcPct val="200000"/>
              </a:lnSpc>
              <a:spcBef>
                <a:spcPts val="0"/>
              </a:spcBef>
              <a:spcAft>
                <a:spcPts val="0"/>
              </a:spcAft>
              <a:buClr>
                <a:srgbClr val="000000"/>
              </a:buClr>
              <a:buSzPts val="1200"/>
              <a:buFont typeface="Arial"/>
              <a:buNone/>
            </a:pPr>
            <a:endParaRPr sz="1200" b="0" i="0" u="none" strike="noStrike" cap="none" dirty="0">
              <a:solidFill>
                <a:srgbClr val="000000"/>
              </a:solidFill>
              <a:latin typeface="Montserrat"/>
              <a:ea typeface="Montserrat"/>
              <a:cs typeface="Montserrat"/>
              <a:sym typeface="Montserrat"/>
            </a:endParaRPr>
          </a:p>
        </p:txBody>
      </p:sp>
      <p:sp>
        <p:nvSpPr>
          <p:cNvPr id="142" name="Google Shape;142;ge348a2181b_0_32"/>
          <p:cNvSpPr txBox="1"/>
          <p:nvPr/>
        </p:nvSpPr>
        <p:spPr>
          <a:xfrm>
            <a:off x="-125" y="157326"/>
            <a:ext cx="91440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IN" sz="1200" b="1" i="0" u="none" strike="noStrike" cap="none">
                <a:solidFill>
                  <a:srgbClr val="000000"/>
                </a:solidFill>
                <a:latin typeface="Candara"/>
                <a:ea typeface="Candara"/>
                <a:cs typeface="Candara"/>
                <a:sym typeface="Candara"/>
              </a:rPr>
              <a:t>www.noteslearning.com</a:t>
            </a:r>
            <a:endParaRPr sz="1200" b="1" i="0" u="none" strike="noStrike" cap="none">
              <a:solidFill>
                <a:srgbClr val="000000"/>
              </a:solidFill>
              <a:latin typeface="Candara"/>
              <a:ea typeface="Candara"/>
              <a:cs typeface="Candara"/>
              <a:sym typeface="Candara"/>
            </a:endParaRPr>
          </a:p>
        </p:txBody>
      </p:sp>
      <p:sp>
        <p:nvSpPr>
          <p:cNvPr id="143" name="Google Shape;143;ge348a2181b_0_32"/>
          <p:cNvSpPr/>
          <p:nvPr/>
        </p:nvSpPr>
        <p:spPr>
          <a:xfrm>
            <a:off x="4771697" y="3652674"/>
            <a:ext cx="126123" cy="456872"/>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ge348a2181b_0_32"/>
          <p:cNvSpPr/>
          <p:nvPr/>
        </p:nvSpPr>
        <p:spPr>
          <a:xfrm>
            <a:off x="5729300" y="1793675"/>
            <a:ext cx="142800" cy="437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ge348a2181b_0_32"/>
          <p:cNvSpPr/>
          <p:nvPr/>
        </p:nvSpPr>
        <p:spPr>
          <a:xfrm>
            <a:off x="3858825" y="2303275"/>
            <a:ext cx="142800" cy="437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ge348a2181b_0_32"/>
          <p:cNvSpPr/>
          <p:nvPr/>
        </p:nvSpPr>
        <p:spPr>
          <a:xfrm>
            <a:off x="5729300" y="2777125"/>
            <a:ext cx="142800" cy="437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ge105eb6765_0_31"/>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IN"/>
              <a:t>9</a:t>
            </a:fld>
            <a:endParaRPr/>
          </a:p>
        </p:txBody>
      </p:sp>
      <p:sp>
        <p:nvSpPr>
          <p:cNvPr id="53" name="Google Shape;53;ge105eb6765_0_31"/>
          <p:cNvSpPr txBox="1"/>
          <p:nvPr/>
        </p:nvSpPr>
        <p:spPr>
          <a:xfrm>
            <a:off x="148481" y="685370"/>
            <a:ext cx="7815300" cy="2932200"/>
          </a:xfrm>
          <a:prstGeom prst="rect">
            <a:avLst/>
          </a:prstGeom>
          <a:noFill/>
          <a:ln>
            <a:noFill/>
          </a:ln>
        </p:spPr>
        <p:txBody>
          <a:bodyPr spcFirstLastPara="1" wrap="square" lIns="91425" tIns="91425" rIns="91425" bIns="91425" anchor="t" anchorCtr="0">
            <a:noAutofit/>
          </a:bodyPr>
          <a:lstStyle/>
          <a:p>
            <a:pPr marL="0" marR="0" lvl="0" indent="0" algn="ctr" rtl="0">
              <a:lnSpc>
                <a:spcPct val="200000"/>
              </a:lnSpc>
              <a:spcBef>
                <a:spcPts val="0"/>
              </a:spcBef>
              <a:spcAft>
                <a:spcPts val="0"/>
              </a:spcAft>
              <a:buClr>
                <a:srgbClr val="000000"/>
              </a:buClr>
              <a:buSzPts val="1600"/>
              <a:buFont typeface="Arial"/>
              <a:buNone/>
            </a:pPr>
            <a:r>
              <a:rPr lang="en-IN" sz="1600" b="1" dirty="0">
                <a:solidFill>
                  <a:srgbClr val="FF9E00"/>
                </a:solidFill>
                <a:latin typeface="Montserrat"/>
                <a:ea typeface="Montserrat"/>
                <a:cs typeface="Montserrat"/>
                <a:sym typeface="Montserrat"/>
              </a:rPr>
              <a:t>TOP 10 </a:t>
            </a:r>
            <a:r>
              <a:rPr lang="en-IN" sz="1600" b="1" i="0" u="none" strike="noStrike" cap="none" dirty="0">
                <a:solidFill>
                  <a:schemeClr val="accent1"/>
                </a:solidFill>
                <a:latin typeface="Montserrat"/>
                <a:ea typeface="Montserrat"/>
                <a:cs typeface="Montserrat"/>
                <a:sym typeface="Montserrat"/>
              </a:rPr>
              <a:t>SOCIAL NETWORKING </a:t>
            </a:r>
            <a:r>
              <a:rPr lang="en-IN" sz="1600" b="1" dirty="0">
                <a:solidFill>
                  <a:schemeClr val="accent1"/>
                </a:solidFill>
                <a:latin typeface="Montserrat"/>
                <a:ea typeface="Montserrat"/>
                <a:cs typeface="Montserrat"/>
                <a:sym typeface="Montserrat"/>
              </a:rPr>
              <a:t>SITES</a:t>
            </a:r>
            <a:endParaRPr sz="1600" b="1" dirty="0">
              <a:solidFill>
                <a:schemeClr val="accent1"/>
              </a:solidFill>
              <a:latin typeface="Montserrat"/>
              <a:ea typeface="Montserrat"/>
              <a:cs typeface="Montserrat"/>
              <a:sym typeface="Montserrat"/>
            </a:endParaRPr>
          </a:p>
          <a:p>
            <a:pPr marL="457200" marR="0" lvl="0" indent="-298450" algn="l" rtl="0">
              <a:lnSpc>
                <a:spcPct val="200000"/>
              </a:lnSpc>
              <a:spcBef>
                <a:spcPts val="0"/>
              </a:spcBef>
              <a:spcAft>
                <a:spcPts val="0"/>
              </a:spcAft>
              <a:buSzPts val="1100"/>
              <a:buFont typeface="Montserrat"/>
              <a:buChar char="❏"/>
            </a:pPr>
            <a:r>
              <a:rPr lang="en-IN" sz="1100" b="1" dirty="0">
                <a:latin typeface="Montserrat"/>
                <a:ea typeface="Montserrat"/>
                <a:cs typeface="Montserrat"/>
                <a:sym typeface="Montserrat"/>
              </a:rPr>
              <a:t>FACEBOOK			</a:t>
            </a:r>
            <a:r>
              <a:rPr lang="en-IN" sz="1100" dirty="0">
                <a:latin typeface="Montserrat"/>
                <a:ea typeface="Montserrat"/>
                <a:cs typeface="Montserrat"/>
                <a:sym typeface="Montserrat"/>
              </a:rPr>
              <a:t>5.7 billions monthly active users</a:t>
            </a:r>
            <a:endParaRPr sz="1100" dirty="0">
              <a:latin typeface="Montserrat"/>
              <a:ea typeface="Montserrat"/>
              <a:cs typeface="Montserrat"/>
              <a:sym typeface="Montserrat"/>
            </a:endParaRPr>
          </a:p>
          <a:p>
            <a:pPr marL="457200" marR="0" lvl="0" indent="-298450" algn="l" rtl="0">
              <a:lnSpc>
                <a:spcPct val="200000"/>
              </a:lnSpc>
              <a:spcBef>
                <a:spcPts val="0"/>
              </a:spcBef>
              <a:spcAft>
                <a:spcPts val="0"/>
              </a:spcAft>
              <a:buSzPts val="1100"/>
              <a:buFont typeface="Montserrat"/>
              <a:buChar char="❏"/>
            </a:pPr>
            <a:r>
              <a:rPr lang="en-IN" sz="1100" b="1" dirty="0">
                <a:latin typeface="Montserrat"/>
                <a:ea typeface="Montserrat"/>
                <a:cs typeface="Montserrat"/>
                <a:sym typeface="Montserrat"/>
              </a:rPr>
              <a:t>YOUTUBE			</a:t>
            </a:r>
            <a:r>
              <a:rPr lang="en-IN" sz="1100" dirty="0">
                <a:latin typeface="Montserrat"/>
                <a:ea typeface="Montserrat"/>
                <a:cs typeface="Montserrat"/>
                <a:sym typeface="Montserrat"/>
              </a:rPr>
              <a:t>2.0 billions monthly active users</a:t>
            </a:r>
            <a:endParaRPr sz="1100" dirty="0">
              <a:latin typeface="Montserrat"/>
              <a:ea typeface="Montserrat"/>
              <a:cs typeface="Montserrat"/>
              <a:sym typeface="Montserrat"/>
            </a:endParaRPr>
          </a:p>
          <a:p>
            <a:pPr marL="457200" marR="0" lvl="0" indent="-298450" algn="l" rtl="0">
              <a:lnSpc>
                <a:spcPct val="200000"/>
              </a:lnSpc>
              <a:spcBef>
                <a:spcPts val="0"/>
              </a:spcBef>
              <a:spcAft>
                <a:spcPts val="0"/>
              </a:spcAft>
              <a:buSzPts val="1100"/>
              <a:buFont typeface="Montserrat"/>
              <a:buChar char="❏"/>
            </a:pPr>
            <a:r>
              <a:rPr lang="en-IN" sz="1100" b="1" dirty="0">
                <a:latin typeface="Montserrat"/>
                <a:ea typeface="Montserrat"/>
                <a:cs typeface="Montserrat"/>
                <a:sym typeface="Montserrat"/>
              </a:rPr>
              <a:t>WHATSAPP			</a:t>
            </a:r>
            <a:r>
              <a:rPr lang="en-IN" sz="1100" dirty="0">
                <a:latin typeface="Montserrat"/>
                <a:ea typeface="Montserrat"/>
                <a:cs typeface="Montserrat"/>
                <a:sym typeface="Montserrat"/>
              </a:rPr>
              <a:t>2.0 billions monthly active users</a:t>
            </a:r>
            <a:endParaRPr sz="1100" dirty="0">
              <a:latin typeface="Montserrat"/>
              <a:ea typeface="Montserrat"/>
              <a:cs typeface="Montserrat"/>
              <a:sym typeface="Montserrat"/>
            </a:endParaRPr>
          </a:p>
          <a:p>
            <a:pPr marL="457200" marR="0" lvl="0" indent="-298450" algn="l" rtl="0">
              <a:lnSpc>
                <a:spcPct val="200000"/>
              </a:lnSpc>
              <a:spcBef>
                <a:spcPts val="0"/>
              </a:spcBef>
              <a:spcAft>
                <a:spcPts val="0"/>
              </a:spcAft>
              <a:buSzPts val="1100"/>
              <a:buFont typeface="Montserrat"/>
              <a:buChar char="❏"/>
            </a:pPr>
            <a:r>
              <a:rPr lang="en-IN" sz="1100" b="1" dirty="0">
                <a:latin typeface="Montserrat"/>
                <a:ea typeface="Montserrat"/>
                <a:cs typeface="Montserrat"/>
                <a:sym typeface="Montserrat"/>
              </a:rPr>
              <a:t>INSTAGRAM			</a:t>
            </a:r>
            <a:r>
              <a:rPr lang="en-IN" sz="1100" dirty="0">
                <a:latin typeface="Montserrat"/>
                <a:ea typeface="Montserrat"/>
                <a:cs typeface="Montserrat"/>
                <a:sym typeface="Montserrat"/>
              </a:rPr>
              <a:t>800 billions monthly active users</a:t>
            </a:r>
            <a:endParaRPr sz="1100" dirty="0">
              <a:latin typeface="Montserrat"/>
              <a:ea typeface="Montserrat"/>
              <a:cs typeface="Montserrat"/>
              <a:sym typeface="Montserrat"/>
            </a:endParaRPr>
          </a:p>
          <a:p>
            <a:pPr marL="457200" marR="0" lvl="0" indent="-298450" algn="l" rtl="0">
              <a:lnSpc>
                <a:spcPct val="200000"/>
              </a:lnSpc>
              <a:spcBef>
                <a:spcPts val="0"/>
              </a:spcBef>
              <a:spcAft>
                <a:spcPts val="0"/>
              </a:spcAft>
              <a:buSzPts val="1100"/>
              <a:buFont typeface="Montserrat"/>
              <a:buChar char="❏"/>
            </a:pPr>
            <a:r>
              <a:rPr lang="en-IN" sz="1100" b="1" dirty="0">
                <a:latin typeface="Montserrat"/>
                <a:ea typeface="Montserrat"/>
                <a:cs typeface="Montserrat"/>
                <a:sym typeface="Montserrat"/>
              </a:rPr>
              <a:t>TIKTOK			</a:t>
            </a:r>
            <a:r>
              <a:rPr lang="en-IN" sz="1100" dirty="0">
                <a:latin typeface="Montserrat"/>
                <a:ea typeface="Montserrat"/>
                <a:cs typeface="Montserrat"/>
                <a:sym typeface="Montserrat"/>
              </a:rPr>
              <a:t>689 millions monthly active users</a:t>
            </a:r>
            <a:endParaRPr sz="1100" dirty="0">
              <a:latin typeface="Montserrat"/>
              <a:ea typeface="Montserrat"/>
              <a:cs typeface="Montserrat"/>
              <a:sym typeface="Montserrat"/>
            </a:endParaRPr>
          </a:p>
          <a:p>
            <a:pPr marL="457200" marR="0" lvl="0" indent="-298450" algn="l" rtl="0">
              <a:lnSpc>
                <a:spcPct val="200000"/>
              </a:lnSpc>
              <a:spcBef>
                <a:spcPts val="0"/>
              </a:spcBef>
              <a:spcAft>
                <a:spcPts val="0"/>
              </a:spcAft>
              <a:buSzPts val="1100"/>
              <a:buFont typeface="Montserrat"/>
              <a:buChar char="❏"/>
            </a:pPr>
            <a:r>
              <a:rPr lang="en-IN" sz="1100" b="1" dirty="0">
                <a:latin typeface="Montserrat"/>
                <a:ea typeface="Montserrat"/>
                <a:cs typeface="Montserrat"/>
                <a:sym typeface="Montserrat"/>
              </a:rPr>
              <a:t>SNAPCHAT			</a:t>
            </a:r>
            <a:r>
              <a:rPr lang="en-IN" sz="1100" dirty="0">
                <a:latin typeface="Montserrat"/>
                <a:ea typeface="Montserrat"/>
                <a:cs typeface="Montserrat"/>
                <a:sym typeface="Montserrat"/>
              </a:rPr>
              <a:t>433 millions monthly active users</a:t>
            </a:r>
            <a:endParaRPr sz="1100" dirty="0">
              <a:latin typeface="Montserrat"/>
              <a:ea typeface="Montserrat"/>
              <a:cs typeface="Montserrat"/>
              <a:sym typeface="Montserrat"/>
            </a:endParaRPr>
          </a:p>
          <a:p>
            <a:pPr marL="457200" marR="0" lvl="0" indent="-298450" algn="l" rtl="0">
              <a:lnSpc>
                <a:spcPct val="200000"/>
              </a:lnSpc>
              <a:spcBef>
                <a:spcPts val="0"/>
              </a:spcBef>
              <a:spcAft>
                <a:spcPts val="0"/>
              </a:spcAft>
              <a:buSzPts val="1100"/>
              <a:buFont typeface="Montserrat"/>
              <a:buChar char="❏"/>
            </a:pPr>
            <a:r>
              <a:rPr lang="en-IN" sz="1100" b="1" dirty="0">
                <a:latin typeface="Montserrat"/>
                <a:ea typeface="Montserrat"/>
                <a:cs typeface="Montserrat"/>
                <a:sym typeface="Montserrat"/>
              </a:rPr>
              <a:t>REDDIT			</a:t>
            </a:r>
            <a:r>
              <a:rPr lang="en-IN" sz="1100" dirty="0">
                <a:latin typeface="Montserrat"/>
                <a:ea typeface="Montserrat"/>
                <a:cs typeface="Montserrat"/>
                <a:sym typeface="Montserrat"/>
              </a:rPr>
              <a:t>430 millions monthly active users</a:t>
            </a:r>
            <a:endParaRPr sz="1100" dirty="0">
              <a:latin typeface="Montserrat"/>
              <a:ea typeface="Montserrat"/>
              <a:cs typeface="Montserrat"/>
              <a:sym typeface="Montserrat"/>
            </a:endParaRPr>
          </a:p>
          <a:p>
            <a:pPr marL="457200" marR="0" lvl="0" indent="-298450" algn="l" rtl="0">
              <a:lnSpc>
                <a:spcPct val="200000"/>
              </a:lnSpc>
              <a:spcBef>
                <a:spcPts val="0"/>
              </a:spcBef>
              <a:spcAft>
                <a:spcPts val="0"/>
              </a:spcAft>
              <a:buSzPts val="1100"/>
              <a:buFont typeface="Montserrat"/>
              <a:buChar char="❏"/>
            </a:pPr>
            <a:r>
              <a:rPr lang="en-IN" sz="1100" b="1" dirty="0">
                <a:latin typeface="Montserrat"/>
                <a:ea typeface="Montserrat"/>
                <a:cs typeface="Montserrat"/>
                <a:sym typeface="Montserrat"/>
              </a:rPr>
              <a:t>PINTEREST			</a:t>
            </a:r>
            <a:r>
              <a:rPr lang="en-IN" sz="1100" dirty="0">
                <a:latin typeface="Montserrat"/>
                <a:ea typeface="Montserrat"/>
                <a:cs typeface="Montserrat"/>
                <a:sym typeface="Montserrat"/>
              </a:rPr>
              <a:t>416 millions monthly active users</a:t>
            </a:r>
            <a:endParaRPr sz="1100" dirty="0">
              <a:latin typeface="Montserrat"/>
              <a:ea typeface="Montserrat"/>
              <a:cs typeface="Montserrat"/>
              <a:sym typeface="Montserrat"/>
            </a:endParaRPr>
          </a:p>
          <a:p>
            <a:pPr marL="457200" marR="0" lvl="0" indent="-298450" algn="l" rtl="0">
              <a:lnSpc>
                <a:spcPct val="200000"/>
              </a:lnSpc>
              <a:spcBef>
                <a:spcPts val="0"/>
              </a:spcBef>
              <a:spcAft>
                <a:spcPts val="0"/>
              </a:spcAft>
              <a:buSzPts val="1100"/>
              <a:buFont typeface="Montserrat"/>
              <a:buChar char="❏"/>
            </a:pPr>
            <a:r>
              <a:rPr lang="en-IN" sz="1100" b="1" dirty="0">
                <a:latin typeface="Montserrat"/>
                <a:ea typeface="Montserrat"/>
                <a:cs typeface="Montserrat"/>
                <a:sym typeface="Montserrat"/>
              </a:rPr>
              <a:t>TWITTER			</a:t>
            </a:r>
            <a:r>
              <a:rPr lang="en-IN" sz="1100" dirty="0">
                <a:latin typeface="Montserrat"/>
                <a:ea typeface="Montserrat"/>
                <a:cs typeface="Montserrat"/>
                <a:sym typeface="Montserrat"/>
              </a:rPr>
              <a:t>353 millions monthly active users</a:t>
            </a:r>
            <a:endParaRPr sz="1100" dirty="0">
              <a:latin typeface="Montserrat"/>
              <a:ea typeface="Montserrat"/>
              <a:cs typeface="Montserrat"/>
              <a:sym typeface="Montserrat"/>
            </a:endParaRPr>
          </a:p>
          <a:p>
            <a:pPr marL="457200" marR="0" lvl="0" indent="-298450" algn="l" rtl="0">
              <a:lnSpc>
                <a:spcPct val="200000"/>
              </a:lnSpc>
              <a:spcBef>
                <a:spcPts val="0"/>
              </a:spcBef>
              <a:spcAft>
                <a:spcPts val="0"/>
              </a:spcAft>
              <a:buSzPts val="1100"/>
              <a:buFont typeface="Montserrat"/>
              <a:buChar char="❏"/>
            </a:pPr>
            <a:r>
              <a:rPr lang="en-IN" sz="1100" b="1" dirty="0">
                <a:latin typeface="Montserrat"/>
                <a:ea typeface="Montserrat"/>
                <a:cs typeface="Montserrat"/>
                <a:sym typeface="Montserrat"/>
              </a:rPr>
              <a:t>LINKEDIN			</a:t>
            </a:r>
            <a:r>
              <a:rPr lang="en-IN" sz="1100" dirty="0">
                <a:latin typeface="Montserrat"/>
                <a:ea typeface="Montserrat"/>
                <a:cs typeface="Montserrat"/>
                <a:sym typeface="Montserrat"/>
              </a:rPr>
              <a:t>310 millions monthly active users</a:t>
            </a:r>
            <a:endParaRPr sz="1100" dirty="0">
              <a:latin typeface="Montserrat"/>
              <a:ea typeface="Montserrat"/>
              <a:cs typeface="Montserrat"/>
              <a:sym typeface="Montserrat"/>
            </a:endParaRPr>
          </a:p>
        </p:txBody>
      </p:sp>
      <p:pic>
        <p:nvPicPr>
          <p:cNvPr id="55" name="Google Shape;55;ge105eb6765_0_31"/>
          <p:cNvPicPr preferRelativeResize="0"/>
          <p:nvPr/>
        </p:nvPicPr>
        <p:blipFill>
          <a:blip r:embed="rId3">
            <a:alphaModFix/>
          </a:blip>
          <a:stretch>
            <a:fillRect/>
          </a:stretch>
        </p:blipFill>
        <p:spPr>
          <a:xfrm>
            <a:off x="6793687" y="2063670"/>
            <a:ext cx="426675" cy="426675"/>
          </a:xfrm>
          <a:prstGeom prst="rect">
            <a:avLst/>
          </a:prstGeom>
          <a:noFill/>
          <a:ln>
            <a:noFill/>
          </a:ln>
        </p:spPr>
      </p:pic>
      <p:pic>
        <p:nvPicPr>
          <p:cNvPr id="56" name="Google Shape;56;ge105eb6765_0_31"/>
          <p:cNvPicPr preferRelativeResize="0"/>
          <p:nvPr/>
        </p:nvPicPr>
        <p:blipFill>
          <a:blip r:embed="rId4">
            <a:alphaModFix/>
          </a:blip>
          <a:stretch>
            <a:fillRect/>
          </a:stretch>
        </p:blipFill>
        <p:spPr>
          <a:xfrm>
            <a:off x="7763661" y="2643711"/>
            <a:ext cx="426675" cy="426675"/>
          </a:xfrm>
          <a:prstGeom prst="rect">
            <a:avLst/>
          </a:prstGeom>
          <a:noFill/>
          <a:ln>
            <a:noFill/>
          </a:ln>
        </p:spPr>
      </p:pic>
      <p:pic>
        <p:nvPicPr>
          <p:cNvPr id="57" name="Google Shape;57;ge105eb6765_0_31"/>
          <p:cNvPicPr preferRelativeResize="0"/>
          <p:nvPr/>
        </p:nvPicPr>
        <p:blipFill>
          <a:blip r:embed="rId5">
            <a:alphaModFix/>
          </a:blip>
          <a:stretch>
            <a:fillRect/>
          </a:stretch>
        </p:blipFill>
        <p:spPr>
          <a:xfrm>
            <a:off x="8126043" y="1878692"/>
            <a:ext cx="544451" cy="545556"/>
          </a:xfrm>
          <a:prstGeom prst="rect">
            <a:avLst/>
          </a:prstGeom>
          <a:noFill/>
          <a:ln>
            <a:noFill/>
          </a:ln>
        </p:spPr>
      </p:pic>
      <p:pic>
        <p:nvPicPr>
          <p:cNvPr id="58" name="Google Shape;58;ge105eb6765_0_31"/>
          <p:cNvPicPr preferRelativeResize="0"/>
          <p:nvPr/>
        </p:nvPicPr>
        <p:blipFill>
          <a:blip r:embed="rId6">
            <a:alphaModFix/>
          </a:blip>
          <a:stretch>
            <a:fillRect/>
          </a:stretch>
        </p:blipFill>
        <p:spPr>
          <a:xfrm>
            <a:off x="6463330" y="2773276"/>
            <a:ext cx="426675" cy="426675"/>
          </a:xfrm>
          <a:prstGeom prst="rect">
            <a:avLst/>
          </a:prstGeom>
          <a:noFill/>
          <a:ln>
            <a:noFill/>
          </a:ln>
        </p:spPr>
      </p:pic>
      <p:pic>
        <p:nvPicPr>
          <p:cNvPr id="59" name="Google Shape;59;ge105eb6765_0_31"/>
          <p:cNvPicPr preferRelativeResize="0"/>
          <p:nvPr/>
        </p:nvPicPr>
        <p:blipFill>
          <a:blip r:embed="rId7">
            <a:alphaModFix/>
          </a:blip>
          <a:stretch>
            <a:fillRect/>
          </a:stretch>
        </p:blipFill>
        <p:spPr>
          <a:xfrm>
            <a:off x="6733074" y="3309805"/>
            <a:ext cx="480151" cy="502483"/>
          </a:xfrm>
          <a:prstGeom prst="rect">
            <a:avLst/>
          </a:prstGeom>
          <a:noFill/>
          <a:ln>
            <a:noFill/>
          </a:ln>
        </p:spPr>
      </p:pic>
      <p:pic>
        <p:nvPicPr>
          <p:cNvPr id="60" name="Google Shape;60;ge105eb6765_0_31"/>
          <p:cNvPicPr preferRelativeResize="0"/>
          <p:nvPr/>
        </p:nvPicPr>
        <p:blipFill>
          <a:blip r:embed="rId8">
            <a:alphaModFix/>
          </a:blip>
          <a:stretch>
            <a:fillRect/>
          </a:stretch>
        </p:blipFill>
        <p:spPr>
          <a:xfrm>
            <a:off x="7161275" y="2616917"/>
            <a:ext cx="544454" cy="514888"/>
          </a:xfrm>
          <a:prstGeom prst="rect">
            <a:avLst/>
          </a:prstGeom>
          <a:noFill/>
          <a:ln>
            <a:noFill/>
          </a:ln>
        </p:spPr>
      </p:pic>
      <p:pic>
        <p:nvPicPr>
          <p:cNvPr id="61" name="Google Shape;61;ge105eb6765_0_31"/>
          <p:cNvPicPr preferRelativeResize="0"/>
          <p:nvPr/>
        </p:nvPicPr>
        <p:blipFill>
          <a:blip r:embed="rId9">
            <a:alphaModFix/>
          </a:blip>
          <a:stretch>
            <a:fillRect/>
          </a:stretch>
        </p:blipFill>
        <p:spPr>
          <a:xfrm>
            <a:off x="7372382" y="1533773"/>
            <a:ext cx="746926" cy="746926"/>
          </a:xfrm>
          <a:prstGeom prst="rect">
            <a:avLst/>
          </a:prstGeom>
          <a:noFill/>
          <a:ln>
            <a:noFill/>
          </a:ln>
        </p:spPr>
      </p:pic>
      <p:pic>
        <p:nvPicPr>
          <p:cNvPr id="62" name="Google Shape;62;ge105eb6765_0_31"/>
          <p:cNvPicPr preferRelativeResize="0"/>
          <p:nvPr/>
        </p:nvPicPr>
        <p:blipFill rotWithShape="1">
          <a:blip r:embed="rId10">
            <a:alphaModFix/>
          </a:blip>
          <a:srcRect l="12847" r="12675"/>
          <a:stretch/>
        </p:blipFill>
        <p:spPr>
          <a:xfrm>
            <a:off x="7316278" y="3614149"/>
            <a:ext cx="544450" cy="411207"/>
          </a:xfrm>
          <a:prstGeom prst="rect">
            <a:avLst/>
          </a:prstGeom>
          <a:noFill/>
          <a:ln>
            <a:noFill/>
          </a:ln>
        </p:spPr>
      </p:pic>
      <p:pic>
        <p:nvPicPr>
          <p:cNvPr id="63" name="Google Shape;63;ge105eb6765_0_31"/>
          <p:cNvPicPr preferRelativeResize="0"/>
          <p:nvPr/>
        </p:nvPicPr>
        <p:blipFill>
          <a:blip r:embed="rId11">
            <a:alphaModFix/>
          </a:blip>
          <a:stretch>
            <a:fillRect/>
          </a:stretch>
        </p:blipFill>
        <p:spPr>
          <a:xfrm>
            <a:off x="8035392" y="3289850"/>
            <a:ext cx="426675" cy="426675"/>
          </a:xfrm>
          <a:prstGeom prst="rect">
            <a:avLst/>
          </a:prstGeom>
          <a:noFill/>
          <a:ln>
            <a:noFill/>
          </a:ln>
        </p:spPr>
      </p:pic>
      <p:pic>
        <p:nvPicPr>
          <p:cNvPr id="64" name="Google Shape;64;ge105eb6765_0_31"/>
          <p:cNvPicPr preferRelativeResize="0"/>
          <p:nvPr/>
        </p:nvPicPr>
        <p:blipFill>
          <a:blip r:embed="rId12">
            <a:alphaModFix/>
          </a:blip>
          <a:stretch>
            <a:fillRect/>
          </a:stretch>
        </p:blipFill>
        <p:spPr>
          <a:xfrm>
            <a:off x="8248730" y="2607411"/>
            <a:ext cx="544449" cy="517827"/>
          </a:xfrm>
          <a:prstGeom prst="rect">
            <a:avLst/>
          </a:prstGeom>
          <a:noFill/>
          <a:ln>
            <a:noFill/>
          </a:ln>
        </p:spPr>
      </p:pic>
      <p:sp>
        <p:nvSpPr>
          <p:cNvPr id="15" name="Title 1"/>
          <p:cNvSpPr>
            <a:spLocks noGrp="1"/>
          </p:cNvSpPr>
          <p:nvPr>
            <p:ph type="title"/>
          </p:nvPr>
        </p:nvSpPr>
        <p:spPr>
          <a:xfrm>
            <a:off x="746234" y="355562"/>
            <a:ext cx="6526925" cy="733800"/>
          </a:xfrm>
        </p:spPr>
        <p:txBody>
          <a:bodyPr/>
          <a:lstStyle/>
          <a:p>
            <a:r>
              <a:rPr lang="en-IN" sz="2400">
                <a:solidFill>
                  <a:srgbClr val="FFC000"/>
                </a:solidFill>
              </a:rPr>
              <a:t>Social</a:t>
            </a:r>
            <a:r>
              <a:rPr lang="en-IN" sz="2400"/>
              <a:t> </a:t>
            </a:r>
            <a:r>
              <a:rPr lang="en-IN" sz="2400">
                <a:solidFill>
                  <a:srgbClr val="00B0F0"/>
                </a:solidFill>
              </a:rPr>
              <a:t>Media Marketing </a:t>
            </a:r>
            <a:r>
              <a:rPr lang="en-IN" sz="2400">
                <a:solidFill>
                  <a:srgbClr val="FFC000"/>
                </a:solidFill>
              </a:rPr>
              <a:t>Platforms</a:t>
            </a:r>
            <a:endParaRPr lang="en-IN" sz="2400" dirty="0">
              <a:solidFill>
                <a:srgbClr val="FFC000"/>
              </a:solidFill>
            </a:endParaRPr>
          </a:p>
        </p:txBody>
      </p:sp>
    </p:spTree>
  </p:cSld>
  <p:clrMapOvr>
    <a:masterClrMapping/>
  </p:clrMapOvr>
</p:sld>
</file>

<file path=ppt/theme/theme1.xml><?xml version="1.0" encoding="utf-8"?>
<a:theme xmlns:a="http://schemas.openxmlformats.org/drawingml/2006/main" name="Perdi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3285</Words>
  <Application>Microsoft Office PowerPoint</Application>
  <PresentationFormat>On-screen Show (16:9)</PresentationFormat>
  <Paragraphs>455</Paragraphs>
  <Slides>45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Times New Roman</vt:lpstr>
      <vt:lpstr>Candara</vt:lpstr>
      <vt:lpstr>Monotype Corsiva</vt:lpstr>
      <vt:lpstr>Wingdings</vt:lpstr>
      <vt:lpstr>Mongolian Baiti</vt:lpstr>
      <vt:lpstr>Montserrat</vt:lpstr>
      <vt:lpstr>Arial</vt:lpstr>
      <vt:lpstr>Malgun Gothic Semilight</vt:lpstr>
      <vt:lpstr>Perdita template</vt:lpstr>
      <vt:lpstr>PowerPoint Presentation</vt:lpstr>
      <vt:lpstr>Contents</vt:lpstr>
      <vt:lpstr>PowerPoint Presentation</vt:lpstr>
      <vt:lpstr>WHAT IS A  SOCIAL MEDIA MARKETING ? </vt:lpstr>
      <vt:lpstr>PowerPoint Presentation</vt:lpstr>
      <vt:lpstr>PowerPoint Presentation</vt:lpstr>
      <vt:lpstr>Social Media Marketing Activities</vt:lpstr>
      <vt:lpstr>PowerPoint Presentation</vt:lpstr>
      <vt:lpstr>Social Media Marketing Platforms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Advantages of Social Media Marketing</vt:lpstr>
      <vt:lpstr> Disadvantages of Social Media Marketing</vt:lpstr>
      <vt:lpstr>Social Media Marketing Strategy</vt:lpstr>
      <vt:lpstr>Social Media Marketing Strategy</vt:lpstr>
      <vt:lpstr>Social Media Marketing Strategy</vt:lpstr>
      <vt:lpstr>Social Media Marketing Strategy</vt:lpstr>
      <vt:lpstr>Social Media Marketing Strategy</vt:lpstr>
      <vt:lpstr>Social Media Marketing Strategy</vt:lpstr>
      <vt:lpstr>Social Media Marketing Strategy</vt:lpstr>
      <vt:lpstr>Social Media Marketing Strategy</vt:lpstr>
      <vt:lpstr>Social Media Marketing Strategy</vt:lpstr>
      <vt:lpstr>Social Media Marketing Strategy</vt:lpstr>
      <vt:lpstr>Social Media Marketing Strategy</vt:lpstr>
      <vt:lpstr>Social Media Marketing Tools</vt:lpstr>
      <vt:lpstr>Social Media Marketing Tools</vt:lpstr>
      <vt:lpstr>Social Media Marketing Tools</vt:lpstr>
      <vt:lpstr>Social Media Marketing Tools</vt:lpstr>
      <vt:lpstr>Social Media Marketing Tools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Lineker TANG</cp:lastModifiedBy>
  <cp:revision>30</cp:revision>
  <dcterms:modified xsi:type="dcterms:W3CDTF">2025-10-26T12:18:54Z</dcterms:modified>
</cp:coreProperties>
</file>