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1" r:id="rId4"/>
    <p:sldId id="273" r:id="rId5"/>
    <p:sldId id="274" r:id="rId6"/>
    <p:sldId id="267" r:id="rId7"/>
  </p:sldIdLst>
  <p:sldSz cx="16256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5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094" y="67"/>
      </p:cViewPr>
      <p:guideLst>
        <p:guide orient="horz" pos="2880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438DA3-C66F-4FE9-8537-23D70B74EF56}" type="datetimeFigureOut">
              <a:rPr lang="en-IN" smtClean="0"/>
              <a:t>12-01-2026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A6616-B346-43C3-A227-9F3B5A968E1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2450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840569"/>
            <a:ext cx="138176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5181600"/>
            <a:ext cx="113792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366187"/>
            <a:ext cx="365760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366187"/>
            <a:ext cx="10701867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787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112" y="5875867"/>
            <a:ext cx="1381760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112" y="3875620"/>
            <a:ext cx="1381760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2133603"/>
            <a:ext cx="7179733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3467" y="2133603"/>
            <a:ext cx="7179733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2046817"/>
            <a:ext cx="7182556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2" y="2899833"/>
            <a:ext cx="7182556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7825" y="2046817"/>
            <a:ext cx="7185377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7825" y="2899833"/>
            <a:ext cx="7185377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364067"/>
            <a:ext cx="5348112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5644" y="364069"/>
            <a:ext cx="9087557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1" y="1913469"/>
            <a:ext cx="5348112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289" y="6400802"/>
            <a:ext cx="975360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289" y="817033"/>
            <a:ext cx="975360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289" y="7156453"/>
            <a:ext cx="975360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0" y="366184"/>
            <a:ext cx="146304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133603"/>
            <a:ext cx="146304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2800" y="8475136"/>
            <a:ext cx="379306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54134" y="8475136"/>
            <a:ext cx="5147733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50133" y="8475136"/>
            <a:ext cx="379306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6256001" cy="9144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03200" y="6017517"/>
            <a:ext cx="4724400" cy="2730937"/>
          </a:xfrm>
          <a:prstGeom prst="roundRect">
            <a:avLst>
              <a:gd name="adj" fmla="val 46894"/>
            </a:avLst>
          </a:prstGeom>
          <a:solidFill>
            <a:srgbClr val="D4A574">
              <a:alpha val="15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endParaRPr lang="en-US" dirty="0"/>
          </a:p>
        </p:txBody>
      </p:sp>
      <p:sp>
        <p:nvSpPr>
          <p:cNvPr id="4" name="Text 1"/>
          <p:cNvSpPr/>
          <p:nvPr/>
        </p:nvSpPr>
        <p:spPr>
          <a:xfrm>
            <a:off x="5419601" y="598962"/>
            <a:ext cx="7686040" cy="7070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600"/>
              </a:lnSpc>
            </a:pPr>
            <a:r>
              <a:rPr lang="en-US" sz="6000" b="1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Avitul Living</a:t>
            </a:r>
            <a:endParaRPr lang="en-US" sz="6000" dirty="0"/>
          </a:p>
        </p:txBody>
      </p:sp>
      <p:sp>
        <p:nvSpPr>
          <p:cNvPr id="5" name="Text 2"/>
          <p:cNvSpPr/>
          <p:nvPr/>
        </p:nvSpPr>
        <p:spPr>
          <a:xfrm>
            <a:off x="604519" y="2068634"/>
            <a:ext cx="6151882" cy="9848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376"/>
              </a:lnSpc>
            </a:pPr>
            <a:r>
              <a:rPr lang="en-US" b="1" dirty="0">
                <a:solidFill>
                  <a:srgbClr val="D4A57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Avitul Living</a:t>
            </a:r>
            <a:r>
              <a:rPr lang="en-US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is a dynamic and innovative leader in manufacturing home furnishings and seasonal décor products.</a:t>
            </a:r>
            <a:endParaRPr lang="en-US" dirty="0"/>
          </a:p>
        </p:txBody>
      </p:sp>
      <p:sp>
        <p:nvSpPr>
          <p:cNvPr id="6" name="Text 3"/>
          <p:cNvSpPr/>
          <p:nvPr/>
        </p:nvSpPr>
        <p:spPr>
          <a:xfrm>
            <a:off x="604519" y="3392746"/>
            <a:ext cx="6151881" cy="9051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376"/>
              </a:lnSpc>
            </a:pPr>
            <a:r>
              <a:rPr lang="en-US" sz="1900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We've rapidly established ourselves at the forefront of </a:t>
            </a:r>
            <a:r>
              <a:rPr lang="en-US" sz="1900" b="1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design innovation</a:t>
            </a:r>
            <a:r>
              <a:rPr lang="en-US" sz="1900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and </a:t>
            </a:r>
            <a:r>
              <a:rPr lang="en-US" sz="1900" b="1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client satisfaction</a:t>
            </a:r>
            <a:r>
              <a:rPr lang="en-US" sz="1900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.</a:t>
            </a:r>
            <a:endParaRPr lang="en-US" sz="1900" dirty="0"/>
          </a:p>
        </p:txBody>
      </p:sp>
      <p:sp>
        <p:nvSpPr>
          <p:cNvPr id="7" name="Text 4"/>
          <p:cNvSpPr/>
          <p:nvPr/>
        </p:nvSpPr>
        <p:spPr>
          <a:xfrm>
            <a:off x="640078" y="4514283"/>
            <a:ext cx="5606544" cy="8073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376"/>
              </a:lnSpc>
            </a:pPr>
            <a:r>
              <a:rPr lang="en-US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Our commitment to excellence and deep understanding of client needs sets us apart in a competitive market.</a:t>
            </a:r>
            <a:endParaRPr lang="en-US" dirty="0"/>
          </a:p>
        </p:txBody>
      </p:sp>
      <p:sp>
        <p:nvSpPr>
          <p:cNvPr id="8" name="Text 5"/>
          <p:cNvSpPr/>
          <p:nvPr/>
        </p:nvSpPr>
        <p:spPr>
          <a:xfrm>
            <a:off x="909574" y="6475468"/>
            <a:ext cx="3186684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240"/>
              </a:lnSpc>
            </a:pPr>
            <a:r>
              <a:rPr lang="en-US" sz="4500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🏭</a:t>
            </a:r>
            <a:endParaRPr lang="en-US" sz="4500" dirty="0"/>
          </a:p>
        </p:txBody>
      </p:sp>
      <p:sp>
        <p:nvSpPr>
          <p:cNvPr id="9" name="Text 6"/>
          <p:cNvSpPr/>
          <p:nvPr/>
        </p:nvSpPr>
        <p:spPr>
          <a:xfrm>
            <a:off x="972058" y="7085068"/>
            <a:ext cx="3124200" cy="5698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2244"/>
              </a:lnSpc>
            </a:pPr>
            <a:r>
              <a:rPr lang="en-US" b="1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Established Partner</a:t>
            </a:r>
            <a:endParaRPr lang="en-US" dirty="0"/>
          </a:p>
          <a:p>
            <a:pPr algn="ctr">
              <a:lnSpc>
                <a:spcPts val="2244"/>
              </a:lnSpc>
            </a:pPr>
            <a:r>
              <a:rPr lang="en-US" b="1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for Global Retailers</a:t>
            </a:r>
            <a:endParaRPr lang="en-US" dirty="0"/>
          </a:p>
        </p:txBody>
      </p:sp>
      <p:sp>
        <p:nvSpPr>
          <p:cNvPr id="10" name="Text 7"/>
          <p:cNvSpPr/>
          <p:nvPr/>
        </p:nvSpPr>
        <p:spPr>
          <a:xfrm>
            <a:off x="940816" y="7826144"/>
            <a:ext cx="3186684" cy="2461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939"/>
              </a:lnSpc>
            </a:pPr>
            <a:r>
              <a:rPr lang="en-US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North America | Europe | South America</a:t>
            </a:r>
            <a:endParaRPr lang="en-US" dirty="0"/>
          </a:p>
        </p:txBody>
      </p:sp>
      <p:sp>
        <p:nvSpPr>
          <p:cNvPr id="14" name="Text 2">
            <a:extLst>
              <a:ext uri="{FF2B5EF4-FFF2-40B4-BE49-F238E27FC236}">
                <a16:creationId xmlns:a16="http://schemas.microsoft.com/office/drawing/2014/main" id="{4CEF8CB1-2235-4A3B-A856-3EF89C47DD55}"/>
              </a:ext>
            </a:extLst>
          </p:cNvPr>
          <p:cNvSpPr/>
          <p:nvPr/>
        </p:nvSpPr>
        <p:spPr>
          <a:xfrm>
            <a:off x="5091476" y="1238226"/>
            <a:ext cx="6151881" cy="3723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550"/>
              </a:lnSpc>
              <a:buNone/>
            </a:pPr>
            <a:r>
              <a:rPr lang="en-US" sz="1500" b="1" dirty="0">
                <a:solidFill>
                  <a:srgbClr val="D4A57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Manufacturing Excellence | Design Innovation | Global Reach</a:t>
            </a:r>
            <a:endParaRPr lang="en-US" sz="1500" dirty="0"/>
          </a:p>
        </p:txBody>
      </p:sp>
      <p:pic>
        <p:nvPicPr>
          <p:cNvPr id="15" name="Image 0" descr="preencoded.png">
            <a:extLst>
              <a:ext uri="{FF2B5EF4-FFF2-40B4-BE49-F238E27FC236}">
                <a16:creationId xmlns:a16="http://schemas.microsoft.com/office/drawing/2014/main" id="{CA7AA944-CB0A-4123-B204-C3D98ACC00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6700" y="2306489"/>
            <a:ext cx="8858048" cy="64419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6" name="Text 0">
            <a:extLst>
              <a:ext uri="{FF2B5EF4-FFF2-40B4-BE49-F238E27FC236}">
                <a16:creationId xmlns:a16="http://schemas.microsoft.com/office/drawing/2014/main" id="{AD3896B1-8760-4326-9520-006F262D308F}"/>
              </a:ext>
            </a:extLst>
          </p:cNvPr>
          <p:cNvSpPr/>
          <p:nvPr/>
        </p:nvSpPr>
        <p:spPr>
          <a:xfrm>
            <a:off x="4165600" y="3371850"/>
            <a:ext cx="571500" cy="28575"/>
          </a:xfrm>
          <a:prstGeom prst="rect">
            <a:avLst/>
          </a:prstGeom>
          <a:solidFill>
            <a:srgbClr val="FFFFFF"/>
          </a:solidFill>
          <a:ln/>
        </p:spPr>
        <p:txBody>
          <a:bodyPr wrap="none" lIns="0" tIns="0" rIns="0" bIns="0" rtlCol="0" anchor="ctr">
            <a:normAutofit fontScale="25000" lnSpcReduction="20000"/>
          </a:bodyPr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17" name="Text 1">
            <a:extLst>
              <a:ext uri="{FF2B5EF4-FFF2-40B4-BE49-F238E27FC236}">
                <a16:creationId xmlns:a16="http://schemas.microsoft.com/office/drawing/2014/main" id="{86D98647-C548-4EB9-9FDB-4B1DCDAA379B}"/>
              </a:ext>
            </a:extLst>
          </p:cNvPr>
          <p:cNvSpPr/>
          <p:nvPr/>
        </p:nvSpPr>
        <p:spPr>
          <a:xfrm>
            <a:off x="9946796" y="2728481"/>
            <a:ext cx="3642360" cy="5105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Why Avitul Living</a:t>
            </a:r>
            <a:endParaRPr lang="en-US" sz="3000" dirty="0"/>
          </a:p>
        </p:txBody>
      </p:sp>
      <p:sp>
        <p:nvSpPr>
          <p:cNvPr id="18" name="Text 2">
            <a:extLst>
              <a:ext uri="{FF2B5EF4-FFF2-40B4-BE49-F238E27FC236}">
                <a16:creationId xmlns:a16="http://schemas.microsoft.com/office/drawing/2014/main" id="{F05D91FA-AD48-49A1-A74D-1731BAFDCF2B}"/>
              </a:ext>
            </a:extLst>
          </p:cNvPr>
          <p:cNvSpPr/>
          <p:nvPr/>
        </p:nvSpPr>
        <p:spPr>
          <a:xfrm>
            <a:off x="7856387" y="3869693"/>
            <a:ext cx="1119226" cy="5105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700"/>
              </a:lnSpc>
              <a:buNone/>
            </a:pPr>
            <a:r>
              <a:rPr lang="en-US" sz="4000" dirty="0">
                <a:solidFill>
                  <a:srgbClr val="D4A57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🎨</a:t>
            </a:r>
            <a:endParaRPr lang="en-US" sz="4000" dirty="0"/>
          </a:p>
        </p:txBody>
      </p:sp>
      <p:sp>
        <p:nvSpPr>
          <p:cNvPr id="19" name="Text 3">
            <a:extLst>
              <a:ext uri="{FF2B5EF4-FFF2-40B4-BE49-F238E27FC236}">
                <a16:creationId xmlns:a16="http://schemas.microsoft.com/office/drawing/2014/main" id="{B81D872F-CAE8-4AD4-920D-4DF923868B8B}"/>
              </a:ext>
            </a:extLst>
          </p:cNvPr>
          <p:cNvSpPr/>
          <p:nvPr/>
        </p:nvSpPr>
        <p:spPr>
          <a:xfrm>
            <a:off x="7963878" y="4413734"/>
            <a:ext cx="1119226" cy="2010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584"/>
              </a:lnSpc>
              <a:buNone/>
            </a:pPr>
            <a:r>
              <a:rPr lang="en-US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Design</a:t>
            </a:r>
            <a:endParaRPr lang="en-US" dirty="0"/>
          </a:p>
        </p:txBody>
      </p:sp>
      <p:sp>
        <p:nvSpPr>
          <p:cNvPr id="20" name="Text 4">
            <a:extLst>
              <a:ext uri="{FF2B5EF4-FFF2-40B4-BE49-F238E27FC236}">
                <a16:creationId xmlns:a16="http://schemas.microsoft.com/office/drawing/2014/main" id="{87D81BEA-7BAD-4C1A-A6BD-4C6272CB152E}"/>
              </a:ext>
            </a:extLst>
          </p:cNvPr>
          <p:cNvSpPr/>
          <p:nvPr/>
        </p:nvSpPr>
        <p:spPr>
          <a:xfrm>
            <a:off x="7759214" y="4880458"/>
            <a:ext cx="1680592" cy="9324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836"/>
              </a:lnSpc>
              <a:buNone/>
            </a:pPr>
            <a:r>
              <a:rPr lang="en-US" dirty="0">
                <a:solidFill>
                  <a:srgbClr val="BDC3C7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Innovative product development &amp; styling</a:t>
            </a:r>
            <a:endParaRPr lang="en-US" dirty="0"/>
          </a:p>
        </p:txBody>
      </p:sp>
      <p:sp>
        <p:nvSpPr>
          <p:cNvPr id="21" name="Text 5">
            <a:extLst>
              <a:ext uri="{FF2B5EF4-FFF2-40B4-BE49-F238E27FC236}">
                <a16:creationId xmlns:a16="http://schemas.microsoft.com/office/drawing/2014/main" id="{E5CBBEEB-15FC-4D66-86C5-AEE3F77A1317}"/>
              </a:ext>
            </a:extLst>
          </p:cNvPr>
          <p:cNvSpPr/>
          <p:nvPr/>
        </p:nvSpPr>
        <p:spPr>
          <a:xfrm>
            <a:off x="10856725" y="3869693"/>
            <a:ext cx="1119226" cy="5105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700"/>
              </a:lnSpc>
              <a:buNone/>
            </a:pPr>
            <a:r>
              <a:rPr lang="en-US" sz="4000" dirty="0">
                <a:solidFill>
                  <a:srgbClr val="D4A57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⚙️</a:t>
            </a:r>
            <a:endParaRPr lang="en-US" sz="4000" dirty="0"/>
          </a:p>
        </p:txBody>
      </p:sp>
      <p:sp>
        <p:nvSpPr>
          <p:cNvPr id="22" name="Text 6">
            <a:extLst>
              <a:ext uri="{FF2B5EF4-FFF2-40B4-BE49-F238E27FC236}">
                <a16:creationId xmlns:a16="http://schemas.microsoft.com/office/drawing/2014/main" id="{722CB762-DFD0-44C3-9406-C2933D6B52A3}"/>
              </a:ext>
            </a:extLst>
          </p:cNvPr>
          <p:cNvSpPr/>
          <p:nvPr/>
        </p:nvSpPr>
        <p:spPr>
          <a:xfrm>
            <a:off x="10964216" y="4387457"/>
            <a:ext cx="1119226" cy="2010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584"/>
              </a:lnSpc>
              <a:buNone/>
            </a:pPr>
            <a:r>
              <a:rPr lang="en-US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Sourcing</a:t>
            </a:r>
            <a:endParaRPr lang="en-US" dirty="0"/>
          </a:p>
        </p:txBody>
      </p:sp>
      <p:sp>
        <p:nvSpPr>
          <p:cNvPr id="23" name="Text 7">
            <a:extLst>
              <a:ext uri="{FF2B5EF4-FFF2-40B4-BE49-F238E27FC236}">
                <a16:creationId xmlns:a16="http://schemas.microsoft.com/office/drawing/2014/main" id="{758F5D54-51F4-444B-A7C9-B83F22373DD9}"/>
              </a:ext>
            </a:extLst>
          </p:cNvPr>
          <p:cNvSpPr/>
          <p:nvPr/>
        </p:nvSpPr>
        <p:spPr>
          <a:xfrm>
            <a:off x="10629726" y="4934111"/>
            <a:ext cx="1680592" cy="974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836"/>
              </a:lnSpc>
              <a:buNone/>
            </a:pPr>
            <a:r>
              <a:rPr lang="en-US" dirty="0">
                <a:solidFill>
                  <a:srgbClr val="BDC3C7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Strategic material procurement</a:t>
            </a:r>
            <a:endParaRPr lang="en-US" dirty="0"/>
          </a:p>
        </p:txBody>
      </p:sp>
      <p:sp>
        <p:nvSpPr>
          <p:cNvPr id="24" name="Text 8">
            <a:extLst>
              <a:ext uri="{FF2B5EF4-FFF2-40B4-BE49-F238E27FC236}">
                <a16:creationId xmlns:a16="http://schemas.microsoft.com/office/drawing/2014/main" id="{0A7C72D2-A68E-40D3-B04E-D6EC7C3FA712}"/>
              </a:ext>
            </a:extLst>
          </p:cNvPr>
          <p:cNvSpPr/>
          <p:nvPr/>
        </p:nvSpPr>
        <p:spPr>
          <a:xfrm>
            <a:off x="13514806" y="3934150"/>
            <a:ext cx="1119226" cy="5105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700"/>
              </a:lnSpc>
              <a:buNone/>
            </a:pPr>
            <a:r>
              <a:rPr lang="en-US" sz="4000" dirty="0">
                <a:solidFill>
                  <a:srgbClr val="D4A57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🏭</a:t>
            </a:r>
            <a:endParaRPr lang="en-US" sz="4000" dirty="0"/>
          </a:p>
        </p:txBody>
      </p:sp>
      <p:sp>
        <p:nvSpPr>
          <p:cNvPr id="25" name="Text 9">
            <a:extLst>
              <a:ext uri="{FF2B5EF4-FFF2-40B4-BE49-F238E27FC236}">
                <a16:creationId xmlns:a16="http://schemas.microsoft.com/office/drawing/2014/main" id="{6A98BE02-FC0C-4EAC-B4D4-E39BC48ECA92}"/>
              </a:ext>
            </a:extLst>
          </p:cNvPr>
          <p:cNvSpPr/>
          <p:nvPr/>
        </p:nvSpPr>
        <p:spPr>
          <a:xfrm>
            <a:off x="13718773" y="4425770"/>
            <a:ext cx="1119226" cy="2010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584"/>
              </a:lnSpc>
              <a:buNone/>
            </a:pPr>
            <a:r>
              <a:rPr lang="en-US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Production</a:t>
            </a:r>
            <a:endParaRPr lang="en-US" dirty="0"/>
          </a:p>
        </p:txBody>
      </p:sp>
      <p:sp>
        <p:nvSpPr>
          <p:cNvPr id="26" name="Text 10">
            <a:extLst>
              <a:ext uri="{FF2B5EF4-FFF2-40B4-BE49-F238E27FC236}">
                <a16:creationId xmlns:a16="http://schemas.microsoft.com/office/drawing/2014/main" id="{FC72B0F2-E4B4-4529-BC93-D6C44B0C7F63}"/>
              </a:ext>
            </a:extLst>
          </p:cNvPr>
          <p:cNvSpPr/>
          <p:nvPr/>
        </p:nvSpPr>
        <p:spPr>
          <a:xfrm>
            <a:off x="13438090" y="4979648"/>
            <a:ext cx="1680592" cy="6993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836"/>
              </a:lnSpc>
              <a:buNone/>
            </a:pPr>
            <a:r>
              <a:rPr lang="en-US" dirty="0">
                <a:solidFill>
                  <a:srgbClr val="BDC3C7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Precision manufacturing at scale</a:t>
            </a:r>
            <a:endParaRPr lang="en-US" dirty="0"/>
          </a:p>
        </p:txBody>
      </p:sp>
      <p:sp>
        <p:nvSpPr>
          <p:cNvPr id="27" name="Text 11">
            <a:extLst>
              <a:ext uri="{FF2B5EF4-FFF2-40B4-BE49-F238E27FC236}">
                <a16:creationId xmlns:a16="http://schemas.microsoft.com/office/drawing/2014/main" id="{E2044ED1-FF56-40F4-83F5-0088E63C9D6A}"/>
              </a:ext>
            </a:extLst>
          </p:cNvPr>
          <p:cNvSpPr/>
          <p:nvPr/>
        </p:nvSpPr>
        <p:spPr>
          <a:xfrm>
            <a:off x="9317254" y="6427402"/>
            <a:ext cx="1119226" cy="5105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700"/>
              </a:lnSpc>
              <a:buNone/>
            </a:pPr>
            <a:r>
              <a:rPr lang="en-US" sz="3000" dirty="0">
                <a:solidFill>
                  <a:srgbClr val="D4A57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✅</a:t>
            </a:r>
            <a:endParaRPr lang="en-US" sz="3000" dirty="0"/>
          </a:p>
        </p:txBody>
      </p:sp>
      <p:sp>
        <p:nvSpPr>
          <p:cNvPr id="28" name="Text 12">
            <a:extLst>
              <a:ext uri="{FF2B5EF4-FFF2-40B4-BE49-F238E27FC236}">
                <a16:creationId xmlns:a16="http://schemas.microsoft.com/office/drawing/2014/main" id="{E0A12B1A-2016-4711-AE48-59AC25C9F090}"/>
              </a:ext>
            </a:extLst>
          </p:cNvPr>
          <p:cNvSpPr/>
          <p:nvPr/>
        </p:nvSpPr>
        <p:spPr>
          <a:xfrm>
            <a:off x="9417964" y="6982088"/>
            <a:ext cx="1119226" cy="2010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584"/>
              </a:lnSpc>
              <a:buNone/>
            </a:pPr>
            <a:r>
              <a:rPr lang="en-US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Quality</a:t>
            </a:r>
            <a:endParaRPr lang="en-US" dirty="0"/>
          </a:p>
        </p:txBody>
      </p:sp>
      <p:sp>
        <p:nvSpPr>
          <p:cNvPr id="29" name="Text 13">
            <a:extLst>
              <a:ext uri="{FF2B5EF4-FFF2-40B4-BE49-F238E27FC236}">
                <a16:creationId xmlns:a16="http://schemas.microsoft.com/office/drawing/2014/main" id="{9CEF4A81-9D23-4AC2-B555-9AD248D97119}"/>
              </a:ext>
            </a:extLst>
          </p:cNvPr>
          <p:cNvSpPr/>
          <p:nvPr/>
        </p:nvSpPr>
        <p:spPr>
          <a:xfrm>
            <a:off x="9439910" y="7382985"/>
            <a:ext cx="1097280" cy="4662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836"/>
              </a:lnSpc>
              <a:buNone/>
            </a:pPr>
            <a:r>
              <a:rPr lang="en-US" dirty="0">
                <a:solidFill>
                  <a:srgbClr val="BDC3C7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Rigorous QA/QC protocols</a:t>
            </a:r>
            <a:endParaRPr lang="en-US" dirty="0"/>
          </a:p>
        </p:txBody>
      </p:sp>
      <p:sp>
        <p:nvSpPr>
          <p:cNvPr id="30" name="Text 14">
            <a:extLst>
              <a:ext uri="{FF2B5EF4-FFF2-40B4-BE49-F238E27FC236}">
                <a16:creationId xmlns:a16="http://schemas.microsoft.com/office/drawing/2014/main" id="{EA5F776F-5FB7-4B4C-A0FF-7FC191A6C2A4}"/>
              </a:ext>
            </a:extLst>
          </p:cNvPr>
          <p:cNvSpPr/>
          <p:nvPr/>
        </p:nvSpPr>
        <p:spPr>
          <a:xfrm>
            <a:off x="12395580" y="6374150"/>
            <a:ext cx="1119226" cy="5105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700"/>
              </a:lnSpc>
              <a:buNone/>
            </a:pPr>
            <a:r>
              <a:rPr lang="en-US" sz="4000" dirty="0">
                <a:solidFill>
                  <a:srgbClr val="D4A57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🚚</a:t>
            </a:r>
            <a:endParaRPr lang="en-US" sz="4000" dirty="0"/>
          </a:p>
        </p:txBody>
      </p:sp>
      <p:sp>
        <p:nvSpPr>
          <p:cNvPr id="31" name="Text 15">
            <a:extLst>
              <a:ext uri="{FF2B5EF4-FFF2-40B4-BE49-F238E27FC236}">
                <a16:creationId xmlns:a16="http://schemas.microsoft.com/office/drawing/2014/main" id="{C2F12B32-F621-48CE-98AA-1F3D40D1E1AA}"/>
              </a:ext>
            </a:extLst>
          </p:cNvPr>
          <p:cNvSpPr/>
          <p:nvPr/>
        </p:nvSpPr>
        <p:spPr>
          <a:xfrm>
            <a:off x="12469930" y="6982087"/>
            <a:ext cx="1119226" cy="2010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584"/>
              </a:lnSpc>
              <a:buNone/>
            </a:pPr>
            <a:r>
              <a:rPr lang="en-US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Logistics</a:t>
            </a:r>
            <a:endParaRPr lang="en-US" dirty="0"/>
          </a:p>
        </p:txBody>
      </p:sp>
      <p:sp>
        <p:nvSpPr>
          <p:cNvPr id="32" name="Text 16">
            <a:extLst>
              <a:ext uri="{FF2B5EF4-FFF2-40B4-BE49-F238E27FC236}">
                <a16:creationId xmlns:a16="http://schemas.microsoft.com/office/drawing/2014/main" id="{376CFEC6-2C1C-44C3-8585-394689C81C64}"/>
              </a:ext>
            </a:extLst>
          </p:cNvPr>
          <p:cNvSpPr/>
          <p:nvPr/>
        </p:nvSpPr>
        <p:spPr>
          <a:xfrm>
            <a:off x="11942028" y="7461241"/>
            <a:ext cx="2024426" cy="5614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836"/>
              </a:lnSpc>
              <a:buNone/>
            </a:pPr>
            <a:r>
              <a:rPr lang="en-US" dirty="0">
                <a:solidFill>
                  <a:srgbClr val="BDC3C7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Global shipping &amp; consolidation</a:t>
            </a:r>
            <a:endParaRPr lang="en-US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CB991510-4614-4B84-9D09-778077D1795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6207" y="23015"/>
            <a:ext cx="2885929" cy="19608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932349" y="575733"/>
            <a:ext cx="14370304" cy="81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400"/>
              </a:lnSpc>
            </a:pPr>
            <a:r>
              <a:rPr lang="en-US" sz="5333" b="1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Our Product Categories</a:t>
            </a:r>
            <a:endParaRPr lang="en-US" sz="5333" dirty="0"/>
          </a:p>
        </p:txBody>
      </p:sp>
      <p:sp>
        <p:nvSpPr>
          <p:cNvPr id="4" name="Text 1"/>
          <p:cNvSpPr/>
          <p:nvPr/>
        </p:nvSpPr>
        <p:spPr>
          <a:xfrm>
            <a:off x="889000" y="2384213"/>
            <a:ext cx="4421632" cy="11921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5760"/>
              </a:lnSpc>
            </a:pPr>
            <a:r>
              <a:rPr lang="en-US" sz="6400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🛏️</a:t>
            </a:r>
            <a:endParaRPr lang="en-US" sz="6400" dirty="0"/>
          </a:p>
        </p:txBody>
      </p:sp>
      <p:sp>
        <p:nvSpPr>
          <p:cNvPr id="5" name="Text 2"/>
          <p:cNvSpPr/>
          <p:nvPr/>
        </p:nvSpPr>
        <p:spPr>
          <a:xfrm>
            <a:off x="889000" y="3772747"/>
            <a:ext cx="4421632" cy="447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200"/>
              </a:lnSpc>
            </a:pPr>
            <a:r>
              <a:rPr lang="en-US" sz="266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Bed Linens</a:t>
            </a:r>
            <a:endParaRPr lang="en-US" sz="2667" dirty="0"/>
          </a:p>
        </p:txBody>
      </p:sp>
      <p:sp>
        <p:nvSpPr>
          <p:cNvPr id="6" name="Text 3"/>
          <p:cNvSpPr/>
          <p:nvPr/>
        </p:nvSpPr>
        <p:spPr>
          <a:xfrm>
            <a:off x="889000" y="4313057"/>
            <a:ext cx="4421632" cy="481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445"/>
              </a:lnSpc>
            </a:pPr>
            <a:r>
              <a:rPr lang="en-US" sz="2027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Pillows, Throws, Runners</a:t>
            </a:r>
            <a:endParaRPr lang="en-US" sz="2027" dirty="0"/>
          </a:p>
        </p:txBody>
      </p:sp>
      <p:sp>
        <p:nvSpPr>
          <p:cNvPr id="7" name="Text 4"/>
          <p:cNvSpPr/>
          <p:nvPr/>
        </p:nvSpPr>
        <p:spPr>
          <a:xfrm>
            <a:off x="5765800" y="2384213"/>
            <a:ext cx="4421632" cy="11921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5760"/>
              </a:lnSpc>
            </a:pPr>
            <a:r>
              <a:rPr lang="en-US" sz="6400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🍽️</a:t>
            </a:r>
            <a:endParaRPr lang="en-US" sz="6400" dirty="0"/>
          </a:p>
        </p:txBody>
      </p:sp>
      <p:sp>
        <p:nvSpPr>
          <p:cNvPr id="8" name="Text 5"/>
          <p:cNvSpPr/>
          <p:nvPr/>
        </p:nvSpPr>
        <p:spPr>
          <a:xfrm>
            <a:off x="5765800" y="3772747"/>
            <a:ext cx="4421632" cy="447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200"/>
              </a:lnSpc>
            </a:pPr>
            <a:r>
              <a:rPr lang="en-US" sz="266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Table Linens</a:t>
            </a:r>
            <a:endParaRPr lang="en-US" sz="2667" dirty="0"/>
          </a:p>
        </p:txBody>
      </p:sp>
      <p:sp>
        <p:nvSpPr>
          <p:cNvPr id="9" name="Text 6"/>
          <p:cNvSpPr/>
          <p:nvPr/>
        </p:nvSpPr>
        <p:spPr>
          <a:xfrm>
            <a:off x="5765800" y="4313057"/>
            <a:ext cx="4421632" cy="481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445"/>
              </a:lnSpc>
            </a:pPr>
            <a:r>
              <a:rPr lang="en-US" sz="2027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Runners, Placemats, Beaded Décor</a:t>
            </a:r>
            <a:endParaRPr lang="en-US" sz="2027" dirty="0"/>
          </a:p>
        </p:txBody>
      </p:sp>
      <p:sp>
        <p:nvSpPr>
          <p:cNvPr id="10" name="Text 7"/>
          <p:cNvSpPr/>
          <p:nvPr/>
        </p:nvSpPr>
        <p:spPr>
          <a:xfrm>
            <a:off x="10642600" y="2384213"/>
            <a:ext cx="4421632" cy="11921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5760"/>
              </a:lnSpc>
            </a:pPr>
            <a:r>
              <a:rPr lang="en-US" sz="6400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🎄</a:t>
            </a:r>
            <a:endParaRPr lang="en-US" sz="6400" dirty="0"/>
          </a:p>
        </p:txBody>
      </p:sp>
      <p:sp>
        <p:nvSpPr>
          <p:cNvPr id="11" name="Text 8"/>
          <p:cNvSpPr/>
          <p:nvPr/>
        </p:nvSpPr>
        <p:spPr>
          <a:xfrm>
            <a:off x="10642600" y="3772747"/>
            <a:ext cx="4421632" cy="447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200"/>
              </a:lnSpc>
            </a:pPr>
            <a:r>
              <a:rPr lang="en-US" sz="266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Seasonal Décor</a:t>
            </a:r>
            <a:endParaRPr lang="en-US" sz="2667" dirty="0"/>
          </a:p>
        </p:txBody>
      </p:sp>
      <p:sp>
        <p:nvSpPr>
          <p:cNvPr id="12" name="Text 9"/>
          <p:cNvSpPr/>
          <p:nvPr/>
        </p:nvSpPr>
        <p:spPr>
          <a:xfrm>
            <a:off x="10642600" y="4313057"/>
            <a:ext cx="4421632" cy="481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445"/>
              </a:lnSpc>
            </a:pPr>
            <a:r>
              <a:rPr lang="en-US" sz="2027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Christmas, Fall, Halloween, Valentine</a:t>
            </a:r>
            <a:endParaRPr lang="en-US" sz="2027" dirty="0"/>
          </a:p>
        </p:txBody>
      </p:sp>
      <p:sp>
        <p:nvSpPr>
          <p:cNvPr id="13" name="Text 10"/>
          <p:cNvSpPr/>
          <p:nvPr/>
        </p:nvSpPr>
        <p:spPr>
          <a:xfrm>
            <a:off x="889000" y="5260128"/>
            <a:ext cx="4421632" cy="11921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5760"/>
              </a:lnSpc>
            </a:pPr>
            <a:r>
              <a:rPr lang="en-US" sz="6400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👜</a:t>
            </a:r>
            <a:endParaRPr lang="en-US" sz="6400" dirty="0"/>
          </a:p>
        </p:txBody>
      </p:sp>
      <p:sp>
        <p:nvSpPr>
          <p:cNvPr id="14" name="Text 11"/>
          <p:cNvSpPr/>
          <p:nvPr/>
        </p:nvSpPr>
        <p:spPr>
          <a:xfrm>
            <a:off x="889000" y="6648661"/>
            <a:ext cx="4421632" cy="447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200"/>
              </a:lnSpc>
            </a:pPr>
            <a:r>
              <a:rPr lang="en-US" sz="266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Bags &amp; Pouches</a:t>
            </a:r>
            <a:endParaRPr lang="en-US" sz="2667" dirty="0"/>
          </a:p>
        </p:txBody>
      </p:sp>
      <p:sp>
        <p:nvSpPr>
          <p:cNvPr id="15" name="Text 12"/>
          <p:cNvSpPr/>
          <p:nvPr/>
        </p:nvSpPr>
        <p:spPr>
          <a:xfrm>
            <a:off x="889000" y="7188972"/>
            <a:ext cx="4421632" cy="481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445"/>
              </a:lnSpc>
            </a:pPr>
            <a:r>
              <a:rPr lang="en-US" sz="2027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Functional &amp; Decorative</a:t>
            </a:r>
            <a:endParaRPr lang="en-US" sz="2027" dirty="0"/>
          </a:p>
        </p:txBody>
      </p:sp>
      <p:sp>
        <p:nvSpPr>
          <p:cNvPr id="16" name="Text 13"/>
          <p:cNvSpPr/>
          <p:nvPr/>
        </p:nvSpPr>
        <p:spPr>
          <a:xfrm>
            <a:off x="5765800" y="5260128"/>
            <a:ext cx="4421632" cy="11921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5760"/>
              </a:lnSpc>
            </a:pPr>
            <a:r>
              <a:rPr lang="en-US" sz="6400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🧵</a:t>
            </a:r>
            <a:endParaRPr lang="en-US" sz="6400" dirty="0"/>
          </a:p>
        </p:txBody>
      </p:sp>
      <p:sp>
        <p:nvSpPr>
          <p:cNvPr id="17" name="Text 14"/>
          <p:cNvSpPr/>
          <p:nvPr/>
        </p:nvSpPr>
        <p:spPr>
          <a:xfrm>
            <a:off x="5765800" y="6648661"/>
            <a:ext cx="4421632" cy="447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200"/>
              </a:lnSpc>
            </a:pPr>
            <a:r>
              <a:rPr lang="en-US" sz="266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Kitchen Linens</a:t>
            </a:r>
            <a:endParaRPr lang="en-US" sz="2667" dirty="0"/>
          </a:p>
        </p:txBody>
      </p:sp>
      <p:sp>
        <p:nvSpPr>
          <p:cNvPr id="18" name="Text 15"/>
          <p:cNvSpPr/>
          <p:nvPr/>
        </p:nvSpPr>
        <p:spPr>
          <a:xfrm>
            <a:off x="5765800" y="7188972"/>
            <a:ext cx="4421632" cy="481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445"/>
              </a:lnSpc>
            </a:pPr>
            <a:r>
              <a:rPr lang="en-US" sz="2027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Premium Hand-Crafted Pieces</a:t>
            </a:r>
            <a:endParaRPr lang="en-US" sz="2027" dirty="0"/>
          </a:p>
        </p:txBody>
      </p:sp>
      <p:sp>
        <p:nvSpPr>
          <p:cNvPr id="19" name="Text 16"/>
          <p:cNvSpPr/>
          <p:nvPr/>
        </p:nvSpPr>
        <p:spPr>
          <a:xfrm>
            <a:off x="10642600" y="5260128"/>
            <a:ext cx="4421632" cy="11921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5760"/>
              </a:lnSpc>
            </a:pPr>
            <a:r>
              <a:rPr lang="en-US" sz="6400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✨</a:t>
            </a:r>
            <a:endParaRPr lang="en-US" sz="6400" dirty="0"/>
          </a:p>
        </p:txBody>
      </p:sp>
      <p:sp>
        <p:nvSpPr>
          <p:cNvPr id="20" name="Text 17"/>
          <p:cNvSpPr/>
          <p:nvPr/>
        </p:nvSpPr>
        <p:spPr>
          <a:xfrm>
            <a:off x="10642600" y="6648661"/>
            <a:ext cx="4421632" cy="447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200"/>
              </a:lnSpc>
            </a:pPr>
            <a:r>
              <a:rPr lang="en-US" sz="266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Custom Solutions</a:t>
            </a:r>
            <a:endParaRPr lang="en-US" sz="2667" dirty="0"/>
          </a:p>
        </p:txBody>
      </p:sp>
      <p:sp>
        <p:nvSpPr>
          <p:cNvPr id="21" name="Text 18"/>
          <p:cNvSpPr/>
          <p:nvPr/>
        </p:nvSpPr>
        <p:spPr>
          <a:xfrm>
            <a:off x="10642600" y="7188972"/>
            <a:ext cx="4421632" cy="481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445"/>
              </a:lnSpc>
            </a:pPr>
            <a:r>
              <a:rPr lang="en-US" sz="2027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Design to Delivery</a:t>
            </a:r>
            <a:endParaRPr lang="en-US" sz="202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89864" y="1800382"/>
            <a:ext cx="6705600" cy="3689774"/>
          </a:xfrm>
          <a:prstGeom prst="roundRect">
            <a:avLst>
              <a:gd name="adj" fmla="val 52868"/>
            </a:avLst>
          </a:prstGeom>
          <a:solidFill>
            <a:srgbClr val="D4A574">
              <a:alpha val="10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endParaRPr lang="en-US" sz="3200" dirty="0"/>
          </a:p>
        </p:txBody>
      </p:sp>
      <p:sp>
        <p:nvSpPr>
          <p:cNvPr id="4" name="Text 1"/>
          <p:cNvSpPr/>
          <p:nvPr/>
        </p:nvSpPr>
        <p:spPr>
          <a:xfrm>
            <a:off x="8467852" y="1800382"/>
            <a:ext cx="6705600" cy="3689774"/>
          </a:xfrm>
          <a:prstGeom prst="roundRect">
            <a:avLst>
              <a:gd name="adj" fmla="val 52868"/>
            </a:avLst>
          </a:prstGeom>
          <a:solidFill>
            <a:srgbClr val="2C3E50">
              <a:alpha val="10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endParaRPr lang="en-US" sz="3200" dirty="0"/>
          </a:p>
        </p:txBody>
      </p:sp>
      <p:sp>
        <p:nvSpPr>
          <p:cNvPr id="8" name="Text 5"/>
          <p:cNvSpPr/>
          <p:nvPr/>
        </p:nvSpPr>
        <p:spPr>
          <a:xfrm>
            <a:off x="942848" y="381000"/>
            <a:ext cx="14370304" cy="81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6400"/>
              </a:lnSpc>
            </a:pPr>
            <a:r>
              <a:rPr lang="en-US" sz="5333" b="1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Quality &amp; Compliance</a:t>
            </a:r>
            <a:endParaRPr lang="en-US" sz="5333" dirty="0"/>
          </a:p>
        </p:txBody>
      </p:sp>
      <p:sp>
        <p:nvSpPr>
          <p:cNvPr id="9" name="Text 6"/>
          <p:cNvSpPr/>
          <p:nvPr/>
        </p:nvSpPr>
        <p:spPr>
          <a:xfrm>
            <a:off x="1484715" y="2370668"/>
            <a:ext cx="5734304" cy="5850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200"/>
              </a:lnSpc>
            </a:pPr>
            <a:r>
              <a:rPr lang="en-US" sz="3840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✓</a:t>
            </a:r>
            <a:r>
              <a:rPr lang="en-US" sz="266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QA/QC Excellence</a:t>
            </a:r>
            <a:endParaRPr lang="en-US" sz="2667" dirty="0"/>
          </a:p>
        </p:txBody>
      </p:sp>
      <p:sp>
        <p:nvSpPr>
          <p:cNvPr id="10" name="Text 7"/>
          <p:cNvSpPr/>
          <p:nvPr/>
        </p:nvSpPr>
        <p:spPr>
          <a:xfrm>
            <a:off x="1484715" y="3226648"/>
            <a:ext cx="5621867" cy="17500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445"/>
              </a:lnSpc>
            </a:pPr>
            <a:r>
              <a:rPr lang="en-US" sz="2027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Rigorous protocols for inspecting product specifications, raw materials, components, and reference samples. Technically qualified personnel with continuous in-house training.</a:t>
            </a:r>
            <a:endParaRPr lang="en-US" sz="2027" dirty="0"/>
          </a:p>
        </p:txBody>
      </p:sp>
      <p:sp>
        <p:nvSpPr>
          <p:cNvPr id="11" name="Text 8"/>
          <p:cNvSpPr/>
          <p:nvPr/>
        </p:nvSpPr>
        <p:spPr>
          <a:xfrm>
            <a:off x="9449308" y="2567092"/>
            <a:ext cx="5734304" cy="5850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200"/>
              </a:lnSpc>
            </a:pPr>
            <a:r>
              <a:rPr lang="en-US" sz="3840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🌍</a:t>
            </a:r>
            <a:r>
              <a:rPr lang="en-US" sz="266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Social Responsibility</a:t>
            </a:r>
            <a:endParaRPr lang="en-US" sz="2667" dirty="0"/>
          </a:p>
        </p:txBody>
      </p:sp>
      <p:sp>
        <p:nvSpPr>
          <p:cNvPr id="12" name="Text 9"/>
          <p:cNvSpPr/>
          <p:nvPr/>
        </p:nvSpPr>
        <p:spPr>
          <a:xfrm>
            <a:off x="9449308" y="3423072"/>
            <a:ext cx="5621867" cy="13125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445"/>
              </a:lnSpc>
            </a:pPr>
            <a:r>
              <a:rPr lang="en-US" sz="2027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Committed to ethical manufacturing, safe working conditions, and compliance with ILO conventions and local labor standards.</a:t>
            </a:r>
            <a:endParaRPr lang="en-US" sz="2027" dirty="0"/>
          </a:p>
        </p:txBody>
      </p:sp>
      <p:sp>
        <p:nvSpPr>
          <p:cNvPr id="13" name="Text 10"/>
          <p:cNvSpPr/>
          <p:nvPr/>
        </p:nvSpPr>
        <p:spPr>
          <a:xfrm>
            <a:off x="5537200" y="6810558"/>
            <a:ext cx="4258173" cy="506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989"/>
              </a:lnSpc>
            </a:pPr>
            <a:r>
              <a:rPr lang="en-US" sz="2347" b="1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Industry Certifications &amp; Standards</a:t>
            </a:r>
            <a:endParaRPr lang="en-US" sz="2347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30F5A8E-A225-4867-AB69-975E219849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5400" y="6131320"/>
            <a:ext cx="3524932" cy="244786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163B130-C6F0-4971-9CCC-7AEAE73EE6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4309" y="6096738"/>
            <a:ext cx="2964943" cy="223424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 flipV="1">
            <a:off x="736600" y="1354671"/>
            <a:ext cx="5486400" cy="59267"/>
          </a:xfrm>
          <a:prstGeom prst="rect">
            <a:avLst/>
          </a:prstGeom>
          <a:solidFill>
            <a:srgbClr val="D4A574"/>
          </a:solidFill>
          <a:ln/>
        </p:spPr>
        <p:txBody>
          <a:bodyPr wrap="none" lIns="0" tIns="0" rIns="0" bIns="0" rtlCol="0" anchor="ctr">
            <a:normAutofit fontScale="25000" lnSpcReduction="20000"/>
          </a:bodyPr>
          <a:lstStyle/>
          <a:p>
            <a:endParaRPr lang="en-US" sz="3200" dirty="0"/>
          </a:p>
        </p:txBody>
      </p:sp>
      <p:sp>
        <p:nvSpPr>
          <p:cNvPr id="4" name="Text 1"/>
          <p:cNvSpPr/>
          <p:nvPr/>
        </p:nvSpPr>
        <p:spPr>
          <a:xfrm>
            <a:off x="584200" y="541871"/>
            <a:ext cx="14370304" cy="81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400"/>
              </a:lnSpc>
            </a:pPr>
            <a:r>
              <a:rPr lang="en-US" sz="5333" b="1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Our Team &amp; Expertise</a:t>
            </a:r>
            <a:endParaRPr lang="en-US" sz="5333" dirty="0"/>
          </a:p>
        </p:txBody>
      </p:sp>
      <p:sp>
        <p:nvSpPr>
          <p:cNvPr id="5" name="Text 2"/>
          <p:cNvSpPr/>
          <p:nvPr/>
        </p:nvSpPr>
        <p:spPr>
          <a:xfrm>
            <a:off x="5596466" y="1896542"/>
            <a:ext cx="4421632" cy="9076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4800"/>
              </a:lnSpc>
            </a:pPr>
            <a:r>
              <a:rPr lang="en-US" sz="5333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👥</a:t>
            </a:r>
            <a:endParaRPr lang="en-US" sz="5333" dirty="0"/>
          </a:p>
        </p:txBody>
      </p:sp>
      <p:sp>
        <p:nvSpPr>
          <p:cNvPr id="6" name="Text 3"/>
          <p:cNvSpPr/>
          <p:nvPr/>
        </p:nvSpPr>
        <p:spPr>
          <a:xfrm>
            <a:off x="5596466" y="3075104"/>
            <a:ext cx="4421632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200"/>
              </a:lnSpc>
            </a:pPr>
            <a:r>
              <a:rPr lang="en-US" sz="266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Merchandising</a:t>
            </a:r>
            <a:endParaRPr lang="en-US" sz="2667" dirty="0"/>
          </a:p>
        </p:txBody>
      </p:sp>
      <p:sp>
        <p:nvSpPr>
          <p:cNvPr id="7" name="Text 4"/>
          <p:cNvSpPr/>
          <p:nvPr/>
        </p:nvSpPr>
        <p:spPr>
          <a:xfrm>
            <a:off x="5639816" y="3616970"/>
            <a:ext cx="4334933" cy="16577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264"/>
              </a:lnSpc>
            </a:pPr>
            <a:r>
              <a:rPr lang="en-US" sz="1920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Dedicated team working closely with clients to understand requirements. Core values: Trust, Transparency, Integrity.</a:t>
            </a:r>
            <a:endParaRPr lang="en-US" sz="1920" dirty="0"/>
          </a:p>
        </p:txBody>
      </p:sp>
      <p:sp>
        <p:nvSpPr>
          <p:cNvPr id="8" name="Text 5"/>
          <p:cNvSpPr/>
          <p:nvPr/>
        </p:nvSpPr>
        <p:spPr>
          <a:xfrm>
            <a:off x="355600" y="1973068"/>
            <a:ext cx="4421632" cy="9076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4800"/>
              </a:lnSpc>
            </a:pPr>
            <a:r>
              <a:rPr lang="en-US" sz="5333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🎯</a:t>
            </a:r>
            <a:endParaRPr lang="en-US" sz="5333" dirty="0"/>
          </a:p>
        </p:txBody>
      </p:sp>
      <p:sp>
        <p:nvSpPr>
          <p:cNvPr id="9" name="Text 6"/>
          <p:cNvSpPr/>
          <p:nvPr/>
        </p:nvSpPr>
        <p:spPr>
          <a:xfrm>
            <a:off x="355600" y="3151630"/>
            <a:ext cx="4421632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200"/>
              </a:lnSpc>
            </a:pPr>
            <a:r>
              <a:rPr lang="en-US" sz="266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Development</a:t>
            </a:r>
            <a:endParaRPr lang="en-US" sz="2667" dirty="0"/>
          </a:p>
        </p:txBody>
      </p:sp>
      <p:sp>
        <p:nvSpPr>
          <p:cNvPr id="10" name="Text 7"/>
          <p:cNvSpPr/>
          <p:nvPr/>
        </p:nvSpPr>
        <p:spPr>
          <a:xfrm>
            <a:off x="398950" y="3693497"/>
            <a:ext cx="4334933" cy="12433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264"/>
              </a:lnSpc>
            </a:pPr>
            <a:r>
              <a:rPr lang="en-US" sz="1920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Expert team works directly with buyers to ensure desired outcomes and precise quality standards.</a:t>
            </a:r>
            <a:endParaRPr lang="en-US" sz="1920" dirty="0"/>
          </a:p>
        </p:txBody>
      </p:sp>
      <p:sp>
        <p:nvSpPr>
          <p:cNvPr id="11" name="Text 8"/>
          <p:cNvSpPr/>
          <p:nvPr/>
        </p:nvSpPr>
        <p:spPr>
          <a:xfrm>
            <a:off x="10837332" y="2167477"/>
            <a:ext cx="4421632" cy="9076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4800"/>
              </a:lnSpc>
            </a:pPr>
            <a:r>
              <a:rPr lang="en-US" sz="5333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📦</a:t>
            </a:r>
            <a:endParaRPr lang="en-US" sz="5333" dirty="0"/>
          </a:p>
        </p:txBody>
      </p:sp>
      <p:sp>
        <p:nvSpPr>
          <p:cNvPr id="12" name="Text 9"/>
          <p:cNvSpPr/>
          <p:nvPr/>
        </p:nvSpPr>
        <p:spPr>
          <a:xfrm>
            <a:off x="10837332" y="3346039"/>
            <a:ext cx="4421632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200"/>
              </a:lnSpc>
            </a:pPr>
            <a:r>
              <a:rPr lang="en-US" sz="266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Logistics</a:t>
            </a:r>
            <a:endParaRPr lang="en-US" sz="2667" dirty="0"/>
          </a:p>
        </p:txBody>
      </p:sp>
      <p:sp>
        <p:nvSpPr>
          <p:cNvPr id="13" name="Text 10"/>
          <p:cNvSpPr/>
          <p:nvPr/>
        </p:nvSpPr>
        <p:spPr>
          <a:xfrm>
            <a:off x="10880682" y="3887906"/>
            <a:ext cx="4334933" cy="12433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264"/>
              </a:lnSpc>
            </a:pPr>
            <a:r>
              <a:rPr lang="en-US" sz="1920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Seamless documentation, consolidation, and container planning with leading shipping partners.</a:t>
            </a:r>
            <a:endParaRPr lang="en-US" sz="1920" dirty="0"/>
          </a:p>
        </p:txBody>
      </p:sp>
      <p:sp>
        <p:nvSpPr>
          <p:cNvPr id="21" name="Text 5">
            <a:extLst>
              <a:ext uri="{FF2B5EF4-FFF2-40B4-BE49-F238E27FC236}">
                <a16:creationId xmlns:a16="http://schemas.microsoft.com/office/drawing/2014/main" id="{54A4347A-69DA-47C4-92C4-9F976C91A749}"/>
              </a:ext>
            </a:extLst>
          </p:cNvPr>
          <p:cNvSpPr/>
          <p:nvPr/>
        </p:nvSpPr>
        <p:spPr>
          <a:xfrm>
            <a:off x="2872994" y="5662497"/>
            <a:ext cx="3808476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240"/>
              </a:lnSpc>
              <a:buNone/>
            </a:pPr>
            <a:r>
              <a:rPr lang="en-US" sz="5300" dirty="0">
                <a:latin typeface="Segoe UI" pitchFamily="34" charset="0"/>
                <a:ea typeface="Segoe UI" pitchFamily="34" charset="-122"/>
                <a:cs typeface="Segoe UI" pitchFamily="34" charset="-120"/>
              </a:rPr>
              <a:t>⭐</a:t>
            </a:r>
            <a:endParaRPr lang="en-US" sz="5300" dirty="0"/>
          </a:p>
        </p:txBody>
      </p:sp>
      <p:sp>
        <p:nvSpPr>
          <p:cNvPr id="22" name="Text 6">
            <a:extLst>
              <a:ext uri="{FF2B5EF4-FFF2-40B4-BE49-F238E27FC236}">
                <a16:creationId xmlns:a16="http://schemas.microsoft.com/office/drawing/2014/main" id="{8445BEE3-6086-4EA2-92BC-D37AAFBA8DF8}"/>
              </a:ext>
            </a:extLst>
          </p:cNvPr>
          <p:cNvSpPr/>
          <p:nvPr/>
        </p:nvSpPr>
        <p:spPr>
          <a:xfrm>
            <a:off x="2829645" y="6600214"/>
            <a:ext cx="380847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800"/>
              </a:lnSpc>
              <a:buNone/>
            </a:pPr>
            <a:r>
              <a:rPr lang="en-US" sz="2600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Long-Term Partnerships</a:t>
            </a:r>
            <a:endParaRPr lang="en-US" sz="2600" dirty="0"/>
          </a:p>
        </p:txBody>
      </p:sp>
      <p:sp>
        <p:nvSpPr>
          <p:cNvPr id="23" name="Text 7">
            <a:extLst>
              <a:ext uri="{FF2B5EF4-FFF2-40B4-BE49-F238E27FC236}">
                <a16:creationId xmlns:a16="http://schemas.microsoft.com/office/drawing/2014/main" id="{443F85CC-28F1-496C-8CD1-8B01FBF555FB}"/>
              </a:ext>
            </a:extLst>
          </p:cNvPr>
          <p:cNvSpPr/>
          <p:nvPr/>
        </p:nvSpPr>
        <p:spPr>
          <a:xfrm>
            <a:off x="2947670" y="7645366"/>
            <a:ext cx="3733800" cy="7383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938"/>
              </a:lnSpc>
              <a:buNone/>
            </a:pPr>
            <a:endParaRPr lang="en-US" sz="1900" dirty="0"/>
          </a:p>
        </p:txBody>
      </p:sp>
      <p:sp>
        <p:nvSpPr>
          <p:cNvPr id="24" name="Text 4">
            <a:extLst>
              <a:ext uri="{FF2B5EF4-FFF2-40B4-BE49-F238E27FC236}">
                <a16:creationId xmlns:a16="http://schemas.microsoft.com/office/drawing/2014/main" id="{439AA19C-3A9F-4997-BFD4-191757E20085}"/>
              </a:ext>
            </a:extLst>
          </p:cNvPr>
          <p:cNvSpPr/>
          <p:nvPr/>
        </p:nvSpPr>
        <p:spPr>
          <a:xfrm>
            <a:off x="2810107" y="7117820"/>
            <a:ext cx="4334933" cy="16577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50000"/>
              </a:lnSpc>
            </a:pPr>
            <a:r>
              <a:rPr lang="en-US" sz="1920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Many clients have been with us since the beginning, testament to our reliability, quality, and commitment to their success.</a:t>
            </a:r>
            <a:endParaRPr lang="en-US" sz="1920" dirty="0"/>
          </a:p>
        </p:txBody>
      </p:sp>
      <p:sp>
        <p:nvSpPr>
          <p:cNvPr id="25" name="Text 2">
            <a:extLst>
              <a:ext uri="{FF2B5EF4-FFF2-40B4-BE49-F238E27FC236}">
                <a16:creationId xmlns:a16="http://schemas.microsoft.com/office/drawing/2014/main" id="{E5154B75-8CA3-45C4-8FC4-7C8647D13F3E}"/>
              </a:ext>
            </a:extLst>
          </p:cNvPr>
          <p:cNvSpPr/>
          <p:nvPr/>
        </p:nvSpPr>
        <p:spPr>
          <a:xfrm>
            <a:off x="8933094" y="5662497"/>
            <a:ext cx="3808476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240"/>
              </a:lnSpc>
              <a:buNone/>
            </a:pPr>
            <a:r>
              <a:rPr lang="en-US" sz="5300" dirty="0">
                <a:latin typeface="Segoe UI" pitchFamily="34" charset="0"/>
                <a:ea typeface="Segoe UI" pitchFamily="34" charset="-122"/>
                <a:cs typeface="Segoe UI" pitchFamily="34" charset="-120"/>
              </a:rPr>
              <a:t>🌎</a:t>
            </a:r>
            <a:endParaRPr lang="en-US" sz="5300" dirty="0"/>
          </a:p>
        </p:txBody>
      </p:sp>
      <p:sp>
        <p:nvSpPr>
          <p:cNvPr id="26" name="Text 3">
            <a:extLst>
              <a:ext uri="{FF2B5EF4-FFF2-40B4-BE49-F238E27FC236}">
                <a16:creationId xmlns:a16="http://schemas.microsoft.com/office/drawing/2014/main" id="{F9ADC823-9A69-4F00-9AD1-5E89EFFE05B3}"/>
              </a:ext>
            </a:extLst>
          </p:cNvPr>
          <p:cNvSpPr/>
          <p:nvPr/>
        </p:nvSpPr>
        <p:spPr>
          <a:xfrm>
            <a:off x="8976444" y="6600214"/>
            <a:ext cx="380847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800"/>
              </a:lnSpc>
              <a:buNone/>
            </a:pPr>
            <a:r>
              <a:rPr lang="en-US" sz="2600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Global Markets</a:t>
            </a:r>
            <a:endParaRPr lang="en-US" sz="2600" dirty="0"/>
          </a:p>
        </p:txBody>
      </p:sp>
      <p:sp>
        <p:nvSpPr>
          <p:cNvPr id="27" name="Text 4">
            <a:extLst>
              <a:ext uri="{FF2B5EF4-FFF2-40B4-BE49-F238E27FC236}">
                <a16:creationId xmlns:a16="http://schemas.microsoft.com/office/drawing/2014/main" id="{0E2E522B-C831-428E-833B-CDCD3AE6D926}"/>
              </a:ext>
            </a:extLst>
          </p:cNvPr>
          <p:cNvSpPr/>
          <p:nvPr/>
        </p:nvSpPr>
        <p:spPr>
          <a:xfrm>
            <a:off x="8570001" y="7143564"/>
            <a:ext cx="4534662" cy="71026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US" sz="1920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Serving specialty stores, catalogue companies, e-commerce retailers, and importers across </a:t>
            </a:r>
            <a:r>
              <a:rPr lang="en-US" sz="1920" b="1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North America, Europe, and South America</a:t>
            </a:r>
            <a:r>
              <a:rPr lang="en-US" sz="1920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.</a:t>
            </a:r>
            <a:endParaRPr lang="en-US" sz="19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7" name="Text 0">
            <a:extLst>
              <a:ext uri="{FF2B5EF4-FFF2-40B4-BE49-F238E27FC236}">
                <a16:creationId xmlns:a16="http://schemas.microsoft.com/office/drawing/2014/main" id="{78405794-D1FD-4CD5-8BFF-96215EBCE466}"/>
              </a:ext>
            </a:extLst>
          </p:cNvPr>
          <p:cNvSpPr/>
          <p:nvPr/>
        </p:nvSpPr>
        <p:spPr>
          <a:xfrm>
            <a:off x="6515100" y="544707"/>
            <a:ext cx="8534400" cy="4328313"/>
          </a:xfrm>
          <a:prstGeom prst="roundRect">
            <a:avLst>
              <a:gd name="adj" fmla="val 42036"/>
            </a:avLst>
          </a:prstGeom>
          <a:solidFill>
            <a:srgbClr val="D4A574">
              <a:alpha val="12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endParaRPr lang="en-US" sz="3200" dirty="0"/>
          </a:p>
        </p:txBody>
      </p:sp>
      <p:sp>
        <p:nvSpPr>
          <p:cNvPr id="3" name="Text 0"/>
          <p:cNvSpPr/>
          <p:nvPr/>
        </p:nvSpPr>
        <p:spPr>
          <a:xfrm>
            <a:off x="1134552" y="5641804"/>
            <a:ext cx="5316446" cy="2751090"/>
          </a:xfrm>
          <a:prstGeom prst="roundRect">
            <a:avLst>
              <a:gd name="adj" fmla="val 42036"/>
            </a:avLst>
          </a:prstGeom>
          <a:solidFill>
            <a:srgbClr val="D4A574">
              <a:alpha val="12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endParaRPr lang="en-US" sz="3200" dirty="0"/>
          </a:p>
        </p:txBody>
      </p:sp>
      <p:sp>
        <p:nvSpPr>
          <p:cNvPr id="4" name="Text 1"/>
          <p:cNvSpPr/>
          <p:nvPr/>
        </p:nvSpPr>
        <p:spPr>
          <a:xfrm>
            <a:off x="9459622" y="5546438"/>
            <a:ext cx="5508824" cy="2892614"/>
          </a:xfrm>
          <a:prstGeom prst="roundRect">
            <a:avLst>
              <a:gd name="adj" fmla="val 42036"/>
            </a:avLst>
          </a:prstGeom>
          <a:solidFill>
            <a:srgbClr val="2C3E50">
              <a:alpha val="8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1083733" y="643888"/>
            <a:ext cx="4224867" cy="81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400"/>
              </a:lnSpc>
            </a:pPr>
            <a:r>
              <a:rPr lang="en-US" sz="5333" b="1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Contact &amp; Locations</a:t>
            </a:r>
            <a:endParaRPr lang="en-US" sz="5333" dirty="0"/>
          </a:p>
        </p:txBody>
      </p:sp>
      <p:sp>
        <p:nvSpPr>
          <p:cNvPr id="7" name="Text 4"/>
          <p:cNvSpPr/>
          <p:nvPr/>
        </p:nvSpPr>
        <p:spPr>
          <a:xfrm>
            <a:off x="2138725" y="6868749"/>
            <a:ext cx="5191778" cy="4813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989"/>
              </a:lnSpc>
            </a:pPr>
            <a:r>
              <a:rPr lang="en-US" sz="234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Noida, Uttar Pradesh</a:t>
            </a:r>
            <a:endParaRPr lang="en-US" sz="2347" dirty="0"/>
          </a:p>
        </p:txBody>
      </p:sp>
      <p:sp>
        <p:nvSpPr>
          <p:cNvPr id="8" name="Text 5"/>
          <p:cNvSpPr/>
          <p:nvPr/>
        </p:nvSpPr>
        <p:spPr>
          <a:xfrm>
            <a:off x="2264172" y="7631824"/>
            <a:ext cx="5191778" cy="39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264"/>
              </a:lnSpc>
            </a:pPr>
            <a:r>
              <a:rPr lang="en-US" sz="1920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A-95, Sector 63, Noida 201301</a:t>
            </a:r>
            <a:endParaRPr lang="en-US" sz="1920" dirty="0"/>
          </a:p>
        </p:txBody>
      </p:sp>
      <p:sp>
        <p:nvSpPr>
          <p:cNvPr id="9" name="Text 6"/>
          <p:cNvSpPr/>
          <p:nvPr/>
        </p:nvSpPr>
        <p:spPr>
          <a:xfrm>
            <a:off x="7958341" y="2270370"/>
            <a:ext cx="5191778" cy="4813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989"/>
              </a:lnSpc>
            </a:pPr>
            <a:r>
              <a:rPr lang="en-US" sz="234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Varun Verma</a:t>
            </a:r>
            <a:endParaRPr lang="en-US" sz="2347" dirty="0"/>
          </a:p>
        </p:txBody>
      </p:sp>
      <p:sp>
        <p:nvSpPr>
          <p:cNvPr id="10" name="Text 7"/>
          <p:cNvSpPr/>
          <p:nvPr/>
        </p:nvSpPr>
        <p:spPr>
          <a:xfrm>
            <a:off x="8006748" y="2748637"/>
            <a:ext cx="5191778" cy="39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264"/>
              </a:lnSpc>
            </a:pPr>
            <a:r>
              <a:rPr lang="en-US" sz="1920" dirty="0">
                <a:latin typeface="Segoe UI" pitchFamily="34" charset="0"/>
                <a:ea typeface="Segoe UI" pitchFamily="34" charset="-122"/>
                <a:cs typeface="Segoe UI" pitchFamily="34" charset="-120"/>
              </a:rPr>
              <a:t>varun@avituliving.com | +91 7011426234</a:t>
            </a:r>
            <a:endParaRPr lang="en-US" sz="1920" dirty="0"/>
          </a:p>
        </p:txBody>
      </p:sp>
      <p:sp>
        <p:nvSpPr>
          <p:cNvPr id="11" name="Text 8"/>
          <p:cNvSpPr/>
          <p:nvPr/>
        </p:nvSpPr>
        <p:spPr>
          <a:xfrm>
            <a:off x="10373791" y="5915784"/>
            <a:ext cx="5191778" cy="3862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200"/>
              </a:lnSpc>
            </a:pPr>
            <a:r>
              <a:rPr lang="en-US" sz="266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🏭 Manufacturing Site 2</a:t>
            </a:r>
            <a:endParaRPr lang="en-US" sz="2667" dirty="0"/>
          </a:p>
        </p:txBody>
      </p:sp>
      <p:sp>
        <p:nvSpPr>
          <p:cNvPr id="12" name="Text 9"/>
          <p:cNvSpPr/>
          <p:nvPr/>
        </p:nvSpPr>
        <p:spPr>
          <a:xfrm>
            <a:off x="10373791" y="6598089"/>
            <a:ext cx="5191778" cy="4813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989"/>
              </a:lnSpc>
            </a:pPr>
            <a:r>
              <a:rPr lang="en-US" sz="234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Hapur, Uttar Pradesh</a:t>
            </a:r>
            <a:endParaRPr lang="en-US" sz="2347" dirty="0"/>
          </a:p>
        </p:txBody>
      </p:sp>
      <p:sp>
        <p:nvSpPr>
          <p:cNvPr id="13" name="Text 10"/>
          <p:cNvSpPr/>
          <p:nvPr/>
        </p:nvSpPr>
        <p:spPr>
          <a:xfrm>
            <a:off x="10373792" y="7256074"/>
            <a:ext cx="5089978" cy="7877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264"/>
              </a:lnSpc>
            </a:pPr>
            <a:r>
              <a:rPr lang="en-US" sz="1920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B-74 &amp; B-75, UPSITC Phase 1, MG Road Industrial Area, Hapur 201014</a:t>
            </a:r>
            <a:endParaRPr lang="en-US" sz="1920" dirty="0"/>
          </a:p>
        </p:txBody>
      </p:sp>
      <p:sp>
        <p:nvSpPr>
          <p:cNvPr id="16" name="Text 13"/>
          <p:cNvSpPr/>
          <p:nvPr/>
        </p:nvSpPr>
        <p:spPr>
          <a:xfrm>
            <a:off x="1192090" y="8392894"/>
            <a:ext cx="14370304" cy="506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989"/>
              </a:lnSpc>
            </a:pPr>
            <a:r>
              <a:rPr lang="en-US" sz="2347" b="1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🌐 www.avituliving.com</a:t>
            </a:r>
            <a:endParaRPr lang="en-US" sz="2347" dirty="0"/>
          </a:p>
        </p:txBody>
      </p:sp>
      <p:sp>
        <p:nvSpPr>
          <p:cNvPr id="18" name="Text 3">
            <a:extLst>
              <a:ext uri="{FF2B5EF4-FFF2-40B4-BE49-F238E27FC236}">
                <a16:creationId xmlns:a16="http://schemas.microsoft.com/office/drawing/2014/main" id="{E16BC6C9-707B-4C5B-902A-7676018A6C60}"/>
              </a:ext>
            </a:extLst>
          </p:cNvPr>
          <p:cNvSpPr/>
          <p:nvPr/>
        </p:nvSpPr>
        <p:spPr>
          <a:xfrm>
            <a:off x="7979761" y="865488"/>
            <a:ext cx="5191778" cy="3862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200"/>
              </a:lnSpc>
            </a:pPr>
            <a:r>
              <a:rPr lang="en-US" sz="266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📍 Corporate Office &amp; Showroom</a:t>
            </a:r>
            <a:endParaRPr lang="en-US" sz="2667" dirty="0"/>
          </a:p>
        </p:txBody>
      </p:sp>
      <p:sp>
        <p:nvSpPr>
          <p:cNvPr id="19" name="Text 4">
            <a:extLst>
              <a:ext uri="{FF2B5EF4-FFF2-40B4-BE49-F238E27FC236}">
                <a16:creationId xmlns:a16="http://schemas.microsoft.com/office/drawing/2014/main" id="{5DEE3CBE-AFE1-4577-AB16-49286D7DE06A}"/>
              </a:ext>
            </a:extLst>
          </p:cNvPr>
          <p:cNvSpPr/>
          <p:nvPr/>
        </p:nvSpPr>
        <p:spPr>
          <a:xfrm>
            <a:off x="8544551" y="1298329"/>
            <a:ext cx="5191778" cy="4813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989"/>
              </a:lnSpc>
            </a:pPr>
            <a:r>
              <a:rPr lang="en-US" sz="234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Noida, Uttar Pradesh</a:t>
            </a:r>
            <a:endParaRPr lang="en-US" sz="2347" dirty="0"/>
          </a:p>
        </p:txBody>
      </p:sp>
      <p:sp>
        <p:nvSpPr>
          <p:cNvPr id="20" name="Text 5">
            <a:extLst>
              <a:ext uri="{FF2B5EF4-FFF2-40B4-BE49-F238E27FC236}">
                <a16:creationId xmlns:a16="http://schemas.microsoft.com/office/drawing/2014/main" id="{54A675F7-3788-44F6-A1AE-849B3C88CB8C}"/>
              </a:ext>
            </a:extLst>
          </p:cNvPr>
          <p:cNvSpPr/>
          <p:nvPr/>
        </p:nvSpPr>
        <p:spPr>
          <a:xfrm>
            <a:off x="8544551" y="1821384"/>
            <a:ext cx="5191778" cy="4813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264"/>
              </a:lnSpc>
            </a:pPr>
            <a:r>
              <a:rPr lang="en-US" sz="1920" dirty="0">
                <a:solidFill>
                  <a:srgbClr val="66666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G-40, Second Floor, Sector 63, Noida 201301</a:t>
            </a:r>
            <a:endParaRPr lang="en-US" sz="1920" dirty="0"/>
          </a:p>
        </p:txBody>
      </p:sp>
      <p:sp>
        <p:nvSpPr>
          <p:cNvPr id="21" name="Text 8">
            <a:extLst>
              <a:ext uri="{FF2B5EF4-FFF2-40B4-BE49-F238E27FC236}">
                <a16:creationId xmlns:a16="http://schemas.microsoft.com/office/drawing/2014/main" id="{50BC4A19-731D-4126-96F3-884702698CCA}"/>
              </a:ext>
            </a:extLst>
          </p:cNvPr>
          <p:cNvSpPr/>
          <p:nvPr/>
        </p:nvSpPr>
        <p:spPr>
          <a:xfrm>
            <a:off x="1944817" y="6174812"/>
            <a:ext cx="5191778" cy="3862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200"/>
              </a:lnSpc>
            </a:pPr>
            <a:r>
              <a:rPr lang="en-US" sz="266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🏭 Manufacturing Site 1</a:t>
            </a:r>
            <a:endParaRPr lang="en-US" sz="2667" dirty="0"/>
          </a:p>
        </p:txBody>
      </p:sp>
      <p:sp>
        <p:nvSpPr>
          <p:cNvPr id="27" name="Text 11">
            <a:extLst>
              <a:ext uri="{FF2B5EF4-FFF2-40B4-BE49-F238E27FC236}">
                <a16:creationId xmlns:a16="http://schemas.microsoft.com/office/drawing/2014/main" id="{CD9847B0-57F1-4EC9-8E1D-8742D2CE42BC}"/>
              </a:ext>
            </a:extLst>
          </p:cNvPr>
          <p:cNvSpPr/>
          <p:nvPr/>
        </p:nvSpPr>
        <p:spPr>
          <a:xfrm>
            <a:off x="7979761" y="3351417"/>
            <a:ext cx="5191778" cy="4813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989"/>
              </a:lnSpc>
            </a:pPr>
            <a:r>
              <a:rPr lang="en-US" sz="2347" dirty="0">
                <a:solidFill>
                  <a:srgbClr val="2C3E5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Reetul Tyagi</a:t>
            </a:r>
            <a:endParaRPr lang="en-US" sz="2347" dirty="0"/>
          </a:p>
        </p:txBody>
      </p:sp>
      <p:sp>
        <p:nvSpPr>
          <p:cNvPr id="28" name="Text 12">
            <a:extLst>
              <a:ext uri="{FF2B5EF4-FFF2-40B4-BE49-F238E27FC236}">
                <a16:creationId xmlns:a16="http://schemas.microsoft.com/office/drawing/2014/main" id="{06D17F00-8F2C-4887-A2CB-DDCCBAF5BE9A}"/>
              </a:ext>
            </a:extLst>
          </p:cNvPr>
          <p:cNvSpPr/>
          <p:nvPr/>
        </p:nvSpPr>
        <p:spPr>
          <a:xfrm>
            <a:off x="7979761" y="3827281"/>
            <a:ext cx="5191778" cy="39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264"/>
              </a:lnSpc>
            </a:pPr>
            <a:r>
              <a:rPr lang="en-US" sz="1920" dirty="0">
                <a:solidFill>
                  <a:srgbClr val="34495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admin@avituliving.com | +91 7042131477</a:t>
            </a:r>
            <a:endParaRPr lang="en-US" sz="1920" dirty="0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5C6CBF8A-D14F-4376-B593-9435D994A8F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95" y="2357314"/>
            <a:ext cx="3224317" cy="219073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629769" y="4454541"/>
            <a:ext cx="1016000" cy="50800"/>
          </a:xfrm>
          <a:prstGeom prst="rect">
            <a:avLst/>
          </a:prstGeom>
          <a:solidFill>
            <a:srgbClr val="FFFFFF"/>
          </a:solidFill>
          <a:ln/>
        </p:spPr>
        <p:txBody>
          <a:bodyPr wrap="none" lIns="0" tIns="0" rIns="0" bIns="0" rtlCol="0" anchor="ctr">
            <a:normAutofit fontScale="25000" lnSpcReduction="20000"/>
          </a:bodyPr>
          <a:lstStyle/>
          <a:p>
            <a:endParaRPr lang="en-US" sz="3200" dirty="0"/>
          </a:p>
        </p:txBody>
      </p:sp>
      <p:sp>
        <p:nvSpPr>
          <p:cNvPr id="4" name="Text 1"/>
          <p:cNvSpPr/>
          <p:nvPr/>
        </p:nvSpPr>
        <p:spPr>
          <a:xfrm>
            <a:off x="3805510" y="4874124"/>
            <a:ext cx="8458200" cy="1189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7680"/>
              </a:lnSpc>
            </a:pPr>
            <a:r>
              <a:rPr lang="en-US" sz="6400" b="1" dirty="0">
                <a:solidFill>
                  <a:srgbClr val="D4A57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Let's Create Together</a:t>
            </a:r>
            <a:endParaRPr lang="en-US" sz="6400" dirty="0"/>
          </a:p>
        </p:txBody>
      </p:sp>
      <p:sp>
        <p:nvSpPr>
          <p:cNvPr id="5" name="Text 2"/>
          <p:cNvSpPr/>
          <p:nvPr/>
        </p:nvSpPr>
        <p:spPr>
          <a:xfrm>
            <a:off x="2201333" y="6195317"/>
            <a:ext cx="11853333" cy="1059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4171"/>
              </a:lnSpc>
            </a:pPr>
            <a:r>
              <a:rPr lang="en-US" sz="2453" dirty="0">
                <a:solidFill>
                  <a:srgbClr val="ECF0F1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Partner with Avitul Living for exceptional home furnishings and seasonal décor that delight customers and drive sales.</a:t>
            </a:r>
            <a:endParaRPr lang="en-US" sz="2453" dirty="0"/>
          </a:p>
        </p:txBody>
      </p:sp>
      <p:sp>
        <p:nvSpPr>
          <p:cNvPr id="6" name="Text 3"/>
          <p:cNvSpPr/>
          <p:nvPr/>
        </p:nvSpPr>
        <p:spPr>
          <a:xfrm>
            <a:off x="5698657" y="7677817"/>
            <a:ext cx="5207940" cy="4605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627"/>
              </a:lnSpc>
            </a:pPr>
            <a:r>
              <a:rPr lang="en-US" sz="2133" b="1" dirty="0">
                <a:solidFill>
                  <a:srgbClr val="D4A57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Get in Touch Today</a:t>
            </a:r>
            <a:endParaRPr lang="en-US" sz="2133" dirty="0"/>
          </a:p>
        </p:txBody>
      </p:sp>
      <p:sp>
        <p:nvSpPr>
          <p:cNvPr id="7" name="Text 4"/>
          <p:cNvSpPr/>
          <p:nvPr/>
        </p:nvSpPr>
        <p:spPr>
          <a:xfrm>
            <a:off x="5533799" y="8307298"/>
            <a:ext cx="5207940" cy="4375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445"/>
              </a:lnSpc>
            </a:pPr>
            <a:r>
              <a:rPr lang="en-US" sz="2027" dirty="0">
                <a:solidFill>
                  <a:srgbClr val="BDC3C7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www.avituliving.com | admin@avituliving.com</a:t>
            </a:r>
            <a:endParaRPr lang="en-US" sz="2027" dirty="0"/>
          </a:p>
        </p:txBody>
      </p:sp>
      <p:sp>
        <p:nvSpPr>
          <p:cNvPr id="8" name="Text 1">
            <a:extLst>
              <a:ext uri="{FF2B5EF4-FFF2-40B4-BE49-F238E27FC236}">
                <a16:creationId xmlns:a16="http://schemas.microsoft.com/office/drawing/2014/main" id="{D775CE99-B7FC-4FE1-980A-0E15B694D810}"/>
              </a:ext>
            </a:extLst>
          </p:cNvPr>
          <p:cNvSpPr/>
          <p:nvPr/>
        </p:nvSpPr>
        <p:spPr>
          <a:xfrm>
            <a:off x="5698657" y="912882"/>
            <a:ext cx="4878224" cy="8262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80"/>
              </a:lnSpc>
              <a:buNone/>
            </a:pPr>
            <a:r>
              <a:rPr lang="en-US" sz="4500" b="1" dirty="0">
                <a:solidFill>
                  <a:schemeClr val="bg2">
                    <a:lumMod val="50000"/>
                  </a:scheme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Our Promise</a:t>
            </a:r>
            <a:endParaRPr lang="en-US" sz="45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Text 2">
            <a:extLst>
              <a:ext uri="{FF2B5EF4-FFF2-40B4-BE49-F238E27FC236}">
                <a16:creationId xmlns:a16="http://schemas.microsoft.com/office/drawing/2014/main" id="{56EA61A7-41C5-40BF-B451-63634BB73A6F}"/>
              </a:ext>
            </a:extLst>
          </p:cNvPr>
          <p:cNvSpPr/>
          <p:nvPr/>
        </p:nvSpPr>
        <p:spPr>
          <a:xfrm>
            <a:off x="3019669" y="1860129"/>
            <a:ext cx="10236200" cy="28164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dist">
              <a:lnSpc>
                <a:spcPct val="15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✓ Be the Partner of Choice</a:t>
            </a:r>
            <a:r>
              <a:rPr lang="en-US" sz="26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in global sourcing </a:t>
            </a:r>
          </a:p>
          <a:p>
            <a:pPr marL="0" indent="0" algn="dist">
              <a:lnSpc>
                <a:spcPct val="15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✓ Offer Complete Solutions</a:t>
            </a:r>
            <a:r>
              <a:rPr lang="en-US" sz="26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with superior value </a:t>
            </a:r>
          </a:p>
          <a:p>
            <a:pPr marL="0" indent="0" algn="dist">
              <a:lnSpc>
                <a:spcPct val="15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✓ Lead with Ethics &amp; Integrity</a:t>
            </a:r>
            <a:r>
              <a:rPr lang="en-US" sz="26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in every transaction</a:t>
            </a:r>
            <a:endParaRPr lang="en-US" sz="2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8722</TotalTime>
  <Words>478</Words>
  <Application>Microsoft Office PowerPoint</Application>
  <PresentationFormat>Custom</PresentationFormat>
  <Paragraphs>95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Mukta's Laptop</dc:creator>
  <cp:lastModifiedBy>Varun Verma</cp:lastModifiedBy>
  <cp:revision>77</cp:revision>
  <dcterms:created xsi:type="dcterms:W3CDTF">2006-08-16T00:00:00Z</dcterms:created>
  <dcterms:modified xsi:type="dcterms:W3CDTF">2026-01-12T09:23:28Z</dcterms:modified>
</cp:coreProperties>
</file>