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104C21"/>
    <a:srgbClr val="145D29"/>
    <a:srgbClr val="D65316"/>
    <a:srgbClr val="D29500"/>
    <a:srgbClr val="B48100"/>
    <a:srgbClr val="FF3300"/>
    <a:srgbClr val="187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93" autoAdjust="0"/>
    <p:restoredTop sz="97020" autoAdjust="0"/>
  </p:normalViewPr>
  <p:slideViewPr>
    <p:cSldViewPr snapToGrid="0">
      <p:cViewPr>
        <p:scale>
          <a:sx n="89" d="100"/>
          <a:sy n="89" d="100"/>
        </p:scale>
        <p:origin x="1038" y="-16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90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49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046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50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08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05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96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381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665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684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887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A62E7-720E-4B78-8AC4-18C55C4A447D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A7FA4-7ECE-4674-8C6D-38E9DF914AE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55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32CC5ED0-835B-4EDD-95C9-7CE119EC4561}"/>
              </a:ext>
            </a:extLst>
          </p:cNvPr>
          <p:cNvSpPr txBox="1"/>
          <p:nvPr/>
        </p:nvSpPr>
        <p:spPr>
          <a:xfrm>
            <a:off x="42645" y="4941839"/>
            <a:ext cx="6772072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t-IT" sz="1400" b="1" dirty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2</a:t>
            </a:r>
            <a:r>
              <a:rPr lang="it-IT" sz="1400" b="1" dirty="0" smtClean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0 settembre 2026 ore 9,30\13,30</a:t>
            </a:r>
          </a:p>
          <a:p>
            <a:pPr algn="ctr"/>
            <a:r>
              <a:rPr lang="it-IT" sz="2400" b="1" dirty="0" smtClean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XXIV Congresso AIFF</a:t>
            </a:r>
          </a:p>
          <a:p>
            <a:pPr algn="ctr"/>
            <a:r>
              <a:rPr lang="it-IT" sz="1400" b="1" dirty="0" smtClean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La </a:t>
            </a:r>
            <a:r>
              <a:rPr lang="it-IT" sz="1400" b="1" dirty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forma in continua trasformazione: Il Digerente</a:t>
            </a:r>
            <a:br>
              <a:rPr lang="it-IT" sz="1400" b="1" dirty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</a:br>
            <a:r>
              <a:rPr lang="it-IT" sz="1400" b="1" dirty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  <a:t>Integrazione con la Fitoterapia nell’Uomo e nell’Animale</a:t>
            </a:r>
            <a:br>
              <a:rPr lang="it-IT" sz="1400" b="1" dirty="0">
                <a:solidFill>
                  <a:srgbClr val="000099"/>
                </a:solidFill>
                <a:latin typeface="Comic Sans MS" pitchFamily="66" charset="0"/>
                <a:cs typeface="Cavolini" panose="03000502040302020204" pitchFamily="66" charset="0"/>
              </a:rPr>
            </a:br>
            <a:endParaRPr lang="it-IT" sz="1400" dirty="0">
              <a:solidFill>
                <a:srgbClr val="000099"/>
              </a:solidFill>
              <a:latin typeface="Comic Sans MS" pitchFamily="66" charset="0"/>
              <a:cs typeface="Cavolini" panose="03000502040302020204" pitchFamily="66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698042" y="846076"/>
            <a:ext cx="2065433" cy="43088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t-IT" sz="1100" spc="-40" dirty="0" smtClean="0">
                <a:latin typeface="Comic Sans MS" pitchFamily="66" charset="0"/>
              </a:rPr>
              <a:t>Associazione Italiana di </a:t>
            </a:r>
            <a:br>
              <a:rPr lang="it-IT" sz="1100" spc="-40" dirty="0" smtClean="0">
                <a:latin typeface="Comic Sans MS" pitchFamily="66" charset="0"/>
              </a:rPr>
            </a:br>
            <a:r>
              <a:rPr lang="it-IT" sz="1100" spc="-40" dirty="0" smtClean="0">
                <a:latin typeface="Comic Sans MS" pitchFamily="66" charset="0"/>
              </a:rPr>
              <a:t>Fitoterapia e Fitofarmacologia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A977CA0-4A82-A046-B7F0-FA072FBB3C19}"/>
              </a:ext>
            </a:extLst>
          </p:cNvPr>
          <p:cNvSpPr txBox="1"/>
          <p:nvPr/>
        </p:nvSpPr>
        <p:spPr>
          <a:xfrm>
            <a:off x="75924" y="374425"/>
            <a:ext cx="2816871" cy="7386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t-IT" sz="1400" b="1" spc="-30" dirty="0" smtClean="0">
                <a:solidFill>
                  <a:srgbClr val="002060"/>
                </a:solidFill>
                <a:latin typeface="Comic Sans MS" pitchFamily="66" charset="0"/>
                <a:cs typeface="Cavolini" panose="03000502040302020204" pitchFamily="66" charset="0"/>
              </a:rPr>
              <a:t>Manifestazione </a:t>
            </a:r>
            <a:r>
              <a:rPr lang="it-IT" sz="1400" b="1" spc="-30" dirty="0">
                <a:solidFill>
                  <a:srgbClr val="002060"/>
                </a:solidFill>
                <a:latin typeface="Comic Sans MS" pitchFamily="66" charset="0"/>
                <a:cs typeface="Cavolini" panose="03000502040302020204" pitchFamily="66" charset="0"/>
              </a:rPr>
              <a:t>Nazionale </a:t>
            </a:r>
            <a:r>
              <a:rPr lang="it-IT" sz="1400" b="1" spc="-30" dirty="0" smtClean="0">
                <a:solidFill>
                  <a:srgbClr val="002060"/>
                </a:solidFill>
                <a:latin typeface="Comic Sans MS" pitchFamily="66" charset="0"/>
                <a:cs typeface="Cavolini" panose="03000502040302020204" pitchFamily="66" charset="0"/>
              </a:rPr>
              <a:t>AIFF</a:t>
            </a:r>
            <a:br>
              <a:rPr lang="it-IT" sz="1400" b="1" spc="-30" dirty="0" smtClean="0">
                <a:solidFill>
                  <a:srgbClr val="002060"/>
                </a:solidFill>
                <a:latin typeface="Comic Sans MS" pitchFamily="66" charset="0"/>
                <a:cs typeface="Cavolini" panose="03000502040302020204" pitchFamily="66" charset="0"/>
              </a:rPr>
            </a:br>
            <a:r>
              <a:rPr lang="it-IT" sz="1400" b="1" dirty="0" smtClean="0">
                <a:solidFill>
                  <a:srgbClr val="002060"/>
                </a:solidFill>
                <a:latin typeface="Comic Sans MS" pitchFamily="66" charset="0"/>
              </a:rPr>
              <a:t>18\19\20 settembre 202</a:t>
            </a:r>
            <a:endParaRPr lang="it-IT" sz="14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>
              <a:spcAft>
                <a:spcPts val="300"/>
              </a:spcAft>
            </a:pPr>
            <a:r>
              <a:rPr lang="it-IT" sz="1400" b="1" dirty="0" smtClean="0">
                <a:solidFill>
                  <a:srgbClr val="002060"/>
                </a:solidFill>
                <a:latin typeface="Comic Sans MS" pitchFamily="66" charset="0"/>
              </a:rPr>
              <a:t>Pisciotta (SA)</a:t>
            </a:r>
          </a:p>
        </p:txBody>
      </p:sp>
      <p:sp>
        <p:nvSpPr>
          <p:cNvPr id="3" name="Rettangolo 2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noFill/>
          <a:ln w="762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739" y="1711222"/>
            <a:ext cx="963513" cy="963513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057" y="79298"/>
            <a:ext cx="865146" cy="865146"/>
          </a:xfrm>
          <a:prstGeom prst="rect">
            <a:avLst/>
          </a:prstGeom>
        </p:spPr>
      </p:pic>
      <p:pic>
        <p:nvPicPr>
          <p:cNvPr id="9" name="Picture 2" descr="Maxwell - Ente di Formazione Professionale Maxwell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475" y="1494891"/>
            <a:ext cx="1061718" cy="25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21256" y="79298"/>
            <a:ext cx="1938500" cy="904058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2572233" y="845569"/>
            <a:ext cx="2194999" cy="43088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t-IT" sz="1100" spc="-40" dirty="0" smtClean="0">
                <a:latin typeface="Comic Sans MS" pitchFamily="66" charset="0"/>
              </a:rPr>
              <a:t>Master </a:t>
            </a:r>
            <a:r>
              <a:rPr lang="it-IT" sz="1100" spc="-40" dirty="0" err="1" smtClean="0">
                <a:latin typeface="Comic Sans MS" pitchFamily="66" charset="0"/>
              </a:rPr>
              <a:t>One</a:t>
            </a:r>
            <a:r>
              <a:rPr lang="it-IT" sz="1100" spc="-40" dirty="0" smtClean="0">
                <a:latin typeface="Comic Sans MS" pitchFamily="66" charset="0"/>
              </a:rPr>
              <a:t> </a:t>
            </a:r>
            <a:r>
              <a:rPr lang="it-IT" sz="1100" spc="-40" dirty="0" err="1" smtClean="0">
                <a:latin typeface="Comic Sans MS" pitchFamily="66" charset="0"/>
              </a:rPr>
              <a:t>Health</a:t>
            </a:r>
            <a:r>
              <a:rPr lang="it-IT" sz="1100" spc="-40" dirty="0" smtClean="0">
                <a:latin typeface="Comic Sans MS" pitchFamily="66" charset="0"/>
              </a:rPr>
              <a:t/>
            </a:r>
            <a:br>
              <a:rPr lang="it-IT" sz="1100" spc="-40" dirty="0" smtClean="0">
                <a:latin typeface="Comic Sans MS" pitchFamily="66" charset="0"/>
              </a:rPr>
            </a:br>
            <a:r>
              <a:rPr lang="it-IT" sz="1100" spc="-40" dirty="0" smtClean="0">
                <a:latin typeface="Comic Sans MS" pitchFamily="66" charset="0"/>
              </a:rPr>
              <a:t>Università Federico II Napoli</a:t>
            </a:r>
          </a:p>
        </p:txBody>
      </p:sp>
      <p:pic>
        <p:nvPicPr>
          <p:cNvPr id="1026" name="Picture 2" descr="Rinascita del simbolo dell'anima"/>
          <p:cNvPicPr>
            <a:picLocks noChangeAspect="1" noChangeArrowheads="1"/>
          </p:cNvPicPr>
          <p:nvPr/>
        </p:nvPicPr>
        <p:blipFill rotWithShape="1">
          <a:blip r:embed="rId6" cstate="hqprint">
            <a:clrChange>
              <a:clrFrom>
                <a:srgbClr val="D7D8DA"/>
              </a:clrFrom>
              <a:clrTo>
                <a:srgbClr val="D7D8D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4" t="8015" r="10100" b="13976"/>
          <a:stretch/>
        </p:blipFill>
        <p:spPr bwMode="auto">
          <a:xfrm>
            <a:off x="193820" y="3508671"/>
            <a:ext cx="1425367" cy="15079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alle delle orchidee 2018: le vallate in festa – il Quotidiano di Salerno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81" b="40396"/>
          <a:stretch/>
        </p:blipFill>
        <p:spPr bwMode="auto">
          <a:xfrm>
            <a:off x="264192" y="2674735"/>
            <a:ext cx="5069505" cy="5466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135452" y="2074980"/>
            <a:ext cx="536665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just"/>
            <a:r>
              <a:rPr lang="it-IT" sz="1400" b="1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19 settembre ore 9,30\14,30 </a:t>
            </a:r>
            <a:r>
              <a:rPr lang="it-IT" sz="14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Valle delle Orchidee, Sassano</a:t>
            </a:r>
          </a:p>
          <a:p>
            <a:pPr algn="ctr"/>
            <a:r>
              <a:rPr lang="it-IT" sz="14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Erborizzazione con la guida del prof Nicola Di Novella</a:t>
            </a:r>
            <a:endParaRPr lang="it-IT" sz="1400" dirty="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498062" y="3761972"/>
            <a:ext cx="5141558" cy="8925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it-IT" sz="1400" b="1" dirty="0">
                <a:solidFill>
                  <a:srgbClr val="000099"/>
                </a:solidFill>
                <a:latin typeface="Comic Sans MS" panose="030F0702030302020204" pitchFamily="66" charset="0"/>
              </a:rPr>
              <a:t>19 settembre ore 16\18,30</a:t>
            </a:r>
            <a:r>
              <a:rPr lang="it-IT" sz="1400" dirty="0">
                <a:solidFill>
                  <a:srgbClr val="000099"/>
                </a:solidFill>
                <a:latin typeface="Comic Sans MS" panose="030F0702030302020204" pitchFamily="66" charset="0"/>
              </a:rPr>
              <a:t>, </a:t>
            </a:r>
            <a:r>
              <a:rPr lang="it-IT" sz="14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Sassano</a:t>
            </a:r>
          </a:p>
          <a:p>
            <a:pPr algn="ctr"/>
            <a:r>
              <a:rPr lang="it-IT" sz="12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Dove </a:t>
            </a:r>
            <a:r>
              <a:rPr lang="it-IT" sz="1200" dirty="0">
                <a:solidFill>
                  <a:srgbClr val="000099"/>
                </a:solidFill>
                <a:latin typeface="Comic Sans MS" panose="030F0702030302020204" pitchFamily="66" charset="0"/>
              </a:rPr>
              <a:t>soffia il respiro: interpretazioni dell’anima nelle cosmologie dei luoghi e dei </a:t>
            </a:r>
            <a:r>
              <a:rPr lang="it-IT" sz="12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tempi. </a:t>
            </a:r>
            <a:r>
              <a:rPr lang="it-IT" sz="1200" dirty="0">
                <a:solidFill>
                  <a:srgbClr val="000099"/>
                </a:solidFill>
                <a:latin typeface="Comic Sans MS" panose="030F0702030302020204" pitchFamily="66" charset="0"/>
              </a:rPr>
              <a:t>Un viaggio tra mito, tradizione, corpo e spirito.</a:t>
            </a:r>
          </a:p>
          <a:p>
            <a:r>
              <a:rPr lang="it-IT" sz="14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M</a:t>
            </a:r>
            <a:r>
              <a:rPr lang="it-IT" sz="1400" dirty="0">
                <a:solidFill>
                  <a:srgbClr val="000099"/>
                </a:solidFill>
                <a:latin typeface="Comic Sans MS" panose="030F0702030302020204" pitchFamily="66" charset="0"/>
              </a:rPr>
              <a:t>. Iommelli, </a:t>
            </a:r>
            <a:r>
              <a:rPr lang="it-IT" sz="1400" dirty="0" err="1">
                <a:solidFill>
                  <a:srgbClr val="000099"/>
                </a:solidFill>
                <a:latin typeface="Comic Sans MS" panose="030F0702030302020204" pitchFamily="66" charset="0"/>
              </a:rPr>
              <a:t>Meskalila</a:t>
            </a:r>
            <a:r>
              <a:rPr lang="it-IT" sz="1400" dirty="0">
                <a:solidFill>
                  <a:srgbClr val="000099"/>
                </a:solidFill>
                <a:latin typeface="Comic Sans MS" panose="030F0702030302020204" pitchFamily="66" charset="0"/>
              </a:rPr>
              <a:t> N. Coppola, C. Di </a:t>
            </a:r>
            <a:r>
              <a:rPr lang="it-IT" sz="1400" dirty="0" smtClean="0">
                <a:solidFill>
                  <a:srgbClr val="000099"/>
                </a:solidFill>
                <a:latin typeface="Comic Sans MS" panose="030F0702030302020204" pitchFamily="66" charset="0"/>
              </a:rPr>
              <a:t>Stanislao</a:t>
            </a:r>
            <a:endParaRPr lang="it-IT" sz="1400" dirty="0">
              <a:solidFill>
                <a:srgbClr val="000099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93820" y="1460625"/>
            <a:ext cx="4603623" cy="30777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it-IT" sz="1400" b="1" spc="-100" dirty="0" smtClean="0">
                <a:latin typeface="Comic Sans MS" pitchFamily="66" charset="0"/>
                <a:cs typeface="Cavolini" panose="03000502040302020204" pitchFamily="66" charset="0"/>
              </a:rPr>
              <a:t>18 </a:t>
            </a:r>
            <a:r>
              <a:rPr lang="it-IT" sz="1400" b="1" spc="-100" dirty="0">
                <a:latin typeface="Comic Sans MS" pitchFamily="66" charset="0"/>
                <a:cs typeface="Cavolini" panose="03000502040302020204" pitchFamily="66" charset="0"/>
              </a:rPr>
              <a:t>giugno </a:t>
            </a:r>
            <a:r>
              <a:rPr lang="it-IT" sz="1400" b="1" spc="-100" dirty="0" err="1">
                <a:latin typeface="Comic Sans MS" pitchFamily="66" charset="0"/>
                <a:cs typeface="Cavolini" panose="03000502040302020204" pitchFamily="66" charset="0"/>
              </a:rPr>
              <a:t>pom</a:t>
            </a:r>
            <a:r>
              <a:rPr lang="it-IT" sz="1400" b="1" spc="-100" dirty="0">
                <a:latin typeface="Comic Sans MS" pitchFamily="66" charset="0"/>
                <a:cs typeface="Cavolini" panose="03000502040302020204" pitchFamily="66" charset="0"/>
              </a:rPr>
              <a:t>.</a:t>
            </a:r>
            <a:r>
              <a:rPr lang="it-IT" sz="1400" spc="-100" dirty="0">
                <a:latin typeface="Comic Sans MS" pitchFamily="66" charset="0"/>
                <a:cs typeface="Cavolini" panose="03000502040302020204" pitchFamily="66" charset="0"/>
              </a:rPr>
              <a:t> arrivo e accoglienza </a:t>
            </a:r>
            <a:r>
              <a:rPr lang="it-IT" sz="1400" spc="-100" dirty="0" smtClean="0">
                <a:latin typeface="Comic Sans MS" pitchFamily="66" charset="0"/>
                <a:cs typeface="Cavolini" panose="03000502040302020204" pitchFamily="66" charset="0"/>
              </a:rPr>
              <a:t>a Sassano</a:t>
            </a:r>
            <a:endParaRPr lang="it-IT" sz="1400" dirty="0"/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CAEC8586-C4BB-456A-A780-76D040921230}"/>
              </a:ext>
            </a:extLst>
          </p:cNvPr>
          <p:cNvSpPr/>
          <p:nvPr/>
        </p:nvSpPr>
        <p:spPr>
          <a:xfrm>
            <a:off x="42644" y="9307853"/>
            <a:ext cx="6772073" cy="2769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Per </a:t>
            </a:r>
            <a:r>
              <a:rPr lang="it-IT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informazioni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 Dr A. Moscariello      </a:t>
            </a:r>
            <a:r>
              <a:rPr lang="it-IT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+39 351 310 </a:t>
            </a:r>
            <a:r>
              <a:rPr lang="it-I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3571</a:t>
            </a:r>
            <a:r>
              <a:rPr lang="it-IT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; email info@aiff.it </a:t>
            </a:r>
          </a:p>
        </p:txBody>
      </p:sp>
      <p:pic>
        <p:nvPicPr>
          <p:cNvPr id="27" name="Picture 2" descr="Immagini di Simbolo cellulare - Download gratuiti su Freepik"/>
          <p:cNvPicPr>
            <a:picLocks noChangeAspect="1" noChangeArrowheads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3" t="8133" r="51200" b="51200"/>
          <a:stretch/>
        </p:blipFill>
        <p:spPr bwMode="auto">
          <a:xfrm>
            <a:off x="2300212" y="9584852"/>
            <a:ext cx="264692" cy="264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me inviare e-mail anonime"/>
          <p:cNvPicPr>
            <a:picLocks noChangeAspect="1" noChangeArrowheads="1"/>
          </p:cNvPicPr>
          <p:nvPr/>
        </p:nvPicPr>
        <p:blipFill>
          <a:blip r:embed="rId9" cstate="hqprint">
            <a:clrChange>
              <a:clrFrom>
                <a:srgbClr val="FBFFFF"/>
              </a:clrFrom>
              <a:clrTo>
                <a:srgbClr val="FB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429" y="9584852"/>
            <a:ext cx="243953" cy="24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505609" y="6265278"/>
            <a:ext cx="58951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err="1" smtClean="0">
                <a:latin typeface="Comic Sans MS" panose="030F0702030302020204" pitchFamily="66" charset="0"/>
              </a:rPr>
              <a:t>R.Della</a:t>
            </a:r>
            <a:r>
              <a:rPr lang="it-IT" sz="1400" dirty="0" smtClean="0">
                <a:latin typeface="Comic Sans MS" panose="030F0702030302020204" pitchFamily="66" charset="0"/>
              </a:rPr>
              <a:t> Loggia, O. Iommelli, G. </a:t>
            </a:r>
            <a:r>
              <a:rPr lang="it-IT" sz="1400" dirty="0" err="1" smtClean="0">
                <a:latin typeface="Comic Sans MS" panose="030F0702030302020204" pitchFamily="66" charset="0"/>
              </a:rPr>
              <a:t>Crispo</a:t>
            </a:r>
            <a:r>
              <a:rPr lang="it-IT" sz="1400" dirty="0" smtClean="0">
                <a:latin typeface="Comic Sans MS" panose="030F0702030302020204" pitchFamily="66" charset="0"/>
              </a:rPr>
              <a:t>, F. </a:t>
            </a:r>
            <a:r>
              <a:rPr lang="it-IT" sz="1400" smtClean="0">
                <a:latin typeface="Comic Sans MS" panose="030F0702030302020204" pitchFamily="66" charset="0"/>
              </a:rPr>
              <a:t>Infascelli</a:t>
            </a:r>
            <a:endParaRPr lang="it-IT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1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23900</TotalTime>
  <Words>152</Words>
  <Application>Microsoft Office PowerPoint</Application>
  <PresentationFormat>A4 (21x29,7 cm)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Cavolini</vt:lpstr>
      <vt:lpstr>Comic Sans MS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BARBARO</dc:creator>
  <cp:lastModifiedBy>Ottavio Iommelli</cp:lastModifiedBy>
  <cp:revision>287</cp:revision>
  <cp:lastPrinted>2026-05-20T16:43:03Z</cp:lastPrinted>
  <dcterms:created xsi:type="dcterms:W3CDTF">2021-05-18T14:35:31Z</dcterms:created>
  <dcterms:modified xsi:type="dcterms:W3CDTF">2026-05-25T09:51:25Z</dcterms:modified>
</cp:coreProperties>
</file>