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4"/>
  </p:sldMasterIdLst>
  <p:notesMasterIdLst>
    <p:notesMasterId r:id="rId12"/>
  </p:notesMasterIdLst>
  <p:sldIdLst>
    <p:sldId id="256" r:id="rId5"/>
    <p:sldId id="258" r:id="rId6"/>
    <p:sldId id="271" r:id="rId7"/>
    <p:sldId id="272" r:id="rId8"/>
    <p:sldId id="274" r:id="rId9"/>
    <p:sldId id="275" r:id="rId10"/>
    <p:sldId id="270" r:id="rId11"/>
  </p:sldIdLst>
  <p:sldSz cx="9144000" cy="5143500" type="screen16x9"/>
  <p:notesSz cx="6858000" cy="9144000"/>
  <p:embeddedFontLst>
    <p:embeddedFont>
      <p:font typeface="Arvo" panose="02000000000000000000" pitchFamily="2" charset="77"/>
      <p:regular r:id="rId13"/>
      <p:bold r:id="rId14"/>
      <p:italic r:id="rId15"/>
      <p:boldItalic r:id="rId16"/>
    </p:embeddedFont>
    <p:embeddedFont>
      <p:font typeface="Fira Sans Light" panose="020B0403050000020004" pitchFamily="34" charset="0"/>
      <p:regular r:id="rId17"/>
      <p:italic r:id="rId18"/>
    </p:embeddedFont>
    <p:embeddedFont>
      <p:font typeface="Fira Sans SemiBold" panose="020B05030500000200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000"/>
    <a:srgbClr val="39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6115" autoAdjust="0"/>
  </p:normalViewPr>
  <p:slideViewPr>
    <p:cSldViewPr snapToGrid="0">
      <p:cViewPr varScale="1">
        <p:scale>
          <a:sx n="108" d="100"/>
          <a:sy n="108" d="100"/>
        </p:scale>
        <p:origin x="560" y="19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35819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799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2549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5d2cabac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55d2cabac8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682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5d2cabac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55d2cabac8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5582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5d2cabac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55d2cabac8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895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5d2cabac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55d2cabac8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4430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55e1ed11e4_0_9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55e1ed11e4_0_9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99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7948" y="328844"/>
            <a:ext cx="3426900" cy="53096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7DD8EBCA-4A4C-154E-BA94-426082336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667" y="4711287"/>
            <a:ext cx="418565" cy="418565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0E70FF61-46E2-D348-8F84-DA93CB56852A}"/>
              </a:ext>
            </a:extLst>
          </p:cNvPr>
          <p:cNvGrpSpPr/>
          <p:nvPr/>
        </p:nvGrpSpPr>
        <p:grpSpPr>
          <a:xfrm>
            <a:off x="8742220" y="-54591"/>
            <a:ext cx="289458" cy="3923731"/>
            <a:chOff x="8603534" y="-54591"/>
            <a:chExt cx="289458" cy="3923731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F88A1245-5F68-B34A-A610-4123112C8820}"/>
                </a:ext>
              </a:extLst>
            </p:cNvPr>
            <p:cNvSpPr/>
            <p:nvPr/>
          </p:nvSpPr>
          <p:spPr>
            <a:xfrm>
              <a:off x="8659076" y="-54591"/>
              <a:ext cx="233916" cy="3923731"/>
            </a:xfrm>
            <a:prstGeom prst="rect">
              <a:avLst/>
            </a:prstGeom>
            <a:noFill/>
            <a:ln>
              <a:solidFill>
                <a:srgbClr val="3939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B0CD705-5D4A-6743-A10A-76554EAF37DA}"/>
                </a:ext>
              </a:extLst>
            </p:cNvPr>
            <p:cNvSpPr/>
            <p:nvPr/>
          </p:nvSpPr>
          <p:spPr>
            <a:xfrm>
              <a:off x="8603534" y="0"/>
              <a:ext cx="233916" cy="38213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4EAC7E85-F080-A942-AE76-01FDC1FDEF5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8660879" y="3420382"/>
            <a:ext cx="401780" cy="418565"/>
          </a:xfrm>
          <a:noFill/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0363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TITLE DESIGN 2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985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Subtitle">
    <p:bg>
      <p:bgPr>
        <a:solidFill>
          <a:srgbClr val="FFFFF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6;p3">
            <a:extLst>
              <a:ext uri="{FF2B5EF4-FFF2-40B4-BE49-F238E27FC236}">
                <a16:creationId xmlns:a16="http://schemas.microsoft.com/office/drawing/2014/main" id="{10E52349-2CE1-C54E-9385-A2CCC0ECE82A}"/>
              </a:ext>
            </a:extLst>
          </p:cNvPr>
          <p:cNvSpPr/>
          <p:nvPr/>
        </p:nvSpPr>
        <p:spPr>
          <a:xfrm>
            <a:off x="152399" y="1653654"/>
            <a:ext cx="2893325" cy="31867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1" y="1501254"/>
            <a:ext cx="2893325" cy="3186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749500" y="1761875"/>
            <a:ext cx="1829928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49500" y="3018575"/>
            <a:ext cx="1829928" cy="36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37577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 + 1 column">
    <p:bg>
      <p:bgPr>
        <a:solidFill>
          <a:schemeClr val="bg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6;p3">
            <a:extLst>
              <a:ext uri="{FF2B5EF4-FFF2-40B4-BE49-F238E27FC236}">
                <a16:creationId xmlns:a16="http://schemas.microsoft.com/office/drawing/2014/main" id="{7FE75E59-3DB9-7340-9E55-041EEBE53694}"/>
              </a:ext>
            </a:extLst>
          </p:cNvPr>
          <p:cNvSpPr/>
          <p:nvPr/>
        </p:nvSpPr>
        <p:spPr>
          <a:xfrm>
            <a:off x="1441060" y="1341582"/>
            <a:ext cx="5508832" cy="3186752"/>
          </a:xfrm>
          <a:prstGeom prst="rect">
            <a:avLst/>
          </a:prstGeom>
          <a:noFill/>
          <a:ln w="28575">
            <a:solidFill>
              <a:srgbClr val="39393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6;p3">
            <a:extLst>
              <a:ext uri="{FF2B5EF4-FFF2-40B4-BE49-F238E27FC236}">
                <a16:creationId xmlns:a16="http://schemas.microsoft.com/office/drawing/2014/main" id="{1F1FE9C2-3DF0-8749-B74E-0172F8627766}"/>
              </a:ext>
            </a:extLst>
          </p:cNvPr>
          <p:cNvSpPr/>
          <p:nvPr/>
        </p:nvSpPr>
        <p:spPr>
          <a:xfrm>
            <a:off x="1309595" y="1195062"/>
            <a:ext cx="5508832" cy="3186752"/>
          </a:xfrm>
          <a:prstGeom prst="rect">
            <a:avLst/>
          </a:prstGeom>
          <a:noFill/>
          <a:ln w="28575">
            <a:solidFill>
              <a:srgbClr val="39393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>
            <a:extLst>
              <a:ext uri="{FF2B5EF4-FFF2-40B4-BE49-F238E27FC236}">
                <a16:creationId xmlns:a16="http://schemas.microsoft.com/office/drawing/2014/main" id="{12F55FE5-FC6D-2D4A-A367-1394D8133AAF}"/>
              </a:ext>
            </a:extLst>
          </p:cNvPr>
          <p:cNvSpPr/>
          <p:nvPr/>
        </p:nvSpPr>
        <p:spPr>
          <a:xfrm>
            <a:off x="832807" y="883006"/>
            <a:ext cx="5508832" cy="3186752"/>
          </a:xfrm>
          <a:prstGeom prst="rect">
            <a:avLst/>
          </a:prstGeom>
          <a:noFill/>
          <a:ln w="28575">
            <a:solidFill>
              <a:srgbClr val="39393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6;p3">
            <a:extLst>
              <a:ext uri="{FF2B5EF4-FFF2-40B4-BE49-F238E27FC236}">
                <a16:creationId xmlns:a16="http://schemas.microsoft.com/office/drawing/2014/main" id="{936D6513-09C0-9341-8DE1-5F7C6F28259E}"/>
              </a:ext>
            </a:extLst>
          </p:cNvPr>
          <p:cNvSpPr/>
          <p:nvPr/>
        </p:nvSpPr>
        <p:spPr>
          <a:xfrm>
            <a:off x="1190826" y="1112294"/>
            <a:ext cx="5508832" cy="3186752"/>
          </a:xfrm>
          <a:prstGeom prst="rect">
            <a:avLst/>
          </a:prstGeom>
          <a:solidFill>
            <a:srgbClr val="FD9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317032" y="1413722"/>
            <a:ext cx="5256419" cy="84059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309595" y="2326455"/>
            <a:ext cx="5281337" cy="177569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▪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11CD895C-F3CC-4341-B738-1A03F5302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667" y="4711287"/>
            <a:ext cx="418565" cy="418565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E641DDEC-B939-F14F-96BA-4129C00604AB}"/>
              </a:ext>
            </a:extLst>
          </p:cNvPr>
          <p:cNvGrpSpPr/>
          <p:nvPr/>
        </p:nvGrpSpPr>
        <p:grpSpPr>
          <a:xfrm>
            <a:off x="8742220" y="-54591"/>
            <a:ext cx="289458" cy="3923731"/>
            <a:chOff x="8603534" y="-54591"/>
            <a:chExt cx="289458" cy="3923731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773CAF8E-2056-C141-A00F-6E00DA0DC690}"/>
                </a:ext>
              </a:extLst>
            </p:cNvPr>
            <p:cNvSpPr/>
            <p:nvPr/>
          </p:nvSpPr>
          <p:spPr>
            <a:xfrm>
              <a:off x="8659076" y="-54591"/>
              <a:ext cx="233916" cy="3923731"/>
            </a:xfrm>
            <a:prstGeom prst="rect">
              <a:avLst/>
            </a:prstGeom>
            <a:noFill/>
            <a:ln>
              <a:solidFill>
                <a:srgbClr val="3939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65A39C60-F1ED-2E4B-B2E7-957B69B6B879}"/>
                </a:ext>
              </a:extLst>
            </p:cNvPr>
            <p:cNvSpPr/>
            <p:nvPr/>
          </p:nvSpPr>
          <p:spPr>
            <a:xfrm>
              <a:off x="8603534" y="0"/>
              <a:ext cx="233916" cy="38213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Espaço Reservado para Número de Slide 15">
            <a:extLst>
              <a:ext uri="{FF2B5EF4-FFF2-40B4-BE49-F238E27FC236}">
                <a16:creationId xmlns:a16="http://schemas.microsoft.com/office/drawing/2014/main" id="{A756DF7C-0512-224F-82D3-7B5AE3A5E450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8660879" y="3420382"/>
            <a:ext cx="401780" cy="418565"/>
          </a:xfrm>
          <a:noFill/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5566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bg>
      <p:bgPr>
        <a:solidFill>
          <a:schemeClr val="bg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67D12B19-1D17-404A-952A-2443017E182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7948" y="328844"/>
            <a:ext cx="3426900" cy="53096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40247140-190B-8542-B13F-FAC19C98D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667" y="4711287"/>
            <a:ext cx="418565" cy="418565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007A6877-0A4B-3946-AE14-0D4D2C17CB88}"/>
              </a:ext>
            </a:extLst>
          </p:cNvPr>
          <p:cNvGrpSpPr/>
          <p:nvPr/>
        </p:nvGrpSpPr>
        <p:grpSpPr>
          <a:xfrm>
            <a:off x="8742220" y="-54591"/>
            <a:ext cx="289458" cy="3923731"/>
            <a:chOff x="8603534" y="-54591"/>
            <a:chExt cx="289458" cy="3923731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93322C93-0193-C149-B8D3-BEA42603A4A4}"/>
                </a:ext>
              </a:extLst>
            </p:cNvPr>
            <p:cNvSpPr/>
            <p:nvPr/>
          </p:nvSpPr>
          <p:spPr>
            <a:xfrm>
              <a:off x="8659076" y="-54591"/>
              <a:ext cx="233916" cy="3923731"/>
            </a:xfrm>
            <a:prstGeom prst="rect">
              <a:avLst/>
            </a:prstGeom>
            <a:noFill/>
            <a:ln>
              <a:solidFill>
                <a:srgbClr val="3939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584DA8B3-D233-654B-8479-125553EB3402}"/>
                </a:ext>
              </a:extLst>
            </p:cNvPr>
            <p:cNvSpPr/>
            <p:nvPr/>
          </p:nvSpPr>
          <p:spPr>
            <a:xfrm>
              <a:off x="8603534" y="0"/>
              <a:ext cx="233916" cy="38213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B368EA9-8FA7-8742-A398-7EC06193F8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92221" y="1098550"/>
            <a:ext cx="3896104" cy="3459802"/>
          </a:xfr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2" name="Espaço Reservado para Número de Slide 15">
            <a:extLst>
              <a:ext uri="{FF2B5EF4-FFF2-40B4-BE49-F238E27FC236}">
                <a16:creationId xmlns:a16="http://schemas.microsoft.com/office/drawing/2014/main" id="{A99D0859-0297-7D4D-A37D-4BCFFF7FD1FC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660879" y="3420382"/>
            <a:ext cx="401780" cy="418565"/>
          </a:xfrm>
          <a:noFill/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03891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Blank">
    <p:bg>
      <p:bgPr>
        <a:solidFill>
          <a:schemeClr val="bg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;p2">
            <a:extLst>
              <a:ext uri="{FF2B5EF4-FFF2-40B4-BE49-F238E27FC236}">
                <a16:creationId xmlns:a16="http://schemas.microsoft.com/office/drawing/2014/main" id="{D79E2891-4B04-0449-B5B0-5625A4ED8F8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7948" y="328844"/>
            <a:ext cx="3426900" cy="53096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CC4CA174-74FD-9C42-B215-B05DD49E9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667" y="4711287"/>
            <a:ext cx="418565" cy="418565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2D52F181-40A6-C14B-832A-49640A4FA910}"/>
              </a:ext>
            </a:extLst>
          </p:cNvPr>
          <p:cNvGrpSpPr/>
          <p:nvPr/>
        </p:nvGrpSpPr>
        <p:grpSpPr>
          <a:xfrm>
            <a:off x="8742220" y="-54591"/>
            <a:ext cx="289458" cy="3923731"/>
            <a:chOff x="8603534" y="-54591"/>
            <a:chExt cx="289458" cy="3923731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577C06F8-E797-C24D-BEBE-0BE3DB5F17C4}"/>
                </a:ext>
              </a:extLst>
            </p:cNvPr>
            <p:cNvSpPr/>
            <p:nvPr/>
          </p:nvSpPr>
          <p:spPr>
            <a:xfrm>
              <a:off x="8659076" y="-54591"/>
              <a:ext cx="233916" cy="3923731"/>
            </a:xfrm>
            <a:prstGeom prst="rect">
              <a:avLst/>
            </a:prstGeom>
            <a:noFill/>
            <a:ln>
              <a:solidFill>
                <a:srgbClr val="3939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B926FA3A-F987-084F-A251-2C62E4539B7D}"/>
                </a:ext>
              </a:extLst>
            </p:cNvPr>
            <p:cNvSpPr/>
            <p:nvPr/>
          </p:nvSpPr>
          <p:spPr>
            <a:xfrm>
              <a:off x="8603534" y="0"/>
              <a:ext cx="233916" cy="38213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3" name="Espaço Reservado para Imagem 2">
            <a:extLst>
              <a:ext uri="{FF2B5EF4-FFF2-40B4-BE49-F238E27FC236}">
                <a16:creationId xmlns:a16="http://schemas.microsoft.com/office/drawing/2014/main" id="{2C299300-150A-E64E-B732-1114F961BD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8837" y="1119022"/>
            <a:ext cx="3896104" cy="3459802"/>
          </a:xfrm>
        </p:spPr>
        <p:txBody>
          <a:bodyPr/>
          <a:lstStyle/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4" name="Espaço Reservado para Número de Slide 15">
            <a:extLst>
              <a:ext uri="{FF2B5EF4-FFF2-40B4-BE49-F238E27FC236}">
                <a16:creationId xmlns:a16="http://schemas.microsoft.com/office/drawing/2014/main" id="{10345534-9B32-1A44-A002-BFC1882BD17C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660879" y="3420382"/>
            <a:ext cx="401780" cy="418565"/>
          </a:xfrm>
          <a:noFill/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4079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bg>
      <p:bgPr>
        <a:solidFill>
          <a:schemeClr val="bg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2283500" y="-25"/>
            <a:ext cx="6860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035000" y="751500"/>
            <a:ext cx="5357400" cy="363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600"/>
              </a:spcBef>
              <a:spcAft>
                <a:spcPts val="0"/>
              </a:spcAft>
              <a:buSzPts val="3600"/>
              <a:buChar char="▪"/>
              <a:defRPr sz="3600"/>
            </a:lvl1pPr>
            <a:lvl2pPr marL="914400" lvl="1" indent="-4572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2pPr>
            <a:lvl3pPr marL="1371600" lvl="2" indent="-4572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3pPr>
            <a:lvl4pPr marL="1828800" lvl="3" indent="-4572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4pPr>
            <a:lvl5pPr marL="2286000" lvl="4" indent="-457200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Google Shape;26;p4"/>
          <p:cNvSpPr txBox="1"/>
          <p:nvPr/>
        </p:nvSpPr>
        <p:spPr>
          <a:xfrm>
            <a:off x="-2000" y="76175"/>
            <a:ext cx="7515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“</a:t>
            </a:r>
            <a:endParaRPr sz="7200">
              <a:solidFill>
                <a:schemeClr val="l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52421198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 title only" preserve="1">
  <p:cSld name="Top title only">
    <p:bg>
      <p:bgPr>
        <a:solidFill>
          <a:srgbClr val="393939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2BBD7-A738-3D4F-A175-949B835DC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E28C0A3-8E22-164F-989F-7A1D0D28DD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118" y="1073647"/>
            <a:ext cx="5081573" cy="9144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16615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6DC09-5A42-8D4F-B1CF-8A131990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E640A34-5842-924E-9D58-C617537D897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672100"/>
      </p:ext>
    </p:extLst>
  </p:cSld>
  <p:clrMapOvr>
    <a:masterClrMapping/>
  </p:clrMapOvr>
  <p:transition>
    <p:fade thruBlk="1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"/>
          <p:cNvSpPr txBox="1">
            <a:spLocks noGrp="1"/>
          </p:cNvSpPr>
          <p:nvPr>
            <p:ph type="ctrTitle"/>
          </p:nvPr>
        </p:nvSpPr>
        <p:spPr>
          <a:xfrm>
            <a:off x="4308049" y="2067485"/>
            <a:ext cx="329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0" name="Google Shape;280;p5"/>
          <p:cNvSpPr txBox="1">
            <a:spLocks noGrp="1"/>
          </p:cNvSpPr>
          <p:nvPr>
            <p:ph type="subTitle" idx="1"/>
          </p:nvPr>
        </p:nvSpPr>
        <p:spPr>
          <a:xfrm>
            <a:off x="1868250" y="2708213"/>
            <a:ext cx="4020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833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99050" y="156549"/>
            <a:ext cx="7635696" cy="529251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99050" y="909102"/>
            <a:ext cx="7635696" cy="400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▪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●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0908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sgo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upo de pessoas fazendo gestos com as mãos no ar&#10;&#10;Descrição gerada automaticamente com confiança baixa">
            <a:extLst>
              <a:ext uri="{FF2B5EF4-FFF2-40B4-BE49-F238E27FC236}">
                <a16:creationId xmlns:a16="http://schemas.microsoft.com/office/drawing/2014/main" id="{A9632284-C2A2-7F4B-A7A0-B95144632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760" y="95002"/>
            <a:ext cx="3536479" cy="198985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42" name="Google Shape;342;p11"/>
          <p:cNvSpPr txBox="1">
            <a:spLocks noGrp="1"/>
          </p:cNvSpPr>
          <p:nvPr>
            <p:ph type="ctrTitle"/>
          </p:nvPr>
        </p:nvSpPr>
        <p:spPr>
          <a:xfrm>
            <a:off x="1761783" y="2571750"/>
            <a:ext cx="5620432" cy="530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 dirty="0"/>
              <a:t>5S</a:t>
            </a:r>
            <a:br>
              <a:rPr lang="es" sz="4000" b="1" dirty="0"/>
            </a:br>
            <a:br>
              <a:rPr lang="es" sz="1400" dirty="0"/>
            </a:br>
            <a:r>
              <a:rPr lang="es" sz="4800" dirty="0"/>
              <a:t>DINÂMICA RÁPIDA</a:t>
            </a:r>
            <a:endParaRPr sz="32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"/>
          <p:cNvSpPr txBox="1">
            <a:spLocks noGrp="1"/>
          </p:cNvSpPr>
          <p:nvPr>
            <p:ph type="ctrTitle"/>
          </p:nvPr>
        </p:nvSpPr>
        <p:spPr>
          <a:xfrm>
            <a:off x="438575" y="836718"/>
            <a:ext cx="7660395" cy="5309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Encontre as letras que formam as seguintes palavras:</a:t>
            </a:r>
            <a:endParaRPr dirty="0"/>
          </a:p>
        </p:txBody>
      </p:sp>
      <p:sp>
        <p:nvSpPr>
          <p:cNvPr id="361" name="Google Shape;361;p13"/>
          <p:cNvSpPr txBox="1">
            <a:spLocks noGrp="1"/>
          </p:cNvSpPr>
          <p:nvPr>
            <p:ph type="subTitle" idx="4294967295"/>
          </p:nvPr>
        </p:nvSpPr>
        <p:spPr>
          <a:xfrm>
            <a:off x="711245" y="2498982"/>
            <a:ext cx="3426900" cy="1566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i="1" dirty="0">
                <a:solidFill>
                  <a:schemeClr val="tx1"/>
                </a:solidFill>
              </a:rPr>
              <a:t>workplace organization</a:t>
            </a:r>
          </a:p>
        </p:txBody>
      </p:sp>
      <p:pic>
        <p:nvPicPr>
          <p:cNvPr id="9" name="Imagem 8" descr="Imagem digital fictícia de personagem de desenho animado&#10;&#10;Descrição gerada automaticamente">
            <a:extLst>
              <a:ext uri="{FF2B5EF4-FFF2-40B4-BE49-F238E27FC236}">
                <a16:creationId xmlns:a16="http://schemas.microsoft.com/office/drawing/2014/main" id="{E9BB816E-5B67-1C4A-85A0-00DDA803E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145" y="1996539"/>
            <a:ext cx="3857625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5"/>
          <p:cNvSpPr txBox="1">
            <a:spLocks noGrp="1"/>
          </p:cNvSpPr>
          <p:nvPr>
            <p:ph type="ctrTitle"/>
          </p:nvPr>
        </p:nvSpPr>
        <p:spPr>
          <a:xfrm>
            <a:off x="307948" y="328844"/>
            <a:ext cx="8408540" cy="530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1800" b="1" dirty="0"/>
              <a:t>RODADA 1: </a:t>
            </a:r>
            <a:br>
              <a:rPr lang="pt-BR" sz="1800" b="1" dirty="0"/>
            </a:br>
            <a:r>
              <a:rPr lang="pt-BR" sz="1800" dirty="0">
                <a:solidFill>
                  <a:srgbClr val="393939"/>
                </a:solidFill>
              </a:rPr>
              <a:t>Encontre as letras necessárias (na sequência) para escrever </a:t>
            </a:r>
            <a:br>
              <a:rPr lang="pt-BR" sz="1800" dirty="0">
                <a:solidFill>
                  <a:srgbClr val="393939"/>
                </a:solidFill>
              </a:rPr>
            </a:br>
            <a:r>
              <a:rPr lang="pt-BR" sz="1800" dirty="0">
                <a:solidFill>
                  <a:srgbClr val="393939"/>
                </a:solidFill>
              </a:rPr>
              <a:t>“</a:t>
            </a:r>
            <a:r>
              <a:rPr lang="pt-BR" sz="1800" dirty="0">
                <a:solidFill>
                  <a:srgbClr val="FD9000"/>
                </a:solidFill>
              </a:rPr>
              <a:t>workplace organization</a:t>
            </a:r>
            <a:r>
              <a:rPr lang="pt-BR" sz="1800" dirty="0">
                <a:solidFill>
                  <a:srgbClr val="393939"/>
                </a:solidFill>
              </a:rPr>
              <a:t>”.</a:t>
            </a:r>
            <a:br>
              <a:rPr lang="pt-BR" sz="1800" dirty="0"/>
            </a:br>
            <a:r>
              <a:rPr lang="pt-BR" sz="1800" dirty="0"/>
              <a:t>							</a:t>
            </a:r>
            <a:r>
              <a:rPr lang="pt-BR" sz="1400" b="1" dirty="0">
                <a:solidFill>
                  <a:schemeClr val="tx1"/>
                </a:solidFill>
              </a:rPr>
              <a:t>TEMPO: </a:t>
            </a:r>
            <a:r>
              <a:rPr lang="pt-BR" sz="1400" dirty="0">
                <a:solidFill>
                  <a:schemeClr val="tx1"/>
                </a:solidFill>
              </a:rPr>
              <a:t>30 segundos.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72" y="1340751"/>
            <a:ext cx="5674077" cy="33971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4964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0" t="35396" r="19197" b="13318"/>
          <a:stretch>
            <a:fillRect/>
          </a:stretch>
        </p:blipFill>
        <p:spPr bwMode="gray">
          <a:xfrm>
            <a:off x="514072" y="1340750"/>
            <a:ext cx="5875905" cy="3473905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3" name="Google Shape;393;p15"/>
          <p:cNvSpPr txBox="1">
            <a:spLocks noGrp="1"/>
          </p:cNvSpPr>
          <p:nvPr>
            <p:ph type="ctrTitle"/>
          </p:nvPr>
        </p:nvSpPr>
        <p:spPr>
          <a:xfrm>
            <a:off x="307948" y="328844"/>
            <a:ext cx="8289788" cy="530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1800" b="1" dirty="0"/>
              <a:t>RODADA 2: </a:t>
            </a:r>
            <a:br>
              <a:rPr lang="pt-BR" sz="1800" b="1" dirty="0"/>
            </a:br>
            <a:r>
              <a:rPr lang="pt-BR" sz="1800" dirty="0">
                <a:solidFill>
                  <a:srgbClr val="393939"/>
                </a:solidFill>
              </a:rPr>
              <a:t>Números e símbolos desnecessários foram eliminados. </a:t>
            </a:r>
            <a:br>
              <a:rPr lang="pt-BR" sz="1800" dirty="0">
                <a:solidFill>
                  <a:srgbClr val="393939"/>
                </a:solidFill>
              </a:rPr>
            </a:br>
            <a:r>
              <a:rPr lang="pt-BR" sz="1800" dirty="0">
                <a:solidFill>
                  <a:srgbClr val="393939"/>
                </a:solidFill>
              </a:rPr>
              <a:t>Tente novamente!</a:t>
            </a:r>
            <a:br>
              <a:rPr lang="pt-BR" sz="1800" dirty="0"/>
            </a:br>
            <a:r>
              <a:rPr lang="pt-BR" sz="1800" dirty="0"/>
              <a:t>							</a:t>
            </a:r>
            <a:r>
              <a:rPr lang="pt-BR" sz="1400" b="1" dirty="0">
                <a:solidFill>
                  <a:schemeClr val="tx1"/>
                </a:solidFill>
              </a:rPr>
              <a:t>TEMPO: </a:t>
            </a:r>
            <a:r>
              <a:rPr lang="pt-BR" sz="1400" dirty="0">
                <a:solidFill>
                  <a:schemeClr val="tx1"/>
                </a:solidFill>
              </a:rPr>
              <a:t>30 segundos.</a:t>
            </a:r>
            <a:endParaRPr 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60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5" t="39235" r="24222" b="19197"/>
          <a:stretch>
            <a:fillRect/>
          </a:stretch>
        </p:blipFill>
        <p:spPr bwMode="gray">
          <a:xfrm>
            <a:off x="556891" y="1357314"/>
            <a:ext cx="5705374" cy="33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3" name="Google Shape;393;p15"/>
          <p:cNvSpPr txBox="1">
            <a:spLocks noGrp="1"/>
          </p:cNvSpPr>
          <p:nvPr>
            <p:ph type="ctrTitle"/>
          </p:nvPr>
        </p:nvSpPr>
        <p:spPr>
          <a:xfrm>
            <a:off x="307947" y="328844"/>
            <a:ext cx="8279161" cy="1028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1800" b="1" dirty="0"/>
              <a:t>RODADA 3: </a:t>
            </a:r>
            <a:br>
              <a:rPr lang="pt-BR" sz="1800" b="1" dirty="0"/>
            </a:br>
            <a:r>
              <a:rPr lang="pt-BR" sz="1800" dirty="0">
                <a:solidFill>
                  <a:srgbClr val="393939"/>
                </a:solidFill>
              </a:rPr>
              <a:t>As letras foram colocadas em ordem alfabética e reorientadas. </a:t>
            </a:r>
            <a:br>
              <a:rPr lang="pt-BR" sz="1800" dirty="0">
                <a:solidFill>
                  <a:srgbClr val="393939"/>
                </a:solidFill>
              </a:rPr>
            </a:br>
            <a:r>
              <a:rPr lang="pt-BR" sz="1800" dirty="0">
                <a:solidFill>
                  <a:srgbClr val="393939"/>
                </a:solidFill>
              </a:rPr>
              <a:t>Tente novamente!</a:t>
            </a:r>
            <a:br>
              <a:rPr lang="pt-BR" sz="1800" dirty="0"/>
            </a:br>
            <a:r>
              <a:rPr lang="pt-BR" sz="1800" dirty="0"/>
              <a:t>							</a:t>
            </a:r>
            <a:r>
              <a:rPr lang="pt-BR" sz="1400" b="1" dirty="0">
                <a:solidFill>
                  <a:schemeClr val="tx1"/>
                </a:solidFill>
              </a:rPr>
              <a:t>TEMPO: </a:t>
            </a:r>
            <a:r>
              <a:rPr lang="pt-BR" sz="1400" dirty="0">
                <a:solidFill>
                  <a:schemeClr val="tx1"/>
                </a:solidFill>
              </a:rPr>
              <a:t>30 segundos </a:t>
            </a:r>
            <a:endParaRPr 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59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39235" r="24821" b="20757"/>
          <a:stretch>
            <a:fillRect/>
          </a:stretch>
        </p:blipFill>
        <p:spPr bwMode="gray">
          <a:xfrm>
            <a:off x="514072" y="1357315"/>
            <a:ext cx="5748193" cy="339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3" name="Google Shape;393;p15"/>
          <p:cNvSpPr txBox="1">
            <a:spLocks noGrp="1"/>
          </p:cNvSpPr>
          <p:nvPr>
            <p:ph type="ctrTitle"/>
          </p:nvPr>
        </p:nvSpPr>
        <p:spPr>
          <a:xfrm>
            <a:off x="307947" y="328844"/>
            <a:ext cx="8337289" cy="1262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1800" b="1" dirty="0"/>
              <a:t>RODADA 4: </a:t>
            </a:r>
            <a:br>
              <a:rPr lang="pt-BR" sz="1800" b="1" dirty="0"/>
            </a:br>
            <a:r>
              <a:rPr lang="pt-BR" sz="1800" dirty="0">
                <a:solidFill>
                  <a:srgbClr val="393939"/>
                </a:solidFill>
              </a:rPr>
              <a:t>As letras foram organizadas conforme a </a:t>
            </a:r>
            <a:r>
              <a:rPr lang="pt-BR" sz="1800" b="1" u="sng" dirty="0">
                <a:solidFill>
                  <a:srgbClr val="393939"/>
                </a:solidFill>
              </a:rPr>
              <a:t>necessidade</a:t>
            </a:r>
            <a:r>
              <a:rPr lang="pt-BR" sz="1800" dirty="0">
                <a:solidFill>
                  <a:srgbClr val="393939"/>
                </a:solidFill>
              </a:rPr>
              <a:t>. </a:t>
            </a:r>
            <a:br>
              <a:rPr lang="pt-BR" sz="1800" dirty="0">
                <a:solidFill>
                  <a:srgbClr val="393939"/>
                </a:solidFill>
              </a:rPr>
            </a:br>
            <a:r>
              <a:rPr lang="pt-BR" sz="1800" dirty="0">
                <a:solidFill>
                  <a:srgbClr val="393939"/>
                </a:solidFill>
              </a:rPr>
              <a:t>Tente novamente!</a:t>
            </a:r>
            <a:br>
              <a:rPr lang="pt-BR" sz="1800" dirty="0">
                <a:solidFill>
                  <a:srgbClr val="393939"/>
                </a:solidFill>
              </a:rPr>
            </a:br>
            <a:r>
              <a:rPr lang="pt-BR" sz="1800" dirty="0">
                <a:solidFill>
                  <a:srgbClr val="393939"/>
                </a:solidFill>
              </a:rPr>
              <a:t>							</a:t>
            </a:r>
            <a:r>
              <a:rPr lang="pt-BR" sz="1400" b="1" dirty="0">
                <a:solidFill>
                  <a:schemeClr val="tx1"/>
                </a:solidFill>
              </a:rPr>
              <a:t>TEMPO: </a:t>
            </a:r>
            <a:r>
              <a:rPr lang="pt-BR" sz="1400" dirty="0">
                <a:solidFill>
                  <a:schemeClr val="tx1"/>
                </a:solidFill>
              </a:rPr>
              <a:t>30 segundos </a:t>
            </a:r>
            <a:endParaRPr 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27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5"/>
          <p:cNvSpPr txBox="1">
            <a:spLocks noGrp="1"/>
          </p:cNvSpPr>
          <p:nvPr>
            <p:ph type="ctrTitle"/>
          </p:nvPr>
        </p:nvSpPr>
        <p:spPr>
          <a:xfrm>
            <a:off x="498762" y="419762"/>
            <a:ext cx="3426900" cy="5309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CREDITS</a:t>
            </a:r>
            <a:endParaRPr dirty="0"/>
          </a:p>
        </p:txBody>
      </p:sp>
      <p:sp>
        <p:nvSpPr>
          <p:cNvPr id="707" name="Google Shape;707;p25"/>
          <p:cNvSpPr txBox="1">
            <a:spLocks noGrp="1"/>
          </p:cNvSpPr>
          <p:nvPr>
            <p:ph type="subTitle" idx="4294967295"/>
          </p:nvPr>
        </p:nvSpPr>
        <p:spPr>
          <a:xfrm>
            <a:off x="498762" y="950727"/>
            <a:ext cx="6282048" cy="20399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tx1"/>
                </a:solidFill>
              </a:rPr>
              <a:t>This is where you give credit to the ones who are part of this project.</a:t>
            </a:r>
            <a:endParaRPr sz="12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tx1"/>
                </a:solidFill>
              </a:rPr>
              <a:t>Did you like the resources on this template? Get them for free at our other websites.</a:t>
            </a:r>
            <a:endParaRPr sz="1200" dirty="0">
              <a:solidFill>
                <a:schemeClr val="tx1"/>
              </a:solidFill>
            </a:endParaRPr>
          </a:p>
          <a:p>
            <a:pPr marL="241300" lvl="0" indent="-190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vo"/>
              <a:buChar char="◂"/>
            </a:pPr>
            <a:r>
              <a:rPr lang="es" sz="1200" dirty="0">
                <a:solidFill>
                  <a:schemeClr val="tx1"/>
                </a:solidFill>
              </a:rPr>
              <a:t>Presentation template by </a:t>
            </a:r>
            <a:r>
              <a:rPr lang="es" sz="1200" dirty="0">
                <a:solidFill>
                  <a:schemeClr val="tx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endParaRPr sz="1200" dirty="0">
              <a:solidFill>
                <a:schemeClr val="tx1"/>
              </a:solidFill>
            </a:endParaRPr>
          </a:p>
          <a:p>
            <a:pPr marL="2413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vo"/>
              <a:buChar char="◂"/>
            </a:pPr>
            <a:r>
              <a:rPr lang="es" sz="1200" dirty="0">
                <a:solidFill>
                  <a:schemeClr val="tx1"/>
                </a:solidFill>
              </a:rPr>
              <a:t>Icons by </a:t>
            </a:r>
            <a:r>
              <a:rPr lang="es" sz="1200" dirty="0">
                <a:solidFill>
                  <a:schemeClr val="tx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endParaRPr sz="1200" dirty="0">
              <a:solidFill>
                <a:schemeClr val="tx1"/>
              </a:solidFill>
            </a:endParaRPr>
          </a:p>
          <a:p>
            <a:pPr marL="2413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vo"/>
              <a:buChar char="◂"/>
            </a:pPr>
            <a:r>
              <a:rPr lang="es" sz="1200" dirty="0">
                <a:solidFill>
                  <a:schemeClr val="tx1"/>
                </a:solidFill>
              </a:rPr>
              <a:t>Infographics by </a:t>
            </a:r>
            <a:r>
              <a:rPr lang="es" sz="1200" dirty="0">
                <a:solidFill>
                  <a:schemeClr val="tx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dirty="0">
              <a:solidFill>
                <a:schemeClr val="tx1"/>
              </a:solidFill>
            </a:endParaRPr>
          </a:p>
          <a:p>
            <a:pPr marL="2413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vo"/>
              <a:buChar char="◂"/>
            </a:pPr>
            <a:r>
              <a:rPr lang="es" sz="1200" dirty="0">
                <a:solidFill>
                  <a:schemeClr val="tx1"/>
                </a:solidFill>
              </a:rPr>
              <a:t>Author introduction slide photo created by Freepik</a:t>
            </a:r>
            <a:endParaRPr sz="1200" dirty="0">
              <a:solidFill>
                <a:schemeClr val="tx1"/>
              </a:solidFill>
            </a:endParaRPr>
          </a:p>
          <a:p>
            <a:pPr marL="2413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vo"/>
              <a:buChar char="◂"/>
            </a:pPr>
            <a:r>
              <a:rPr lang="es" sz="1200" dirty="0">
                <a:solidFill>
                  <a:schemeClr val="tx1"/>
                </a:solidFill>
              </a:rPr>
              <a:t>Text &amp; Image slide photo created by Freepik.com</a:t>
            </a:r>
            <a:endParaRPr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1">
  <a:themeElements>
    <a:clrScheme name="Falcus">
      <a:dk1>
        <a:srgbClr val="262626"/>
      </a:dk1>
      <a:lt1>
        <a:srgbClr val="FFFFFF"/>
      </a:lt1>
      <a:dk2>
        <a:srgbClr val="DFE2E9"/>
      </a:dk2>
      <a:lt2>
        <a:srgbClr val="6C7588"/>
      </a:lt2>
      <a:accent1>
        <a:srgbClr val="FD9000"/>
      </a:accent1>
      <a:accent2>
        <a:srgbClr val="0070C0"/>
      </a:accent2>
      <a:accent3>
        <a:srgbClr val="00B050"/>
      </a:accent3>
      <a:accent4>
        <a:srgbClr val="7030A0"/>
      </a:accent4>
      <a:accent5>
        <a:srgbClr val="FF0000"/>
      </a:accent5>
      <a:accent6>
        <a:srgbClr val="FD90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60556741-A515-6040-A869-1477F73DC529}" vid="{45EE9EF9-2BBF-144C-AF7B-4294C6D95FB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050B877547B82428391F4C375CEF141" ma:contentTypeVersion="9" ma:contentTypeDescription="Crie um novo documento." ma:contentTypeScope="" ma:versionID="e35c020a8356927c12da96e9a192b564">
  <xsd:schema xmlns:xsd="http://www.w3.org/2001/XMLSchema" xmlns:xs="http://www.w3.org/2001/XMLSchema" xmlns:p="http://schemas.microsoft.com/office/2006/metadata/properties" xmlns:ns2="34401f07-019a-4694-baff-b753ef18e78f" targetNamespace="http://schemas.microsoft.com/office/2006/metadata/properties" ma:root="true" ma:fieldsID="c480f2911c15466f3ffb856cc0ce5ddf" ns2:_="">
    <xsd:import namespace="34401f07-019a-4694-baff-b753ef18e7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01f07-019a-4694-baff-b753ef18e7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566AC1-6A29-49CB-BE4C-061A96727CE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46376F8-6A35-467F-B976-C6EC7BA61F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58C7CF-7390-4DB3-B0E3-EF6EB43B56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401f07-019a-4694-baff-b753ef18e7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66</TotalTime>
  <Words>196</Words>
  <Application>Microsoft Macintosh PowerPoint</Application>
  <PresentationFormat>Apresentação na tela (16:9)</PresentationFormat>
  <Paragraphs>15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Arvo</vt:lpstr>
      <vt:lpstr>Fira Sans Light</vt:lpstr>
      <vt:lpstr>Arial</vt:lpstr>
      <vt:lpstr>Fira Sans SemiBold</vt:lpstr>
      <vt:lpstr>Tema1</vt:lpstr>
      <vt:lpstr>5S  DINÂMICA RÁPIDA</vt:lpstr>
      <vt:lpstr>Encontre as letras que formam as seguintes palavras:</vt:lpstr>
      <vt:lpstr>RODADA 1:  Encontre as letras necessárias (na sequência) para escrever  “workplace organization”.        TEMPO: 30 segundos.</vt:lpstr>
      <vt:lpstr>RODADA 2:  Números e símbolos desnecessários foram eliminados.  Tente novamente!        TEMPO: 30 segundos.</vt:lpstr>
      <vt:lpstr>RODADA 3:  As letras foram colocadas em ordem alfabética e reorientadas.  Tente novamente!        TEMPO: 30 segundos </vt:lpstr>
      <vt:lpstr>RODADA 4:  As letras foram organizadas conforme a necessidade.  Tente novamente!        TEMPO: 30 segundos 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5S | DINÂMICA RÁPIDA</dc:title>
  <dc:creator>Eduardo Dalla Vecchia</dc:creator>
  <cp:lastModifiedBy>Aroldo Chequeller</cp:lastModifiedBy>
  <cp:revision>9</cp:revision>
  <dcterms:modified xsi:type="dcterms:W3CDTF">2022-03-02T19:58:19Z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0x0101007050B877547B82428391F4C375CEF141</vt:lpwstr>
  </property>
</Properties>
</file>