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Open Sans" panose="020F0502020204030204" pitchFamily="34" charset="0"/>
      <p:regular r:id="rId5"/>
    </p:embeddedFont>
    <p:embeddedFont>
      <p:font typeface="Open Sans Bold" panose="020B0604020202020204" charset="0"/>
      <p:regular r:id="rId6"/>
    </p:embeddedFont>
    <p:embeddedFont>
      <p:font typeface="Open Sauce" panose="020B0604020202020204" charset="0"/>
      <p:regular r:id="rId7"/>
    </p:embeddedFont>
    <p:embeddedFont>
      <p:font typeface="Open Sauce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7295158" y="-316633"/>
            <a:ext cx="13909597" cy="10603633"/>
            <a:chOff x="0" y="0"/>
            <a:chExt cx="916276" cy="698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16276" cy="698500"/>
            </a:xfrm>
            <a:custGeom>
              <a:avLst/>
              <a:gdLst/>
              <a:ahLst/>
              <a:cxnLst/>
              <a:rect l="l" t="t" r="r" b="b"/>
              <a:pathLst>
                <a:path w="916276" h="698500">
                  <a:moveTo>
                    <a:pt x="916276" y="349250"/>
                  </a:moveTo>
                  <a:lnTo>
                    <a:pt x="713076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713076" y="0"/>
                  </a:lnTo>
                  <a:lnTo>
                    <a:pt x="916276" y="34925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-8186631" y="1213290"/>
            <a:ext cx="13909597" cy="10603633"/>
            <a:chOff x="0" y="0"/>
            <a:chExt cx="916276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16276" cy="698500"/>
            </a:xfrm>
            <a:custGeom>
              <a:avLst/>
              <a:gdLst/>
              <a:ahLst/>
              <a:cxnLst/>
              <a:rect l="l" t="t" r="r" b="b"/>
              <a:pathLst>
                <a:path w="916276" h="698500">
                  <a:moveTo>
                    <a:pt x="916276" y="349250"/>
                  </a:moveTo>
                  <a:lnTo>
                    <a:pt x="713076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713076" y="0"/>
                  </a:lnTo>
                  <a:lnTo>
                    <a:pt x="916276" y="349250"/>
                  </a:lnTo>
                  <a:close/>
                </a:path>
              </a:pathLst>
            </a:custGeom>
            <a:solidFill>
              <a:srgbClr val="000054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7" name="Freeform 7"/>
          <p:cNvSpPr/>
          <p:nvPr/>
        </p:nvSpPr>
        <p:spPr>
          <a:xfrm>
            <a:off x="-4630646" y="358740"/>
            <a:ext cx="11245086" cy="9625907"/>
          </a:xfrm>
          <a:custGeom>
            <a:avLst/>
            <a:gdLst/>
            <a:ahLst/>
            <a:cxnLst/>
            <a:rect l="l" t="t" r="r" b="b"/>
            <a:pathLst>
              <a:path w="11245086" h="9625907">
                <a:moveTo>
                  <a:pt x="0" y="0"/>
                </a:moveTo>
                <a:lnTo>
                  <a:pt x="11245086" y="0"/>
                </a:lnTo>
                <a:lnTo>
                  <a:pt x="11245086" y="9625908"/>
                </a:lnTo>
                <a:lnTo>
                  <a:pt x="0" y="96259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17" b="-817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3579420" y="518080"/>
            <a:ext cx="9754170" cy="8934206"/>
            <a:chOff x="0" y="0"/>
            <a:chExt cx="831535" cy="7616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1535" cy="761634"/>
            </a:xfrm>
            <a:custGeom>
              <a:avLst/>
              <a:gdLst/>
              <a:ahLst/>
              <a:cxnLst/>
              <a:rect l="l" t="t" r="r" b="b"/>
              <a:pathLst>
                <a:path w="831535" h="761634">
                  <a:moveTo>
                    <a:pt x="831535" y="380817"/>
                  </a:moveTo>
                  <a:lnTo>
                    <a:pt x="628335" y="761634"/>
                  </a:lnTo>
                  <a:lnTo>
                    <a:pt x="203200" y="761634"/>
                  </a:lnTo>
                  <a:lnTo>
                    <a:pt x="0" y="380817"/>
                  </a:lnTo>
                  <a:lnTo>
                    <a:pt x="203200" y="0"/>
                  </a:lnTo>
                  <a:lnTo>
                    <a:pt x="628335" y="0"/>
                  </a:lnTo>
                  <a:lnTo>
                    <a:pt x="831535" y="380817"/>
                  </a:lnTo>
                  <a:close/>
                </a:path>
              </a:pathLst>
            </a:custGeom>
            <a:blipFill>
              <a:blip r:embed="rId4"/>
              <a:stretch>
                <a:fillRect l="-6715" r="-30760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6829887" y="633084"/>
            <a:ext cx="1425547" cy="1160412"/>
          </a:xfrm>
          <a:custGeom>
            <a:avLst/>
            <a:gdLst/>
            <a:ahLst/>
            <a:cxnLst/>
            <a:rect l="l" t="t" r="r" b="b"/>
            <a:pathLst>
              <a:path w="1425547" h="1160412">
                <a:moveTo>
                  <a:pt x="0" y="0"/>
                </a:moveTo>
                <a:lnTo>
                  <a:pt x="1425546" y="0"/>
                </a:lnTo>
                <a:lnTo>
                  <a:pt x="1425546" y="1160412"/>
                </a:lnTo>
                <a:lnTo>
                  <a:pt x="0" y="11604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663" r="-3432" b="-26686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518260" y="800068"/>
            <a:ext cx="9769740" cy="767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32"/>
              </a:lnSpc>
              <a:spcBef>
                <a:spcPct val="0"/>
              </a:spcBef>
            </a:pPr>
            <a:r>
              <a:rPr lang="en-US" sz="4594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YAYASAN PURNABAKTI WIKA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7058980" y="3032099"/>
            <a:ext cx="0" cy="7254901"/>
          </a:xfrm>
          <a:prstGeom prst="line">
            <a:avLst/>
          </a:prstGeom>
          <a:ln w="38100" cap="flat">
            <a:solidFill>
              <a:srgbClr val="5D694C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6829887" y="2821181"/>
            <a:ext cx="577858" cy="421836"/>
          </a:xfrm>
          <a:custGeom>
            <a:avLst/>
            <a:gdLst/>
            <a:ahLst/>
            <a:cxnLst/>
            <a:rect l="l" t="t" r="r" b="b"/>
            <a:pathLst>
              <a:path w="577858" h="421836">
                <a:moveTo>
                  <a:pt x="0" y="0"/>
                </a:moveTo>
                <a:lnTo>
                  <a:pt x="577857" y="0"/>
                </a:lnTo>
                <a:lnTo>
                  <a:pt x="577857" y="421836"/>
                </a:lnTo>
                <a:lnTo>
                  <a:pt x="0" y="4218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845739" y="2573627"/>
            <a:ext cx="9776841" cy="133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57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Yayasan Purnabakti Wika (Yapur) Adalah Badan Usaha          secara legal yang didirikan oleh 18 orang para PURNABAKTI WIKA tahun 2013.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829887" y="4602908"/>
            <a:ext cx="10792693" cy="1293768"/>
            <a:chOff x="0" y="0"/>
            <a:chExt cx="14390258" cy="1725024"/>
          </a:xfrm>
        </p:grpSpPr>
        <p:sp>
          <p:nvSpPr>
            <p:cNvPr id="16" name="Freeform 16"/>
            <p:cNvSpPr/>
            <p:nvPr/>
          </p:nvSpPr>
          <p:spPr>
            <a:xfrm>
              <a:off x="0" y="500172"/>
              <a:ext cx="770477" cy="562448"/>
            </a:xfrm>
            <a:custGeom>
              <a:avLst/>
              <a:gdLst/>
              <a:ahLst/>
              <a:cxnLst/>
              <a:rect l="l" t="t" r="r" b="b"/>
              <a:pathLst>
                <a:path w="770477" h="562448">
                  <a:moveTo>
                    <a:pt x="0" y="0"/>
                  </a:moveTo>
                  <a:lnTo>
                    <a:pt x="770477" y="0"/>
                  </a:lnTo>
                  <a:lnTo>
                    <a:pt x="770477" y="562448"/>
                  </a:lnTo>
                  <a:lnTo>
                    <a:pt x="0" y="562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354469" y="-38100"/>
              <a:ext cx="13035788" cy="176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99"/>
                </a:lnSpc>
              </a:pPr>
              <a:r>
                <a:rPr lang="en-US" sz="257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Kepemilikan Yayasan tidak ada, karena Pendiri Sudah memisahkan harta untuk Pendirian Yayasan Purnabakti Wika  di luar kekayaannya.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829887" y="6594088"/>
            <a:ext cx="10792693" cy="1277721"/>
            <a:chOff x="0" y="0"/>
            <a:chExt cx="14390258" cy="170362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70477" cy="562448"/>
            </a:xfrm>
            <a:custGeom>
              <a:avLst/>
              <a:gdLst/>
              <a:ahLst/>
              <a:cxnLst/>
              <a:rect l="l" t="t" r="r" b="b"/>
              <a:pathLst>
                <a:path w="770477" h="562448">
                  <a:moveTo>
                    <a:pt x="0" y="0"/>
                  </a:moveTo>
                  <a:lnTo>
                    <a:pt x="770477" y="0"/>
                  </a:lnTo>
                  <a:lnTo>
                    <a:pt x="770477" y="562448"/>
                  </a:lnTo>
                  <a:lnTo>
                    <a:pt x="0" y="562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1354469" y="-38100"/>
              <a:ext cx="13035788" cy="1741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99"/>
                </a:lnSpc>
              </a:pPr>
              <a:r>
                <a:rPr lang="en-US" sz="257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Yayasan Purnabakti Wika didirikan bergerak dalam Bidang ; </a:t>
              </a:r>
            </a:p>
            <a:p>
              <a:pPr marL="555087" lvl="1" indent="-277543" algn="l">
                <a:lnSpc>
                  <a:spcPts val="3599"/>
                </a:lnSpc>
                <a:buFont typeface="Arial"/>
                <a:buChar char="•"/>
              </a:pPr>
              <a:r>
                <a:rPr lang="en-US" sz="257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Sosial</a:t>
              </a:r>
            </a:p>
            <a:p>
              <a:pPr marL="555087" lvl="1" indent="-277543" algn="l">
                <a:lnSpc>
                  <a:spcPts val="3599"/>
                </a:lnSpc>
                <a:buFont typeface="Arial"/>
                <a:buChar char="•"/>
              </a:pPr>
              <a:r>
                <a:rPr lang="en-US" sz="257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Kemanusiaan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829887" y="8493638"/>
            <a:ext cx="10792693" cy="830046"/>
            <a:chOff x="0" y="0"/>
            <a:chExt cx="14390258" cy="1106728"/>
          </a:xfrm>
        </p:grpSpPr>
        <p:sp>
          <p:nvSpPr>
            <p:cNvPr id="22" name="Freeform 22"/>
            <p:cNvSpPr/>
            <p:nvPr/>
          </p:nvSpPr>
          <p:spPr>
            <a:xfrm>
              <a:off x="0" y="272140"/>
              <a:ext cx="770477" cy="562448"/>
            </a:xfrm>
            <a:custGeom>
              <a:avLst/>
              <a:gdLst/>
              <a:ahLst/>
              <a:cxnLst/>
              <a:rect l="l" t="t" r="r" b="b"/>
              <a:pathLst>
                <a:path w="770477" h="562448">
                  <a:moveTo>
                    <a:pt x="0" y="0"/>
                  </a:moveTo>
                  <a:lnTo>
                    <a:pt x="770477" y="0"/>
                  </a:lnTo>
                  <a:lnTo>
                    <a:pt x="770477" y="562448"/>
                  </a:lnTo>
                  <a:lnTo>
                    <a:pt x="0" y="562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1354469" y="-38100"/>
              <a:ext cx="13035788" cy="1144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99"/>
                </a:lnSpc>
              </a:pPr>
              <a:r>
                <a:rPr lang="en-US" sz="257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Kegiatan yang dijalankan Yayasan Purnabakti Wika              (Sosial &amp; Kemanusiaan) diutamakan bagi Para Purnabakti Wika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flipH="1">
            <a:off x="7058980" y="2762533"/>
            <a:ext cx="0" cy="7254901"/>
          </a:xfrm>
          <a:prstGeom prst="line">
            <a:avLst/>
          </a:prstGeom>
          <a:ln w="38100" cap="flat">
            <a:solidFill>
              <a:srgbClr val="5D694C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6829887" y="2610263"/>
            <a:ext cx="577858" cy="421836"/>
          </a:xfrm>
          <a:custGeom>
            <a:avLst/>
            <a:gdLst/>
            <a:ahLst/>
            <a:cxnLst/>
            <a:rect l="l" t="t" r="r" b="b"/>
            <a:pathLst>
              <a:path w="577858" h="421836">
                <a:moveTo>
                  <a:pt x="0" y="0"/>
                </a:moveTo>
                <a:lnTo>
                  <a:pt x="577857" y="0"/>
                </a:lnTo>
                <a:lnTo>
                  <a:pt x="577857" y="421836"/>
                </a:lnTo>
                <a:lnTo>
                  <a:pt x="0" y="4218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770051" y="4592787"/>
            <a:ext cx="577858" cy="421836"/>
          </a:xfrm>
          <a:custGeom>
            <a:avLst/>
            <a:gdLst/>
            <a:ahLst/>
            <a:cxnLst/>
            <a:rect l="l" t="t" r="r" b="b"/>
            <a:pathLst>
              <a:path w="577858" h="421836">
                <a:moveTo>
                  <a:pt x="0" y="0"/>
                </a:moveTo>
                <a:lnTo>
                  <a:pt x="577858" y="0"/>
                </a:lnTo>
                <a:lnTo>
                  <a:pt x="577858" y="421836"/>
                </a:lnTo>
                <a:lnTo>
                  <a:pt x="0" y="4218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841758" y="6389984"/>
            <a:ext cx="577858" cy="421836"/>
          </a:xfrm>
          <a:custGeom>
            <a:avLst/>
            <a:gdLst/>
            <a:ahLst/>
            <a:cxnLst/>
            <a:rect l="l" t="t" r="r" b="b"/>
            <a:pathLst>
              <a:path w="577858" h="421836">
                <a:moveTo>
                  <a:pt x="0" y="0"/>
                </a:moveTo>
                <a:lnTo>
                  <a:pt x="577857" y="0"/>
                </a:lnTo>
                <a:lnTo>
                  <a:pt x="577857" y="421836"/>
                </a:lnTo>
                <a:lnTo>
                  <a:pt x="0" y="4218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829887" y="8250068"/>
            <a:ext cx="577858" cy="421836"/>
          </a:xfrm>
          <a:custGeom>
            <a:avLst/>
            <a:gdLst/>
            <a:ahLst/>
            <a:cxnLst/>
            <a:rect l="l" t="t" r="r" b="b"/>
            <a:pathLst>
              <a:path w="577858" h="421836">
                <a:moveTo>
                  <a:pt x="0" y="0"/>
                </a:moveTo>
                <a:lnTo>
                  <a:pt x="577857" y="0"/>
                </a:lnTo>
                <a:lnTo>
                  <a:pt x="577857" y="421836"/>
                </a:lnTo>
                <a:lnTo>
                  <a:pt x="0" y="4218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-21698"/>
            <a:ext cx="6058362" cy="10506691"/>
          </a:xfrm>
          <a:custGeom>
            <a:avLst/>
            <a:gdLst/>
            <a:ahLst/>
            <a:cxnLst/>
            <a:rect l="l" t="t" r="r" b="b"/>
            <a:pathLst>
              <a:path w="6058362" h="10506691">
                <a:moveTo>
                  <a:pt x="0" y="0"/>
                </a:moveTo>
                <a:lnTo>
                  <a:pt x="6058362" y="0"/>
                </a:lnTo>
                <a:lnTo>
                  <a:pt x="6058362" y="10506690"/>
                </a:lnTo>
                <a:lnTo>
                  <a:pt x="0" y="105066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8368" r="-11193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845739" y="2573627"/>
            <a:ext cx="2422238" cy="420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571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PEMBINA        :         </a:t>
            </a:r>
          </a:p>
        </p:txBody>
      </p:sp>
      <p:sp>
        <p:nvSpPr>
          <p:cNvPr id="10" name="Freeform 10"/>
          <p:cNvSpPr/>
          <p:nvPr/>
        </p:nvSpPr>
        <p:spPr>
          <a:xfrm>
            <a:off x="6841758" y="567980"/>
            <a:ext cx="1131974" cy="921440"/>
          </a:xfrm>
          <a:custGeom>
            <a:avLst/>
            <a:gdLst/>
            <a:ahLst/>
            <a:cxnLst/>
            <a:rect l="l" t="t" r="r" b="b"/>
            <a:pathLst>
              <a:path w="1131974" h="921440">
                <a:moveTo>
                  <a:pt x="0" y="0"/>
                </a:moveTo>
                <a:lnTo>
                  <a:pt x="1131973" y="0"/>
                </a:lnTo>
                <a:lnTo>
                  <a:pt x="1131973" y="921440"/>
                </a:lnTo>
                <a:lnTo>
                  <a:pt x="0" y="9214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663" r="-3432" b="-26686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201363" y="664424"/>
            <a:ext cx="8741040" cy="652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8"/>
              </a:lnSpc>
              <a:spcBef>
                <a:spcPct val="0"/>
              </a:spcBef>
            </a:pPr>
            <a:r>
              <a:rPr lang="en-US" sz="381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ORGANISASI YAPUR (TAHUN 2025)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85164" y="2573627"/>
            <a:ext cx="6873151" cy="1315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57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Ketua                </a:t>
            </a:r>
            <a:r>
              <a:rPr lang="en-US" sz="2571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Ir. Sampurna Sitepu</a:t>
            </a:r>
          </a:p>
          <a:p>
            <a:pPr algn="l">
              <a:lnSpc>
                <a:spcPts val="3599"/>
              </a:lnSpc>
            </a:pPr>
            <a:r>
              <a:rPr lang="en-US" sz="257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Anggota           </a:t>
            </a:r>
            <a:r>
              <a:rPr lang="en-US" sz="2571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Ir. Slamet Maryono</a:t>
            </a:r>
          </a:p>
          <a:p>
            <a:pPr algn="l">
              <a:lnSpc>
                <a:spcPts val="3599"/>
              </a:lnSpc>
            </a:pPr>
            <a:r>
              <a:rPr lang="en-US" sz="257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Anggota           </a:t>
            </a:r>
            <a:r>
              <a:rPr lang="en-US" sz="2571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Ir. Muryadi Yusuf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45739" y="4554687"/>
            <a:ext cx="3203972" cy="420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571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PENGAWAS    :       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85164" y="4554687"/>
            <a:ext cx="5792215" cy="868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57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Ketua                </a:t>
            </a:r>
            <a:r>
              <a:rPr lang="en-US" sz="2571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Natal Argawan</a:t>
            </a:r>
          </a:p>
          <a:p>
            <a:pPr algn="l">
              <a:lnSpc>
                <a:spcPts val="3599"/>
              </a:lnSpc>
            </a:pPr>
            <a:r>
              <a:rPr lang="en-US" sz="257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Anggota            </a:t>
            </a:r>
            <a:r>
              <a:rPr lang="en-US" sz="2571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Adi Susetyo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45739" y="6351884"/>
            <a:ext cx="2383415" cy="420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571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PENGURUS     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785164" y="6351884"/>
            <a:ext cx="7344149" cy="1315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57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Ketua</a:t>
            </a:r>
            <a:r>
              <a:rPr lang="en-US" sz="2571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                Sukarno Jososaputro</a:t>
            </a:r>
          </a:p>
          <a:p>
            <a:pPr algn="l">
              <a:lnSpc>
                <a:spcPts val="3599"/>
              </a:lnSpc>
            </a:pPr>
            <a:r>
              <a:rPr lang="en-US" sz="257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Sekretaris         </a:t>
            </a:r>
            <a:r>
              <a:rPr lang="en-US" sz="2571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Ir. Indra Kusumaningrum</a:t>
            </a:r>
          </a:p>
          <a:p>
            <a:pPr algn="l">
              <a:lnSpc>
                <a:spcPts val="3599"/>
              </a:lnSpc>
            </a:pPr>
            <a:r>
              <a:rPr lang="en-US" sz="257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Bendahara        </a:t>
            </a:r>
            <a:r>
              <a:rPr lang="en-US" sz="2571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Imam Sudiyono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5739" y="8231701"/>
            <a:ext cx="2807169" cy="420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571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TEAM KERJA  :     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85164" y="8231701"/>
            <a:ext cx="4026313" cy="1315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571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Sigit Budi Santoso</a:t>
            </a:r>
          </a:p>
          <a:p>
            <a:pPr algn="l">
              <a:lnSpc>
                <a:spcPts val="3599"/>
              </a:lnSpc>
            </a:pPr>
            <a:r>
              <a:rPr lang="en-US" sz="2571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Heru Herwantoro</a:t>
            </a:r>
          </a:p>
          <a:p>
            <a:pPr algn="l">
              <a:lnSpc>
                <a:spcPts val="3599"/>
              </a:lnSpc>
            </a:pPr>
            <a:r>
              <a:rPr lang="en-US" sz="2571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Sutopo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871647" y="2178838"/>
            <a:ext cx="6198835" cy="1039834"/>
            <a:chOff x="0" y="0"/>
            <a:chExt cx="8265113" cy="1386445"/>
          </a:xfrm>
        </p:grpSpPr>
        <p:sp>
          <p:nvSpPr>
            <p:cNvPr id="4" name="TextBox 4"/>
            <p:cNvSpPr txBox="1"/>
            <p:nvPr/>
          </p:nvSpPr>
          <p:spPr>
            <a:xfrm>
              <a:off x="1084383" y="194683"/>
              <a:ext cx="6562723" cy="432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2"/>
                </a:lnSpc>
                <a:spcBef>
                  <a:spcPct val="0"/>
                </a:spcBef>
              </a:pPr>
              <a:r>
                <a:rPr lang="en-US" sz="198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Bidang-bidang Usaha yang di kelola Yapur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78418" y="720695"/>
              <a:ext cx="5400595" cy="432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72"/>
                </a:lnSpc>
                <a:spcBef>
                  <a:spcPct val="0"/>
                </a:spcBef>
              </a:pPr>
              <a:r>
                <a:rPr lang="en-US" sz="198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Investasi / Penyertaan Perusahaan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223816" y="290425"/>
              <a:ext cx="382990" cy="279583"/>
            </a:xfrm>
            <a:custGeom>
              <a:avLst/>
              <a:gdLst/>
              <a:ahLst/>
              <a:cxnLst/>
              <a:rect l="l" t="t" r="r" b="b"/>
              <a:pathLst>
                <a:path w="382990" h="279583">
                  <a:moveTo>
                    <a:pt x="0" y="0"/>
                  </a:moveTo>
                  <a:lnTo>
                    <a:pt x="382990" y="0"/>
                  </a:lnTo>
                  <a:lnTo>
                    <a:pt x="382990" y="279583"/>
                  </a:lnTo>
                  <a:lnTo>
                    <a:pt x="0" y="279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223816" y="816437"/>
              <a:ext cx="382990" cy="279583"/>
            </a:xfrm>
            <a:custGeom>
              <a:avLst/>
              <a:gdLst/>
              <a:ahLst/>
              <a:cxnLst/>
              <a:rect l="l" t="t" r="r" b="b"/>
              <a:pathLst>
                <a:path w="382990" h="279583">
                  <a:moveTo>
                    <a:pt x="0" y="0"/>
                  </a:moveTo>
                  <a:lnTo>
                    <a:pt x="382990" y="0"/>
                  </a:lnTo>
                  <a:lnTo>
                    <a:pt x="382990" y="279583"/>
                  </a:lnTo>
                  <a:lnTo>
                    <a:pt x="0" y="279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8265113" cy="1386445"/>
              <a:chOff x="0" y="0"/>
              <a:chExt cx="1974943" cy="3312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74943" cy="331290"/>
              </a:xfrm>
              <a:custGeom>
                <a:avLst/>
                <a:gdLst/>
                <a:ahLst/>
                <a:cxnLst/>
                <a:rect l="l" t="t" r="r" b="b"/>
                <a:pathLst>
                  <a:path w="1974943" h="331290">
                    <a:moveTo>
                      <a:pt x="1032" y="0"/>
                    </a:moveTo>
                    <a:lnTo>
                      <a:pt x="1973911" y="0"/>
                    </a:lnTo>
                    <a:cubicBezTo>
                      <a:pt x="1974184" y="0"/>
                      <a:pt x="1974447" y="109"/>
                      <a:pt x="1974641" y="302"/>
                    </a:cubicBezTo>
                    <a:cubicBezTo>
                      <a:pt x="1974834" y="496"/>
                      <a:pt x="1974943" y="759"/>
                      <a:pt x="1974943" y="1032"/>
                    </a:cubicBezTo>
                    <a:lnTo>
                      <a:pt x="1974943" y="330258"/>
                    </a:lnTo>
                    <a:cubicBezTo>
                      <a:pt x="1974943" y="330828"/>
                      <a:pt x="1974481" y="331290"/>
                      <a:pt x="1973911" y="331290"/>
                    </a:cubicBezTo>
                    <a:lnTo>
                      <a:pt x="1032" y="331290"/>
                    </a:lnTo>
                    <a:cubicBezTo>
                      <a:pt x="759" y="331290"/>
                      <a:pt x="496" y="331181"/>
                      <a:pt x="302" y="330988"/>
                    </a:cubicBezTo>
                    <a:cubicBezTo>
                      <a:pt x="109" y="330794"/>
                      <a:pt x="0" y="330531"/>
                      <a:pt x="0" y="330258"/>
                    </a:cubicBezTo>
                    <a:lnTo>
                      <a:pt x="0" y="1032"/>
                    </a:lnTo>
                    <a:cubicBezTo>
                      <a:pt x="0" y="759"/>
                      <a:pt x="109" y="496"/>
                      <a:pt x="302" y="302"/>
                    </a:cubicBezTo>
                    <a:cubicBezTo>
                      <a:pt x="496" y="109"/>
                      <a:pt x="759" y="0"/>
                      <a:pt x="103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3137FD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974943" cy="369390"/>
              </a:xfrm>
              <a:prstGeom prst="rect">
                <a:avLst/>
              </a:prstGeom>
            </p:spPr>
            <p:txBody>
              <a:bodyPr lIns="61452" tIns="61452" rIns="61452" bIns="61452" rtlCol="0" anchor="ctr"/>
              <a:lstStyle/>
              <a:p>
                <a:pPr algn="ctr">
                  <a:lnSpc>
                    <a:spcPts val="3354"/>
                  </a:lnSpc>
                </a:pPr>
                <a:endParaRPr/>
              </a:p>
            </p:txBody>
          </p:sp>
        </p:grpSp>
      </p:grpSp>
      <p:sp>
        <p:nvSpPr>
          <p:cNvPr id="11" name="TextBox 11"/>
          <p:cNvSpPr txBox="1"/>
          <p:nvPr/>
        </p:nvSpPr>
        <p:spPr>
          <a:xfrm>
            <a:off x="6378124" y="296351"/>
            <a:ext cx="5531752" cy="780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1"/>
              </a:lnSpc>
            </a:pPr>
            <a:r>
              <a:rPr lang="en-US" sz="22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ALUR PENDANAAN/KEUANGAN YAPUR</a:t>
            </a:r>
          </a:p>
          <a:p>
            <a:pPr algn="ctr">
              <a:lnSpc>
                <a:spcPts val="3191"/>
              </a:lnSpc>
              <a:spcBef>
                <a:spcPct val="0"/>
              </a:spcBef>
            </a:pPr>
            <a:r>
              <a:rPr lang="en-US" sz="22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(Setelah Yayasan didirikan)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71647" y="1708612"/>
            <a:ext cx="4640995" cy="33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2"/>
              </a:lnSpc>
              <a:spcBef>
                <a:spcPct val="0"/>
              </a:spcBef>
            </a:pPr>
            <a:r>
              <a:rPr lang="en-US" sz="198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1.1      KEGIATAN USAHA KOMERSIAL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92759" y="1783199"/>
            <a:ext cx="3368874" cy="495127"/>
            <a:chOff x="0" y="0"/>
            <a:chExt cx="1073320" cy="1577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3320" cy="157747"/>
            </a:xfrm>
            <a:custGeom>
              <a:avLst/>
              <a:gdLst/>
              <a:ahLst/>
              <a:cxnLst/>
              <a:rect l="l" t="t" r="r" b="b"/>
              <a:pathLst>
                <a:path w="1073320" h="157747">
                  <a:moveTo>
                    <a:pt x="11490" y="0"/>
                  </a:moveTo>
                  <a:lnTo>
                    <a:pt x="1061830" y="0"/>
                  </a:lnTo>
                  <a:cubicBezTo>
                    <a:pt x="1064877" y="0"/>
                    <a:pt x="1067800" y="1211"/>
                    <a:pt x="1069955" y="3365"/>
                  </a:cubicBezTo>
                  <a:cubicBezTo>
                    <a:pt x="1072110" y="5520"/>
                    <a:pt x="1073320" y="8443"/>
                    <a:pt x="1073320" y="11490"/>
                  </a:cubicBezTo>
                  <a:lnTo>
                    <a:pt x="1073320" y="146257"/>
                  </a:lnTo>
                  <a:cubicBezTo>
                    <a:pt x="1073320" y="149304"/>
                    <a:pt x="1072110" y="152227"/>
                    <a:pt x="1069955" y="154382"/>
                  </a:cubicBezTo>
                  <a:cubicBezTo>
                    <a:pt x="1067800" y="156536"/>
                    <a:pt x="1064877" y="157747"/>
                    <a:pt x="1061830" y="157747"/>
                  </a:cubicBezTo>
                  <a:lnTo>
                    <a:pt x="11490" y="157747"/>
                  </a:lnTo>
                  <a:cubicBezTo>
                    <a:pt x="8443" y="157747"/>
                    <a:pt x="5520" y="156536"/>
                    <a:pt x="3365" y="154382"/>
                  </a:cubicBezTo>
                  <a:cubicBezTo>
                    <a:pt x="1211" y="152227"/>
                    <a:pt x="0" y="149304"/>
                    <a:pt x="0" y="146257"/>
                  </a:cubicBezTo>
                  <a:lnTo>
                    <a:pt x="0" y="11490"/>
                  </a:lnTo>
                  <a:cubicBezTo>
                    <a:pt x="0" y="8443"/>
                    <a:pt x="1211" y="5520"/>
                    <a:pt x="3365" y="3365"/>
                  </a:cubicBezTo>
                  <a:cubicBezTo>
                    <a:pt x="5520" y="1211"/>
                    <a:pt x="8443" y="0"/>
                    <a:pt x="11490" y="0"/>
                  </a:cubicBezTo>
                  <a:close/>
                </a:path>
              </a:pathLst>
            </a:custGeom>
            <a:solidFill>
              <a:srgbClr val="00005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73320" cy="195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4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11606" y="1711867"/>
            <a:ext cx="637792" cy="63779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9B35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4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25824" y="1844588"/>
            <a:ext cx="2690127" cy="33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2"/>
              </a:lnSpc>
              <a:spcBef>
                <a:spcPct val="0"/>
              </a:spcBef>
            </a:pPr>
            <a:r>
              <a:rPr lang="en-US" sz="198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SUMBER PEMASUKAN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2849" y="1716524"/>
            <a:ext cx="235308" cy="551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3"/>
              </a:lnSpc>
              <a:spcBef>
                <a:spcPct val="0"/>
              </a:spcBef>
            </a:pPr>
            <a:r>
              <a:rPr lang="en-US" sz="3245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17669" y="3488965"/>
            <a:ext cx="5220090" cy="33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2"/>
              </a:lnSpc>
              <a:spcBef>
                <a:spcPct val="0"/>
              </a:spcBef>
            </a:pPr>
            <a:r>
              <a:rPr lang="en-US" sz="198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1.2      KEGIATAN USAHA NON KOMERSIALl</a:t>
            </a:r>
          </a:p>
        </p:txBody>
      </p:sp>
      <p:sp>
        <p:nvSpPr>
          <p:cNvPr id="22" name="Freeform 22"/>
          <p:cNvSpPr/>
          <p:nvPr/>
        </p:nvSpPr>
        <p:spPr>
          <a:xfrm>
            <a:off x="7575549" y="4193141"/>
            <a:ext cx="287243" cy="209687"/>
          </a:xfrm>
          <a:custGeom>
            <a:avLst/>
            <a:gdLst/>
            <a:ahLst/>
            <a:cxnLst/>
            <a:rect l="l" t="t" r="r" b="b"/>
            <a:pathLst>
              <a:path w="287243" h="209687">
                <a:moveTo>
                  <a:pt x="0" y="0"/>
                </a:moveTo>
                <a:lnTo>
                  <a:pt x="287243" y="0"/>
                </a:lnTo>
                <a:lnTo>
                  <a:pt x="287243" y="209687"/>
                </a:lnTo>
                <a:lnTo>
                  <a:pt x="0" y="2096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8177079" y="4068578"/>
            <a:ext cx="5637290" cy="137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2"/>
              </a:lnSpc>
              <a:spcBef>
                <a:spcPct val="0"/>
              </a:spcBef>
            </a:pPr>
            <a:r>
              <a:rPr lang="en-US" sz="19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Penghimpunan Dana Musibah</a:t>
            </a:r>
          </a:p>
          <a:p>
            <a:pPr algn="l">
              <a:lnSpc>
                <a:spcPts val="2772"/>
              </a:lnSpc>
              <a:spcBef>
                <a:spcPct val="0"/>
              </a:spcBef>
            </a:pPr>
            <a:r>
              <a:rPr lang="en-US" sz="19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Penghimpunan Dana Donasi Bulanan</a:t>
            </a:r>
          </a:p>
          <a:p>
            <a:pPr algn="l">
              <a:lnSpc>
                <a:spcPts val="2772"/>
              </a:lnSpc>
              <a:spcBef>
                <a:spcPct val="0"/>
              </a:spcBef>
            </a:pPr>
            <a:r>
              <a:rPr lang="en-US" sz="19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Penghimpunan Dana Kesehatan/BPJS</a:t>
            </a:r>
          </a:p>
          <a:p>
            <a:pPr algn="l">
              <a:lnSpc>
                <a:spcPts val="2772"/>
              </a:lnSpc>
              <a:spcBef>
                <a:spcPct val="0"/>
              </a:spcBef>
            </a:pPr>
            <a:r>
              <a:rPr lang="en-US" sz="19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Penghimpunan Dana Sosial Lainnya</a:t>
            </a:r>
          </a:p>
        </p:txBody>
      </p:sp>
      <p:sp>
        <p:nvSpPr>
          <p:cNvPr id="24" name="Freeform 24"/>
          <p:cNvSpPr/>
          <p:nvPr/>
        </p:nvSpPr>
        <p:spPr>
          <a:xfrm>
            <a:off x="7575549" y="4564749"/>
            <a:ext cx="287243" cy="209687"/>
          </a:xfrm>
          <a:custGeom>
            <a:avLst/>
            <a:gdLst/>
            <a:ahLst/>
            <a:cxnLst/>
            <a:rect l="l" t="t" r="r" b="b"/>
            <a:pathLst>
              <a:path w="287243" h="209687">
                <a:moveTo>
                  <a:pt x="0" y="0"/>
                </a:moveTo>
                <a:lnTo>
                  <a:pt x="287243" y="0"/>
                </a:lnTo>
                <a:lnTo>
                  <a:pt x="287243" y="209687"/>
                </a:lnTo>
                <a:lnTo>
                  <a:pt x="0" y="2096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575549" y="4876797"/>
            <a:ext cx="287243" cy="209687"/>
          </a:xfrm>
          <a:custGeom>
            <a:avLst/>
            <a:gdLst/>
            <a:ahLst/>
            <a:cxnLst/>
            <a:rect l="l" t="t" r="r" b="b"/>
            <a:pathLst>
              <a:path w="287243" h="209687">
                <a:moveTo>
                  <a:pt x="0" y="0"/>
                </a:moveTo>
                <a:lnTo>
                  <a:pt x="287243" y="0"/>
                </a:lnTo>
                <a:lnTo>
                  <a:pt x="287243" y="209688"/>
                </a:lnTo>
                <a:lnTo>
                  <a:pt x="0" y="20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575549" y="5188846"/>
            <a:ext cx="287243" cy="209687"/>
          </a:xfrm>
          <a:custGeom>
            <a:avLst/>
            <a:gdLst/>
            <a:ahLst/>
            <a:cxnLst/>
            <a:rect l="l" t="t" r="r" b="b"/>
            <a:pathLst>
              <a:path w="287243" h="209687">
                <a:moveTo>
                  <a:pt x="0" y="0"/>
                </a:moveTo>
                <a:lnTo>
                  <a:pt x="287243" y="0"/>
                </a:lnTo>
                <a:lnTo>
                  <a:pt x="287243" y="209687"/>
                </a:lnTo>
                <a:lnTo>
                  <a:pt x="0" y="2096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7406171" y="3958996"/>
            <a:ext cx="6198835" cy="1770214"/>
            <a:chOff x="0" y="0"/>
            <a:chExt cx="1974943" cy="56398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974943" cy="563988"/>
            </a:xfrm>
            <a:custGeom>
              <a:avLst/>
              <a:gdLst/>
              <a:ahLst/>
              <a:cxnLst/>
              <a:rect l="l" t="t" r="r" b="b"/>
              <a:pathLst>
                <a:path w="1974943" h="563988">
                  <a:moveTo>
                    <a:pt x="1249" y="0"/>
                  </a:moveTo>
                  <a:lnTo>
                    <a:pt x="1973694" y="0"/>
                  </a:lnTo>
                  <a:cubicBezTo>
                    <a:pt x="1974384" y="0"/>
                    <a:pt x="1974943" y="559"/>
                    <a:pt x="1974943" y="1249"/>
                  </a:cubicBezTo>
                  <a:lnTo>
                    <a:pt x="1974943" y="562739"/>
                  </a:lnTo>
                  <a:cubicBezTo>
                    <a:pt x="1974943" y="563429"/>
                    <a:pt x="1974384" y="563988"/>
                    <a:pt x="1973694" y="563988"/>
                  </a:cubicBezTo>
                  <a:lnTo>
                    <a:pt x="1249" y="563988"/>
                  </a:lnTo>
                  <a:cubicBezTo>
                    <a:pt x="559" y="563988"/>
                    <a:pt x="0" y="563429"/>
                    <a:pt x="0" y="562739"/>
                  </a:cubicBezTo>
                  <a:lnTo>
                    <a:pt x="0" y="1249"/>
                  </a:lnTo>
                  <a:cubicBezTo>
                    <a:pt x="0" y="559"/>
                    <a:pt x="559" y="0"/>
                    <a:pt x="12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137FD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974943" cy="602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52274" y="7280010"/>
            <a:ext cx="3573601" cy="637792"/>
            <a:chOff x="0" y="0"/>
            <a:chExt cx="4764802" cy="850390"/>
          </a:xfrm>
        </p:grpSpPr>
        <p:grpSp>
          <p:nvGrpSpPr>
            <p:cNvPr id="31" name="Group 31"/>
            <p:cNvGrpSpPr/>
            <p:nvPr/>
          </p:nvGrpSpPr>
          <p:grpSpPr>
            <a:xfrm>
              <a:off x="508203" y="95110"/>
              <a:ext cx="4256598" cy="660169"/>
              <a:chOff x="0" y="0"/>
              <a:chExt cx="1017111" cy="157747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017111" cy="157747"/>
              </a:xfrm>
              <a:custGeom>
                <a:avLst/>
                <a:gdLst/>
                <a:ahLst/>
                <a:cxnLst/>
                <a:rect l="l" t="t" r="r" b="b"/>
                <a:pathLst>
                  <a:path w="1017111" h="157747">
                    <a:moveTo>
                      <a:pt x="12125" y="0"/>
                    </a:moveTo>
                    <a:lnTo>
                      <a:pt x="1004986" y="0"/>
                    </a:lnTo>
                    <a:cubicBezTo>
                      <a:pt x="1008202" y="0"/>
                      <a:pt x="1011286" y="1277"/>
                      <a:pt x="1013560" y="3551"/>
                    </a:cubicBezTo>
                    <a:cubicBezTo>
                      <a:pt x="1015834" y="5825"/>
                      <a:pt x="1017111" y="8910"/>
                      <a:pt x="1017111" y="12125"/>
                    </a:cubicBezTo>
                    <a:lnTo>
                      <a:pt x="1017111" y="145622"/>
                    </a:lnTo>
                    <a:cubicBezTo>
                      <a:pt x="1017111" y="148837"/>
                      <a:pt x="1015834" y="151922"/>
                      <a:pt x="1013560" y="154196"/>
                    </a:cubicBezTo>
                    <a:cubicBezTo>
                      <a:pt x="1011286" y="156469"/>
                      <a:pt x="1008202" y="157747"/>
                      <a:pt x="1004986" y="157747"/>
                    </a:cubicBezTo>
                    <a:lnTo>
                      <a:pt x="12125" y="157747"/>
                    </a:lnTo>
                    <a:cubicBezTo>
                      <a:pt x="8910" y="157747"/>
                      <a:pt x="5825" y="156469"/>
                      <a:pt x="3551" y="154196"/>
                    </a:cubicBezTo>
                    <a:cubicBezTo>
                      <a:pt x="1277" y="151922"/>
                      <a:pt x="0" y="148837"/>
                      <a:pt x="0" y="145622"/>
                    </a:cubicBezTo>
                    <a:lnTo>
                      <a:pt x="0" y="12125"/>
                    </a:lnTo>
                    <a:cubicBezTo>
                      <a:pt x="0" y="8910"/>
                      <a:pt x="1277" y="5825"/>
                      <a:pt x="3551" y="3551"/>
                    </a:cubicBezTo>
                    <a:cubicBezTo>
                      <a:pt x="5825" y="1277"/>
                      <a:pt x="8910" y="0"/>
                      <a:pt x="12125" y="0"/>
                    </a:cubicBezTo>
                    <a:close/>
                  </a:path>
                </a:pathLst>
              </a:custGeom>
              <a:solidFill>
                <a:srgbClr val="000054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1017111" cy="1958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0" y="0"/>
              <a:ext cx="850390" cy="850390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9B35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4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1126753" y="189661"/>
              <a:ext cx="2409779" cy="428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72"/>
                </a:lnSpc>
                <a:spcBef>
                  <a:spcPct val="0"/>
                </a:spcBef>
              </a:pPr>
              <a:r>
                <a:rPr lang="en-US" sz="198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PENGGUNA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68323" y="28435"/>
              <a:ext cx="313744" cy="71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43"/>
                </a:lnSpc>
                <a:spcBef>
                  <a:spcPct val="0"/>
                </a:spcBef>
              </a:pPr>
              <a:r>
                <a:rPr lang="en-US" sz="3245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52274" y="6133326"/>
            <a:ext cx="3573601" cy="637792"/>
            <a:chOff x="0" y="0"/>
            <a:chExt cx="4764802" cy="850390"/>
          </a:xfrm>
        </p:grpSpPr>
        <p:grpSp>
          <p:nvGrpSpPr>
            <p:cNvPr id="40" name="Group 40"/>
            <p:cNvGrpSpPr/>
            <p:nvPr/>
          </p:nvGrpSpPr>
          <p:grpSpPr>
            <a:xfrm>
              <a:off x="508203" y="95110"/>
              <a:ext cx="4256598" cy="660169"/>
              <a:chOff x="0" y="0"/>
              <a:chExt cx="1017111" cy="157747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017111" cy="157747"/>
              </a:xfrm>
              <a:custGeom>
                <a:avLst/>
                <a:gdLst/>
                <a:ahLst/>
                <a:cxnLst/>
                <a:rect l="l" t="t" r="r" b="b"/>
                <a:pathLst>
                  <a:path w="1017111" h="157747">
                    <a:moveTo>
                      <a:pt x="12125" y="0"/>
                    </a:moveTo>
                    <a:lnTo>
                      <a:pt x="1004986" y="0"/>
                    </a:lnTo>
                    <a:cubicBezTo>
                      <a:pt x="1008202" y="0"/>
                      <a:pt x="1011286" y="1277"/>
                      <a:pt x="1013560" y="3551"/>
                    </a:cubicBezTo>
                    <a:cubicBezTo>
                      <a:pt x="1015834" y="5825"/>
                      <a:pt x="1017111" y="8910"/>
                      <a:pt x="1017111" y="12125"/>
                    </a:cubicBezTo>
                    <a:lnTo>
                      <a:pt x="1017111" y="145622"/>
                    </a:lnTo>
                    <a:cubicBezTo>
                      <a:pt x="1017111" y="148837"/>
                      <a:pt x="1015834" y="151922"/>
                      <a:pt x="1013560" y="154196"/>
                    </a:cubicBezTo>
                    <a:cubicBezTo>
                      <a:pt x="1011286" y="156469"/>
                      <a:pt x="1008202" y="157747"/>
                      <a:pt x="1004986" y="157747"/>
                    </a:cubicBezTo>
                    <a:lnTo>
                      <a:pt x="12125" y="157747"/>
                    </a:lnTo>
                    <a:cubicBezTo>
                      <a:pt x="8910" y="157747"/>
                      <a:pt x="5825" y="156469"/>
                      <a:pt x="3551" y="154196"/>
                    </a:cubicBezTo>
                    <a:cubicBezTo>
                      <a:pt x="1277" y="151922"/>
                      <a:pt x="0" y="148837"/>
                      <a:pt x="0" y="145622"/>
                    </a:cubicBezTo>
                    <a:lnTo>
                      <a:pt x="0" y="12125"/>
                    </a:lnTo>
                    <a:cubicBezTo>
                      <a:pt x="0" y="8910"/>
                      <a:pt x="1277" y="5825"/>
                      <a:pt x="3551" y="3551"/>
                    </a:cubicBezTo>
                    <a:cubicBezTo>
                      <a:pt x="5825" y="1277"/>
                      <a:pt x="8910" y="0"/>
                      <a:pt x="12125" y="0"/>
                    </a:cubicBezTo>
                    <a:close/>
                  </a:path>
                </a:pathLst>
              </a:custGeom>
              <a:solidFill>
                <a:srgbClr val="000054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1017111" cy="1958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0" y="0"/>
              <a:ext cx="850390" cy="850390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09B35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4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1114053" y="189661"/>
              <a:ext cx="3586836" cy="428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72"/>
                </a:lnSpc>
                <a:spcBef>
                  <a:spcPct val="0"/>
                </a:spcBef>
              </a:pPr>
              <a:r>
                <a:rPr lang="en-US" sz="198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PENGHIMPUNAN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268323" y="28435"/>
              <a:ext cx="313744" cy="71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43"/>
                </a:lnSpc>
                <a:spcBef>
                  <a:spcPct val="0"/>
                </a:spcBef>
              </a:pPr>
              <a:r>
                <a:rPr lang="en-US" sz="3245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5163318" y="6133326"/>
            <a:ext cx="1991144" cy="670434"/>
            <a:chOff x="0" y="0"/>
            <a:chExt cx="2654859" cy="893912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2654859" cy="893912"/>
              <a:chOff x="0" y="0"/>
              <a:chExt cx="634377" cy="2136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634377" cy="213600"/>
              </a:xfrm>
              <a:custGeom>
                <a:avLst/>
                <a:gdLst/>
                <a:ahLst/>
                <a:cxnLst/>
                <a:rect l="l" t="t" r="r" b="b"/>
                <a:pathLst>
                  <a:path w="634377" h="213600">
                    <a:moveTo>
                      <a:pt x="3888" y="0"/>
                    </a:moveTo>
                    <a:lnTo>
                      <a:pt x="630488" y="0"/>
                    </a:lnTo>
                    <a:cubicBezTo>
                      <a:pt x="631520" y="0"/>
                      <a:pt x="632509" y="410"/>
                      <a:pt x="633238" y="1139"/>
                    </a:cubicBezTo>
                    <a:cubicBezTo>
                      <a:pt x="633967" y="1868"/>
                      <a:pt x="634377" y="2857"/>
                      <a:pt x="634377" y="3888"/>
                    </a:cubicBezTo>
                    <a:lnTo>
                      <a:pt x="634377" y="209711"/>
                    </a:lnTo>
                    <a:cubicBezTo>
                      <a:pt x="634377" y="210743"/>
                      <a:pt x="633967" y="211732"/>
                      <a:pt x="633238" y="212461"/>
                    </a:cubicBezTo>
                    <a:cubicBezTo>
                      <a:pt x="632509" y="213190"/>
                      <a:pt x="631520" y="213600"/>
                      <a:pt x="630488" y="213600"/>
                    </a:cubicBezTo>
                    <a:lnTo>
                      <a:pt x="3888" y="213600"/>
                    </a:lnTo>
                    <a:cubicBezTo>
                      <a:pt x="2857" y="213600"/>
                      <a:pt x="1868" y="213190"/>
                      <a:pt x="1139" y="212461"/>
                    </a:cubicBezTo>
                    <a:cubicBezTo>
                      <a:pt x="410" y="211732"/>
                      <a:pt x="0" y="210743"/>
                      <a:pt x="0" y="209711"/>
                    </a:cubicBezTo>
                    <a:lnTo>
                      <a:pt x="0" y="3888"/>
                    </a:lnTo>
                    <a:cubicBezTo>
                      <a:pt x="0" y="2857"/>
                      <a:pt x="410" y="1868"/>
                      <a:pt x="1139" y="1139"/>
                    </a:cubicBezTo>
                    <a:cubicBezTo>
                      <a:pt x="1868" y="410"/>
                      <a:pt x="2857" y="0"/>
                      <a:pt x="388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3137FD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57150"/>
                <a:ext cx="634377" cy="270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05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368666" y="219566"/>
              <a:ext cx="1865215" cy="428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72"/>
                </a:lnSpc>
                <a:spcBef>
                  <a:spcPct val="0"/>
                </a:spcBef>
              </a:pPr>
              <a:r>
                <a:rPr lang="en-US" sz="198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YAPURNA</a:t>
              </a:r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5405576" y="7430829"/>
            <a:ext cx="6255003" cy="330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2"/>
              </a:lnSpc>
              <a:spcBef>
                <a:spcPct val="0"/>
              </a:spcBef>
            </a:pPr>
            <a:r>
              <a:rPr lang="en-US" sz="198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PENGURUS PAGUYUBAN PURNABAKTI WIKA (PPW)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869293" y="8042424"/>
            <a:ext cx="5637290" cy="157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8"/>
              </a:lnSpc>
            </a:pPr>
            <a:r>
              <a:rPr lang="en-US" sz="19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Operasional PPW</a:t>
            </a:r>
          </a:p>
          <a:p>
            <a:pPr algn="l">
              <a:lnSpc>
                <a:spcPts val="3188"/>
              </a:lnSpc>
            </a:pPr>
            <a:r>
              <a:rPr lang="en-US" sz="19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Silaturahmi Pengurus PPW (Bulanan)</a:t>
            </a:r>
          </a:p>
          <a:p>
            <a:pPr algn="l">
              <a:lnSpc>
                <a:spcPts val="3188"/>
              </a:lnSpc>
            </a:pPr>
            <a:r>
              <a:rPr lang="en-US" sz="19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Silaturahmi Anggota PPW (HBH, Ultah, Rekreasi)</a:t>
            </a:r>
          </a:p>
          <a:p>
            <a:pPr algn="l">
              <a:lnSpc>
                <a:spcPts val="3188"/>
              </a:lnSpc>
            </a:pPr>
            <a:r>
              <a:rPr lang="en-US" sz="19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Donasi Musibah Meninggal dan Sakit</a:t>
            </a:r>
          </a:p>
        </p:txBody>
      </p:sp>
      <p:sp>
        <p:nvSpPr>
          <p:cNvPr id="55" name="Freeform 55"/>
          <p:cNvSpPr/>
          <p:nvPr/>
        </p:nvSpPr>
        <p:spPr>
          <a:xfrm>
            <a:off x="5416319" y="8162805"/>
            <a:ext cx="223250" cy="162973"/>
          </a:xfrm>
          <a:custGeom>
            <a:avLst/>
            <a:gdLst/>
            <a:ahLst/>
            <a:cxnLst/>
            <a:rect l="l" t="t" r="r" b="b"/>
            <a:pathLst>
              <a:path w="223250" h="162973">
                <a:moveTo>
                  <a:pt x="0" y="0"/>
                </a:moveTo>
                <a:lnTo>
                  <a:pt x="223250" y="0"/>
                </a:lnTo>
                <a:lnTo>
                  <a:pt x="223250" y="162972"/>
                </a:lnTo>
                <a:lnTo>
                  <a:pt x="0" y="1629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5416319" y="8573427"/>
            <a:ext cx="223250" cy="162973"/>
          </a:xfrm>
          <a:custGeom>
            <a:avLst/>
            <a:gdLst/>
            <a:ahLst/>
            <a:cxnLst/>
            <a:rect l="l" t="t" r="r" b="b"/>
            <a:pathLst>
              <a:path w="223250" h="162973">
                <a:moveTo>
                  <a:pt x="0" y="0"/>
                </a:moveTo>
                <a:lnTo>
                  <a:pt x="223250" y="0"/>
                </a:lnTo>
                <a:lnTo>
                  <a:pt x="223250" y="162973"/>
                </a:lnTo>
                <a:lnTo>
                  <a:pt x="0" y="1629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5405576" y="8984050"/>
            <a:ext cx="223250" cy="162973"/>
          </a:xfrm>
          <a:custGeom>
            <a:avLst/>
            <a:gdLst/>
            <a:ahLst/>
            <a:cxnLst/>
            <a:rect l="l" t="t" r="r" b="b"/>
            <a:pathLst>
              <a:path w="223250" h="162973">
                <a:moveTo>
                  <a:pt x="0" y="0"/>
                </a:moveTo>
                <a:lnTo>
                  <a:pt x="223250" y="0"/>
                </a:lnTo>
                <a:lnTo>
                  <a:pt x="223250" y="162972"/>
                </a:lnTo>
                <a:lnTo>
                  <a:pt x="0" y="1629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5416319" y="9410444"/>
            <a:ext cx="223250" cy="162973"/>
          </a:xfrm>
          <a:custGeom>
            <a:avLst/>
            <a:gdLst/>
            <a:ahLst/>
            <a:cxnLst/>
            <a:rect l="l" t="t" r="r" b="b"/>
            <a:pathLst>
              <a:path w="223250" h="162973">
                <a:moveTo>
                  <a:pt x="0" y="0"/>
                </a:moveTo>
                <a:lnTo>
                  <a:pt x="223250" y="0"/>
                </a:lnTo>
                <a:lnTo>
                  <a:pt x="223250" y="162973"/>
                </a:lnTo>
                <a:lnTo>
                  <a:pt x="0" y="1629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9" name="Group 59"/>
          <p:cNvGrpSpPr/>
          <p:nvPr/>
        </p:nvGrpSpPr>
        <p:grpSpPr>
          <a:xfrm>
            <a:off x="12262262" y="8118624"/>
            <a:ext cx="5261384" cy="1097025"/>
            <a:chOff x="0" y="0"/>
            <a:chExt cx="7015179" cy="1462700"/>
          </a:xfrm>
        </p:grpSpPr>
        <p:sp>
          <p:nvSpPr>
            <p:cNvPr id="60" name="TextBox 60"/>
            <p:cNvSpPr txBox="1"/>
            <p:nvPr/>
          </p:nvSpPr>
          <p:spPr>
            <a:xfrm>
              <a:off x="507836" y="-76200"/>
              <a:ext cx="6507342" cy="153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88"/>
                </a:lnSpc>
              </a:pPr>
              <a:r>
                <a:rPr lang="en-US" sz="198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Donasi Bulanan</a:t>
              </a:r>
            </a:p>
            <a:p>
              <a:pPr algn="l">
                <a:lnSpc>
                  <a:spcPts val="3188"/>
                </a:lnSpc>
              </a:pPr>
              <a:r>
                <a:rPr lang="en-US" sz="198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Donasi Kesehatan/Iuran BPJS</a:t>
              </a:r>
            </a:p>
            <a:p>
              <a:pPr algn="l">
                <a:lnSpc>
                  <a:spcPts val="3188"/>
                </a:lnSpc>
              </a:pPr>
              <a:r>
                <a:rPr lang="en-US" sz="198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Donasi Sosial dan Kemanusiaan lainnya</a:t>
              </a:r>
            </a:p>
          </p:txBody>
        </p:sp>
        <p:sp>
          <p:nvSpPr>
            <p:cNvPr id="61" name="Freeform 61"/>
            <p:cNvSpPr/>
            <p:nvPr/>
          </p:nvSpPr>
          <p:spPr>
            <a:xfrm>
              <a:off x="14324" y="58908"/>
              <a:ext cx="297667" cy="217297"/>
            </a:xfrm>
            <a:custGeom>
              <a:avLst/>
              <a:gdLst/>
              <a:ahLst/>
              <a:cxnLst/>
              <a:rect l="l" t="t" r="r" b="b"/>
              <a:pathLst>
                <a:path w="297667" h="217297">
                  <a:moveTo>
                    <a:pt x="0" y="0"/>
                  </a:moveTo>
                  <a:lnTo>
                    <a:pt x="297667" y="0"/>
                  </a:lnTo>
                  <a:lnTo>
                    <a:pt x="297667" y="217297"/>
                  </a:lnTo>
                  <a:lnTo>
                    <a:pt x="0" y="217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>
              <a:off x="14324" y="606405"/>
              <a:ext cx="297667" cy="217297"/>
            </a:xfrm>
            <a:custGeom>
              <a:avLst/>
              <a:gdLst/>
              <a:ahLst/>
              <a:cxnLst/>
              <a:rect l="l" t="t" r="r" b="b"/>
              <a:pathLst>
                <a:path w="297667" h="217297">
                  <a:moveTo>
                    <a:pt x="0" y="0"/>
                  </a:moveTo>
                  <a:lnTo>
                    <a:pt x="297667" y="0"/>
                  </a:lnTo>
                  <a:lnTo>
                    <a:pt x="297667" y="217297"/>
                  </a:lnTo>
                  <a:lnTo>
                    <a:pt x="0" y="217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>
              <a:off x="0" y="1153902"/>
              <a:ext cx="297667" cy="217297"/>
            </a:xfrm>
            <a:custGeom>
              <a:avLst/>
              <a:gdLst/>
              <a:ahLst/>
              <a:cxnLst/>
              <a:rect l="l" t="t" r="r" b="b"/>
              <a:pathLst>
                <a:path w="297667" h="217297">
                  <a:moveTo>
                    <a:pt x="0" y="0"/>
                  </a:moveTo>
                  <a:lnTo>
                    <a:pt x="297667" y="0"/>
                  </a:lnTo>
                  <a:lnTo>
                    <a:pt x="297667" y="217296"/>
                  </a:lnTo>
                  <a:lnTo>
                    <a:pt x="0" y="217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4" name="AutoShape 64"/>
          <p:cNvSpPr/>
          <p:nvPr/>
        </p:nvSpPr>
        <p:spPr>
          <a:xfrm flipH="1">
            <a:off x="5405576" y="2679704"/>
            <a:ext cx="466071" cy="0"/>
          </a:xfrm>
          <a:prstGeom prst="line">
            <a:avLst/>
          </a:prstGeom>
          <a:ln w="38100" cap="flat">
            <a:solidFill>
              <a:srgbClr val="F09B3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 flipH="1">
            <a:off x="5405576" y="4844102"/>
            <a:ext cx="2000594" cy="0"/>
          </a:xfrm>
          <a:prstGeom prst="line">
            <a:avLst/>
          </a:prstGeom>
          <a:ln w="38100" cap="flat">
            <a:solidFill>
              <a:srgbClr val="F09B3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5405576" y="2660838"/>
            <a:ext cx="0" cy="3492467"/>
          </a:xfrm>
          <a:prstGeom prst="line">
            <a:avLst/>
          </a:prstGeom>
          <a:ln w="38100" cap="flat">
            <a:solidFill>
              <a:srgbClr val="F09B3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67" name="AutoShape 67"/>
          <p:cNvSpPr/>
          <p:nvPr/>
        </p:nvSpPr>
        <p:spPr>
          <a:xfrm>
            <a:off x="5405576" y="6803760"/>
            <a:ext cx="0" cy="476250"/>
          </a:xfrm>
          <a:prstGeom prst="line">
            <a:avLst/>
          </a:prstGeom>
          <a:ln w="38100" cap="flat">
            <a:solidFill>
              <a:srgbClr val="F09B35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68" name="Group 68"/>
          <p:cNvGrpSpPr/>
          <p:nvPr/>
        </p:nvGrpSpPr>
        <p:grpSpPr>
          <a:xfrm>
            <a:off x="5137786" y="7280010"/>
            <a:ext cx="7124476" cy="670434"/>
            <a:chOff x="0" y="0"/>
            <a:chExt cx="2269851" cy="2136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2269851" cy="213600"/>
            </a:xfrm>
            <a:custGeom>
              <a:avLst/>
              <a:gdLst/>
              <a:ahLst/>
              <a:cxnLst/>
              <a:rect l="l" t="t" r="r" b="b"/>
              <a:pathLst>
                <a:path w="2269851" h="213600">
                  <a:moveTo>
                    <a:pt x="1087" y="0"/>
                  </a:moveTo>
                  <a:lnTo>
                    <a:pt x="2268765" y="0"/>
                  </a:lnTo>
                  <a:cubicBezTo>
                    <a:pt x="2269053" y="0"/>
                    <a:pt x="2269329" y="114"/>
                    <a:pt x="2269533" y="318"/>
                  </a:cubicBezTo>
                  <a:cubicBezTo>
                    <a:pt x="2269737" y="522"/>
                    <a:pt x="2269851" y="798"/>
                    <a:pt x="2269851" y="1087"/>
                  </a:cubicBezTo>
                  <a:lnTo>
                    <a:pt x="2269851" y="212513"/>
                  </a:lnTo>
                  <a:cubicBezTo>
                    <a:pt x="2269851" y="212801"/>
                    <a:pt x="2269737" y="213077"/>
                    <a:pt x="2269533" y="213281"/>
                  </a:cubicBezTo>
                  <a:cubicBezTo>
                    <a:pt x="2269329" y="213485"/>
                    <a:pt x="2269053" y="213600"/>
                    <a:pt x="2268765" y="213600"/>
                  </a:cubicBezTo>
                  <a:lnTo>
                    <a:pt x="1087" y="213600"/>
                  </a:lnTo>
                  <a:cubicBezTo>
                    <a:pt x="798" y="213600"/>
                    <a:pt x="522" y="213485"/>
                    <a:pt x="318" y="213281"/>
                  </a:cubicBezTo>
                  <a:cubicBezTo>
                    <a:pt x="114" y="213077"/>
                    <a:pt x="0" y="212801"/>
                    <a:pt x="0" y="212513"/>
                  </a:cubicBezTo>
                  <a:lnTo>
                    <a:pt x="0" y="1087"/>
                  </a:lnTo>
                  <a:cubicBezTo>
                    <a:pt x="0" y="798"/>
                    <a:pt x="114" y="522"/>
                    <a:pt x="318" y="318"/>
                  </a:cubicBezTo>
                  <a:cubicBezTo>
                    <a:pt x="522" y="114"/>
                    <a:pt x="798" y="0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137FD"/>
              </a:solidFill>
              <a:prstDash val="solid"/>
              <a:miter/>
            </a:ln>
          </p:spPr>
        </p:sp>
        <p:sp>
          <p:nvSpPr>
            <p:cNvPr id="70" name="TextBox 70"/>
            <p:cNvSpPr txBox="1"/>
            <p:nvPr/>
          </p:nvSpPr>
          <p:spPr>
            <a:xfrm>
              <a:off x="0" y="-57150"/>
              <a:ext cx="2269851" cy="270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057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219</Words>
  <Application>Microsoft Office PowerPoint</Application>
  <PresentationFormat>Custom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Open Sauce</vt:lpstr>
      <vt:lpstr>Arial</vt:lpstr>
      <vt:lpstr>Open Sans</vt:lpstr>
      <vt:lpstr>Calibri</vt:lpstr>
      <vt:lpstr>Open Sauce Bold</vt:lpstr>
      <vt:lpstr>Open Sans 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YAPURNA</dc:title>
  <cp:lastModifiedBy>ACER</cp:lastModifiedBy>
  <cp:revision>2</cp:revision>
  <dcterms:created xsi:type="dcterms:W3CDTF">2006-08-16T00:00:00Z</dcterms:created>
  <dcterms:modified xsi:type="dcterms:W3CDTF">2025-05-16T09:06:45Z</dcterms:modified>
  <dc:identifier>DAGnlTECSXU</dc:identifier>
</cp:coreProperties>
</file>