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bhaya Libre Regular" panose="02000503000000000000" pitchFamily="2" charset="77"/>
      <p:regular r:id="rId11"/>
    </p:embeddedFont>
    <p:embeddedFont>
      <p:font typeface="Abhaya Libre Regular Bold" panose="02000603000000000000" pitchFamily="2" charset="7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" pitchFamily="2" charset="77"/>
      <p:regular r:id="rId17"/>
      <p:bold r:id="rId18"/>
    </p:embeddedFont>
    <p:embeddedFont>
      <p:font typeface="Oswald 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69" d="100"/>
          <a:sy n="69" d="100"/>
        </p:scale>
        <p:origin x="768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sdebtclock.org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255972"/>
            <a:ext cx="11702669" cy="5851334"/>
          </a:xfrm>
          <a:custGeom>
            <a:avLst/>
            <a:gdLst/>
            <a:ahLst/>
            <a:cxnLst/>
            <a:rect l="l" t="t" r="r" b="b"/>
            <a:pathLst>
              <a:path w="11702669" h="5851334">
                <a:moveTo>
                  <a:pt x="0" y="0"/>
                </a:moveTo>
                <a:lnTo>
                  <a:pt x="11702669" y="0"/>
                </a:lnTo>
                <a:lnTo>
                  <a:pt x="11702669" y="5851334"/>
                </a:lnTo>
                <a:lnTo>
                  <a:pt x="0" y="5851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58600" y="8115300"/>
            <a:ext cx="6448462" cy="1756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0"/>
              </a:lnSpc>
            </a:pPr>
            <a:r>
              <a:rPr lang="en-US" sz="6035" dirty="0">
                <a:solidFill>
                  <a:srgbClr val="FFFFFF"/>
                </a:solidFill>
                <a:latin typeface="Oswald"/>
              </a:rPr>
              <a:t>FINANCIAL LITERACY</a:t>
            </a:r>
          </a:p>
          <a:p>
            <a:pPr algn="ctr">
              <a:lnSpc>
                <a:spcPts val="6880"/>
              </a:lnSpc>
              <a:spcBef>
                <a:spcPct val="0"/>
              </a:spcBef>
            </a:pPr>
            <a:r>
              <a:rPr lang="en-US" sz="6035" dirty="0">
                <a:solidFill>
                  <a:srgbClr val="FFFFFF"/>
                </a:solidFill>
                <a:latin typeface="Oswald"/>
              </a:rPr>
              <a:t>-</a:t>
            </a:r>
            <a:r>
              <a:rPr lang="en-US" sz="6035" dirty="0">
                <a:solidFill>
                  <a:srgbClr val="FFFFFF"/>
                </a:solidFill>
                <a:latin typeface="Oswald Bold"/>
              </a:rPr>
              <a:t>CONCEPTS-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13445" y="-57150"/>
            <a:ext cx="1891711" cy="39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4"/>
              </a:lnSpc>
            </a:pPr>
            <a:r>
              <a:rPr lang="en-US" sz="2288">
                <a:solidFill>
                  <a:srgbClr val="FFFFFF"/>
                </a:solidFill>
                <a:latin typeface="Abhaya Libre Regular Bold"/>
              </a:rPr>
              <a:t>v6.23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90001" y="384302"/>
            <a:ext cx="8874057" cy="1435615"/>
            <a:chOff x="0" y="0"/>
            <a:chExt cx="2337200" cy="37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378104"/>
            </a:xfrm>
            <a:custGeom>
              <a:avLst/>
              <a:gdLst/>
              <a:ahLst/>
              <a:cxnLst/>
              <a:rect l="l" t="t" r="r" b="b"/>
              <a:pathLst>
                <a:path w="2337200" h="378104">
                  <a:moveTo>
                    <a:pt x="2134000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2337200" y="378104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5336" y="9310735"/>
            <a:ext cx="9903732" cy="30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u="sng">
                <a:solidFill>
                  <a:srgbClr val="000000"/>
                </a:solidFill>
                <a:latin typeface="Abhaya Libre Regular"/>
                <a:hlinkClick r:id="rId8" tooltip="https://usdebtclock.org/"/>
              </a:rPr>
              <a:t>www.usdebtclock.org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5336" y="6063814"/>
            <a:ext cx="8463385" cy="3346886"/>
            <a:chOff x="0" y="-36314"/>
            <a:chExt cx="1710119" cy="676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0119" cy="609167"/>
            </a:xfrm>
            <a:custGeom>
              <a:avLst/>
              <a:gdLst/>
              <a:ahLst/>
              <a:cxnLst/>
              <a:rect l="l" t="t" r="r" b="b"/>
              <a:pathLst>
                <a:path w="1710119" h="609167">
                  <a:moveTo>
                    <a:pt x="203200" y="0"/>
                  </a:moveTo>
                  <a:lnTo>
                    <a:pt x="1710119" y="0"/>
                  </a:lnTo>
                  <a:lnTo>
                    <a:pt x="1506919" y="609167"/>
                  </a:lnTo>
                  <a:lnTo>
                    <a:pt x="0" y="6091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204579" y="-36314"/>
              <a:ext cx="129452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80"/>
                </a:lnSpc>
              </a:pPr>
              <a:r>
                <a:rPr lang="en-US" sz="3700" dirty="0">
                  <a:solidFill>
                    <a:srgbClr val="FFFFFF"/>
                  </a:solidFill>
                  <a:latin typeface="Oswald Bold"/>
                </a:rPr>
                <a:t>DISTURBING LACK OF FINANCIAL EDUCATION</a:t>
              </a:r>
            </a:p>
            <a:p>
              <a:pPr algn="ctr">
                <a:lnSpc>
                  <a:spcPts val="1680"/>
                </a:lnSpc>
              </a:pPr>
              <a:endParaRPr lang="en-US" sz="3700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Oswald"/>
                </a:rPr>
                <a:t>The lack of financial knowledge cost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Oswald"/>
                </a:rPr>
                <a:t>Americans more than $438 Billion in 2022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82110" y="5987616"/>
            <a:ext cx="8343063" cy="3346884"/>
            <a:chOff x="0" y="-51614"/>
            <a:chExt cx="1685807" cy="676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5807" cy="609264"/>
            </a:xfrm>
            <a:custGeom>
              <a:avLst/>
              <a:gdLst/>
              <a:ahLst/>
              <a:cxnLst/>
              <a:rect l="l" t="t" r="r" b="b"/>
              <a:pathLst>
                <a:path w="1685807" h="609264">
                  <a:moveTo>
                    <a:pt x="1482607" y="0"/>
                  </a:moveTo>
                  <a:lnTo>
                    <a:pt x="0" y="0"/>
                  </a:lnTo>
                  <a:lnTo>
                    <a:pt x="203200" y="609264"/>
                  </a:lnTo>
                  <a:lnTo>
                    <a:pt x="1685807" y="609264"/>
                  </a:lnTo>
                  <a:lnTo>
                    <a:pt x="1482607" y="0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93364" y="-51614"/>
              <a:ext cx="1282830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FFFFFF"/>
                  </a:solidFill>
                  <a:latin typeface="Oswald Bold"/>
                </a:rPr>
                <a:t>SHAKEY RETIREMENT</a:t>
              </a:r>
            </a:p>
            <a:p>
              <a:pPr algn="ctr">
                <a:lnSpc>
                  <a:spcPts val="1679"/>
                </a:lnSpc>
              </a:pPr>
              <a:endParaRPr lang="en-US" sz="4200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Oswald"/>
                </a:rPr>
                <a:t>Average 401(k) Balance if you're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Oswald"/>
                </a:rPr>
                <a:t>45-54 years old is roughly $179K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90001" y="2204058"/>
            <a:ext cx="8874057" cy="3725149"/>
            <a:chOff x="0" y="0"/>
            <a:chExt cx="2337200" cy="981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37200" cy="981109"/>
            </a:xfrm>
            <a:custGeom>
              <a:avLst/>
              <a:gdLst/>
              <a:ahLst/>
              <a:cxnLst/>
              <a:rect l="l" t="t" r="r" b="b"/>
              <a:pathLst>
                <a:path w="2337200" h="981109">
                  <a:moveTo>
                    <a:pt x="203200" y="0"/>
                  </a:moveTo>
                  <a:lnTo>
                    <a:pt x="2134000" y="0"/>
                  </a:lnTo>
                  <a:lnTo>
                    <a:pt x="2337200" y="981109"/>
                  </a:lnTo>
                  <a:lnTo>
                    <a:pt x="0" y="9811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03483" y="138037"/>
              <a:ext cx="1932969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dirty="0">
                  <a:solidFill>
                    <a:srgbClr val="FFFFFF"/>
                  </a:solidFill>
                  <a:latin typeface="Oswald Bold"/>
                </a:rPr>
                <a:t>ALARMING DEBT</a:t>
              </a:r>
            </a:p>
            <a:p>
              <a:pPr algn="ctr">
                <a:lnSpc>
                  <a:spcPts val="1540"/>
                </a:lnSpc>
              </a:pPr>
              <a:endParaRPr lang="en-US" sz="4199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Oswald Bold"/>
                </a:rPr>
                <a:t>$</a:t>
              </a:r>
              <a:r>
                <a:rPr lang="en-US" sz="2899" dirty="0">
                  <a:solidFill>
                    <a:srgbClr val="000000"/>
                  </a:solidFill>
                  <a:latin typeface="Oswald"/>
                </a:rPr>
                <a:t>1.8</a:t>
              </a:r>
              <a:r>
                <a:rPr lang="en-US" sz="2899" dirty="0">
                  <a:solidFill>
                    <a:srgbClr val="000000"/>
                  </a:solidFill>
                  <a:latin typeface="Oswald Bold"/>
                </a:rPr>
                <a:t> </a:t>
              </a:r>
              <a:r>
                <a:rPr lang="en-US" sz="2899" u="sng" dirty="0">
                  <a:solidFill>
                    <a:srgbClr val="000000"/>
                  </a:solidFill>
                  <a:latin typeface="Oswald Bold"/>
                </a:rPr>
                <a:t>TRILLION</a:t>
              </a:r>
              <a:r>
                <a:rPr lang="en-US" sz="2899" dirty="0">
                  <a:solidFill>
                    <a:srgbClr val="000000"/>
                  </a:solidFill>
                  <a:latin typeface="Oswald"/>
                </a:rPr>
                <a:t> National Student Loan Debt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Oswald"/>
                </a:rPr>
                <a:t>(Over $40K Per Student)</a:t>
              </a:r>
            </a:p>
            <a:p>
              <a:pPr algn="ctr">
                <a:lnSpc>
                  <a:spcPts val="4059"/>
                </a:lnSpc>
              </a:pPr>
              <a:endParaRPr lang="en-US" sz="2899" dirty="0">
                <a:solidFill>
                  <a:srgbClr val="000000"/>
                </a:solidFill>
                <a:latin typeface="Oswald"/>
              </a:endParaRPr>
            </a:p>
            <a:p>
              <a:pPr algn="ctr">
                <a:lnSpc>
                  <a:spcPts val="3779"/>
                </a:lnSpc>
              </a:pPr>
              <a:r>
                <a:rPr lang="en-US" sz="2700" dirty="0">
                  <a:solidFill>
                    <a:srgbClr val="000000"/>
                  </a:solidFill>
                  <a:latin typeface="Oswald Bold"/>
                </a:rPr>
                <a:t>$1.32 </a:t>
              </a:r>
              <a:r>
                <a:rPr lang="en-US" sz="2700" u="sng" dirty="0">
                  <a:solidFill>
                    <a:srgbClr val="000000"/>
                  </a:solidFill>
                  <a:latin typeface="Oswald Bold"/>
                </a:rPr>
                <a:t>TRILLION</a:t>
              </a:r>
              <a:r>
                <a:rPr lang="en-US" sz="2700" dirty="0">
                  <a:solidFill>
                    <a:srgbClr val="000000"/>
                  </a:solidFill>
                  <a:latin typeface="Oswald Bold"/>
                </a:rPr>
                <a:t> </a:t>
              </a:r>
              <a:r>
                <a:rPr lang="en-US" sz="2700" dirty="0">
                  <a:solidFill>
                    <a:srgbClr val="000000"/>
                  </a:solidFill>
                  <a:latin typeface="Oswald"/>
                </a:rPr>
                <a:t>National Credit Card Debt</a:t>
              </a:r>
            </a:p>
            <a:p>
              <a:pPr algn="ctr">
                <a:lnSpc>
                  <a:spcPts val="3779"/>
                </a:lnSpc>
              </a:pPr>
              <a:r>
                <a:rPr lang="en-US" sz="2700" dirty="0">
                  <a:solidFill>
                    <a:srgbClr val="000000"/>
                  </a:solidFill>
                  <a:latin typeface="Oswald"/>
                </a:rPr>
                <a:t>($7.7K Per Holder)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8886" y="443023"/>
            <a:ext cx="16996286" cy="12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0"/>
              </a:lnSpc>
            </a:pPr>
            <a:r>
              <a:rPr lang="en-US" sz="7514" dirty="0">
                <a:solidFill>
                  <a:srgbClr val="FFFFFF"/>
                </a:solidFill>
                <a:latin typeface="Oswald Bold"/>
              </a:rPr>
              <a:t>TODAY'S REALITIES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5336" y="9579341"/>
            <a:ext cx="10498208" cy="62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u="sng">
                <a:solidFill>
                  <a:srgbClr val="000000"/>
                </a:solidFill>
                <a:latin typeface="Abhaya Libre Regular Bold"/>
              </a:rPr>
              <a:t>https://www.ifac.org/knowledge-gateway/contributing-global-economy/discussion/cost-financial-illiteracy#:~:text=The%20average%20estimated%20amount%20of,than%20%24436%20billion%20in%202022.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93066" y="9551669"/>
            <a:ext cx="6413934" cy="62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u="sng" dirty="0">
                <a:solidFill>
                  <a:srgbClr val="000000"/>
                </a:solidFill>
                <a:latin typeface="Abhaya Libre Regular Bold"/>
              </a:rPr>
              <a:t>https://</a:t>
            </a:r>
            <a:r>
              <a:rPr lang="en-US" sz="1799" u="sng" dirty="0" err="1">
                <a:solidFill>
                  <a:srgbClr val="000000"/>
                </a:solidFill>
                <a:latin typeface="Abhaya Libre Regular Bold"/>
              </a:rPr>
              <a:t>www.usatoday.com</a:t>
            </a:r>
            <a:r>
              <a:rPr lang="en-US" sz="1799" u="sng" dirty="0">
                <a:solidFill>
                  <a:srgbClr val="000000"/>
                </a:solidFill>
                <a:latin typeface="Abhaya Libre Regular Bold"/>
              </a:rPr>
              <a:t>/money/blueprint/retirement/average-401-k-balance-by-age/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90001" y="384302"/>
            <a:ext cx="8874057" cy="1435615"/>
            <a:chOff x="0" y="0"/>
            <a:chExt cx="2337200" cy="37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378104"/>
            </a:xfrm>
            <a:custGeom>
              <a:avLst/>
              <a:gdLst/>
              <a:ahLst/>
              <a:cxnLst/>
              <a:rect l="l" t="t" r="r" b="b"/>
              <a:pathLst>
                <a:path w="2337200" h="378104">
                  <a:moveTo>
                    <a:pt x="2134000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2337200" y="378104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4838590"/>
            <a:ext cx="16230600" cy="476761"/>
          </a:xfrm>
          <a:custGeom>
            <a:avLst/>
            <a:gdLst/>
            <a:ahLst/>
            <a:cxnLst/>
            <a:rect l="l" t="t" r="r" b="b"/>
            <a:pathLst>
              <a:path w="16230600" h="476761">
                <a:moveTo>
                  <a:pt x="0" y="0"/>
                </a:moveTo>
                <a:lnTo>
                  <a:pt x="16230600" y="0"/>
                </a:lnTo>
                <a:lnTo>
                  <a:pt x="16230600" y="476761"/>
                </a:lnTo>
                <a:lnTo>
                  <a:pt x="0" y="476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315351"/>
            <a:ext cx="16230600" cy="2549634"/>
          </a:xfrm>
          <a:custGeom>
            <a:avLst/>
            <a:gdLst/>
            <a:ahLst/>
            <a:cxnLst/>
            <a:rect l="l" t="t" r="r" b="b"/>
            <a:pathLst>
              <a:path w="16230600" h="2549634">
                <a:moveTo>
                  <a:pt x="0" y="0"/>
                </a:moveTo>
                <a:lnTo>
                  <a:pt x="16230600" y="0"/>
                </a:lnTo>
                <a:lnTo>
                  <a:pt x="16230600" y="2549634"/>
                </a:lnTo>
                <a:lnTo>
                  <a:pt x="0" y="2549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0" name="TextBox 10"/>
          <p:cNvSpPr txBox="1"/>
          <p:nvPr/>
        </p:nvSpPr>
        <p:spPr>
          <a:xfrm>
            <a:off x="728886" y="495671"/>
            <a:ext cx="16996286" cy="12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0"/>
              </a:lnSpc>
            </a:pPr>
            <a:r>
              <a:rPr lang="en-US" sz="7514" dirty="0">
                <a:solidFill>
                  <a:srgbClr val="FFFFFF"/>
                </a:solidFill>
                <a:latin typeface="Oswald Bold"/>
              </a:rPr>
              <a:t>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1765" y="9350885"/>
            <a:ext cx="10498208" cy="30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u="sng">
                <a:solidFill>
                  <a:srgbClr val="000000"/>
                </a:solidFill>
                <a:latin typeface="Abhaya Libre Regular Bold"/>
              </a:rPr>
              <a:t>https://www.hcd.ca.gov/sites/default/files/docs/grants-and-funding/income-limits-2023.pdf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513220"/>
            <a:ext cx="16744950" cy="877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swald Bold"/>
              </a:rPr>
              <a:t>CA DEPARTMENT OF HOUSING &amp; COMMUNITY DEVELOPMENT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305065"/>
            <a:ext cx="16744950" cy="877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swald"/>
              </a:rPr>
              <a:t>DIVISION OF HOUSING POLICY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06971" y="295534"/>
            <a:ext cx="8874057" cy="1948460"/>
            <a:chOff x="0" y="0"/>
            <a:chExt cx="2337200" cy="513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513175"/>
            </a:xfrm>
            <a:custGeom>
              <a:avLst/>
              <a:gdLst/>
              <a:ahLst/>
              <a:cxnLst/>
              <a:rect l="l" t="t" r="r" b="b"/>
              <a:pathLst>
                <a:path w="2337200" h="513175">
                  <a:moveTo>
                    <a:pt x="2134000" y="0"/>
                  </a:moveTo>
                  <a:lnTo>
                    <a:pt x="0" y="0"/>
                  </a:lnTo>
                  <a:lnTo>
                    <a:pt x="203200" y="513175"/>
                  </a:lnTo>
                  <a:lnTo>
                    <a:pt x="2337200" y="513175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283" y="1257302"/>
            <a:ext cx="3086099" cy="3375422"/>
            <a:chOff x="0" y="-292422"/>
            <a:chExt cx="812800" cy="889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5607" cy="336459"/>
            </a:xfrm>
            <a:custGeom>
              <a:avLst/>
              <a:gdLst/>
              <a:ahLst/>
              <a:cxnLst/>
              <a:rect l="l" t="t" r="r" b="b"/>
              <a:pathLst>
                <a:path w="745607" h="336459">
                  <a:moveTo>
                    <a:pt x="0" y="0"/>
                  </a:moveTo>
                  <a:lnTo>
                    <a:pt x="745607" y="0"/>
                  </a:lnTo>
                  <a:lnTo>
                    <a:pt x="745607" y="336459"/>
                  </a:lnTo>
                  <a:lnTo>
                    <a:pt x="0" y="336459"/>
                  </a:lnTo>
                  <a:close/>
                </a:path>
              </a:pathLst>
            </a:custGeom>
            <a:solidFill>
              <a:srgbClr val="0019FF"/>
            </a:solidFill>
            <a:ln w="57150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92422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FFFFFF"/>
                  </a:solidFill>
                  <a:latin typeface="Oswald Bold"/>
                </a:rPr>
                <a:t> 6) INVEST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87614" y="336132"/>
            <a:ext cx="10112771" cy="191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6414" dirty="0">
                <a:solidFill>
                  <a:srgbClr val="FFFFFF"/>
                </a:solidFill>
                <a:latin typeface="Oswald Bold"/>
              </a:rPr>
              <a:t>6 Steps of</a:t>
            </a:r>
          </a:p>
          <a:p>
            <a:pPr algn="ctr">
              <a:lnSpc>
                <a:spcPts val="7569"/>
              </a:lnSpc>
            </a:pPr>
            <a:r>
              <a:rPr lang="en-US" sz="6414" dirty="0">
                <a:solidFill>
                  <a:srgbClr val="FFFFFF"/>
                </a:solidFill>
                <a:latin typeface="Oswald Bold"/>
              </a:rPr>
              <a:t>Financial Literacy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6283" y="2530073"/>
            <a:ext cx="3343821" cy="3375426"/>
            <a:chOff x="0" y="-275601"/>
            <a:chExt cx="880677" cy="889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0677" cy="352500"/>
            </a:xfrm>
            <a:custGeom>
              <a:avLst/>
              <a:gdLst/>
              <a:ahLst/>
              <a:cxnLst/>
              <a:rect l="l" t="t" r="r" b="b"/>
              <a:pathLst>
                <a:path w="880677" h="352500">
                  <a:moveTo>
                    <a:pt x="0" y="0"/>
                  </a:moveTo>
                  <a:lnTo>
                    <a:pt x="880677" y="0"/>
                  </a:lnTo>
                  <a:lnTo>
                    <a:pt x="880677" y="352500"/>
                  </a:lnTo>
                  <a:lnTo>
                    <a:pt x="0" y="352500"/>
                  </a:lnTo>
                  <a:close/>
                </a:path>
              </a:pathLst>
            </a:custGeom>
            <a:solidFill>
              <a:srgbClr val="3D50FF"/>
            </a:solidFill>
            <a:ln w="66675">
              <a:solidFill>
                <a:srgbClr val="00000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75601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FFFFFF"/>
                  </a:solidFill>
                  <a:latin typeface="Oswald Bold"/>
                </a:rPr>
                <a:t> 5) BORROW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6283" y="3771900"/>
            <a:ext cx="3826498" cy="3375419"/>
            <a:chOff x="0" y="-289685"/>
            <a:chExt cx="1007802" cy="889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802" cy="353599"/>
            </a:xfrm>
            <a:custGeom>
              <a:avLst/>
              <a:gdLst/>
              <a:ahLst/>
              <a:cxnLst/>
              <a:rect l="l" t="t" r="r" b="b"/>
              <a:pathLst>
                <a:path w="1007802" h="353599">
                  <a:moveTo>
                    <a:pt x="0" y="0"/>
                  </a:moveTo>
                  <a:lnTo>
                    <a:pt x="1007802" y="0"/>
                  </a:lnTo>
                  <a:lnTo>
                    <a:pt x="1007802" y="353599"/>
                  </a:lnTo>
                  <a:lnTo>
                    <a:pt x="0" y="353599"/>
                  </a:lnTo>
                  <a:close/>
                </a:path>
              </a:pathLst>
            </a:custGeom>
            <a:solidFill>
              <a:srgbClr val="5B6BFF"/>
            </a:solidFill>
            <a:ln w="66675">
              <a:solidFill>
                <a:srgbClr val="000000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289685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FFFFFF"/>
                  </a:solidFill>
                  <a:latin typeface="Oswald Bold"/>
                </a:rPr>
                <a:t> 4) PROTECT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6283" y="5067299"/>
            <a:ext cx="4297363" cy="3375425"/>
            <a:chOff x="0" y="-284777"/>
            <a:chExt cx="1131816" cy="889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1816" cy="341476"/>
            </a:xfrm>
            <a:custGeom>
              <a:avLst/>
              <a:gdLst/>
              <a:ahLst/>
              <a:cxnLst/>
              <a:rect l="l" t="t" r="r" b="b"/>
              <a:pathLst>
                <a:path w="1131816" h="341476">
                  <a:moveTo>
                    <a:pt x="0" y="0"/>
                  </a:moveTo>
                  <a:lnTo>
                    <a:pt x="1131816" y="0"/>
                  </a:lnTo>
                  <a:lnTo>
                    <a:pt x="1131816" y="341476"/>
                  </a:lnTo>
                  <a:lnTo>
                    <a:pt x="0" y="341476"/>
                  </a:lnTo>
                  <a:close/>
                </a:path>
              </a:pathLst>
            </a:custGeom>
            <a:solidFill>
              <a:srgbClr val="9095FF"/>
            </a:solidFill>
            <a:ln w="66675">
              <a:solidFill>
                <a:srgbClr val="000000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284777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Oswald Bold"/>
                </a:rPr>
                <a:t> 3) SPEND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76283" y="6286500"/>
            <a:ext cx="4750389" cy="3375425"/>
            <a:chOff x="0" y="-288980"/>
            <a:chExt cx="1251131" cy="889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51131" cy="341476"/>
            </a:xfrm>
            <a:custGeom>
              <a:avLst/>
              <a:gdLst/>
              <a:ahLst/>
              <a:cxnLst/>
              <a:rect l="l" t="t" r="r" b="b"/>
              <a:pathLst>
                <a:path w="1251131" h="341476">
                  <a:moveTo>
                    <a:pt x="0" y="0"/>
                  </a:moveTo>
                  <a:lnTo>
                    <a:pt x="1251131" y="0"/>
                  </a:lnTo>
                  <a:lnTo>
                    <a:pt x="1251131" y="341476"/>
                  </a:lnTo>
                  <a:lnTo>
                    <a:pt x="0" y="341476"/>
                  </a:lnTo>
                  <a:close/>
                </a:path>
              </a:pathLst>
            </a:custGeom>
            <a:solidFill>
              <a:srgbClr val="C3C5FF"/>
            </a:solidFill>
            <a:ln w="66675">
              <a:solidFill>
                <a:srgbClr val="000000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898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Oswald Bold"/>
                </a:rPr>
                <a:t> 2) SAVE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6283" y="7559275"/>
            <a:ext cx="5193789" cy="3375425"/>
            <a:chOff x="0" y="-276740"/>
            <a:chExt cx="1367912" cy="889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67912" cy="341476"/>
            </a:xfrm>
            <a:custGeom>
              <a:avLst/>
              <a:gdLst/>
              <a:ahLst/>
              <a:cxnLst/>
              <a:rect l="l" t="t" r="r" b="b"/>
              <a:pathLst>
                <a:path w="1367912" h="341476">
                  <a:moveTo>
                    <a:pt x="0" y="0"/>
                  </a:moveTo>
                  <a:lnTo>
                    <a:pt x="1367912" y="0"/>
                  </a:lnTo>
                  <a:lnTo>
                    <a:pt x="1367912" y="341476"/>
                  </a:lnTo>
                  <a:lnTo>
                    <a:pt x="0" y="341476"/>
                  </a:lnTo>
                  <a:close/>
                </a:path>
              </a:pathLst>
            </a:custGeom>
            <a:solidFill>
              <a:srgbClr val="E3E4FF"/>
            </a:solidFill>
            <a:ln w="66675">
              <a:solidFill>
                <a:srgbClr val="000000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27674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000000"/>
                  </a:solidFill>
                  <a:latin typeface="Oswald Bold"/>
                </a:rPr>
                <a:t> 1) EARN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820104" y="2397960"/>
            <a:ext cx="13503526" cy="146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>
                <a:solidFill>
                  <a:srgbClr val="000000"/>
                </a:solidFill>
                <a:latin typeface="Oswald Bold"/>
              </a:rPr>
              <a:t>STEP 1 | EARN:</a:t>
            </a:r>
            <a:r>
              <a:rPr lang="en-US" sz="3400">
                <a:solidFill>
                  <a:srgbClr val="000000"/>
                </a:solidFill>
                <a:latin typeface="Oswald"/>
              </a:rPr>
              <a:t> Everyone knows how to make money. Whether it’s getting a job, starting a side hustle, or making passive income.</a:t>
            </a: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285700" y="3593120"/>
            <a:ext cx="13107355" cy="194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>
                <a:solidFill>
                  <a:srgbClr val="000000"/>
                </a:solidFill>
                <a:latin typeface="Oswald Bold"/>
              </a:rPr>
              <a:t>STEP 2 | SAVE:</a:t>
            </a:r>
            <a:r>
              <a:rPr lang="en-US" sz="3400">
                <a:solidFill>
                  <a:srgbClr val="000000"/>
                </a:solidFill>
                <a:latin typeface="Oswald"/>
              </a:rPr>
              <a:t> It’s not about how much money we make. It’s about how much we keep and save in the right places.</a:t>
            </a: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706971" y="4890843"/>
            <a:ext cx="12044893" cy="24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 dirty="0">
                <a:solidFill>
                  <a:srgbClr val="000000"/>
                </a:solidFill>
                <a:latin typeface="Oswald Bold"/>
              </a:rPr>
              <a:t>STEP 3 | SPEND:</a:t>
            </a:r>
            <a:r>
              <a:rPr lang="en-US" sz="3400" dirty="0">
                <a:solidFill>
                  <a:srgbClr val="000000"/>
                </a:solidFill>
                <a:latin typeface="Oswald"/>
              </a:rPr>
              <a:t> Are you spending wisely on things you need? Or are you spending unconsciously on things you want?</a:t>
            </a: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226673" y="6118235"/>
            <a:ext cx="11532048" cy="292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>
                <a:solidFill>
                  <a:srgbClr val="000000"/>
                </a:solidFill>
                <a:latin typeface="Oswald Bold"/>
              </a:rPr>
              <a:t>STEP 4 | PROTECT:</a:t>
            </a:r>
            <a:r>
              <a:rPr lang="en-US" sz="3400">
                <a:solidFill>
                  <a:srgbClr val="000000"/>
                </a:solidFill>
                <a:latin typeface="Oswald"/>
              </a:rPr>
              <a:t> Will your obligations be fulfilled when you lack the ability to work due to illness, disability, or death?</a:t>
            </a: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670073" y="7345626"/>
            <a:ext cx="11097941" cy="340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 dirty="0">
                <a:solidFill>
                  <a:srgbClr val="000000"/>
                </a:solidFill>
                <a:latin typeface="Oswald Bold"/>
              </a:rPr>
              <a:t>STEP 5 | BORROW:</a:t>
            </a:r>
            <a:r>
              <a:rPr lang="en-US" sz="3400" dirty="0">
                <a:solidFill>
                  <a:srgbClr val="000000"/>
                </a:solidFill>
                <a:latin typeface="Oswald"/>
              </a:rPr>
              <a:t> Have you opened your first credit card? Learning the art of borrowing credit will help you a lot in the future.</a:t>
            </a: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221693" y="8629078"/>
            <a:ext cx="11171362" cy="389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3400">
                <a:solidFill>
                  <a:srgbClr val="000000"/>
                </a:solidFill>
                <a:latin typeface="Oswald Bold"/>
              </a:rPr>
              <a:t>STEP 6 | INVEST:</a:t>
            </a:r>
            <a:r>
              <a:rPr lang="en-US" sz="3400">
                <a:solidFill>
                  <a:srgbClr val="000000"/>
                </a:solidFill>
                <a:latin typeface="Oswald"/>
              </a:rPr>
              <a:t> Your money should be working for you rather than the other way around. But what are my options and how much risk can I handle?</a:t>
            </a: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</a:pPr>
            <a:endParaRPr lang="en-US" sz="340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3876"/>
              </a:lnSpc>
              <a:spcBef>
                <a:spcPct val="0"/>
              </a:spcBef>
            </a:pPr>
            <a:endParaRPr lang="en-US" sz="3400">
              <a:solidFill>
                <a:srgbClr val="000000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90001" y="377600"/>
            <a:ext cx="8874057" cy="1948460"/>
            <a:chOff x="0" y="0"/>
            <a:chExt cx="2337200" cy="513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513175"/>
            </a:xfrm>
            <a:custGeom>
              <a:avLst/>
              <a:gdLst/>
              <a:ahLst/>
              <a:cxnLst/>
              <a:rect l="l" t="t" r="r" b="b"/>
              <a:pathLst>
                <a:path w="2337200" h="513175">
                  <a:moveTo>
                    <a:pt x="2134000" y="0"/>
                  </a:moveTo>
                  <a:lnTo>
                    <a:pt x="0" y="0"/>
                  </a:lnTo>
                  <a:lnTo>
                    <a:pt x="203200" y="513175"/>
                  </a:lnTo>
                  <a:lnTo>
                    <a:pt x="2337200" y="513175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400302"/>
            <a:ext cx="6583701" cy="3483918"/>
            <a:chOff x="0" y="-261509"/>
            <a:chExt cx="1733979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0" y="0"/>
              <a:ext cx="1733979" cy="406400"/>
            </a:xfrm>
            <a:custGeom>
              <a:avLst/>
              <a:gdLst/>
              <a:ahLst/>
              <a:cxnLst/>
              <a:rect l="l" t="t" r="r" b="b"/>
              <a:pathLst>
                <a:path w="1733979" h="406400">
                  <a:moveTo>
                    <a:pt x="0" y="0"/>
                  </a:moveTo>
                  <a:lnTo>
                    <a:pt x="1733979" y="0"/>
                  </a:lnTo>
                  <a:lnTo>
                    <a:pt x="1733979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61509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swald Bold"/>
                </a:rPr>
                <a:t>  1) TAXES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8886" y="419100"/>
            <a:ext cx="16996286" cy="178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0"/>
              </a:lnSpc>
              <a:spcAft>
                <a:spcPts val="400"/>
              </a:spcAft>
            </a:pPr>
            <a:r>
              <a:rPr lang="en-US" sz="7514" dirty="0">
                <a:solidFill>
                  <a:srgbClr val="FFFFFF"/>
                </a:solidFill>
                <a:latin typeface="Oswald Bold"/>
              </a:rPr>
              <a:t>SILENT KILLER</a:t>
            </a:r>
          </a:p>
          <a:p>
            <a:pPr algn="ctr">
              <a:lnSpc>
                <a:spcPts val="2507"/>
              </a:lnSpc>
            </a:pPr>
            <a:r>
              <a:rPr lang="en-US" sz="5014" dirty="0">
                <a:solidFill>
                  <a:srgbClr val="FFFFFF"/>
                </a:solidFill>
                <a:latin typeface="Oswald Bold"/>
              </a:rPr>
              <a:t>OF MONEY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4533901"/>
            <a:ext cx="9507513" cy="3483918"/>
            <a:chOff x="0" y="-269035"/>
            <a:chExt cx="2504036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04036" cy="406400"/>
            </a:xfrm>
            <a:custGeom>
              <a:avLst/>
              <a:gdLst/>
              <a:ahLst/>
              <a:cxnLst/>
              <a:rect l="l" t="t" r="r" b="b"/>
              <a:pathLst>
                <a:path w="2504036" h="406400">
                  <a:moveTo>
                    <a:pt x="0" y="0"/>
                  </a:moveTo>
                  <a:lnTo>
                    <a:pt x="2504036" y="0"/>
                  </a:lnTo>
                  <a:lnTo>
                    <a:pt x="2504036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69035"/>
              <a:ext cx="1747387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2) </a:t>
              </a:r>
              <a:r>
                <a:rPr lang="en-US" sz="5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swald Bold"/>
                </a:rPr>
                <a:t>INFLATION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6688783"/>
            <a:ext cx="12635358" cy="3483918"/>
            <a:chOff x="0" y="-270346"/>
            <a:chExt cx="3327831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27831" cy="406400"/>
            </a:xfrm>
            <a:custGeom>
              <a:avLst/>
              <a:gdLst/>
              <a:ahLst/>
              <a:cxnLst/>
              <a:rect l="l" t="t" r="r" b="b"/>
              <a:pathLst>
                <a:path w="3327831" h="406400">
                  <a:moveTo>
                    <a:pt x="0" y="0"/>
                  </a:moveTo>
                  <a:lnTo>
                    <a:pt x="3327831" y="0"/>
                  </a:lnTo>
                  <a:lnTo>
                    <a:pt x="3327831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70346"/>
              <a:ext cx="1916603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3) FEES &amp; </a:t>
              </a:r>
              <a:r>
                <a:rPr lang="en-US" sz="5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swald Bold"/>
                </a:rPr>
                <a:t>PENALTIES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90001" y="377600"/>
            <a:ext cx="8874057" cy="1948460"/>
            <a:chOff x="0" y="0"/>
            <a:chExt cx="2337200" cy="513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513175"/>
            </a:xfrm>
            <a:custGeom>
              <a:avLst/>
              <a:gdLst/>
              <a:ahLst/>
              <a:cxnLst/>
              <a:rect l="l" t="t" r="r" b="b"/>
              <a:pathLst>
                <a:path w="2337200" h="513175">
                  <a:moveTo>
                    <a:pt x="2134000" y="0"/>
                  </a:moveTo>
                  <a:lnTo>
                    <a:pt x="0" y="0"/>
                  </a:lnTo>
                  <a:lnTo>
                    <a:pt x="203200" y="513175"/>
                  </a:lnTo>
                  <a:lnTo>
                    <a:pt x="2337200" y="513175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790701"/>
            <a:ext cx="14475565" cy="3483915"/>
            <a:chOff x="0" y="-294938"/>
            <a:chExt cx="3812494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0" y="0"/>
              <a:ext cx="3812494" cy="337329"/>
            </a:xfrm>
            <a:custGeom>
              <a:avLst/>
              <a:gdLst/>
              <a:ahLst/>
              <a:cxnLst/>
              <a:rect l="l" t="t" r="r" b="b"/>
              <a:pathLst>
                <a:path w="3812494" h="337329">
                  <a:moveTo>
                    <a:pt x="0" y="0"/>
                  </a:moveTo>
                  <a:lnTo>
                    <a:pt x="3812494" y="0"/>
                  </a:lnTo>
                  <a:lnTo>
                    <a:pt x="3812494" y="337329"/>
                  </a:lnTo>
                  <a:lnTo>
                    <a:pt x="0" y="337329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94938"/>
              <a:ext cx="3812494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1) PROTECT AGAINST MARKET DOWNTURN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8886" y="230151"/>
            <a:ext cx="16996286" cy="21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1"/>
              </a:lnSpc>
              <a:spcAft>
                <a:spcPts val="1800"/>
              </a:spcAft>
            </a:pPr>
            <a:r>
              <a:rPr lang="en-US" sz="6414" dirty="0">
                <a:solidFill>
                  <a:srgbClr val="FFFFFF"/>
                </a:solidFill>
                <a:latin typeface="Oswald Bold"/>
              </a:rPr>
              <a:t>WHAT THE</a:t>
            </a:r>
          </a:p>
          <a:p>
            <a:pPr algn="ctr">
              <a:lnSpc>
                <a:spcPts val="3857"/>
              </a:lnSpc>
            </a:pPr>
            <a:r>
              <a:rPr lang="en-US" sz="7714" dirty="0">
                <a:solidFill>
                  <a:srgbClr val="FFFFFF"/>
                </a:solidFill>
                <a:latin typeface="Oswald Bold"/>
              </a:rPr>
              <a:t>WEALTHY DO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3390899"/>
            <a:ext cx="15109079" cy="3483915"/>
            <a:chOff x="0" y="-292927"/>
            <a:chExt cx="3979346" cy="9175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9346" cy="337329"/>
            </a:xfrm>
            <a:custGeom>
              <a:avLst/>
              <a:gdLst/>
              <a:ahLst/>
              <a:cxnLst/>
              <a:rect l="l" t="t" r="r" b="b"/>
              <a:pathLst>
                <a:path w="3979346" h="337329">
                  <a:moveTo>
                    <a:pt x="0" y="0"/>
                  </a:moveTo>
                  <a:lnTo>
                    <a:pt x="3979346" y="0"/>
                  </a:lnTo>
                  <a:lnTo>
                    <a:pt x="3979346" y="337329"/>
                  </a:lnTo>
                  <a:lnTo>
                    <a:pt x="0" y="337329"/>
                  </a:lnTo>
                  <a:close/>
                </a:path>
              </a:pathLst>
            </a:custGeom>
            <a:solidFill>
              <a:srgbClr val="0007A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" name="TextBox 14"/>
            <p:cNvSpPr txBox="1"/>
            <p:nvPr/>
          </p:nvSpPr>
          <p:spPr>
            <a:xfrm>
              <a:off x="0" y="-292927"/>
              <a:ext cx="3979346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2) CAPITALIZE ON OPPORTUNITIES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4991101"/>
            <a:ext cx="15802927" cy="3483915"/>
            <a:chOff x="0" y="-291589"/>
            <a:chExt cx="4162088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62088" cy="337329"/>
            </a:xfrm>
            <a:custGeom>
              <a:avLst/>
              <a:gdLst/>
              <a:ahLst/>
              <a:cxnLst/>
              <a:rect l="l" t="t" r="r" b="b"/>
              <a:pathLst>
                <a:path w="4162088" h="337329">
                  <a:moveTo>
                    <a:pt x="0" y="0"/>
                  </a:moveTo>
                  <a:lnTo>
                    <a:pt x="4162088" y="0"/>
                  </a:lnTo>
                  <a:lnTo>
                    <a:pt x="4162088" y="337329"/>
                  </a:lnTo>
                  <a:lnTo>
                    <a:pt x="0" y="337329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91589"/>
              <a:ext cx="416208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3) HAVE MORE THAN ONE INCOME STREAM (DIVERSIFY)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536386"/>
            <a:ext cx="16473214" cy="3483915"/>
            <a:chOff x="0" y="-304714"/>
            <a:chExt cx="4338624" cy="91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38624" cy="337329"/>
            </a:xfrm>
            <a:custGeom>
              <a:avLst/>
              <a:gdLst/>
              <a:ahLst/>
              <a:cxnLst/>
              <a:rect l="l" t="t" r="r" b="b"/>
              <a:pathLst>
                <a:path w="4338624" h="337329">
                  <a:moveTo>
                    <a:pt x="0" y="0"/>
                  </a:moveTo>
                  <a:lnTo>
                    <a:pt x="4338624" y="0"/>
                  </a:lnTo>
                  <a:lnTo>
                    <a:pt x="4338624" y="337329"/>
                  </a:lnTo>
                  <a:lnTo>
                    <a:pt x="0" y="337329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04714"/>
              <a:ext cx="4338624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Oswald Bold"/>
                </a:rPr>
                <a:t>  4) LEVERAGE OTHERS BECAUSE TIME IS OUR GREATEST ASSET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90001" y="384302"/>
            <a:ext cx="8874057" cy="1435615"/>
            <a:chOff x="0" y="0"/>
            <a:chExt cx="2337200" cy="37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200" cy="378104"/>
            </a:xfrm>
            <a:custGeom>
              <a:avLst/>
              <a:gdLst/>
              <a:ahLst/>
              <a:cxnLst/>
              <a:rect l="l" t="t" r="r" b="b"/>
              <a:pathLst>
                <a:path w="2337200" h="378104">
                  <a:moveTo>
                    <a:pt x="2134000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2337200" y="378104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1237" y="551043"/>
            <a:ext cx="16996286" cy="106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6314" dirty="0">
                <a:solidFill>
                  <a:srgbClr val="FFFFFF"/>
                </a:solidFill>
                <a:latin typeface="Oswald Bold"/>
              </a:rPr>
              <a:t>COMPOUND INTEREST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1765" y="9713594"/>
            <a:ext cx="10498208" cy="30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u="sng" dirty="0">
                <a:solidFill>
                  <a:srgbClr val="000000"/>
                </a:solidFill>
                <a:latin typeface="Abhaya Libre Regular Bold"/>
              </a:rPr>
              <a:t>https://</a:t>
            </a:r>
            <a:r>
              <a:rPr lang="en-US" sz="1799" u="sng" dirty="0" err="1">
                <a:solidFill>
                  <a:srgbClr val="000000"/>
                </a:solidFill>
                <a:latin typeface="Abhaya Libre Regular Bold"/>
              </a:rPr>
              <a:t>www.investor.gov</a:t>
            </a:r>
            <a:r>
              <a:rPr lang="en-US" sz="1799" u="sng" dirty="0">
                <a:solidFill>
                  <a:srgbClr val="000000"/>
                </a:solidFill>
                <a:latin typeface="Abhaya Libre Regular Bold"/>
              </a:rPr>
              <a:t>/financial-tools-calculators/calculators/compound-interest-calculator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3548470" y="3398054"/>
            <a:ext cx="11305276" cy="9644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>
            <a:off x="3577005" y="3407937"/>
            <a:ext cx="9566" cy="4216309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51237" y="3795892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237" y="4845547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1237" y="5895202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30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1237" y="6940705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40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82220" y="2516440"/>
            <a:ext cx="149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2%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03241" y="2516440"/>
            <a:ext cx="14281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6%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76340" y="2516440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10%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4492" y="8724900"/>
            <a:ext cx="13968458" cy="461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  <a:spcBef>
                <a:spcPct val="0"/>
              </a:spcBef>
            </a:pPr>
            <a:r>
              <a:rPr lang="en-US" sz="3100" dirty="0">
                <a:solidFill>
                  <a:srgbClr val="0007AB"/>
                </a:solidFill>
                <a:latin typeface="Oswald"/>
              </a:rPr>
              <a:t>*Example Shows: Savings $250 Per Monthly Compounded Annually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1198" y="2516440"/>
            <a:ext cx="149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02283" y="3795892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$30,000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02283" y="4845547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$60,000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02283" y="5895202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$90,000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02283" y="6944857"/>
            <a:ext cx="457543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 dirty="0">
                <a:solidFill>
                  <a:srgbClr val="0606AB"/>
                </a:solidFill>
                <a:latin typeface="Oswald Bold"/>
              </a:rPr>
              <a:t>$120,000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34015" y="3795892"/>
            <a:ext cx="302463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$32,849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34015" y="4861560"/>
            <a:ext cx="302463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$72,892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34015" y="5930265"/>
            <a:ext cx="302463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$121,704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34015" y="6944857"/>
            <a:ext cx="302463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 dirty="0">
                <a:solidFill>
                  <a:srgbClr val="FF0000"/>
                </a:solidFill>
                <a:latin typeface="Oswald Bold"/>
              </a:rPr>
              <a:t>$181,206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58670" y="3795892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$39,542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58670" y="4861560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$110,356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58670" y="5930265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$237,175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58670" y="6940705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$464,286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47440" y="3795892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$47,812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47440" y="4845547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$171,825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47440" y="5930265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 $493,482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347440" y="6940705"/>
            <a:ext cx="2301738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BF63"/>
                </a:solidFill>
                <a:latin typeface="Oswald Bold"/>
              </a:rPr>
              <a:t>$1,327,778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1237" y="7913370"/>
            <a:ext cx="457543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 dirty="0">
                <a:solidFill>
                  <a:srgbClr val="000000"/>
                </a:solidFill>
                <a:latin typeface="Oswald Bold"/>
              </a:rPr>
              <a:t>Years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400126" y="2230690"/>
            <a:ext cx="3325047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Rate of</a:t>
            </a:r>
          </a:p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Oswald Bold"/>
              </a:rPr>
              <a:t>Return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8254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35336" y="876300"/>
            <a:ext cx="6055365" cy="1235905"/>
            <a:chOff x="0" y="0"/>
            <a:chExt cx="1852537" cy="378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2537" cy="378104"/>
            </a:xfrm>
            <a:custGeom>
              <a:avLst/>
              <a:gdLst/>
              <a:ahLst/>
              <a:cxnLst/>
              <a:rect l="l" t="t" r="r" b="b"/>
              <a:pathLst>
                <a:path w="1852537" h="378104">
                  <a:moveTo>
                    <a:pt x="1649337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1852537" y="378104"/>
                  </a:lnTo>
                  <a:lnTo>
                    <a:pt x="1649337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8697" y="1410615"/>
            <a:ext cx="5402003" cy="9256826"/>
            <a:chOff x="0" y="-76200"/>
            <a:chExt cx="518793" cy="889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8793" cy="720419"/>
            </a:xfrm>
            <a:custGeom>
              <a:avLst/>
              <a:gdLst/>
              <a:ahLst/>
              <a:cxnLst/>
              <a:rect l="l" t="t" r="r" b="b"/>
              <a:pathLst>
                <a:path w="518793" h="677470">
                  <a:moveTo>
                    <a:pt x="0" y="0"/>
                  </a:moveTo>
                  <a:lnTo>
                    <a:pt x="518793" y="0"/>
                  </a:lnTo>
                  <a:lnTo>
                    <a:pt x="518793" y="677470"/>
                  </a:lnTo>
                  <a:lnTo>
                    <a:pt x="0" y="677470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515185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4800" dirty="0">
                  <a:latin typeface="Oswald Bold"/>
                </a:rPr>
                <a:t>ACCOUNT TYPES:</a:t>
              </a:r>
            </a:p>
            <a:p>
              <a:pPr>
                <a:lnSpc>
                  <a:spcPts val="3919"/>
                </a:lnSpc>
              </a:pPr>
              <a:endParaRPr lang="en-US" sz="3999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Savings Accounts</a:t>
              </a: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CDs (Certificate of Deposit)</a:t>
              </a:r>
            </a:p>
            <a:p>
              <a:pPr algn="ctr">
                <a:lnSpc>
                  <a:spcPts val="3220"/>
                </a:lnSpc>
              </a:pPr>
              <a:endParaRPr lang="en-US" sz="2799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Oswald Bold"/>
                </a:rPr>
                <a:t>_________________________________</a:t>
              </a:r>
            </a:p>
            <a:p>
              <a:pPr algn="ctr"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PRO:</a:t>
              </a: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LIQUID</a:t>
              </a:r>
              <a:endParaRPr lang="en-US" sz="2799" dirty="0">
                <a:solidFill>
                  <a:schemeClr val="bg1"/>
                </a:solidFill>
                <a:latin typeface="Oswald Bold"/>
              </a:endParaRPr>
            </a:p>
            <a:p>
              <a:pPr algn="ctr">
                <a:lnSpc>
                  <a:spcPts val="1400"/>
                </a:lnSpc>
              </a:pPr>
              <a:endParaRPr lang="en-US" sz="2799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CON:</a:t>
              </a: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TAXABLE</a:t>
              </a:r>
              <a:endParaRPr lang="en-US" sz="2799" dirty="0">
                <a:solidFill>
                  <a:schemeClr val="bg1"/>
                </a:solidFill>
                <a:latin typeface="Oswald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81376" y="1519665"/>
            <a:ext cx="5349791" cy="9027458"/>
            <a:chOff x="0" y="-66675"/>
            <a:chExt cx="521189" cy="8794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1189" cy="730808"/>
            </a:xfrm>
            <a:custGeom>
              <a:avLst/>
              <a:gdLst/>
              <a:ahLst/>
              <a:cxnLst/>
              <a:rect l="l" t="t" r="r" b="b"/>
              <a:pathLst>
                <a:path w="521189" h="687240">
                  <a:moveTo>
                    <a:pt x="0" y="0"/>
                  </a:moveTo>
                  <a:lnTo>
                    <a:pt x="521189" y="0"/>
                  </a:lnTo>
                  <a:lnTo>
                    <a:pt x="521189" y="687240"/>
                  </a:lnTo>
                  <a:lnTo>
                    <a:pt x="0" y="687240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521189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800" dirty="0">
                  <a:latin typeface="Oswald Bold"/>
                </a:rPr>
                <a:t>ACCOUNT TYPES:</a:t>
              </a:r>
            </a:p>
            <a:p>
              <a:pPr algn="ctr">
                <a:lnSpc>
                  <a:spcPts val="3920"/>
                </a:lnSpc>
              </a:pPr>
              <a:endParaRPr lang="en-US" sz="4200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ROTH          CASH VALUE</a:t>
              </a:r>
            </a:p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     IRA         LIFE INSURANCE</a:t>
              </a:r>
            </a:p>
            <a:p>
              <a:pPr algn="ctr">
                <a:lnSpc>
                  <a:spcPts val="3080"/>
                </a:lnSpc>
              </a:pPr>
              <a:endParaRPr lang="en-US" sz="2800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392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Oswald Bold"/>
                </a:rPr>
                <a:t>___________________________________</a:t>
              </a:r>
            </a:p>
            <a:p>
              <a:pPr algn="ctr">
                <a:lnSpc>
                  <a:spcPts val="3920"/>
                </a:lnSpc>
              </a:pPr>
              <a:endParaRPr lang="en-US" sz="2800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PRO:</a:t>
              </a:r>
            </a:p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TAX ADVANTAGED</a:t>
              </a:r>
            </a:p>
            <a:p>
              <a:pPr algn="ctr">
                <a:lnSpc>
                  <a:spcPts val="1399"/>
                </a:lnSpc>
              </a:pPr>
              <a:endParaRPr lang="en-US" sz="2800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CON:</a:t>
              </a:r>
            </a:p>
            <a:p>
              <a:pPr algn="ctr">
                <a:lnSpc>
                  <a:spcPts val="39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NO WRITE-OFF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90280" y="1181105"/>
            <a:ext cx="5364432" cy="9706001"/>
            <a:chOff x="0" y="-93695"/>
            <a:chExt cx="491344" cy="889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1344" cy="687079"/>
            </a:xfrm>
            <a:custGeom>
              <a:avLst/>
              <a:gdLst/>
              <a:ahLst/>
              <a:cxnLst/>
              <a:rect l="l" t="t" r="r" b="b"/>
              <a:pathLst>
                <a:path w="491344" h="646118">
                  <a:moveTo>
                    <a:pt x="0" y="0"/>
                  </a:moveTo>
                  <a:lnTo>
                    <a:pt x="491344" y="0"/>
                  </a:lnTo>
                  <a:lnTo>
                    <a:pt x="491344" y="646118"/>
                  </a:lnTo>
                  <a:lnTo>
                    <a:pt x="0" y="646118"/>
                  </a:lnTo>
                  <a:close/>
                </a:path>
              </a:pathLst>
            </a:custGeom>
            <a:solidFill>
              <a:srgbClr val="599B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3695"/>
              <a:ext cx="490003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4800" dirty="0">
                  <a:latin typeface="Oswald Bold"/>
                </a:rPr>
                <a:t>ACCOUNT TYPES:</a:t>
              </a:r>
            </a:p>
            <a:p>
              <a:pPr algn="ctr">
                <a:lnSpc>
                  <a:spcPts val="3919"/>
                </a:lnSpc>
              </a:pPr>
              <a:endParaRPr lang="en-US" sz="3999" dirty="0">
                <a:solidFill>
                  <a:srgbClr val="FFFFFF"/>
                </a:solidFill>
                <a:latin typeface="Oswald Bold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401(K)           IRA</a:t>
              </a:r>
            </a:p>
            <a:p>
              <a:pPr algn="ctr">
                <a:lnSpc>
                  <a:spcPts val="391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403(B)          TSP</a:t>
              </a:r>
            </a:p>
            <a:p>
              <a:pPr algn="ctr">
                <a:lnSpc>
                  <a:spcPts val="3220"/>
                </a:lnSpc>
              </a:pPr>
              <a:endParaRPr lang="en-US" sz="2799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Oswald Bold"/>
                </a:rPr>
                <a:t>___________________________________</a:t>
              </a:r>
            </a:p>
            <a:p>
              <a:pPr algn="ctr">
                <a:lnSpc>
                  <a:spcPts val="3779"/>
                </a:lnSpc>
              </a:pPr>
              <a:endParaRPr lang="en-US" sz="2799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PRO:</a:t>
              </a:r>
            </a:p>
            <a:p>
              <a:pPr algn="ctr">
                <a:lnSpc>
                  <a:spcPts val="377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TAX DEFERRED</a:t>
              </a:r>
            </a:p>
            <a:p>
              <a:pPr algn="ctr">
                <a:lnSpc>
                  <a:spcPts val="1399"/>
                </a:lnSpc>
              </a:pPr>
              <a:endParaRPr lang="en-US" sz="2700" dirty="0">
                <a:solidFill>
                  <a:srgbClr val="000000"/>
                </a:solidFill>
                <a:latin typeface="Oswald Bold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latin typeface="Oswald Bold"/>
                </a:rPr>
                <a:t>CON:</a:t>
              </a:r>
            </a:p>
            <a:p>
              <a:pPr algn="ctr">
                <a:lnSpc>
                  <a:spcPts val="3779"/>
                </a:lnSpc>
              </a:pPr>
              <a:r>
                <a:rPr lang="en-US" sz="3200" dirty="0">
                  <a:solidFill>
                    <a:schemeClr val="bg1"/>
                  </a:solidFill>
                  <a:latin typeface="Oswald Bold"/>
                </a:rPr>
                <a:t>TAX LATER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398904" y="1231195"/>
            <a:ext cx="972384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6600" dirty="0">
                <a:solidFill>
                  <a:srgbClr val="FFFFFF"/>
                </a:solidFill>
                <a:latin typeface="Oswald Bold"/>
              </a:rPr>
              <a:t>TAX NOW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199225" y="876300"/>
            <a:ext cx="6055487" cy="1235905"/>
            <a:chOff x="0" y="0"/>
            <a:chExt cx="1852537" cy="3781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2537" cy="378104"/>
            </a:xfrm>
            <a:custGeom>
              <a:avLst/>
              <a:gdLst/>
              <a:ahLst/>
              <a:cxnLst/>
              <a:rect l="l" t="t" r="r" b="b"/>
              <a:pathLst>
                <a:path w="1852537" h="378104">
                  <a:moveTo>
                    <a:pt x="1649337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1852537" y="378104"/>
                  </a:lnTo>
                  <a:lnTo>
                    <a:pt x="1649337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75679" y="859595"/>
            <a:ext cx="6055487" cy="1235905"/>
            <a:chOff x="0" y="0"/>
            <a:chExt cx="1852537" cy="3781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2537" cy="378104"/>
            </a:xfrm>
            <a:custGeom>
              <a:avLst/>
              <a:gdLst/>
              <a:ahLst/>
              <a:cxnLst/>
              <a:rect l="l" t="t" r="r" b="b"/>
              <a:pathLst>
                <a:path w="1852537" h="378104">
                  <a:moveTo>
                    <a:pt x="1649337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1852537" y="378104"/>
                  </a:lnTo>
                  <a:lnTo>
                    <a:pt x="1649337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365046" y="1231640"/>
            <a:ext cx="972384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6600" dirty="0">
                <a:solidFill>
                  <a:srgbClr val="FFFFFF"/>
                </a:solidFill>
                <a:latin typeface="Oswald Bold"/>
              </a:rPr>
              <a:t>TAX LATER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41500" y="1232085"/>
            <a:ext cx="972384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6600" dirty="0">
                <a:solidFill>
                  <a:srgbClr val="FFFFFF"/>
                </a:solidFill>
                <a:latin typeface="Oswald Bold"/>
              </a:rPr>
              <a:t>TAX NEVER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6484">
            <a:off x="-546427" y="-2977807"/>
            <a:ext cx="18890296" cy="18252748"/>
          </a:xfrm>
          <a:custGeom>
            <a:avLst/>
            <a:gdLst/>
            <a:ahLst/>
            <a:cxnLst/>
            <a:rect l="l" t="t" r="r" b="b"/>
            <a:pathLst>
              <a:path w="18890296" h="18252748">
                <a:moveTo>
                  <a:pt x="0" y="0"/>
                </a:moveTo>
                <a:lnTo>
                  <a:pt x="18890296" y="0"/>
                </a:lnTo>
                <a:lnTo>
                  <a:pt x="18890296" y="18252749"/>
                </a:lnTo>
                <a:lnTo>
                  <a:pt x="0" y="1825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6673" y="823782"/>
            <a:ext cx="13714808" cy="9463218"/>
          </a:xfrm>
          <a:custGeom>
            <a:avLst/>
            <a:gdLst/>
            <a:ahLst/>
            <a:cxnLst/>
            <a:rect l="l" t="t" r="r" b="b"/>
            <a:pathLst>
              <a:path w="13714808" h="9463218">
                <a:moveTo>
                  <a:pt x="0" y="0"/>
                </a:moveTo>
                <a:lnTo>
                  <a:pt x="13714808" y="0"/>
                </a:lnTo>
                <a:lnTo>
                  <a:pt x="13714808" y="9463218"/>
                </a:lnTo>
                <a:lnTo>
                  <a:pt x="0" y="946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832392">
            <a:off x="-2413092" y="2386010"/>
            <a:ext cx="9612167" cy="5514981"/>
          </a:xfrm>
          <a:custGeom>
            <a:avLst/>
            <a:gdLst/>
            <a:ahLst/>
            <a:cxnLst/>
            <a:rect l="l" t="t" r="r" b="b"/>
            <a:pathLst>
              <a:path w="9612167" h="5514981">
                <a:moveTo>
                  <a:pt x="0" y="0"/>
                </a:moveTo>
                <a:lnTo>
                  <a:pt x="9612167" y="0"/>
                </a:lnTo>
                <a:lnTo>
                  <a:pt x="9612167" y="5514980"/>
                </a:lnTo>
                <a:lnTo>
                  <a:pt x="0" y="5514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96952" y="1054064"/>
            <a:ext cx="12003538" cy="9002653"/>
          </a:xfrm>
          <a:custGeom>
            <a:avLst/>
            <a:gdLst/>
            <a:ahLst/>
            <a:cxnLst/>
            <a:rect l="l" t="t" r="r" b="b"/>
            <a:pathLst>
              <a:path w="12003538" h="9002653">
                <a:moveTo>
                  <a:pt x="0" y="0"/>
                </a:moveTo>
                <a:lnTo>
                  <a:pt x="12003538" y="0"/>
                </a:lnTo>
                <a:lnTo>
                  <a:pt x="12003538" y="9002654"/>
                </a:lnTo>
                <a:lnTo>
                  <a:pt x="0" y="90026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706971" y="310892"/>
            <a:ext cx="8874057" cy="1435615"/>
            <a:chOff x="0" y="0"/>
            <a:chExt cx="2337200" cy="3781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7200" cy="378104"/>
            </a:xfrm>
            <a:custGeom>
              <a:avLst/>
              <a:gdLst/>
              <a:ahLst/>
              <a:cxnLst/>
              <a:rect l="l" t="t" r="r" b="b"/>
              <a:pathLst>
                <a:path w="2337200" h="378104">
                  <a:moveTo>
                    <a:pt x="2134000" y="0"/>
                  </a:moveTo>
                  <a:lnTo>
                    <a:pt x="0" y="0"/>
                  </a:lnTo>
                  <a:lnTo>
                    <a:pt x="203200" y="378104"/>
                  </a:lnTo>
                  <a:lnTo>
                    <a:pt x="2337200" y="378104"/>
                  </a:lnTo>
                  <a:lnTo>
                    <a:pt x="2134000" y="0"/>
                  </a:lnTo>
                  <a:close/>
                </a:path>
              </a:pathLst>
            </a:custGeom>
            <a:solidFill>
              <a:srgbClr val="0007A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5856" y="494532"/>
            <a:ext cx="16996286" cy="106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6314" dirty="0">
                <a:solidFill>
                  <a:srgbClr val="FFFFFF"/>
                </a:solidFill>
                <a:latin typeface="Oswald Bold"/>
              </a:rPr>
              <a:t>DIVERSIFICATION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557</Words>
  <Application>Microsoft Macintosh PowerPoint</Application>
  <PresentationFormat>Custom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Oswald</vt:lpstr>
      <vt:lpstr>Abhaya Libre Regular</vt:lpstr>
      <vt:lpstr>Abhaya Libre Regular Bold</vt:lpstr>
      <vt:lpstr>Calibri</vt:lpstr>
      <vt:lpstr>Oswald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FTG Financial - Financial Literacy | Concepts</dc:title>
  <cp:lastModifiedBy>Vanessa Yoh</cp:lastModifiedBy>
  <cp:revision>2</cp:revision>
  <dcterms:created xsi:type="dcterms:W3CDTF">2006-08-16T00:00:00Z</dcterms:created>
  <dcterms:modified xsi:type="dcterms:W3CDTF">2023-08-11T04:50:54Z</dcterms:modified>
  <dc:identifier>DAFmq16eJ2I</dc:identifier>
</cp:coreProperties>
</file>