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5585" y="1904702"/>
            <a:ext cx="6640830" cy="7962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6270"/>
              </a:lnSpc>
            </a:pPr>
            <a:r>
              <a:rPr sz="5700" b="1" i="0" u="none">
                <a:solidFill>
                  <a:srgbClr val="C5A059"/>
                </a:solidFill>
                <a:latin typeface="Prompt"/>
              </a:rPr>
              <a:t>NANJING JIGUANG</a:t>
            </a:r>
            <a:endParaRPr sz="57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500" y="3186707"/>
            <a:ext cx="9525000" cy="7179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sz="1950" b="0" i="0" u="none">
                <a:solidFill>
                  <a:srgbClr val="FFFFFF"/>
                </a:solidFill>
                <a:latin typeface="Lato"/>
              </a:rPr>
              <a:t>Exclusive Global Technical Licensor for Vertex Thailand – Automotive Workshop Engineering &amp; Matched Industrial Consumable Services</a:t>
            </a:r>
            <a:endParaRPr sz="1950" b="0" i="0" u="none">
              <a:solidFill>
                <a:srgbClr val="FFFFFF"/>
              </a:solidFill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6225" y="4533304"/>
            <a:ext cx="4019550" cy="24854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55"/>
              </a:lnSpc>
            </a:pPr>
            <a:r>
              <a:rPr sz="1350" b="0" i="0" u="none">
                <a:solidFill>
                  <a:srgbClr val="FFFFFF"/>
                </a:solidFill>
                <a:latin typeface="Prompt"/>
              </a:rPr>
              <a:t>ESTABLISHED 2009 | NANJING, CHINA</a:t>
            </a:r>
            <a:endParaRPr sz="1350" b="0" i="0" u="none">
              <a:solidFill>
                <a:srgbClr val="FFFFFF"/>
              </a:solidFill>
              <a:latin typeface="Prom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69083"/>
            <a:ext cx="3555950" cy="243423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50" y="2669083"/>
            <a:ext cx="3555950" cy="2434232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400" y="2669083"/>
            <a:ext cx="3556099" cy="243423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088" y="2954833"/>
            <a:ext cx="428625" cy="428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288" y="3526333"/>
            <a:ext cx="180022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5" b="1" i="0" u="none">
                <a:solidFill>
                  <a:srgbClr val="002D62"/>
                </a:solidFill>
                <a:latin typeface="Prompt"/>
              </a:rPr>
              <a:t>Engineering Design</a:t>
            </a:r>
            <a:endParaRPr sz="1405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50" y="3945433"/>
            <a:ext cx="2984450" cy="6625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Workshop layout and electromechanical construction standards developed by Nanjing base.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538" y="2954833"/>
            <a:ext cx="428625" cy="428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5743" y="3526333"/>
            <a:ext cx="172021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5" b="1" i="0" u="none">
                <a:solidFill>
                  <a:srgbClr val="002D62"/>
                </a:solidFill>
                <a:latin typeface="Prompt"/>
              </a:rPr>
              <a:t>Installation &amp; MRO</a:t>
            </a:r>
            <a:endParaRPr sz="1405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3700" y="3945433"/>
            <a:ext cx="2984450" cy="6625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All on-site technical training and maintenance provided under Nanjing HQ certification.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750" y="2954833"/>
            <a:ext cx="533400" cy="428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17322" y="3526333"/>
            <a:ext cx="2050256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5" b="1" i="0" u="none">
                <a:solidFill>
                  <a:srgbClr val="002D62"/>
                </a:solidFill>
                <a:latin typeface="Prompt"/>
              </a:rPr>
              <a:t>Consumable Matching</a:t>
            </a:r>
            <a:endParaRPr sz="1405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50150" y="3945433"/>
            <a:ext cx="2984599" cy="4417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Local Thai procurement based on Nanjing’s proprietary formulas for assembly plants.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THAI DBD SCOPE ALIGNMENT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917501"/>
            <a:ext cx="5286375" cy="3937396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1917501"/>
            <a:ext cx="5286375" cy="3937396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165151"/>
            <a:ext cx="4791075" cy="209550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5" y="2165151"/>
            <a:ext cx="4791075" cy="209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150" y="4403526"/>
            <a:ext cx="5030628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UII Industries Ltd (UK)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" y="4929306"/>
            <a:ext cx="4791075" cy="892175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Neither entity holds proprietary technical drawings &amp; core standards, and UII Industries Ltd (UK) will not provide independent technical authorization or on-site project guidance for Thailand’s factory projects.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1775" y="4403526"/>
            <a:ext cx="5030628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UII Lifting Solutions (US)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1775" y="4929306"/>
            <a:ext cx="4791075" cy="66929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UII Lifting Solutions (US) does not own any core technical IP, and shall not issue technical approvals or conduct on-site engineering supervision for Thai local projects.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pic>
        <p:nvPicPr>
          <p:cNvPr id="11" name="Picture 10" descr="/private/var/folders/q6/jpwd01kj6vqfrwkhk_b38bw00000gn/T/com.kingsoft.wpsoffice.mac/photoeditapp/20260720171823/temp.pngte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0103" y="2165151"/>
            <a:ext cx="4789170" cy="2095500"/>
          </a:xfrm>
          <a:prstGeom prst="rect">
            <a:avLst/>
          </a:prstGeom>
        </p:spPr>
      </p:pic>
      <p:pic>
        <p:nvPicPr>
          <p:cNvPr id="12" name="Picture 11" descr="/private/var/folders/q6/jpwd01kj6vqfrwkhk_b38bw00000gn/T/com.kingsoft.wpsoffice.mac/photoeditapp/20260720171950/temp.pngte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02413" y="2165151"/>
            <a:ext cx="4749800" cy="2095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GLOBAL LIAISON OFFICES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735609"/>
            <a:ext cx="11049000" cy="52566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451770"/>
            <a:ext cx="11049000" cy="2164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5793" y="1241226"/>
            <a:ext cx="3300412" cy="7905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4125" b="1" i="0" u="none">
                <a:solidFill>
                  <a:srgbClr val="C5A059"/>
                </a:solidFill>
                <a:latin typeface="Prompt"/>
              </a:rPr>
              <a:t>THANK YOU</a:t>
            </a:r>
            <a:endParaRPr sz="4125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9950" y="2288976"/>
            <a:ext cx="5372100" cy="30375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2390"/>
              </a:lnSpc>
            </a:pPr>
            <a:r>
              <a:rPr sz="1650" b="1" i="0" u="none">
                <a:solidFill>
                  <a:srgbClr val="002D62"/>
                </a:solidFill>
                <a:latin typeface="Lato"/>
              </a:rPr>
              <a:t>NANJING JIGUANG MACHINERY EQUIPMENT CO., LTD.</a:t>
            </a:r>
            <a:endParaRPr sz="165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775" y="2888009"/>
            <a:ext cx="3359050" cy="220860"/>
          </a:xfrm>
          <a:prstGeom prst="rect">
            <a:avLst/>
          </a:prstGeom>
          <a:noFill/>
        </p:spPr>
        <p:txBody>
          <a:bodyPr wrap="square" lIns="22860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jiguang-machinery.com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6325" y="2888009"/>
            <a:ext cx="3359199" cy="220860"/>
          </a:xfrm>
          <a:prstGeom prst="rect">
            <a:avLst/>
          </a:prstGeom>
          <a:noFill/>
        </p:spPr>
        <p:txBody>
          <a:bodyPr wrap="square" lIns="22860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info@jiguang-machinery.com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6025" y="2888009"/>
            <a:ext cx="3359050" cy="220860"/>
          </a:xfrm>
          <a:prstGeom prst="rect">
            <a:avLst/>
          </a:prstGeom>
          <a:noFill/>
        </p:spPr>
        <p:txBody>
          <a:bodyPr wrap="square" lIns="19050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0" i="0" u="none">
                <a:solidFill>
                  <a:srgbClr val="334155"/>
                </a:solidFill>
                <a:latin typeface="Lato"/>
              </a:rPr>
              <a:t>Vertex Thailand Co., Ltd.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317" y="3908375"/>
            <a:ext cx="1092136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350" b="1" i="0" u="none">
                <a:solidFill>
                  <a:srgbClr val="002D62"/>
                </a:solidFill>
                <a:latin typeface="Prompt"/>
              </a:rPr>
              <a:t>Mandatory DBD FBL Compliance Statement</a:t>
            </a:r>
            <a:endParaRPr sz="135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350" y="4308425"/>
            <a:ext cx="10401300" cy="10795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1415"/>
              </a:lnSpc>
            </a:pPr>
            <a:r>
              <a:rPr sz="1050" b="0" i="0" u="none">
                <a:solidFill>
                  <a:srgbClr val="475569"/>
                </a:solidFill>
                <a:latin typeface="Lato"/>
              </a:rPr>
              <a:t>All workshop electromechanical design drawings, equipment structures and matched industrial consumable technical specifications are independently researched and owned by </a:t>
            </a:r>
            <a:r>
              <a:rPr sz="1050" b="1" i="0" u="none">
                <a:solidFill>
                  <a:srgbClr val="475569"/>
                </a:solidFill>
                <a:latin typeface="Lato"/>
              </a:rPr>
              <a:t>Nanjing Jiguang Machinery Equipment Co., Ltd.</a:t>
            </a:r>
            <a:r>
              <a:rPr sz="1050" b="0" i="0" u="none">
                <a:solidFill>
                  <a:srgbClr val="475569"/>
                </a:solidFill>
                <a:latin typeface="Lato"/>
              </a:rPr>
              <a:t> VERTEX INDUSTRIAL SUPPLY &amp; ENGINEERING (THAILAND) CO.,LTD carries out local engineering and auxiliary material supply under exclusive permanent technical authorization. All hydraulic oil, mold release agent and protective packaging materials are purchased from </a:t>
            </a:r>
            <a:r>
              <a:rPr sz="1050" b="1" i="0" u="none">
                <a:solidFill>
                  <a:srgbClr val="475569"/>
                </a:solidFill>
                <a:latin typeface="Lato"/>
              </a:rPr>
              <a:t>qualified local Thai suppliers</a:t>
            </a:r>
            <a:r>
              <a:rPr sz="1050" b="0" i="0" u="none">
                <a:solidFill>
                  <a:srgbClr val="475569"/>
                </a:solidFill>
                <a:latin typeface="Lato"/>
              </a:rPr>
              <a:t> following Nanjing’s standards. These consumables are provided strictly as matching supporting accessories for self-operated factory renovation projects; independent wholesale, retail and sales to irrelevant third parties are </a:t>
            </a:r>
            <a:r>
              <a:rPr sz="1050" b="1" i="0" u="none">
                <a:solidFill>
                  <a:srgbClr val="475569"/>
                </a:solidFill>
                <a:latin typeface="Lato"/>
              </a:rPr>
              <a:t>completely prohibited</a:t>
            </a:r>
            <a:r>
              <a:rPr sz="1050" b="0" i="0" u="none">
                <a:solidFill>
                  <a:srgbClr val="475569"/>
                </a:solidFill>
                <a:latin typeface="Lato"/>
              </a:rPr>
              <a:t>. UK and US liaison offices hold no technical IP and do not participate in Thailand project operations.</a:t>
            </a:r>
            <a:endParaRPr sz="1050" b="0" i="0" u="none">
              <a:solidFill>
                <a:srgbClr val="475569"/>
              </a:solidFill>
              <a:latin typeface="Lato"/>
            </a:endParaRPr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475" y="2926109"/>
            <a:ext cx="152400" cy="15240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526" y="2926109"/>
            <a:ext cx="152400" cy="15240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675" y="2926109"/>
            <a:ext cx="1143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827460"/>
            <a:ext cx="5453062" cy="198730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7" y="1827460"/>
            <a:ext cx="5453062" cy="198730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957637"/>
            <a:ext cx="5453062" cy="1987301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37" y="3957637"/>
            <a:ext cx="5453062" cy="1987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150" y="2075110"/>
            <a:ext cx="5205650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Nanjing Jiguang (China)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" y="2598985"/>
            <a:ext cx="4957762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Technical Source: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Est. 2009. Sole IP owner for all workshop handling equipment and matched industrial consumable technical specifications.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087" y="2075110"/>
            <a:ext cx="5205650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Vertex Industrial (Thailand)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5087" y="2598985"/>
            <a:ext cx="4957762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Local Implementation: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Registered March 2026. Controlled by the same ultimate individual. Exclusive platform for authorized local project execution.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150" y="4205287"/>
            <a:ext cx="5205650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UII Industries Limited (UK)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150" y="4729162"/>
            <a:ext cx="4957762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European Brand Liaison: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Rebranded in 2023. Acts solely for brand communication. Zero R&amp;D, design, or formula development capacity.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5087" y="4205287"/>
            <a:ext cx="5205650" cy="3429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C5A059"/>
                </a:solidFill>
                <a:latin typeface="Prompt"/>
              </a:rPr>
              <a:t>UII Lifting Solutions Inc. (US)</a:t>
            </a:r>
            <a:endParaRPr sz="1800" b="1" i="0" u="none">
              <a:solidFill>
                <a:srgbClr val="C5A059"/>
              </a:solidFill>
              <a:latin typeface="Promp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5087" y="4729162"/>
            <a:ext cx="4957762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North American Affiliate: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Registered 2025. Focused strictly on brand consultation. No technical IP transfer or equity linkage with Nanjing Jiguang.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CORPORATE STRATEGIC ENTITIES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778049"/>
            <a:ext cx="9048750" cy="2486917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4503092"/>
            <a:ext cx="2889200" cy="1491257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25" y="4503092"/>
            <a:ext cx="2889200" cy="1491257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025" y="4503092"/>
            <a:ext cx="2889349" cy="149125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262" y="2063799"/>
            <a:ext cx="371475" cy="428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5710" y="2635299"/>
            <a:ext cx="4640580" cy="4095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2100" b="1" i="0" u="none">
                <a:solidFill>
                  <a:srgbClr val="002D62"/>
                </a:solidFill>
                <a:latin typeface="Prompt"/>
              </a:rPr>
              <a:t>Single Ultimate Natural Controller</a:t>
            </a:r>
            <a:endParaRPr sz="21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75" y="3225849"/>
            <a:ext cx="8477250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Holds majority shares and serves as Legal Representative for both Nanjing Jiguang Machinery Equipment Co., Ltd. and Vertex Industrial (Thailand) Co., Ltd.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9275" y="4931717"/>
            <a:ext cx="2393900" cy="6625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1" i="0" u="none">
                <a:solidFill>
                  <a:srgbClr val="334155"/>
                </a:solidFill>
                <a:latin typeface="Lato"/>
              </a:rPr>
              <a:t>Nanjing Jiguang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Core R&amp;D Center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(100% Owner of UK)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8975" y="4931717"/>
            <a:ext cx="2393900" cy="6625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1" i="0" u="none">
                <a:solidFill>
                  <a:srgbClr val="334155"/>
                </a:solidFill>
                <a:latin typeface="Lato"/>
              </a:rPr>
              <a:t>Vertex Thailand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Exclusive Local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Execution Platform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8675" y="4931717"/>
            <a:ext cx="2394049" cy="6625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740"/>
              </a:lnSpc>
            </a:pPr>
            <a:r>
              <a:rPr sz="1200" b="1" i="0" u="none">
                <a:solidFill>
                  <a:srgbClr val="334155"/>
                </a:solidFill>
                <a:latin typeface="Lato"/>
              </a:rPr>
              <a:t>UII US Office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Consultation Only</a:t>
            </a:r>
            <a:r>
              <a:t>
</a:t>
            </a:r>
            <a:r>
              <a:rPr sz="1200" b="0" i="0" u="none">
                <a:solidFill>
                  <a:srgbClr val="334155"/>
                </a:solidFill>
                <a:latin typeface="Lato"/>
              </a:rPr>
              <a:t> (No Cross-Equity)</a:t>
            </a:r>
            <a:endParaRPr sz="1200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GLOBAL OWNERSHIP ARCHITECTURE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62675" y="1756395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002D62"/>
          </a:solidFill>
          <a:ln w="28575">
            <a:solidFill>
              <a:srgbClr val="C5A0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95350" y="1491853"/>
            <a:ext cx="10725150" cy="2762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002D62"/>
                </a:solidFill>
                <a:latin typeface="Lato"/>
              </a:rPr>
              <a:t>2009</a:t>
            </a:r>
            <a:endParaRPr sz="180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350" y="1949053"/>
            <a:ext cx="10725150" cy="2623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Nanjing Jiguang founded; construction of core R&amp;D base for auto systems and consumable standards.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62675" y="2714104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002D62"/>
          </a:solidFill>
          <a:ln w="28575">
            <a:solidFill>
              <a:srgbClr val="C5A0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895350" y="2449562"/>
            <a:ext cx="10725150" cy="2762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002D62"/>
                </a:solidFill>
                <a:latin typeface="Lato"/>
              </a:rPr>
              <a:t>2023</a:t>
            </a:r>
            <a:endParaRPr sz="180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350" y="2906762"/>
            <a:ext cx="10725150" cy="2623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Completed acquisition of UK entity; renamed to UII Industries Limited for unified brand operation.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62675" y="3671813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002D62"/>
          </a:solidFill>
          <a:ln w="28575">
            <a:solidFill>
              <a:srgbClr val="C5A0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895350" y="3407271"/>
            <a:ext cx="10725150" cy="2762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002D62"/>
                </a:solidFill>
                <a:latin typeface="Lato"/>
              </a:rPr>
              <a:t>2025</a:t>
            </a:r>
            <a:endParaRPr sz="180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350" y="3864471"/>
            <a:ext cx="10725150" cy="2623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UII Lifting Solutions registered in US for North American market brand coordination.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62675" y="4629522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002D62"/>
          </a:solidFill>
          <a:ln w="28575">
            <a:solidFill>
              <a:srgbClr val="C5A0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895350" y="4364980"/>
            <a:ext cx="10725150" cy="2762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002D62"/>
                </a:solidFill>
                <a:latin typeface="Lato"/>
              </a:rPr>
              <a:t>March 2026</a:t>
            </a:r>
            <a:endParaRPr sz="180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5350" y="4822180"/>
            <a:ext cx="10725150" cy="2623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Vertex Industrial (Thailand) registered in Chonburi; controller ensures unified technical control.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62675" y="5587231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002D62"/>
          </a:solidFill>
          <a:ln w="28575">
            <a:solidFill>
              <a:srgbClr val="C5A0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95350" y="5322689"/>
            <a:ext cx="10725150" cy="2762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 i="0" u="none">
                <a:solidFill>
                  <a:srgbClr val="002D62"/>
                </a:solidFill>
                <a:latin typeface="Lato"/>
              </a:rPr>
              <a:t>July 2026</a:t>
            </a:r>
            <a:endParaRPr sz="1800" b="1" i="0" u="none">
              <a:solidFill>
                <a:srgbClr val="002D62"/>
              </a:solidFill>
              <a:latin typeface="Lat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350" y="5779889"/>
            <a:ext cx="10725150" cy="2623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Nanjing Jiguang issues permanent technical authorization to Vertex for full drawings and specs.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STRATEGIC GROWTH MILESTONES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1393626"/>
            <a:ext cx="5200650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TECHNICAL ORIGIN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2489001"/>
            <a:ext cx="4953000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Independently developed by internal R&amp;D team of Nanjing Jiguang Machinery Equipment Co., Ltd.</a:t>
            </a:r>
            <a:endParaRPr sz="1425" b="1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3375719"/>
            <a:ext cx="4953000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All electromechanical renovation designs, layout drawings, and construction standards are researched and owned by Nanjing Jiguang.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4524821"/>
            <a:ext cx="4953000" cy="78715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UK and US brand liaison offices hold no proprietary IP and do not participate in Thailand project implementation or technical transfer.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pic>
        <p:nvPicPr>
          <p:cNvPr id="7" name="Picture 6" descr="/private/var/folders/q6/jpwd01kj6vqfrwkhk_b38bw00000gn/T/com.kingsoft.wpsoffice.mac/picturecompress_20260720163723/output_1.pn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-20955"/>
            <a:ext cx="609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1981200"/>
            <a:ext cx="5286375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" y="2589014"/>
            <a:ext cx="5286375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Independently developed by internal R&amp;D team of Nanjing Jiguang Machinery Equipment Co., Ltd.</a:t>
            </a:r>
            <a:endParaRPr sz="1425" b="1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4658617"/>
            <a:ext cx="5286375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Matched industrial consumable technical standards are fully authorized to Vertex Thailand for supporting after-sales service.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pic>
        <p:nvPicPr>
          <p:cNvPr id="7" name="Picture 6" descr="/private/var/folders/q6/jpwd01kj6vqfrwkhk_b38bw00000gn/T/com.kingsoft.wpsoffice.mac/picturecompress_20260720163710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34125" y="1981200"/>
            <a:ext cx="5286375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7725" y="3302138"/>
            <a:ext cx="10477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25" b="0" i="0" u="none">
                <a:solidFill>
                  <a:srgbClr val="334155"/>
                </a:solidFill>
                <a:latin typeface="Lato"/>
              </a:rPr>
              <a:t>•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3304282"/>
            <a:ext cx="4905375" cy="524767"/>
          </a:xfrm>
          <a:prstGeom prst="rect">
            <a:avLst/>
          </a:prstGeom>
          <a:noFill/>
        </p:spPr>
        <p:txBody>
          <a:bodyPr wrap="square" lIns="104775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Hard Arm Manipulators: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Max 500kg lifting with precision torque control.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" y="3941206"/>
            <a:ext cx="10477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25" b="0" i="0" u="none">
                <a:solidFill>
                  <a:srgbClr val="334155"/>
                </a:solidFill>
                <a:latin typeface="Lato"/>
              </a:rPr>
              <a:t>•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3943350"/>
            <a:ext cx="4905375" cy="524767"/>
          </a:xfrm>
          <a:prstGeom prst="rect">
            <a:avLst/>
          </a:prstGeom>
          <a:noFill/>
        </p:spPr>
        <p:txBody>
          <a:bodyPr wrap="square" lIns="104775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Flexible Cable Units: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Optimized ergonomics for high-cycle assembly tasks.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HANDLING SOLUTIONS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文本框 13"/>
          <p:cNvSpPr txBox="1"/>
          <p:nvPr/>
        </p:nvSpPr>
        <p:spPr>
          <a:xfrm>
            <a:off x="906780" y="6428740"/>
            <a:ext cx="11015345" cy="356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2065"/>
              </a:lnSpc>
              <a:buClrTx/>
              <a:buSzTx/>
              <a:buFontTx/>
            </a:pPr>
            <a:r>
              <a:rPr sz="1200">
                <a:solidFill>
                  <a:srgbClr val="334155"/>
                </a:solidFill>
                <a:latin typeface="Lato"/>
              </a:rPr>
              <a:t>Consumables are only supplied as supporting accessories for factory renovation projects; separate independent sales is not permitted.</a:t>
            </a:r>
            <a:endParaRPr sz="1200">
              <a:solidFill>
                <a:srgbClr val="334155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981200"/>
            <a:ext cx="5286375" cy="3810000"/>
          </a:xfrm>
          <a:prstGeom prst="rect">
            <a:avLst/>
          </a:prstGeom>
        </p:spPr>
      </p:pic>
      <p:pic>
        <p:nvPicPr>
          <p:cNvPr id="4" name="Picture 3" descr="/private/var/folders/q6/jpwd01kj6vqfrwkhk_b38bw00000gn/T/com.kingsoft.wpsoffice.mac/picturecompress_20260720163732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" y="1981200"/>
            <a:ext cx="5286375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4125" y="2326630"/>
            <a:ext cx="5286375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Independently developed by internal R&amp;D team of Nanjing Jiguang Machinery Equipment Co., Ltd.</a:t>
            </a:r>
            <a:endParaRPr sz="1425" b="1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0350" y="3039754"/>
            <a:ext cx="10477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25" b="0" i="0" u="none">
                <a:solidFill>
                  <a:srgbClr val="334155"/>
                </a:solidFill>
                <a:latin typeface="Lato"/>
              </a:rPr>
              <a:t>•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25" y="3041898"/>
            <a:ext cx="4905375" cy="524767"/>
          </a:xfrm>
          <a:prstGeom prst="rect">
            <a:avLst/>
          </a:prstGeom>
          <a:noFill/>
        </p:spPr>
        <p:txBody>
          <a:bodyPr wrap="square" lIns="104775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KBK Aluminum Rails: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Ultra-smooth overhead tracks for car body and seat installation.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0350" y="3678822"/>
            <a:ext cx="104775" cy="2667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25" b="0" i="0" u="none">
                <a:solidFill>
                  <a:srgbClr val="334155"/>
                </a:solidFill>
                <a:latin typeface="Lato"/>
              </a:rPr>
              <a:t>•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5125" y="3680966"/>
            <a:ext cx="4905375" cy="524767"/>
          </a:xfrm>
          <a:prstGeom prst="rect">
            <a:avLst/>
          </a:prstGeom>
          <a:noFill/>
        </p:spPr>
        <p:txBody>
          <a:bodyPr wrap="square" lIns="104775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Anti-Torsion Arms:</a:t>
            </a:r>
            <a:r>
              <a:rPr sz="1425" b="0" i="0" u="none">
                <a:solidFill>
                  <a:srgbClr val="334155"/>
                </a:solidFill>
                <a:latin typeface="Lato"/>
              </a:rPr>
              <a:t> Specialized support for reactive high-torque assembly.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WORKSHOP RAIL SYSTEMS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906780" y="6428740"/>
            <a:ext cx="11015345" cy="356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2065"/>
              </a:lnSpc>
              <a:buClrTx/>
              <a:buSzTx/>
              <a:buFontTx/>
            </a:pPr>
            <a:r>
              <a:rPr sz="1200">
                <a:solidFill>
                  <a:srgbClr val="334155"/>
                </a:solidFill>
                <a:latin typeface="Lato"/>
              </a:rPr>
              <a:t>Consumables are only supplied as supporting accessories for factory renovation projects; separate independent sales is not permitted.</a:t>
            </a:r>
            <a:endParaRPr sz="1200">
              <a:solidFill>
                <a:srgbClr val="334155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2076450"/>
            <a:ext cx="3619500" cy="3619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4125" y="2393305"/>
            <a:ext cx="5286375" cy="5247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334155"/>
                </a:solidFill>
                <a:latin typeface="Lato"/>
              </a:rPr>
              <a:t>Independently developed by internal R&amp;D team of Nanjing Jiguang Machinery Equipment Co., Ltd.</a:t>
            </a:r>
            <a:endParaRPr sz="1425" b="1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125" y="3099048"/>
            <a:ext cx="5286375" cy="10591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0" i="0" u="none">
                <a:solidFill>
                  <a:srgbClr val="334155"/>
                </a:solidFill>
                <a:latin typeface="Lato"/>
              </a:rPr>
              <a:t>Vertex Thailand shall source all hydraulic oil, high-temperature mold release agent and protective packaging materials from qualified local Thai suppliers following Nanjing Jiguang’s proprietary technical standards.</a:t>
            </a:r>
            <a:endParaRPr sz="1425" b="0" i="0" u="none">
              <a:solidFill>
                <a:srgbClr val="334155"/>
              </a:solidFill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4125" y="4329558"/>
            <a:ext cx="5286375" cy="104953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2065"/>
              </a:lnSpc>
            </a:pPr>
            <a:r>
              <a:rPr sz="1425" b="1" i="0" u="none">
                <a:solidFill>
                  <a:srgbClr val="002D62"/>
                </a:solidFill>
                <a:latin typeface="Lato"/>
              </a:rPr>
              <a:t>All industrial consumables can only be provided as matching supporting accessories for self-operated factory renovation projects; independent wholesale, retail or separate sales are strictly prohibited.</a:t>
            </a:r>
            <a:endParaRPr sz="1425" b="1" i="0" u="none">
              <a:solidFill>
                <a:srgbClr val="002D62"/>
              </a:solidFill>
              <a:latin typeface="Lato"/>
            </a:endParaRPr>
          </a:p>
        </p:txBody>
      </p:sp>
      <p:pic>
        <p:nvPicPr>
          <p:cNvPr id="7" name="Picture 6" descr="/private/var/folders/q6/jpwd01kj6vqfrwkhk_b38bw00000gn/T/com.kingsoft.wpsoffice.mac/picturecompress_20260720171302/output_1.pngoutput_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44282" y="1950085"/>
            <a:ext cx="3780000" cy="37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CONSUMABLE TECHNOLOGY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1500" y="2097434"/>
            <a:ext cx="11049000" cy="3107977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" y="2097434"/>
          <a:ext cx="11048999" cy="3107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46"/>
                <a:gridCol w="5008066"/>
                <a:gridCol w="3862387"/>
              </a:tblGrid>
              <a:tr h="517996">
                <a:tc>
                  <a:txBody>
                    <a:bodyPr/>
                    <a:lstStyle/>
                    <a:p>
                      <a:pPr algn="l"/>
                      <a:r>
                        <a:rPr sz="1350" b="1" i="0" u="none">
                          <a:solidFill>
                            <a:srgbClr val="FFFFFF"/>
                          </a:solidFill>
                          <a:latin typeface="Prompt"/>
                        </a:rPr>
                        <a:t>Major Client</a:t>
                      </a:r>
                      <a:endParaRPr sz="1350" b="1" i="0" u="none">
                        <a:solidFill>
                          <a:srgbClr val="FFFFFF"/>
                        </a:solidFill>
                        <a:latin typeface="Prompt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50" b="1" i="0" u="none">
                          <a:solidFill>
                            <a:srgbClr val="FFFFFF"/>
                          </a:solidFill>
                          <a:latin typeface="Prompt"/>
                        </a:rPr>
                        <a:t>Nanjing Designed Scope</a:t>
                      </a:r>
                      <a:endParaRPr sz="1350" b="1" i="0" u="none">
                        <a:solidFill>
                          <a:srgbClr val="FFFFFF"/>
                        </a:solidFill>
                        <a:latin typeface="Prompt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D6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50" b="1" i="0" u="none">
                          <a:solidFill>
                            <a:srgbClr val="FFFFFF"/>
                          </a:solidFill>
                          <a:latin typeface="Prompt"/>
                        </a:rPr>
                        <a:t>Implementation Mode</a:t>
                      </a:r>
                      <a:endParaRPr sz="1350" b="1" i="0" u="none">
                        <a:solidFill>
                          <a:srgbClr val="FFFFFF"/>
                        </a:solidFill>
                        <a:latin typeface="Prompt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D62"/>
                    </a:solidFill>
                  </a:tcPr>
                </a:tc>
              </a:tr>
              <a:tr h="517996"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Changan Mazda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Aluminum Rail (800m) &amp; Torsion Arms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Integrated Workshop Renovation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7996"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Dongfeng Honda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14 Sets Flexible Manipulator Systems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Electromechanical Integration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7996"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Caterpillar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General Assembly Renovation Total Package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Full Plant Optimization Solution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7996"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NIO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Motor &amp; Stator Handling Manipulators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High-Precision EV Line Support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7997"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SAIC MAXUS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12 Sets Reaction Torsion Arm Systems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275" b="0" i="0" u="none">
                          <a:solidFill>
                            <a:srgbClr val="334155"/>
                          </a:solidFill>
                          <a:latin typeface="Lato"/>
                        </a:rPr>
                        <a:t>Workshop Productivity Support</a:t>
                      </a:r>
                      <a:endParaRPr sz="1275" b="0" i="0" u="none">
                        <a:solidFill>
                          <a:srgbClr val="334155"/>
                        </a:solidFill>
                        <a:latin typeface="Lato"/>
                      </a:endParaRPr>
                    </a:p>
                  </a:txBody>
                  <a:tcPr marL="63500" marR="635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500" y="5348287"/>
            <a:ext cx="11049000" cy="19332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1520"/>
              </a:lnSpc>
            </a:pPr>
            <a:r>
              <a:rPr sz="1050" b="0" i="0" u="none">
                <a:solidFill>
                  <a:srgbClr val="64748B"/>
                </a:solidFill>
                <a:latin typeface="Lato"/>
              </a:rPr>
              <a:t>*All renovation schemes designed by Nanjing Jiguang Machinery Equipment Co., Ltd. can be replicated by Vertex Thailand under exclusive technical license.</a:t>
            </a:r>
            <a:endParaRPr sz="1050" b="0" i="0" u="none">
              <a:solidFill>
                <a:srgbClr val="64748B"/>
              </a:solidFill>
              <a:latin typeface="Lat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" y="3147417"/>
            <a:ext cx="217854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2750046" y="3147417"/>
            <a:ext cx="500806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ectangle 7"/>
          <p:cNvSpPr/>
          <p:nvPr/>
        </p:nvSpPr>
        <p:spPr>
          <a:xfrm>
            <a:off x="7758112" y="3147417"/>
            <a:ext cx="3862387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Rectangle 8"/>
          <p:cNvSpPr/>
          <p:nvPr/>
        </p:nvSpPr>
        <p:spPr>
          <a:xfrm>
            <a:off x="571500" y="3658344"/>
            <a:ext cx="217854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2750046" y="3658344"/>
            <a:ext cx="500806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758112" y="3658344"/>
            <a:ext cx="3862387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Rectangle 11"/>
          <p:cNvSpPr/>
          <p:nvPr/>
        </p:nvSpPr>
        <p:spPr>
          <a:xfrm>
            <a:off x="571500" y="4169271"/>
            <a:ext cx="217854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Rectangle 12"/>
          <p:cNvSpPr/>
          <p:nvPr/>
        </p:nvSpPr>
        <p:spPr>
          <a:xfrm>
            <a:off x="2750046" y="4169271"/>
            <a:ext cx="500806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7758112" y="4169271"/>
            <a:ext cx="3862387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571500" y="4680198"/>
            <a:ext cx="217854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Rectangle 15"/>
          <p:cNvSpPr/>
          <p:nvPr/>
        </p:nvSpPr>
        <p:spPr>
          <a:xfrm>
            <a:off x="2750046" y="4680198"/>
            <a:ext cx="500806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Rectangle 16"/>
          <p:cNvSpPr/>
          <p:nvPr/>
        </p:nvSpPr>
        <p:spPr>
          <a:xfrm>
            <a:off x="7758112" y="4680198"/>
            <a:ext cx="3862387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571500" y="5191125"/>
            <a:ext cx="217854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2750046" y="5191125"/>
            <a:ext cx="5008066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Rectangle 19"/>
          <p:cNvSpPr/>
          <p:nvPr/>
        </p:nvSpPr>
        <p:spPr>
          <a:xfrm>
            <a:off x="7758112" y="5191125"/>
            <a:ext cx="3862387" cy="9525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762000" y="523875"/>
            <a:ext cx="11401425" cy="581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 i="0" u="none">
                <a:solidFill>
                  <a:srgbClr val="002D62"/>
                </a:solidFill>
                <a:latin typeface="Prompt"/>
              </a:rPr>
              <a:t>PROJECT MILESTONES</a:t>
            </a:r>
            <a:endParaRPr sz="3000" b="1" i="0" u="none">
              <a:solidFill>
                <a:srgbClr val="002D62"/>
              </a:solidFill>
              <a:latin typeface="Promp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" y="523875"/>
            <a:ext cx="95250" cy="581025"/>
          </a:xfrm>
          <a:prstGeom prst="rect">
            <a:avLst/>
          </a:prstGeom>
          <a:solidFill>
            <a:srgbClr val="C5A0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6023</Words>
  <Application>WPS 表格</Application>
  <PresentationFormat>On-screen Show (4:3)</PresentationFormat>
  <Paragraphs>182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宋体</vt:lpstr>
      <vt:lpstr>Wingdings</vt:lpstr>
      <vt:lpstr>Arial</vt:lpstr>
      <vt:lpstr>Prompt</vt:lpstr>
      <vt:lpstr>Thonburi</vt:lpstr>
      <vt:lpstr>Lato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joey</cp:lastModifiedBy>
  <cp:revision>8</cp:revision>
  <dcterms:created xsi:type="dcterms:W3CDTF">2026-07-20T09:26:08Z</dcterms:created>
  <dcterms:modified xsi:type="dcterms:W3CDTF">2026-07-20T09:26:08Z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8AFEC68490DECDB430D05D6A2263B70B_42</vt:lpwstr>
  </property>
  <property fmtid="{D5CDD505-2E9C-101B-9397-08002B2CF9AE}" pid="3" name="KSOProductBuildVer">
    <vt:lpwstr>2052-6.10.1.8873</vt:lpwstr>
  </property>
</Properties>
</file>