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6098E4-5FCD-4C97-B671-7712FDF9B703}" v="5" dt="2026-05-28T00:33:37.7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Severity</c:v>
                </c:pt>
              </c:strCache>
            </c:strRef>
          </c:tx>
          <c:spPr>
            <a:solidFill>
              <a:srgbClr val="F04438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Collision</c:v>
                </c:pt>
                <c:pt idx="1">
                  <c:v>Near miss</c:v>
                </c:pt>
                <c:pt idx="2">
                  <c:v>Instability</c:v>
                </c:pt>
                <c:pt idx="3">
                  <c:v>Blind spot</c:v>
                </c:pt>
                <c:pt idx="4">
                  <c:v>Hard brake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92</c:v>
                </c:pt>
                <c:pt idx="1">
                  <c:v>70</c:v>
                </c:pt>
                <c:pt idx="2">
                  <c:v>55</c:v>
                </c:pt>
                <c:pt idx="3">
                  <c:v>64</c:v>
                </c:pt>
                <c:pt idx="4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19-4280-9450-C3B8920C91B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Distance</c:v>
                </c:pt>
              </c:strCache>
            </c:strRef>
          </c:tx>
          <c:spPr>
            <a:ln w="25400" cap="flat">
              <a:solidFill>
                <a:srgbClr val="36E1B4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36E1B4"/>
              </a:solidFill>
              <a:ln w="9525" cap="flat">
                <a:solidFill>
                  <a:srgbClr val="36E1B4"/>
                </a:solidFill>
                <a:prstDash val="solid"/>
                <a:round/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0s</c:v>
                </c:pt>
                <c:pt idx="1">
                  <c:v>1s</c:v>
                </c:pt>
                <c:pt idx="2">
                  <c:v>2s</c:v>
                </c:pt>
                <c:pt idx="3">
                  <c:v>3s</c:v>
                </c:pt>
                <c:pt idx="4">
                  <c:v>4s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</c:v>
                </c:pt>
                <c:pt idx="1">
                  <c:v>2.2000000000000002</c:v>
                </c:pt>
                <c:pt idx="2">
                  <c:v>1.45</c:v>
                </c:pt>
                <c:pt idx="3">
                  <c:v>0.95</c:v>
                </c:pt>
                <c:pt idx="4">
                  <c:v>0.62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37-42D2-B90C-1CB741BC1F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</a:rPr>
              <a:t>Hazard mix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Events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FFB02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1157-42B2-9892-540BFD52E009}"/>
              </c:ext>
            </c:extLst>
          </c:dPt>
          <c:dPt>
            <c:idx val="1"/>
            <c:bubble3D val="0"/>
            <c:spPr>
              <a:solidFill>
                <a:srgbClr val="F0443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1157-42B2-9892-540BFD52E009}"/>
              </c:ext>
            </c:extLst>
          </c:dPt>
          <c:dPt>
            <c:idx val="2"/>
            <c:bubble3D val="0"/>
            <c:spPr>
              <a:solidFill>
                <a:srgbClr val="00C2F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1157-42B2-9892-540BFD52E009}"/>
              </c:ext>
            </c:extLst>
          </c:dPt>
          <c:dPt>
            <c:idx val="3"/>
            <c:bubble3D val="0"/>
            <c:spPr>
              <a:solidFill>
                <a:srgbClr val="36E1B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1157-42B2-9892-540BFD52E009}"/>
              </c:ext>
            </c:extLst>
          </c:dPt>
          <c:cat>
            <c:strRef>
              <c:f>Sheet1!$A$2:$A$5</c:f>
              <c:strCache>
                <c:ptCount val="4"/>
                <c:pt idx="0">
                  <c:v>Near miss</c:v>
                </c:pt>
                <c:pt idx="1">
                  <c:v>Collision</c:v>
                </c:pt>
                <c:pt idx="2">
                  <c:v>Blind spot</c:v>
                </c:pt>
                <c:pt idx="3">
                  <c:v>Instability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157-42B2-9892-540BFD52E0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</a:rPr>
              <a:t>Safety score trend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ln w="25400" cap="flat">
              <a:solidFill>
                <a:srgbClr val="26D07C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26D07C"/>
              </a:solidFill>
              <a:ln w="9525" cap="flat">
                <a:solidFill>
                  <a:srgbClr val="26D07C"/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Ride 1</c:v>
                </c:pt>
                <c:pt idx="1">
                  <c:v>Ride 2</c:v>
                </c:pt>
                <c:pt idx="2">
                  <c:v>Ride 3</c:v>
                </c:pt>
                <c:pt idx="3">
                  <c:v>Ride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68</c:v>
                </c:pt>
                <c:pt idx="1">
                  <c:v>74</c:v>
                </c:pt>
                <c:pt idx="2">
                  <c:v>81</c:v>
                </c:pt>
                <c:pt idx="3">
                  <c:v>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B71-4265-AD64-22EE89C769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</a:rPr>
              <a:t>Object frequency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Objects</c:v>
                </c:pt>
              </c:strCache>
            </c:strRef>
          </c:tx>
          <c:spPr>
            <a:solidFill>
              <a:srgbClr val="2558D8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Person</c:v>
                </c:pt>
                <c:pt idx="1">
                  <c:v>Car</c:v>
                </c:pt>
                <c:pt idx="2">
                  <c:v>Bike</c:v>
                </c:pt>
                <c:pt idx="3">
                  <c:v>Obstacle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DD-4DE2-992C-553D78E860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</a:rPr>
              <a:t>Revenue mix target</a:t>
            </a:r>
          </a:p>
        </c:rich>
      </c:tx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Mix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36E1B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6352-4F80-B88A-1622DB781F8F}"/>
              </c:ext>
            </c:extLst>
          </c:dPt>
          <c:dPt>
            <c:idx val="1"/>
            <c:bubble3D val="0"/>
            <c:spPr>
              <a:solidFill>
                <a:srgbClr val="2558D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6352-4F80-B88A-1622DB781F8F}"/>
              </c:ext>
            </c:extLst>
          </c:dPt>
          <c:dPt>
            <c:idx val="2"/>
            <c:bubble3D val="0"/>
            <c:spPr>
              <a:solidFill>
                <a:srgbClr val="FFB02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6352-4F80-B88A-1622DB781F8F}"/>
              </c:ext>
            </c:extLst>
          </c:dPt>
          <c:dPt>
            <c:idx val="3"/>
            <c:bubble3D val="0"/>
            <c:spPr>
              <a:solidFill>
                <a:srgbClr val="26D07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6352-4F80-B88A-1622DB781F8F}"/>
              </c:ext>
            </c:extLst>
          </c:dPt>
          <c:cat>
            <c:strRef>
              <c:f>Sheet1!$A$2:$A$5</c:f>
              <c:strCache>
                <c:ptCount val="4"/>
                <c:pt idx="0">
                  <c:v>Hardware margin</c:v>
                </c:pt>
                <c:pt idx="1">
                  <c:v>Analytics subscription</c:v>
                </c:pt>
                <c:pt idx="2">
                  <c:v>Pilot services</c:v>
                </c:pt>
                <c:pt idx="3">
                  <c:v>Licensing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40</c:v>
                </c:pt>
                <c:pt idx="2">
                  <c:v>15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352-4F80-B88A-1622DB781F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39701-98CB-4B34-8345-20B1165852B8}" type="datetimeFigureOut">
              <a:t>5/27/2026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98971-7460-4512-B784-6F741800489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3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85800" y="100584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0" b="1" dirty="0">
                <a:solidFill>
                  <a:srgbClr val="FFFFFF"/>
                </a:solidFill>
              </a:rPr>
              <a:t>HCAS</a:t>
            </a:r>
            <a:endParaRPr lang="en-US" sz="5800" dirty="0"/>
          </a:p>
        </p:txBody>
      </p:sp>
      <p:sp>
        <p:nvSpPr>
          <p:cNvPr id="7" name="Text 5"/>
          <p:cNvSpPr/>
          <p:nvPr/>
        </p:nvSpPr>
        <p:spPr>
          <a:xfrm>
            <a:off x="713232" y="1755648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6E1B4"/>
                </a:solidFill>
              </a:rPr>
              <a:t>Human Collision Avoidance System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2331720"/>
            <a:ext cx="5669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E7ECF7"/>
                </a:solidFill>
              </a:rPr>
              <a:t>A personal active safety layer for micromobility, aging-in-place, workplace mobility, and insurance risk analytics.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77240" y="3401568"/>
            <a:ext cx="1325880" cy="329184"/>
          </a:xfrm>
          <a:prstGeom prst="roundRect">
            <a:avLst>
              <a:gd name="adj" fmla="val 22222"/>
            </a:avLst>
          </a:prstGeom>
          <a:solidFill>
            <a:srgbClr val="2558D8"/>
          </a:solidFill>
          <a:ln w="12700">
            <a:solidFill>
              <a:srgbClr val="2A3556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50392" y="3483864"/>
            <a:ext cx="117957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AI perception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2240280" y="3401568"/>
            <a:ext cx="1371600" cy="329184"/>
          </a:xfrm>
          <a:prstGeom prst="roundRect">
            <a:avLst>
              <a:gd name="adj" fmla="val 22222"/>
            </a:avLst>
          </a:prstGeom>
          <a:solidFill>
            <a:srgbClr val="2558D8"/>
          </a:solidFill>
          <a:ln w="12700">
            <a:solidFill>
              <a:srgbClr val="2A3556">
                <a:alpha val="7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313432" y="3483864"/>
            <a:ext cx="122529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Depth sensing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3767328" y="3401568"/>
            <a:ext cx="1188720" cy="329184"/>
          </a:xfrm>
          <a:prstGeom prst="roundRect">
            <a:avLst>
              <a:gd name="adj" fmla="val 22222"/>
            </a:avLst>
          </a:prstGeom>
          <a:solidFill>
            <a:srgbClr val="2558D8"/>
          </a:solidFill>
          <a:ln w="12700">
            <a:solidFill>
              <a:srgbClr val="2A3556">
                <a:alpha val="7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840480" y="3483864"/>
            <a:ext cx="104241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IMU fusion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5074920" y="3401568"/>
            <a:ext cx="1371600" cy="329184"/>
          </a:xfrm>
          <a:prstGeom prst="roundRect">
            <a:avLst>
              <a:gd name="adj" fmla="val 22222"/>
            </a:avLst>
          </a:prstGeom>
          <a:solidFill>
            <a:srgbClr val="2558D8"/>
          </a:solidFill>
          <a:ln w="12700">
            <a:solidFill>
              <a:srgbClr val="2A3556">
                <a:alpha val="7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148072" y="3483864"/>
            <a:ext cx="122529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GPS analytics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7406640" y="914400"/>
            <a:ext cx="3977640" cy="4251960"/>
          </a:xfrm>
          <a:prstGeom prst="roundRect">
            <a:avLst>
              <a:gd name="adj" fmla="val 2759"/>
            </a:avLst>
          </a:prstGeom>
          <a:solidFill>
            <a:srgbClr val="111A34"/>
          </a:solidFill>
          <a:ln w="12700">
            <a:solidFill>
              <a:srgbClr val="2A355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26680" y="1225296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Current prototype status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7726680" y="1737360"/>
            <a:ext cx="3246120" cy="713232"/>
          </a:xfrm>
          <a:prstGeom prst="roundRect">
            <a:avLst>
              <a:gd name="adj" fmla="val 12821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726680" y="1737360"/>
            <a:ext cx="54864" cy="713232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891272" y="190195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Jetson Nano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7891272" y="2249424"/>
            <a:ext cx="2926080" cy="5486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RealSense depth + OpenCV DNN object recognition</a:t>
            </a:r>
            <a:endParaRPr lang="en-US" sz="980" dirty="0"/>
          </a:p>
        </p:txBody>
      </p:sp>
      <p:sp>
        <p:nvSpPr>
          <p:cNvPr id="23" name="Shape 21"/>
          <p:cNvSpPr/>
          <p:nvPr/>
        </p:nvSpPr>
        <p:spPr>
          <a:xfrm>
            <a:off x="7726680" y="2578608"/>
            <a:ext cx="3246120" cy="713232"/>
          </a:xfrm>
          <a:prstGeom prst="roundRect">
            <a:avLst>
              <a:gd name="adj" fmla="val 12821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726680" y="2578608"/>
            <a:ext cx="54864" cy="713232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891272" y="274320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ESP32-S3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891272" y="3090672"/>
            <a:ext cx="2926080" cy="5486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IMU events + UART + Wi-Fi telemetry</a:t>
            </a:r>
            <a:endParaRPr lang="en-US" sz="980" dirty="0"/>
          </a:p>
        </p:txBody>
      </p:sp>
      <p:sp>
        <p:nvSpPr>
          <p:cNvPr id="27" name="Shape 25"/>
          <p:cNvSpPr/>
          <p:nvPr/>
        </p:nvSpPr>
        <p:spPr>
          <a:xfrm>
            <a:off x="7726680" y="3419856"/>
            <a:ext cx="3246120" cy="713232"/>
          </a:xfrm>
          <a:prstGeom prst="roundRect">
            <a:avLst>
              <a:gd name="adj" fmla="val 12821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726680" y="3419856"/>
            <a:ext cx="54864" cy="713232"/>
          </a:xfrm>
          <a:prstGeom prst="rect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891272" y="3584448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Mobile + Web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7891272" y="3931920"/>
            <a:ext cx="2926080" cy="5486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GPS CSV logger + insurance analytics dashboard</a:t>
            </a:r>
            <a:endParaRPr lang="en-US" sz="980" dirty="0"/>
          </a:p>
        </p:txBody>
      </p:sp>
      <p:sp>
        <p:nvSpPr>
          <p:cNvPr id="31" name="Text 29"/>
          <p:cNvSpPr/>
          <p:nvPr/>
        </p:nvSpPr>
        <p:spPr>
          <a:xfrm>
            <a:off x="749808" y="525780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Prepared for investor, grant, and pilot partner discussions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02920" y="384048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Grant and non-dilutive funding roadmap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Target programs that match embedded AI, aging-in-place, mobility safety, and applied R&amp;D.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10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685800" y="1417320"/>
            <a:ext cx="5166360" cy="1051560"/>
          </a:xfrm>
          <a:prstGeom prst="roundRect">
            <a:avLst>
              <a:gd name="adj" fmla="val 8696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85800" y="1417320"/>
            <a:ext cx="54864" cy="1051560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1581912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NRC IRAP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50392" y="1929384"/>
            <a:ext cx="484632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SME productization + advisory + R&amp;D funding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Best first contact</a:t>
            </a:r>
            <a:endParaRPr lang="en-US" sz="980" dirty="0"/>
          </a:p>
        </p:txBody>
      </p:sp>
      <p:sp>
        <p:nvSpPr>
          <p:cNvPr id="13" name="Shape 11"/>
          <p:cNvSpPr/>
          <p:nvPr/>
        </p:nvSpPr>
        <p:spPr>
          <a:xfrm>
            <a:off x="6355080" y="1417320"/>
            <a:ext cx="5166360" cy="1051560"/>
          </a:xfrm>
          <a:prstGeom prst="roundRect">
            <a:avLst>
              <a:gd name="adj" fmla="val 8696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355080" y="1417320"/>
            <a:ext cx="54864" cy="1051560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19672" y="1581912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NRC Aging in Place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519672" y="1929384"/>
            <a:ext cx="484632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AgeTech, safe aging, living labs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Partner-based pilot fit</a:t>
            </a:r>
            <a:endParaRPr lang="en-US" sz="980" dirty="0"/>
          </a:p>
        </p:txBody>
      </p:sp>
      <p:sp>
        <p:nvSpPr>
          <p:cNvPr id="17" name="Shape 15"/>
          <p:cNvSpPr/>
          <p:nvPr/>
        </p:nvSpPr>
        <p:spPr>
          <a:xfrm>
            <a:off x="685800" y="2834640"/>
            <a:ext cx="5166360" cy="1051560"/>
          </a:xfrm>
          <a:prstGeom prst="roundRect">
            <a:avLst>
              <a:gd name="adj" fmla="val 8696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85800" y="2834640"/>
            <a:ext cx="54864" cy="1051560"/>
          </a:xfrm>
          <a:prstGeom prst="rect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50392" y="2999232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CABHI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50392" y="3346704"/>
            <a:ext cx="484632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Aging/brain health innovation adoption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Care partner required</a:t>
            </a:r>
            <a:endParaRPr lang="en-US" sz="980" dirty="0"/>
          </a:p>
        </p:txBody>
      </p:sp>
      <p:sp>
        <p:nvSpPr>
          <p:cNvPr id="21" name="Shape 19"/>
          <p:cNvSpPr/>
          <p:nvPr/>
        </p:nvSpPr>
        <p:spPr>
          <a:xfrm>
            <a:off x="6355080" y="2834640"/>
            <a:ext cx="5166360" cy="1051560"/>
          </a:xfrm>
          <a:prstGeom prst="roundRect">
            <a:avLst>
              <a:gd name="adj" fmla="val 8696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355080" y="2834640"/>
            <a:ext cx="54864" cy="1051560"/>
          </a:xfrm>
          <a:prstGeom prst="rect">
            <a:avLst/>
          </a:prstGeom>
          <a:solidFill>
            <a:srgbClr val="26D07C"/>
          </a:solidFill>
          <a:ln w="12700">
            <a:solidFill>
              <a:srgbClr val="26D07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19672" y="2999232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Mitacs Accelerate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519672" y="3346704"/>
            <a:ext cx="484632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University R&amp;D internships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Sensor fusion / validation</a:t>
            </a:r>
            <a:endParaRPr lang="en-US" sz="980" dirty="0"/>
          </a:p>
        </p:txBody>
      </p:sp>
      <p:sp>
        <p:nvSpPr>
          <p:cNvPr id="25" name="Shape 23"/>
          <p:cNvSpPr/>
          <p:nvPr/>
        </p:nvSpPr>
        <p:spPr>
          <a:xfrm>
            <a:off x="685800" y="4251960"/>
            <a:ext cx="5166360" cy="1051560"/>
          </a:xfrm>
          <a:prstGeom prst="roundRect">
            <a:avLst>
              <a:gd name="adj" fmla="val 8696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85800" y="4251960"/>
            <a:ext cx="54864" cy="1051560"/>
          </a:xfrm>
          <a:prstGeom prst="rect">
            <a:avLst/>
          </a:prstGeom>
          <a:solidFill>
            <a:srgbClr val="2558D8"/>
          </a:solidFill>
          <a:ln w="12700">
            <a:solidFill>
              <a:srgbClr val="2558D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0392" y="4416552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OCI / Ontario programs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50392" y="4764024"/>
            <a:ext cx="484632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Digital health, critical technologies, commercialization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Ontario-based scaling</a:t>
            </a:r>
            <a:endParaRPr lang="en-US" sz="980" dirty="0"/>
          </a:p>
        </p:txBody>
      </p:sp>
      <p:sp>
        <p:nvSpPr>
          <p:cNvPr id="29" name="Shape 27"/>
          <p:cNvSpPr/>
          <p:nvPr/>
        </p:nvSpPr>
        <p:spPr>
          <a:xfrm>
            <a:off x="6355080" y="4251960"/>
            <a:ext cx="5166360" cy="1051560"/>
          </a:xfrm>
          <a:prstGeom prst="roundRect">
            <a:avLst>
              <a:gd name="adj" fmla="val 8696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355080" y="4251960"/>
            <a:ext cx="54864" cy="1051560"/>
          </a:xfrm>
          <a:prstGeom prst="rect">
            <a:avLst/>
          </a:prstGeom>
          <a:solidFill>
            <a:srgbClr val="F04438"/>
          </a:solidFill>
          <a:ln w="12700">
            <a:solidFill>
              <a:srgbClr val="F0443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519672" y="4416552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Transport Canada ERSTPP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519672" y="4764024"/>
            <a:ext cx="484632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Road safety tools, ADAS, CAV, safety projects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Future call / partner route</a:t>
            </a:r>
            <a:endParaRPr lang="en-US" sz="980" dirty="0"/>
          </a:p>
        </p:txBody>
      </p:sp>
      <p:sp>
        <p:nvSpPr>
          <p:cNvPr id="33" name="Text 31"/>
          <p:cNvSpPr/>
          <p:nvPr/>
        </p:nvSpPr>
        <p:spPr>
          <a:xfrm>
            <a:off x="521208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B8C1D9"/>
                </a:solidFill>
              </a:rPr>
              <a:t>Sources: NRC IRAP, NRC Aging in Place, CABHI, Mitacs, OCI, Transport Canada ERSTPP program pages.</a:t>
            </a:r>
            <a:endParaRPr lang="en-US" sz="68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02920" y="384048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Validation plan: from controlled tests to pilot evidence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The next technical milestone is not more features; it is defensible data.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11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005840" y="1600200"/>
            <a:ext cx="658368" cy="658368"/>
          </a:xfrm>
          <a:prstGeom prst="ellipse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1773936"/>
            <a:ext cx="658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48640" y="2514600"/>
            <a:ext cx="1737360" cy="1325880"/>
          </a:xfrm>
          <a:prstGeom prst="roundRect">
            <a:avLst>
              <a:gd name="adj" fmla="val 6897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2514600"/>
            <a:ext cx="54864" cy="1325880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13232" y="2679192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Bench verification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13232" y="3026664"/>
            <a:ext cx="1417320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Camera recognition, UART, IMU, app and dashboard</a:t>
            </a:r>
            <a:endParaRPr lang="en-US" sz="980" dirty="0"/>
          </a:p>
        </p:txBody>
      </p:sp>
      <p:sp>
        <p:nvSpPr>
          <p:cNvPr id="15" name="Shape 13"/>
          <p:cNvSpPr/>
          <p:nvPr/>
        </p:nvSpPr>
        <p:spPr>
          <a:xfrm>
            <a:off x="1691640" y="1929384"/>
            <a:ext cx="1828800" cy="0"/>
          </a:xfrm>
          <a:prstGeom prst="line">
            <a:avLst/>
          </a:prstGeom>
          <a:noFill/>
          <a:ln w="25400">
            <a:solidFill>
              <a:srgbClr val="B8C1D9"/>
            </a:solidFill>
            <a:prstDash val="solid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3703320" y="1600200"/>
            <a:ext cx="658368" cy="658368"/>
          </a:xfrm>
          <a:prstGeom prst="ellipse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703320" y="1773936"/>
            <a:ext cx="658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246120" y="2514600"/>
            <a:ext cx="1737360" cy="1325880"/>
          </a:xfrm>
          <a:prstGeom prst="roundRect">
            <a:avLst>
              <a:gd name="adj" fmla="val 6897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246120" y="2514600"/>
            <a:ext cx="54864" cy="1325880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10712" y="2679192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Controlled scenarios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410712" y="3026664"/>
            <a:ext cx="1417320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Person/car/bike approach, braking, tilt, near-miss</a:t>
            </a:r>
            <a:endParaRPr lang="en-US" sz="980" dirty="0"/>
          </a:p>
        </p:txBody>
      </p:sp>
      <p:sp>
        <p:nvSpPr>
          <p:cNvPr id="22" name="Shape 20"/>
          <p:cNvSpPr/>
          <p:nvPr/>
        </p:nvSpPr>
        <p:spPr>
          <a:xfrm>
            <a:off x="4389120" y="1929384"/>
            <a:ext cx="1828800" cy="0"/>
          </a:xfrm>
          <a:prstGeom prst="line">
            <a:avLst/>
          </a:prstGeom>
          <a:noFill/>
          <a:ln w="25400">
            <a:solidFill>
              <a:srgbClr val="B8C1D9"/>
            </a:solidFill>
            <a:prstDash val="solid"/>
            <a:tailEnd type="triangle"/>
          </a:ln>
        </p:spPr>
      </p:sp>
      <p:sp>
        <p:nvSpPr>
          <p:cNvPr id="23" name="Shape 21"/>
          <p:cNvSpPr/>
          <p:nvPr/>
        </p:nvSpPr>
        <p:spPr>
          <a:xfrm>
            <a:off x="6400800" y="1600200"/>
            <a:ext cx="658368" cy="658368"/>
          </a:xfrm>
          <a:prstGeom prst="ellipse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0" y="1773936"/>
            <a:ext cx="658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943600" y="2514600"/>
            <a:ext cx="1737360" cy="1325880"/>
          </a:xfrm>
          <a:prstGeom prst="roundRect">
            <a:avLst>
              <a:gd name="adj" fmla="val 6897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943600" y="2514600"/>
            <a:ext cx="54864" cy="1325880"/>
          </a:xfrm>
          <a:prstGeom prst="rect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108192" y="2679192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E-bike field data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108192" y="3026664"/>
            <a:ext cx="1417320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CSV rides across low/medium/high risk routes</a:t>
            </a:r>
            <a:endParaRPr lang="en-US" sz="980" dirty="0"/>
          </a:p>
        </p:txBody>
      </p:sp>
      <p:sp>
        <p:nvSpPr>
          <p:cNvPr id="29" name="Shape 27"/>
          <p:cNvSpPr/>
          <p:nvPr/>
        </p:nvSpPr>
        <p:spPr>
          <a:xfrm>
            <a:off x="7086600" y="1929384"/>
            <a:ext cx="1828800" cy="0"/>
          </a:xfrm>
          <a:prstGeom prst="line">
            <a:avLst/>
          </a:prstGeom>
          <a:noFill/>
          <a:ln w="25400">
            <a:solidFill>
              <a:srgbClr val="B8C1D9"/>
            </a:solidFill>
            <a:prstDash val="solid"/>
            <a:tailEnd type="triangle"/>
          </a:ln>
        </p:spPr>
      </p:sp>
      <p:sp>
        <p:nvSpPr>
          <p:cNvPr id="30" name="Shape 28"/>
          <p:cNvSpPr/>
          <p:nvPr/>
        </p:nvSpPr>
        <p:spPr>
          <a:xfrm>
            <a:off x="9098280" y="1600200"/>
            <a:ext cx="658368" cy="658368"/>
          </a:xfrm>
          <a:prstGeom prst="ellipse">
            <a:avLst/>
          </a:prstGeom>
          <a:solidFill>
            <a:srgbClr val="26D07C"/>
          </a:solidFill>
          <a:ln w="12700">
            <a:solidFill>
              <a:srgbClr val="26D07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098280" y="1773936"/>
            <a:ext cx="658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8641080" y="2514600"/>
            <a:ext cx="1737360" cy="1325880"/>
          </a:xfrm>
          <a:prstGeom prst="roundRect">
            <a:avLst>
              <a:gd name="adj" fmla="val 6897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8641080" y="2514600"/>
            <a:ext cx="54864" cy="1325880"/>
          </a:xfrm>
          <a:prstGeom prst="rect">
            <a:avLst/>
          </a:prstGeom>
          <a:solidFill>
            <a:srgbClr val="26D07C"/>
          </a:solidFill>
          <a:ln w="12700">
            <a:solidFill>
              <a:srgbClr val="26D07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805672" y="2679192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Pilot dataset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8805672" y="3026664"/>
            <a:ext cx="1417320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20-50 users or fleet vehicles with safety report outputs</a:t>
            </a:r>
            <a:endParaRPr lang="en-US" sz="980" dirty="0"/>
          </a:p>
        </p:txBody>
      </p:sp>
      <p:sp>
        <p:nvSpPr>
          <p:cNvPr id="36" name="Shape 34"/>
          <p:cNvSpPr/>
          <p:nvPr/>
        </p:nvSpPr>
        <p:spPr>
          <a:xfrm>
            <a:off x="1051560" y="4709160"/>
            <a:ext cx="9966960" cy="777240"/>
          </a:xfrm>
          <a:prstGeom prst="roundRect">
            <a:avLst>
              <a:gd name="adj" fmla="val 11765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051560" y="4709160"/>
            <a:ext cx="54864" cy="777240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216152" y="4873752"/>
            <a:ext cx="9646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Validation outputs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1216152" y="5221224"/>
            <a:ext cx="9646920" cy="1188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Latency, false-positive rate, detection confidence, event rate per minute/km, rider safety score, and incident replay evidence.</a:t>
            </a:r>
            <a:endParaRPr lang="en-US" sz="980" dirty="0"/>
          </a:p>
        </p:txBody>
      </p:sp>
      <p:sp>
        <p:nvSpPr>
          <p:cNvPr id="40" name="Text 38"/>
          <p:cNvSpPr/>
          <p:nvPr/>
        </p:nvSpPr>
        <p:spPr>
          <a:xfrm>
            <a:off x="521208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B8C1D9"/>
                </a:solidFill>
              </a:rPr>
              <a:t>Sources: HCAS Overall Update development phases; Personal Active Safety safety case template.</a:t>
            </a:r>
            <a:endParaRPr lang="en-US" sz="6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23796" y="446678"/>
            <a:ext cx="9591597" cy="4010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Differentiation: not a camera demo - a safety intelligence stack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HCAS combines local active safety with structured evidence and analytics.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12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234440"/>
            <a:ext cx="3246120" cy="1234440"/>
          </a:xfrm>
          <a:prstGeom prst="roundRect">
            <a:avLst>
              <a:gd name="adj" fmla="val 7407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234440"/>
            <a:ext cx="54864" cy="1234440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96112" y="139903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Depth-aware perception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96112" y="1746504"/>
            <a:ext cx="2926080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not 2D camera-only</a:t>
            </a:r>
            <a:endParaRPr lang="en-US" sz="980" dirty="0"/>
          </a:p>
        </p:txBody>
      </p:sp>
      <p:sp>
        <p:nvSpPr>
          <p:cNvPr id="13" name="Shape 11"/>
          <p:cNvSpPr/>
          <p:nvPr/>
        </p:nvSpPr>
        <p:spPr>
          <a:xfrm>
            <a:off x="4480560" y="1234440"/>
            <a:ext cx="3246120" cy="1234440"/>
          </a:xfrm>
          <a:prstGeom prst="roundRect">
            <a:avLst>
              <a:gd name="adj" fmla="val 7407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480560" y="1234440"/>
            <a:ext cx="54864" cy="1234440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45152" y="139903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Motion context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645152" y="1746504"/>
            <a:ext cx="2926080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IMU validates falls, impacts and instability</a:t>
            </a:r>
            <a:endParaRPr lang="en-US" sz="980" dirty="0"/>
          </a:p>
        </p:txBody>
      </p:sp>
      <p:sp>
        <p:nvSpPr>
          <p:cNvPr id="17" name="Shape 15"/>
          <p:cNvSpPr/>
          <p:nvPr/>
        </p:nvSpPr>
        <p:spPr>
          <a:xfrm>
            <a:off x="8229600" y="1234440"/>
            <a:ext cx="3246120" cy="1234440"/>
          </a:xfrm>
          <a:prstGeom prst="roundRect">
            <a:avLst>
              <a:gd name="adj" fmla="val 7407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229600" y="1234440"/>
            <a:ext cx="54864" cy="1234440"/>
          </a:xfrm>
          <a:prstGeom prst="rect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94192" y="139903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Local safety path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394192" y="1746504"/>
            <a:ext cx="2926080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critical warning logic works offline</a:t>
            </a:r>
            <a:endParaRPr lang="en-US" sz="980" dirty="0"/>
          </a:p>
        </p:txBody>
      </p:sp>
      <p:sp>
        <p:nvSpPr>
          <p:cNvPr id="21" name="Shape 19"/>
          <p:cNvSpPr/>
          <p:nvPr/>
        </p:nvSpPr>
        <p:spPr>
          <a:xfrm>
            <a:off x="731520" y="3108960"/>
            <a:ext cx="3246120" cy="1234440"/>
          </a:xfrm>
          <a:prstGeom prst="roundRect">
            <a:avLst>
              <a:gd name="adj" fmla="val 7407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31520" y="3108960"/>
            <a:ext cx="54864" cy="1234440"/>
          </a:xfrm>
          <a:prstGeom prst="rect">
            <a:avLst/>
          </a:prstGeom>
          <a:solidFill>
            <a:srgbClr val="26D07C"/>
          </a:solidFill>
          <a:ln w="12700">
            <a:solidFill>
              <a:srgbClr val="26D07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96112" y="327355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Analytics layer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96112" y="3621024"/>
            <a:ext cx="2926080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CSV-to-dashboard risk profiling</a:t>
            </a:r>
            <a:endParaRPr lang="en-US" sz="980" dirty="0"/>
          </a:p>
        </p:txBody>
      </p:sp>
      <p:sp>
        <p:nvSpPr>
          <p:cNvPr id="25" name="Shape 23"/>
          <p:cNvSpPr/>
          <p:nvPr/>
        </p:nvSpPr>
        <p:spPr>
          <a:xfrm>
            <a:off x="4480560" y="3108960"/>
            <a:ext cx="3246120" cy="1234440"/>
          </a:xfrm>
          <a:prstGeom prst="roundRect">
            <a:avLst>
              <a:gd name="adj" fmla="val 7407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480560" y="3108960"/>
            <a:ext cx="54864" cy="1234440"/>
          </a:xfrm>
          <a:prstGeom prst="rect">
            <a:avLst/>
          </a:prstGeom>
          <a:solidFill>
            <a:srgbClr val="2558D8"/>
          </a:solidFill>
          <a:ln w="12700">
            <a:solidFill>
              <a:srgbClr val="2558D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645152" y="327355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Multiple markets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645152" y="3621024"/>
            <a:ext cx="2926080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mobility, insurance, aging, workplace</a:t>
            </a:r>
            <a:endParaRPr lang="en-US" sz="980" dirty="0"/>
          </a:p>
        </p:txBody>
      </p:sp>
      <p:sp>
        <p:nvSpPr>
          <p:cNvPr id="29" name="Shape 27"/>
          <p:cNvSpPr/>
          <p:nvPr/>
        </p:nvSpPr>
        <p:spPr>
          <a:xfrm>
            <a:off x="8229600" y="3108960"/>
            <a:ext cx="3246120" cy="1234440"/>
          </a:xfrm>
          <a:prstGeom prst="roundRect">
            <a:avLst>
              <a:gd name="adj" fmla="val 7407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229600" y="3108960"/>
            <a:ext cx="54864" cy="1234440"/>
          </a:xfrm>
          <a:prstGeom prst="rect">
            <a:avLst/>
          </a:prstGeom>
          <a:solidFill>
            <a:srgbClr val="F04438"/>
          </a:solidFill>
          <a:ln w="12700">
            <a:solidFill>
              <a:srgbClr val="F0443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394192" y="327355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Prototype proof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8394192" y="3621024"/>
            <a:ext cx="2926080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working end-to-end pipeline</a:t>
            </a:r>
            <a:endParaRPr lang="en-US" sz="980" dirty="0"/>
          </a:p>
        </p:txBody>
      </p:sp>
      <p:sp>
        <p:nvSpPr>
          <p:cNvPr id="33" name="Text 31"/>
          <p:cNvSpPr/>
          <p:nvPr/>
        </p:nvSpPr>
        <p:spPr>
          <a:xfrm>
            <a:off x="521208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B8C1D9"/>
                </a:solidFill>
              </a:rPr>
              <a:t>Sources: Current implementation; uploaded HCAS architecture and strategy documents.</a:t>
            </a:r>
            <a:endParaRPr lang="en-US" sz="68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13358" y="342295"/>
            <a:ext cx="8860912" cy="49498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/>
                <a:ea typeface="Aptos Display" pitchFamily="34" charset="-122"/>
                <a:cs typeface="Aptos Display" pitchFamily="34" charset="-120"/>
              </a:rPr>
              <a:t>Funding </a:t>
            </a:r>
            <a:r>
              <a:rPr lang="en-US" sz="2700" b="1">
                <a:solidFill>
                  <a:srgbClr val="FFFFFF"/>
                </a:solidFill>
                <a:latin typeface="Aptos Display"/>
                <a:ea typeface="Aptos Display" pitchFamily="34" charset="-122"/>
                <a:cs typeface="Aptos Display" pitchFamily="34" charset="-120"/>
              </a:rPr>
              <a:t>:</a:t>
            </a:r>
            <a:r>
              <a:rPr lang="en-US" sz="2700" b="1" dirty="0">
                <a:solidFill>
                  <a:srgbClr val="FFFFFF"/>
                </a:solidFill>
                <a:latin typeface="Aptos Display"/>
                <a:ea typeface="Aptos Display" pitchFamily="34" charset="-122"/>
                <a:cs typeface="Aptos Display" pitchFamily="34" charset="-120"/>
              </a:rPr>
              <a:t> convert prototype into pilot-ready evidence</a:t>
            </a:r>
            <a:endParaRPr lang="en-US" sz="2700" dirty="0">
              <a:latin typeface="Aptos Display"/>
            </a:endParaRPr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Use funds to move from one functioning prototype to validated field datasets and partner pilots.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13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77240" y="1234440"/>
            <a:ext cx="3474720" cy="1143000"/>
          </a:xfrm>
          <a:prstGeom prst="roundRect">
            <a:avLst>
              <a:gd name="adj" fmla="val 8000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77240" y="1234440"/>
            <a:ext cx="54864" cy="1143000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41832" y="1399032"/>
            <a:ext cx="3154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Immediate objective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941832" y="1746504"/>
            <a:ext cx="3154680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E-bike integration, controlled testing, first real ride datasets and investor demo video.</a:t>
            </a:r>
            <a:endParaRPr lang="en-US" sz="980" dirty="0"/>
          </a:p>
        </p:txBody>
      </p:sp>
      <p:sp>
        <p:nvSpPr>
          <p:cNvPr id="13" name="Shape 11"/>
          <p:cNvSpPr/>
          <p:nvPr/>
        </p:nvSpPr>
        <p:spPr>
          <a:xfrm>
            <a:off x="4389120" y="1234440"/>
            <a:ext cx="3474720" cy="1143000"/>
          </a:xfrm>
          <a:prstGeom prst="roundRect">
            <a:avLst>
              <a:gd name="adj" fmla="val 8000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389120" y="1234440"/>
            <a:ext cx="54864" cy="1143000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53712" y="1399032"/>
            <a:ext cx="3154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6-month deliverables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53712" y="1746504"/>
            <a:ext cx="3154680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Pilot-ready enclosure, risk algorithm improvements, dashboard reporting, validation dataset.</a:t>
            </a:r>
            <a:endParaRPr lang="en-US" sz="980" dirty="0"/>
          </a:p>
        </p:txBody>
      </p:sp>
      <p:sp>
        <p:nvSpPr>
          <p:cNvPr id="17" name="Shape 15"/>
          <p:cNvSpPr/>
          <p:nvPr/>
        </p:nvSpPr>
        <p:spPr>
          <a:xfrm>
            <a:off x="8001000" y="1234440"/>
            <a:ext cx="3474720" cy="1143000"/>
          </a:xfrm>
          <a:prstGeom prst="roundRect">
            <a:avLst>
              <a:gd name="adj" fmla="val 8000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001000" y="1234440"/>
            <a:ext cx="54864" cy="1143000"/>
          </a:xfrm>
          <a:prstGeom prst="rect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165592" y="1399032"/>
            <a:ext cx="3154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Partner targets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165592" y="1746504"/>
            <a:ext cx="3154680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Insurers, micromobility fleets, senior care, low-vision mobility, workplace safety pilots.</a:t>
            </a:r>
            <a:endParaRPr lang="en-US" sz="980" dirty="0"/>
          </a:p>
        </p:txBody>
      </p:sp>
      <p:sp>
        <p:nvSpPr>
          <p:cNvPr id="21" name="Text 19"/>
          <p:cNvSpPr/>
          <p:nvPr/>
        </p:nvSpPr>
        <p:spPr>
          <a:xfrm>
            <a:off x="868680" y="3127248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</a:rPr>
              <a:t>Recommended funding strategy</a:t>
            </a:r>
            <a:endParaRPr lang="en-US" sz="1900" dirty="0"/>
          </a:p>
        </p:txBody>
      </p:sp>
      <p:sp>
        <p:nvSpPr>
          <p:cNvPr id="22" name="Text 20"/>
          <p:cNvSpPr/>
          <p:nvPr/>
        </p:nvSpPr>
        <p:spPr>
          <a:xfrm>
            <a:off x="868680" y="3566160"/>
            <a:ext cx="5760720" cy="2011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E7ECF7"/>
                </a:solidFill>
              </a:rPr>
              <a:t>Non-dilutive grants first: NRC IRAP, Mitacs, CABHI/NRC Aging in Place, OCI, road-safety programs.</a:t>
            </a:r>
            <a:endParaRPr lang="en-US" sz="1400" dirty="0"/>
          </a:p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E7ECF7"/>
                </a:solidFill>
              </a:rPr>
              <a:t>Seed/pilot funding after first field dataset and dashboard demo video.</a:t>
            </a:r>
            <a:endParaRPr lang="en-US" sz="1400" dirty="0"/>
          </a:p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E7ECF7"/>
                </a:solidFill>
              </a:rPr>
              <a:t>Partnership letters of interest from an insurer, micromobility/fleet operator, or aging-in-place partner.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7498080" y="3063240"/>
            <a:ext cx="3291840" cy="2286000"/>
          </a:xfrm>
          <a:prstGeom prst="roundRect">
            <a:avLst>
              <a:gd name="adj" fmla="val 4800"/>
            </a:avLst>
          </a:prstGeom>
          <a:solidFill>
            <a:srgbClr val="111A34"/>
          </a:solidFill>
          <a:ln w="12700">
            <a:solidFill>
              <a:srgbClr val="2A355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818120" y="3401568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Next step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7818120" y="3840480"/>
            <a:ext cx="2651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36E1B4"/>
                </a:solidFill>
              </a:rPr>
              <a:t>Secure one pilot conversation while collecting the first e-bike ride CSV dataset.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21208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B8C1D9"/>
                </a:solidFill>
              </a:rPr>
              <a:t>Prepared from HCAS input documents and current prototype status.</a:t>
            </a:r>
            <a:endParaRPr lang="en-US" sz="68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02920" y="384048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Source base used for this deck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Documents and public program pages synthesized into investor-facing materials.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14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868680" y="1280160"/>
            <a:ext cx="10607040" cy="43891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E7ECF7"/>
                </a:solidFill>
              </a:rPr>
              <a:t>HCAS Overall Update: architecture, development phases, business strategy and enclosure status.</a:t>
            </a:r>
            <a:endParaRPr lang="en-US" sz="1400" dirty="0"/>
          </a:p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E7ECF7"/>
                </a:solidFill>
              </a:rPr>
              <a:t>HCAS Professional Whitepaper: sensing, fusion, actuation, haptics and alert escalation.</a:t>
            </a:r>
            <a:endParaRPr lang="en-US" sz="1400" dirty="0"/>
          </a:p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E7ECF7"/>
                </a:solidFill>
              </a:rPr>
              <a:t>Healthcare Applications and Market Strategy for HCAS: target markets, insurance value and healthcare positioning.</a:t>
            </a:r>
            <a:endParaRPr lang="en-US" sz="1400" dirty="0"/>
          </a:p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E7ECF7"/>
                </a:solidFill>
              </a:rPr>
              <a:t>Personal Active Safety Framework: ADAS-for-humans positioning, safety case, human factors and VRU active safety framing.</a:t>
            </a:r>
            <a:endParaRPr lang="en-US" sz="1400" dirty="0"/>
          </a:p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E7ECF7"/>
                </a:solidFill>
              </a:rPr>
              <a:t>Sensors 2025 smart safety helmet review: wearable vision, sensor fusion, edge/cloud processing and human-factor challenges.</a:t>
            </a:r>
            <a:endParaRPr lang="en-US" sz="1400" dirty="0"/>
          </a:p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E7ECF7"/>
                </a:solidFill>
              </a:rPr>
              <a:t>Public grant/program pages: NRC IRAP, NRC Aging in Place, CABHI, Mitacs, OCI and Transport Canada ERSTPP.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02920" y="384048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gap: vehicles have active safety, humans do not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Vulnerable road users need a personal safety layer that works before injury occurs.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02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685800" y="1417320"/>
            <a:ext cx="3383280" cy="1188720"/>
          </a:xfrm>
          <a:prstGeom prst="roundRect">
            <a:avLst>
              <a:gd name="adj" fmla="val 7692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85800" y="1417320"/>
            <a:ext cx="54864" cy="1188720"/>
          </a:xfrm>
          <a:prstGeom prst="rect">
            <a:avLst/>
          </a:prstGeom>
          <a:solidFill>
            <a:srgbClr val="F04438"/>
          </a:solidFill>
          <a:ln w="12700">
            <a:solidFill>
              <a:srgbClr val="F0443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1581912"/>
            <a:ext cx="3063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Micromobility is exposed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50392" y="1929384"/>
            <a:ext cx="3063240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E-bikes, scooters, cyclists, pedestrians, delivery riders and wheelchair users operate in mixed, dynamic environments with limited physical protection.</a:t>
            </a:r>
            <a:endParaRPr lang="en-US" sz="980" dirty="0"/>
          </a:p>
        </p:txBody>
      </p:sp>
      <p:sp>
        <p:nvSpPr>
          <p:cNvPr id="13" name="Shape 11"/>
          <p:cNvSpPr/>
          <p:nvPr/>
        </p:nvSpPr>
        <p:spPr>
          <a:xfrm>
            <a:off x="4434840" y="1417320"/>
            <a:ext cx="3383280" cy="1188720"/>
          </a:xfrm>
          <a:prstGeom prst="roundRect">
            <a:avLst>
              <a:gd name="adj" fmla="val 7692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434840" y="1417320"/>
            <a:ext cx="54864" cy="1188720"/>
          </a:xfrm>
          <a:prstGeom prst="rect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99432" y="1581912"/>
            <a:ext cx="3063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Fall detection is reactive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99432" y="1929384"/>
            <a:ext cx="3063240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Many systems detect incidents after they occur. HCAS focuses on near-miss and hazard awareness before a collision or fall becomes an injury.</a:t>
            </a:r>
            <a:endParaRPr lang="en-US" sz="980" dirty="0"/>
          </a:p>
        </p:txBody>
      </p:sp>
      <p:sp>
        <p:nvSpPr>
          <p:cNvPr id="17" name="Shape 15"/>
          <p:cNvSpPr/>
          <p:nvPr/>
        </p:nvSpPr>
        <p:spPr>
          <a:xfrm>
            <a:off x="8183880" y="1417320"/>
            <a:ext cx="3383280" cy="1188720"/>
          </a:xfrm>
          <a:prstGeom prst="roundRect">
            <a:avLst>
              <a:gd name="adj" fmla="val 7692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183880" y="1417320"/>
            <a:ext cx="54864" cy="1188720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48472" y="1581912"/>
            <a:ext cx="3063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Insurers lack context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348472" y="1929384"/>
            <a:ext cx="3063240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Claims data is retrospective. HCAS creates objective event telemetry: GPS, object class, severity, distance, closing speed, and IMU motion.</a:t>
            </a:r>
            <a:endParaRPr lang="en-US" sz="980" dirty="0"/>
          </a:p>
        </p:txBody>
      </p:sp>
      <p:sp>
        <p:nvSpPr>
          <p:cNvPr id="21" name="Shape 19"/>
          <p:cNvSpPr/>
          <p:nvPr/>
        </p:nvSpPr>
        <p:spPr>
          <a:xfrm>
            <a:off x="914400" y="3840480"/>
            <a:ext cx="10241280" cy="0"/>
          </a:xfrm>
          <a:prstGeom prst="line">
            <a:avLst/>
          </a:prstGeom>
          <a:noFill/>
          <a:ln w="25400">
            <a:solidFill>
              <a:srgbClr val="2A355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14400" y="3685032"/>
            <a:ext cx="310896" cy="310896"/>
          </a:xfrm>
          <a:prstGeom prst="ellipse">
            <a:avLst/>
          </a:prstGeom>
          <a:solidFill>
            <a:srgbClr val="F04438"/>
          </a:solidFill>
          <a:ln w="12700">
            <a:solidFill>
              <a:srgbClr val="F0443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4096512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E7ECF7"/>
                </a:solidFill>
              </a:rPr>
              <a:t>Reactive claims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251960" y="3685032"/>
            <a:ext cx="310896" cy="310896"/>
          </a:xfrm>
          <a:prstGeom prst="ellipse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86200" y="4096512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E7ECF7"/>
                </a:solidFill>
              </a:rPr>
              <a:t>After-injury detection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589520" y="3685032"/>
            <a:ext cx="310896" cy="310896"/>
          </a:xfrm>
          <a:prstGeom prst="ellipse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223760" y="4096512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E7ECF7"/>
                </a:solidFill>
              </a:rPr>
              <a:t>Proactive warning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0927080" y="3685032"/>
            <a:ext cx="310896" cy="310896"/>
          </a:xfrm>
          <a:prstGeom prst="ellipse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0561320" y="4096512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E7ECF7"/>
                </a:solidFill>
              </a:rPr>
              <a:t>Risk analytics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21208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B8C1D9"/>
                </a:solidFill>
              </a:rPr>
              <a:t>Sources: HCAS healthcare strategy; Personal Active Safety framework; HCAS overall update.</a:t>
            </a:r>
            <a:endParaRPr lang="en-US" sz="68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02920" y="384048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HCAS: ADAS principles translated to the human body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A wearable / vehicle-mounted advisory safety system that creates local, real-time spatial awareness.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03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77240" y="1234440"/>
            <a:ext cx="10652760" cy="3566160"/>
          </a:xfrm>
          <a:prstGeom prst="roundRect">
            <a:avLst>
              <a:gd name="adj" fmla="val 3077"/>
            </a:avLst>
          </a:prstGeom>
          <a:solidFill>
            <a:srgbClr val="111A34"/>
          </a:solidFill>
          <a:ln w="12700">
            <a:solidFill>
              <a:srgbClr val="2A355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97280" y="1572768"/>
            <a:ext cx="2148840" cy="2331720"/>
          </a:xfrm>
          <a:prstGeom prst="roundRect">
            <a:avLst>
              <a:gd name="adj" fmla="val 4255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97280" y="1572768"/>
            <a:ext cx="54864" cy="2331720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61872" y="17373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Sensing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61872" y="2084832"/>
            <a:ext cx="1828800" cy="1673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Depth camera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IMU motion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GPS context</a:t>
            </a:r>
            <a:endParaRPr lang="en-US" sz="980" dirty="0"/>
          </a:p>
        </p:txBody>
      </p:sp>
      <p:sp>
        <p:nvSpPr>
          <p:cNvPr id="14" name="Shape 12"/>
          <p:cNvSpPr/>
          <p:nvPr/>
        </p:nvSpPr>
        <p:spPr>
          <a:xfrm rot="5400000">
            <a:off x="3310128" y="2514600"/>
            <a:ext cx="219456" cy="219456"/>
          </a:xfrm>
          <a:prstGeom prst="triangle">
            <a:avLst/>
          </a:prstGeom>
          <a:solidFill>
            <a:srgbClr val="B8C1D9"/>
          </a:solidFill>
          <a:ln w="12700">
            <a:solidFill>
              <a:srgbClr val="B8C1D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75888" y="1572768"/>
            <a:ext cx="2148840" cy="2331720"/>
          </a:xfrm>
          <a:prstGeom prst="roundRect">
            <a:avLst>
              <a:gd name="adj" fmla="val 4255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75888" y="1572768"/>
            <a:ext cx="54864" cy="2331720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840480" y="17373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Edge Intelligence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840480" y="2084832"/>
            <a:ext cx="1828800" cy="1673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Object recognition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TTC + severity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Risk classification</a:t>
            </a:r>
            <a:endParaRPr lang="en-US" sz="980" dirty="0"/>
          </a:p>
        </p:txBody>
      </p:sp>
      <p:sp>
        <p:nvSpPr>
          <p:cNvPr id="19" name="Shape 17"/>
          <p:cNvSpPr/>
          <p:nvPr/>
        </p:nvSpPr>
        <p:spPr>
          <a:xfrm rot="5400000">
            <a:off x="5888736" y="2514600"/>
            <a:ext cx="219456" cy="219456"/>
          </a:xfrm>
          <a:prstGeom prst="triangle">
            <a:avLst/>
          </a:prstGeom>
          <a:solidFill>
            <a:srgbClr val="B8C1D9"/>
          </a:solidFill>
          <a:ln w="12700">
            <a:solidFill>
              <a:srgbClr val="B8C1D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254496" y="1572768"/>
            <a:ext cx="2148840" cy="2331720"/>
          </a:xfrm>
          <a:prstGeom prst="roundRect">
            <a:avLst>
              <a:gd name="adj" fmla="val 4255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254496" y="1572768"/>
            <a:ext cx="54864" cy="2331720"/>
          </a:xfrm>
          <a:prstGeom prst="rect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19088" y="17373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Real-Time Hub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419088" y="2084832"/>
            <a:ext cx="1828800" cy="1673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ESP32 fusion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UART/Wi-Fi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Event history</a:t>
            </a:r>
            <a:endParaRPr lang="en-US" sz="980" dirty="0"/>
          </a:p>
        </p:txBody>
      </p:sp>
      <p:sp>
        <p:nvSpPr>
          <p:cNvPr id="24" name="Shape 22"/>
          <p:cNvSpPr/>
          <p:nvPr/>
        </p:nvSpPr>
        <p:spPr>
          <a:xfrm rot="5400000">
            <a:off x="8467344" y="2514600"/>
            <a:ext cx="219456" cy="219456"/>
          </a:xfrm>
          <a:prstGeom prst="triangle">
            <a:avLst/>
          </a:prstGeom>
          <a:solidFill>
            <a:srgbClr val="B8C1D9"/>
          </a:solidFill>
          <a:ln w="12700">
            <a:solidFill>
              <a:srgbClr val="B8C1D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833104" y="1572768"/>
            <a:ext cx="2148840" cy="2331720"/>
          </a:xfrm>
          <a:prstGeom prst="roundRect">
            <a:avLst>
              <a:gd name="adj" fmla="val 4255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833104" y="1572768"/>
            <a:ext cx="54864" cy="2331720"/>
          </a:xfrm>
          <a:prstGeom prst="rect">
            <a:avLst/>
          </a:prstGeom>
          <a:solidFill>
            <a:srgbClr val="26D07C"/>
          </a:solidFill>
          <a:ln w="12700">
            <a:solidFill>
              <a:srgbClr val="26D07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997696" y="17373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User + Analytics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997696" y="2084832"/>
            <a:ext cx="1828800" cy="1673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Mobile alerts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CSV export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Insurance dashboard</a:t>
            </a:r>
            <a:endParaRPr lang="en-US" sz="980" dirty="0"/>
          </a:p>
        </p:txBody>
      </p:sp>
      <p:sp>
        <p:nvSpPr>
          <p:cNvPr id="29" name="Text 27"/>
          <p:cNvSpPr/>
          <p:nvPr/>
        </p:nvSpPr>
        <p:spPr>
          <a:xfrm>
            <a:off x="960120" y="525780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Core idea: the human becomes an active mobility node, not just a passive obstacle detected by vehicles.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521208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B8C1D9"/>
                </a:solidFill>
              </a:rPr>
              <a:t>Sources: Personal Active Safety framework; HCAS actuation whitepaper.</a:t>
            </a:r>
            <a:endParaRPr lang="en-US" sz="6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02920" y="384048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prototype: integrated and running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HCAS has moved from concept into a functioning end-to-end prototype ready for e-bike field testing.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04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77240" y="1261872"/>
            <a:ext cx="6583680" cy="41148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E7ECF7"/>
                </a:solidFill>
              </a:rPr>
              <a:t>Jetson Nano runs RealSense depth + OpenCV DNN object recognition with COCO classes such as person, bicycle, car, motorcycle, bus and truck.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E7ECF7"/>
                </a:solidFill>
              </a:rPr>
              <a:t>Systemd auto-start is configured so object recognition restarts after reboot and telemetry is visible in the mobile app.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E7ECF7"/>
                </a:solidFill>
              </a:rPr>
              <a:t>ESP32-S3 reads IMU data, receives Jetson events over UART, serves Wi-Fi telemetry and maintains event history.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E7ECF7"/>
                </a:solidFill>
              </a:rPr>
              <a:t>Expo mobile app shows live status, posts GPS to ESP32, logs rides, and exports the fixed CSV schema.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E7ECF7"/>
                </a:solidFill>
              </a:rPr>
              <a:t>Analysion website dashboard imports CSV files and produces analytics, GPS maps, safety grades and insurance narratives.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818120" y="1234440"/>
            <a:ext cx="3383280" cy="914400"/>
          </a:xfrm>
          <a:prstGeom prst="roundRect">
            <a:avLst>
              <a:gd name="adj" fmla="val 10000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818120" y="1234440"/>
            <a:ext cx="54864" cy="914400"/>
          </a:xfrm>
          <a:prstGeom prst="rect">
            <a:avLst/>
          </a:prstGeom>
          <a:solidFill>
            <a:srgbClr val="26D07C"/>
          </a:solidFill>
          <a:ln w="12700">
            <a:solidFill>
              <a:srgbClr val="26D07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982712" y="1399032"/>
            <a:ext cx="3063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Status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982712" y="1746504"/>
            <a:ext cx="30632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Strong prototype / beta demonstrator</a:t>
            </a:r>
            <a:endParaRPr lang="en-US" sz="980" dirty="0"/>
          </a:p>
        </p:txBody>
      </p:sp>
      <p:sp>
        <p:nvSpPr>
          <p:cNvPr id="14" name="Shape 12"/>
          <p:cNvSpPr/>
          <p:nvPr/>
        </p:nvSpPr>
        <p:spPr>
          <a:xfrm>
            <a:off x="7818120" y="2331720"/>
            <a:ext cx="3383280" cy="914400"/>
          </a:xfrm>
          <a:prstGeom prst="roundRect">
            <a:avLst>
              <a:gd name="adj" fmla="val 10000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818120" y="2331720"/>
            <a:ext cx="54864" cy="914400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982712" y="2496312"/>
            <a:ext cx="3063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Next proof point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982712" y="2843784"/>
            <a:ext cx="30632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One real ride dataset collected on e-bike</a:t>
            </a:r>
            <a:endParaRPr lang="en-US" sz="980" dirty="0"/>
          </a:p>
        </p:txBody>
      </p:sp>
      <p:sp>
        <p:nvSpPr>
          <p:cNvPr id="18" name="Shape 16"/>
          <p:cNvSpPr/>
          <p:nvPr/>
        </p:nvSpPr>
        <p:spPr>
          <a:xfrm>
            <a:off x="7818120" y="3429000"/>
            <a:ext cx="3383280" cy="914400"/>
          </a:xfrm>
          <a:prstGeom prst="roundRect">
            <a:avLst>
              <a:gd name="adj" fmla="val 10000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818120" y="3429000"/>
            <a:ext cx="54864" cy="914400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982712" y="3593592"/>
            <a:ext cx="3063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Readiness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982712" y="3941064"/>
            <a:ext cx="30632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Ready for controlled mounting + field data</a:t>
            </a:r>
            <a:endParaRPr lang="en-US" sz="980" dirty="0"/>
          </a:p>
        </p:txBody>
      </p:sp>
      <p:sp>
        <p:nvSpPr>
          <p:cNvPr id="22" name="Text 20"/>
          <p:cNvSpPr/>
          <p:nvPr/>
        </p:nvSpPr>
        <p:spPr>
          <a:xfrm>
            <a:off x="521208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B8C1D9"/>
                </a:solidFill>
              </a:rPr>
              <a:t>Sources: Current HCAS implementation status; HCAS overall update.</a:t>
            </a:r>
            <a:endParaRPr lang="en-US" sz="6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02920" y="384048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System architecture and data pipeline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The product is not just a camera; it is a structured risk-telemetry platform.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05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1645920" cy="1051560"/>
          </a:xfrm>
          <a:prstGeom prst="roundRect">
            <a:avLst>
              <a:gd name="adj" fmla="val 8696"/>
            </a:avLst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2395728"/>
            <a:ext cx="14996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RealSense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Camera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432304" y="2670048"/>
            <a:ext cx="749808" cy="0"/>
          </a:xfrm>
          <a:prstGeom prst="line">
            <a:avLst/>
          </a:prstGeom>
          <a:noFill/>
          <a:ln w="25400">
            <a:solidFill>
              <a:srgbClr val="B8C1D9"/>
            </a:solidFill>
            <a:prstDash val="solid"/>
            <a:headEnd type="none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2743200" y="2148840"/>
            <a:ext cx="1645920" cy="1051560"/>
          </a:xfrm>
          <a:prstGeom prst="roundRect">
            <a:avLst>
              <a:gd name="adj" fmla="val 8696"/>
            </a:avLst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816352" y="2395728"/>
            <a:ext cx="14996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Jetson Nano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AI + Depth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443984" y="2670048"/>
            <a:ext cx="749808" cy="0"/>
          </a:xfrm>
          <a:prstGeom prst="line">
            <a:avLst/>
          </a:prstGeom>
          <a:noFill/>
          <a:ln w="25400">
            <a:solidFill>
              <a:srgbClr val="B8C1D9"/>
            </a:solidFill>
            <a:prstDash val="solid"/>
            <a:headEnd type="none"/>
            <a:tailEnd type="triangle"/>
          </a:ln>
        </p:spPr>
      </p:sp>
      <p:sp>
        <p:nvSpPr>
          <p:cNvPr id="15" name="Shape 13"/>
          <p:cNvSpPr/>
          <p:nvPr/>
        </p:nvSpPr>
        <p:spPr>
          <a:xfrm>
            <a:off x="4800600" y="2148840"/>
            <a:ext cx="1645920" cy="1051560"/>
          </a:xfrm>
          <a:prstGeom prst="roundRect">
            <a:avLst>
              <a:gd name="adj" fmla="val 8696"/>
            </a:avLst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73752" y="2395728"/>
            <a:ext cx="14996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ESP32-S3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IMU + Hub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501384" y="2670048"/>
            <a:ext cx="749808" cy="0"/>
          </a:xfrm>
          <a:prstGeom prst="line">
            <a:avLst/>
          </a:prstGeom>
          <a:noFill/>
          <a:ln w="25400">
            <a:solidFill>
              <a:srgbClr val="B8C1D9"/>
            </a:solidFill>
            <a:prstDash val="solid"/>
            <a:headEnd type="none"/>
            <a:tailEnd type="triangle"/>
          </a:ln>
        </p:spPr>
      </p:sp>
      <p:sp>
        <p:nvSpPr>
          <p:cNvPr id="18" name="Shape 16"/>
          <p:cNvSpPr/>
          <p:nvPr/>
        </p:nvSpPr>
        <p:spPr>
          <a:xfrm>
            <a:off x="6858000" y="2148840"/>
            <a:ext cx="1645920" cy="1051560"/>
          </a:xfrm>
          <a:prstGeom prst="roundRect">
            <a:avLst>
              <a:gd name="adj" fmla="val 8696"/>
            </a:avLst>
          </a:prstGeom>
          <a:solidFill>
            <a:srgbClr val="26D07C"/>
          </a:solidFill>
          <a:ln w="12700">
            <a:solidFill>
              <a:srgbClr val="26D07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931152" y="2395728"/>
            <a:ext cx="14996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Mobile App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GPS + CSV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558784" y="2670048"/>
            <a:ext cx="749808" cy="0"/>
          </a:xfrm>
          <a:prstGeom prst="line">
            <a:avLst/>
          </a:prstGeom>
          <a:noFill/>
          <a:ln w="25400">
            <a:solidFill>
              <a:srgbClr val="B8C1D9"/>
            </a:solidFill>
            <a:prstDash val="solid"/>
            <a:headEnd type="none"/>
            <a:tailEnd type="triangle"/>
          </a:ln>
        </p:spPr>
      </p:sp>
      <p:sp>
        <p:nvSpPr>
          <p:cNvPr id="21" name="Shape 19"/>
          <p:cNvSpPr/>
          <p:nvPr/>
        </p:nvSpPr>
        <p:spPr>
          <a:xfrm>
            <a:off x="8915400" y="2148840"/>
            <a:ext cx="1645920" cy="1051560"/>
          </a:xfrm>
          <a:prstGeom prst="roundRect">
            <a:avLst>
              <a:gd name="adj" fmla="val 8696"/>
            </a:avLst>
          </a:prstGeom>
          <a:solidFill>
            <a:srgbClr val="2558D8"/>
          </a:solidFill>
          <a:ln w="12700">
            <a:solidFill>
              <a:srgbClr val="2558D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988552" y="2395728"/>
            <a:ext cx="14996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Web Dashboard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Insurance Analytics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828800" y="3310128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B8C1D9"/>
                </a:solidFill>
              </a:rPr>
              <a:t>USB3 depth/color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3886200" y="3310128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B8C1D9"/>
                </a:solidFill>
              </a:rPr>
              <a:t>UART JSON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5943600" y="3310128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B8C1D9"/>
                </a:solidFill>
              </a:rPr>
              <a:t>Wi-Fi API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8001000" y="3310128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B8C1D9"/>
                </a:solidFill>
              </a:rPr>
              <a:t>CSV upload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960120" y="4251960"/>
            <a:ext cx="2331720" cy="731520"/>
          </a:xfrm>
          <a:prstGeom prst="roundRect">
            <a:avLst>
              <a:gd name="adj" fmla="val 12500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60120" y="4251960"/>
            <a:ext cx="54864" cy="731520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124712" y="441655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Local safety first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1124712" y="4764024"/>
            <a:ext cx="2011680" cy="731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Critical sensing + risk logic run locally, not in the cloud.</a:t>
            </a:r>
            <a:endParaRPr lang="en-US" sz="980" dirty="0"/>
          </a:p>
        </p:txBody>
      </p:sp>
      <p:sp>
        <p:nvSpPr>
          <p:cNvPr id="31" name="Shape 29"/>
          <p:cNvSpPr/>
          <p:nvPr/>
        </p:nvSpPr>
        <p:spPr>
          <a:xfrm>
            <a:off x="3657600" y="4251960"/>
            <a:ext cx="2331720" cy="731520"/>
          </a:xfrm>
          <a:prstGeom prst="roundRect">
            <a:avLst>
              <a:gd name="adj" fmla="val 12500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657600" y="4251960"/>
            <a:ext cx="54864" cy="731520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822192" y="441655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Structured evidence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3822192" y="4764024"/>
            <a:ext cx="2011680" cy="731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Each event stores time, object, severity, distance, motion and GPS.</a:t>
            </a:r>
            <a:endParaRPr lang="en-US" sz="980" dirty="0"/>
          </a:p>
        </p:txBody>
      </p:sp>
      <p:sp>
        <p:nvSpPr>
          <p:cNvPr id="35" name="Shape 33"/>
          <p:cNvSpPr/>
          <p:nvPr/>
        </p:nvSpPr>
        <p:spPr>
          <a:xfrm>
            <a:off x="6355080" y="4251960"/>
            <a:ext cx="2331720" cy="731520"/>
          </a:xfrm>
          <a:prstGeom prst="roundRect">
            <a:avLst>
              <a:gd name="adj" fmla="val 12500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355080" y="4251960"/>
            <a:ext cx="54864" cy="731520"/>
          </a:xfrm>
          <a:prstGeom prst="rect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19672" y="441655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Commercial layer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6519672" y="4764024"/>
            <a:ext cx="2011680" cy="731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Dashboards convert raw logs into insurance-grade narratives.</a:t>
            </a:r>
            <a:endParaRPr lang="en-US" sz="980" dirty="0"/>
          </a:p>
        </p:txBody>
      </p:sp>
      <p:sp>
        <p:nvSpPr>
          <p:cNvPr id="39" name="Shape 37"/>
          <p:cNvSpPr/>
          <p:nvPr/>
        </p:nvSpPr>
        <p:spPr>
          <a:xfrm>
            <a:off x="9052560" y="4251960"/>
            <a:ext cx="2331720" cy="731520"/>
          </a:xfrm>
          <a:prstGeom prst="roundRect">
            <a:avLst>
              <a:gd name="adj" fmla="val 12500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052560" y="4251960"/>
            <a:ext cx="54864" cy="731520"/>
          </a:xfrm>
          <a:prstGeom prst="rect">
            <a:avLst/>
          </a:prstGeom>
          <a:solidFill>
            <a:srgbClr val="26D07C"/>
          </a:solidFill>
          <a:ln w="12700">
            <a:solidFill>
              <a:srgbClr val="26D07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9217152" y="441655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Scalable path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9217152" y="4764024"/>
            <a:ext cx="2011680" cy="731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From prototype ride logs to fleet analytics and pilots.</a:t>
            </a:r>
            <a:endParaRPr lang="en-US" sz="980" dirty="0"/>
          </a:p>
        </p:txBody>
      </p:sp>
      <p:sp>
        <p:nvSpPr>
          <p:cNvPr id="43" name="Text 41"/>
          <p:cNvSpPr/>
          <p:nvPr/>
        </p:nvSpPr>
        <p:spPr>
          <a:xfrm>
            <a:off x="521208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B8C1D9"/>
                </a:solidFill>
              </a:rPr>
              <a:t>Source: HCAS Overall Update architecture: Jetson -&gt; UART -&gt; ESP32-S3 -&gt; Wi-Fi -&gt; Smartphone.</a:t>
            </a:r>
            <a:endParaRPr lang="en-US" sz="6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02920" y="384048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Detection-to-action logic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HCAS combines environmental perception with motion context to classify hazardous events.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06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280160"/>
            <a:ext cx="2468880" cy="1097280"/>
          </a:xfrm>
          <a:prstGeom prst="roundRect">
            <a:avLst>
              <a:gd name="adj" fmla="val 8333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280160"/>
            <a:ext cx="54864" cy="1097280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96112" y="1444752"/>
            <a:ext cx="2148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Object recognition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96112" y="1792224"/>
            <a:ext cx="214884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person, bike, car, truck, bus, traffic light, stop sign - filtered to safety-relevant objects</a:t>
            </a:r>
            <a:endParaRPr lang="en-US" sz="980" dirty="0"/>
          </a:p>
        </p:txBody>
      </p:sp>
      <p:sp>
        <p:nvSpPr>
          <p:cNvPr id="13" name="Shape 11"/>
          <p:cNvSpPr/>
          <p:nvPr/>
        </p:nvSpPr>
        <p:spPr>
          <a:xfrm>
            <a:off x="3474720" y="1280160"/>
            <a:ext cx="2468880" cy="1097280"/>
          </a:xfrm>
          <a:prstGeom prst="roundRect">
            <a:avLst>
              <a:gd name="adj" fmla="val 8333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474720" y="1280160"/>
            <a:ext cx="54864" cy="1097280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39312" y="1444752"/>
            <a:ext cx="2148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Depth + TTC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639312" y="1792224"/>
            <a:ext cx="214884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distance, closing speed, time-to-collision and priority track selection</a:t>
            </a:r>
            <a:endParaRPr lang="en-US" sz="980" dirty="0"/>
          </a:p>
        </p:txBody>
      </p:sp>
      <p:sp>
        <p:nvSpPr>
          <p:cNvPr id="17" name="Shape 15"/>
          <p:cNvSpPr/>
          <p:nvPr/>
        </p:nvSpPr>
        <p:spPr>
          <a:xfrm>
            <a:off x="6217920" y="1280160"/>
            <a:ext cx="2468880" cy="1097280"/>
          </a:xfrm>
          <a:prstGeom prst="roundRect">
            <a:avLst>
              <a:gd name="adj" fmla="val 8333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217920" y="1280160"/>
            <a:ext cx="54864" cy="1097280"/>
          </a:xfrm>
          <a:prstGeom prst="rect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82512" y="1444752"/>
            <a:ext cx="2148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IMU events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382512" y="1792224"/>
            <a:ext cx="214884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tilt, impact, hard brake, instability and motion state</a:t>
            </a:r>
            <a:endParaRPr lang="en-US" sz="980" dirty="0"/>
          </a:p>
        </p:txBody>
      </p:sp>
      <p:sp>
        <p:nvSpPr>
          <p:cNvPr id="21" name="Shape 19"/>
          <p:cNvSpPr/>
          <p:nvPr/>
        </p:nvSpPr>
        <p:spPr>
          <a:xfrm>
            <a:off x="8961120" y="1280160"/>
            <a:ext cx="2468880" cy="1097280"/>
          </a:xfrm>
          <a:prstGeom prst="roundRect">
            <a:avLst>
              <a:gd name="adj" fmla="val 8333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961120" y="1280160"/>
            <a:ext cx="54864" cy="1097280"/>
          </a:xfrm>
          <a:prstGeom prst="rect">
            <a:avLst/>
          </a:prstGeom>
          <a:solidFill>
            <a:srgbClr val="F04438"/>
          </a:solidFill>
          <a:ln w="12700">
            <a:solidFill>
              <a:srgbClr val="F0443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125712" y="1444752"/>
            <a:ext cx="2148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Risk event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9125712" y="1792224"/>
            <a:ext cx="214884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severity, hazard type, object class, GPS and evidence fields</a:t>
            </a:r>
            <a:endParaRPr lang="en-US" sz="980" dirty="0"/>
          </a:p>
        </p:txBody>
      </p:sp>
      <p:graphicFrame>
        <p:nvGraphicFramePr>
          <p:cNvPr id="25" name="Chart 0"/>
          <p:cNvGraphicFramePr/>
          <p:nvPr/>
        </p:nvGraphicFramePr>
        <p:xfrm>
          <a:off x="1005840" y="3154680"/>
          <a:ext cx="466344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Chart 1"/>
          <p:cNvGraphicFramePr/>
          <p:nvPr/>
        </p:nvGraphicFramePr>
        <p:xfrm>
          <a:off x="6400800" y="3154680"/>
          <a:ext cx="466344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7" name="Text 23"/>
          <p:cNvSpPr/>
          <p:nvPr/>
        </p:nvSpPr>
        <p:spPr>
          <a:xfrm>
            <a:off x="521208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B8C1D9"/>
                </a:solidFill>
              </a:rPr>
              <a:t>Sources: HCAS actuation whitepaper; current Jetson/ESP32/app implementation.</a:t>
            </a:r>
            <a:endParaRPr lang="en-US" sz="6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13358" y="342295"/>
            <a:ext cx="8432939" cy="49498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data product: from ride events to insurance analytics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The fixed CSV schema becomes the bridge between embedded sensing and commercial value.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07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417320"/>
            <a:ext cx="3474720" cy="960120"/>
          </a:xfrm>
          <a:prstGeom prst="roundRect">
            <a:avLst>
              <a:gd name="adj" fmla="val 9524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417320"/>
            <a:ext cx="54864" cy="960120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96112" y="1581912"/>
            <a:ext cx="3154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Event evidence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96112" y="1929384"/>
            <a:ext cx="3154680" cy="301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timestamp, GPS, hazard type, severity, object class, confidence, distance, relative speed, IMU, source</a:t>
            </a:r>
            <a:endParaRPr lang="en-US" sz="980" dirty="0"/>
          </a:p>
        </p:txBody>
      </p:sp>
      <p:sp>
        <p:nvSpPr>
          <p:cNvPr id="13" name="Shape 11"/>
          <p:cNvSpPr/>
          <p:nvPr/>
        </p:nvSpPr>
        <p:spPr>
          <a:xfrm>
            <a:off x="4343400" y="1417320"/>
            <a:ext cx="3474720" cy="960120"/>
          </a:xfrm>
          <a:prstGeom prst="roundRect">
            <a:avLst>
              <a:gd name="adj" fmla="val 9524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343400" y="1417320"/>
            <a:ext cx="54864" cy="960120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07992" y="1581912"/>
            <a:ext cx="3154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Analytics outputs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07992" y="1929384"/>
            <a:ext cx="3154680" cy="301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severity timeline, GPS map, object frequency, risk matrix, rider grade, insurance narrative</a:t>
            </a:r>
            <a:endParaRPr lang="en-US" sz="980" dirty="0"/>
          </a:p>
        </p:txBody>
      </p:sp>
      <p:sp>
        <p:nvSpPr>
          <p:cNvPr id="17" name="Shape 15"/>
          <p:cNvSpPr/>
          <p:nvPr/>
        </p:nvSpPr>
        <p:spPr>
          <a:xfrm>
            <a:off x="7955280" y="1417320"/>
            <a:ext cx="3474720" cy="960120"/>
          </a:xfrm>
          <a:prstGeom prst="roundRect">
            <a:avLst>
              <a:gd name="adj" fmla="val 9524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955280" y="1417320"/>
            <a:ext cx="54864" cy="960120"/>
          </a:xfrm>
          <a:prstGeom prst="rect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119872" y="1581912"/>
            <a:ext cx="3154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Business value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119872" y="1929384"/>
            <a:ext cx="3154680" cy="301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rider coaching, claim validation, route-risk analytics, usage-based insurance, pilot evidence</a:t>
            </a:r>
            <a:endParaRPr lang="en-US" sz="980" dirty="0"/>
          </a:p>
        </p:txBody>
      </p:sp>
      <p:graphicFrame>
        <p:nvGraphicFramePr>
          <p:cNvPr id="21" name="Chart 0"/>
          <p:cNvGraphicFramePr/>
          <p:nvPr/>
        </p:nvGraphicFramePr>
        <p:xfrm>
          <a:off x="914400" y="2971800"/>
          <a:ext cx="310896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Chart 1"/>
          <p:cNvGraphicFramePr/>
          <p:nvPr/>
        </p:nvGraphicFramePr>
        <p:xfrm>
          <a:off x="4572000" y="2971800"/>
          <a:ext cx="310896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Chart 2"/>
          <p:cNvGraphicFramePr/>
          <p:nvPr/>
        </p:nvGraphicFramePr>
        <p:xfrm>
          <a:off x="8229600" y="2971800"/>
          <a:ext cx="310896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4" name="Text 19"/>
          <p:cNvSpPr/>
          <p:nvPr/>
        </p:nvSpPr>
        <p:spPr>
          <a:xfrm>
            <a:off x="521208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B8C1D9"/>
                </a:solidFill>
              </a:rPr>
              <a:t>Sources: HCAS analytics dashboard implementation; insurance strategy document.</a:t>
            </a:r>
            <a:endParaRPr lang="en-US" sz="6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02920" y="384048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Beachhead markets and partner logic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HCAS should be sold through B2B pilots and partnerships before consumer retail.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08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417320"/>
            <a:ext cx="5029200" cy="1417320"/>
          </a:xfrm>
          <a:prstGeom prst="roundRect">
            <a:avLst>
              <a:gd name="adj" fmla="val 6452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417320"/>
            <a:ext cx="54864" cy="1417320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96112" y="1581912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Micromobility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96112" y="1929384"/>
            <a:ext cx="4709160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E-bikes, scooters, delivery riders, bike fleets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GPS ride logs + near-miss analytics</a:t>
            </a:r>
            <a:endParaRPr lang="en-US" sz="980" dirty="0"/>
          </a:p>
        </p:txBody>
      </p:sp>
      <p:sp>
        <p:nvSpPr>
          <p:cNvPr id="13" name="Shape 11"/>
          <p:cNvSpPr/>
          <p:nvPr/>
        </p:nvSpPr>
        <p:spPr>
          <a:xfrm>
            <a:off x="6309360" y="1417320"/>
            <a:ext cx="5029200" cy="1417320"/>
          </a:xfrm>
          <a:prstGeom prst="roundRect">
            <a:avLst>
              <a:gd name="adj" fmla="val 6452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309360" y="1417320"/>
            <a:ext cx="54864" cy="1417320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73952" y="1581912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Insurance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73952" y="1929384"/>
            <a:ext cx="4709160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Mobility, health, disability, workplace, benefits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Move from reactive claims to proactive risk prevention</a:t>
            </a:r>
            <a:endParaRPr lang="en-US" sz="98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5029200" cy="1417320"/>
          </a:xfrm>
          <a:prstGeom prst="roundRect">
            <a:avLst>
              <a:gd name="adj" fmla="val 6452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31520" y="3383280"/>
            <a:ext cx="54864" cy="1417320"/>
          </a:xfrm>
          <a:prstGeom prst="rect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96112" y="3547872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Aging / care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96112" y="3895344"/>
            <a:ext cx="4709160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Home care, senior living, rehab, low-vision mobility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Before the fall. Before the collision.</a:t>
            </a:r>
            <a:endParaRPr lang="en-US" sz="980" dirty="0"/>
          </a:p>
        </p:txBody>
      </p:sp>
      <p:sp>
        <p:nvSpPr>
          <p:cNvPr id="21" name="Shape 19"/>
          <p:cNvSpPr/>
          <p:nvPr/>
        </p:nvSpPr>
        <p:spPr>
          <a:xfrm>
            <a:off x="6309360" y="3383280"/>
            <a:ext cx="5029200" cy="1417320"/>
          </a:xfrm>
          <a:prstGeom prst="roundRect">
            <a:avLst>
              <a:gd name="adj" fmla="val 6452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309360" y="3383280"/>
            <a:ext cx="54864" cy="1417320"/>
          </a:xfrm>
          <a:prstGeom prst="rect">
            <a:avLst/>
          </a:prstGeom>
          <a:solidFill>
            <a:srgbClr val="26D07C"/>
          </a:solidFill>
          <a:ln w="12700">
            <a:solidFill>
              <a:srgbClr val="26D07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73952" y="3547872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Industrial safety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473952" y="3895344"/>
            <a:ext cx="4709160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Warehouses, construction, logistics, inspection helmets</a:t>
            </a:r>
            <a:endParaRPr lang="en-US" sz="980" dirty="0"/>
          </a:p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Worker spatial awareness + incident evidence</a:t>
            </a:r>
            <a:endParaRPr lang="en-US" sz="980" dirty="0"/>
          </a:p>
        </p:txBody>
      </p:sp>
      <p:sp>
        <p:nvSpPr>
          <p:cNvPr id="25" name="Text 23"/>
          <p:cNvSpPr/>
          <p:nvPr/>
        </p:nvSpPr>
        <p:spPr>
          <a:xfrm>
            <a:off x="521208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B8C1D9"/>
                </a:solidFill>
              </a:rPr>
              <a:t>Sources: Healthcare Applications and Market Strategy for HCAS; Sensors 2025 smart safety helmet review.</a:t>
            </a:r>
            <a:endParaRPr lang="en-US" sz="68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651052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8C1D9"/>
                </a:solidFill>
              </a:rPr>
              <a:t>HCAS | Human Collision Avoidance System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235440" y="6510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8C1D9"/>
                </a:solidFill>
              </a:rPr>
              <a:t>Analysion / Ask Impex Inc.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02920" y="384048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Business model: hardware-assisted analytics platform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21208" y="841248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1D9"/>
                </a:solidFill>
              </a:rPr>
              <a:t>Revenue scales from devices to data services and insurer/fleet partnerships.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835640" y="329184"/>
            <a:ext cx="822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A3556"/>
                </a:solidFill>
              </a:rPr>
              <a:t>09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822960" y="1280160"/>
            <a:ext cx="3383280" cy="1097280"/>
          </a:xfrm>
          <a:prstGeom prst="roundRect">
            <a:avLst>
              <a:gd name="adj" fmla="val 8333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22960" y="1280160"/>
            <a:ext cx="54864" cy="1097280"/>
          </a:xfrm>
          <a:prstGeom prst="rect">
            <a:avLst/>
          </a:prstGeom>
          <a:solidFill>
            <a:srgbClr val="36E1B4"/>
          </a:solidFill>
          <a:ln w="12700">
            <a:solidFill>
              <a:srgbClr val="36E1B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87552" y="1444752"/>
            <a:ext cx="3063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Hardware kit / module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987552" y="1792224"/>
            <a:ext cx="306324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HCAS sensor unit, compute board, battery, mounting, firmware and mobile connection.</a:t>
            </a:r>
            <a:endParaRPr lang="en-US" sz="980" dirty="0"/>
          </a:p>
        </p:txBody>
      </p:sp>
      <p:sp>
        <p:nvSpPr>
          <p:cNvPr id="13" name="Shape 11"/>
          <p:cNvSpPr/>
          <p:nvPr/>
        </p:nvSpPr>
        <p:spPr>
          <a:xfrm>
            <a:off x="4389120" y="1280160"/>
            <a:ext cx="3383280" cy="1097280"/>
          </a:xfrm>
          <a:prstGeom prst="roundRect">
            <a:avLst>
              <a:gd name="adj" fmla="val 8333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389120" y="1280160"/>
            <a:ext cx="54864" cy="1097280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53712" y="1444752"/>
            <a:ext cx="3063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Analytics subscription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53712" y="1792224"/>
            <a:ext cx="306324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Dashboard, ride history, behavior scoring, safety reports and fleet/insurer portal.</a:t>
            </a:r>
            <a:endParaRPr lang="en-US" sz="980" dirty="0"/>
          </a:p>
        </p:txBody>
      </p:sp>
      <p:sp>
        <p:nvSpPr>
          <p:cNvPr id="17" name="Shape 15"/>
          <p:cNvSpPr/>
          <p:nvPr/>
        </p:nvSpPr>
        <p:spPr>
          <a:xfrm>
            <a:off x="7955280" y="1280160"/>
            <a:ext cx="3383280" cy="1097280"/>
          </a:xfrm>
          <a:prstGeom prst="roundRect">
            <a:avLst>
              <a:gd name="adj" fmla="val 8333"/>
            </a:avLst>
          </a:prstGeom>
          <a:solidFill>
            <a:srgbClr val="111A34"/>
          </a:solidFill>
          <a:ln w="12700">
            <a:solidFill>
              <a:srgbClr val="2A3556">
                <a:alpha val="9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955280" y="1280160"/>
            <a:ext cx="54864" cy="1097280"/>
          </a:xfrm>
          <a:prstGeom prst="rect">
            <a:avLst/>
          </a:prstGeom>
          <a:solidFill>
            <a:srgbClr val="FFB020"/>
          </a:solidFill>
          <a:ln w="12700">
            <a:solidFill>
              <a:srgbClr val="FFB0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119872" y="1444752"/>
            <a:ext cx="3063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Pilot + licensing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119872" y="1792224"/>
            <a:ext cx="306324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E7ECF7"/>
                </a:solidFill>
              </a:rPr>
              <a:t>White-label algorithms, SDK/API, integration with e-bike, wearable or insurer platforms.</a:t>
            </a:r>
            <a:endParaRPr lang="en-US" sz="980" dirty="0"/>
          </a:p>
        </p:txBody>
      </p:sp>
      <p:graphicFrame>
        <p:nvGraphicFramePr>
          <p:cNvPr id="21" name="Chart 0"/>
          <p:cNvGraphicFramePr/>
          <p:nvPr/>
        </p:nvGraphicFramePr>
        <p:xfrm>
          <a:off x="1097280" y="3017520"/>
          <a:ext cx="3840480" cy="246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 19"/>
          <p:cNvSpPr/>
          <p:nvPr/>
        </p:nvSpPr>
        <p:spPr>
          <a:xfrm>
            <a:off x="5943600" y="3063240"/>
            <a:ext cx="521208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E7ECF7"/>
                </a:solidFill>
              </a:rPr>
              <a:t>Near-term: paid pilot packages with device + dashboard + technical support.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E7ECF7"/>
                </a:solidFill>
              </a:rPr>
              <a:t>Mid-term: recurring analytics subscription for fleets, insurers and care organizations.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E7ECF7"/>
                </a:solidFill>
              </a:rPr>
              <a:t>Long-term: licensing of risk-scoring algorithms and HCAS data layer into OEM devices.</a:t>
            </a:r>
            <a:endParaRPr lang="en-US" sz="1500" dirty="0"/>
          </a:p>
        </p:txBody>
      </p:sp>
      <p:sp>
        <p:nvSpPr>
          <p:cNvPr id="23" name="Text 20"/>
          <p:cNvSpPr/>
          <p:nvPr/>
        </p:nvSpPr>
        <p:spPr>
          <a:xfrm>
            <a:off x="521208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B8C1D9"/>
                </a:solidFill>
              </a:rPr>
              <a:t>Source: HCAS Overall Update business strategy; healthcare/insurance strategy.</a:t>
            </a:r>
            <a:endParaRPr lang="en-US" sz="6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Analysion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HCAS - Human Collision Avoidance System</dc:title>
  <dc:subject>HCAS Investor Pitch Deck</dc:subject>
  <dc:creator>Analysion / Ask Impex Inc.</dc:creator>
  <cp:lastModifiedBy>Analysion / Ask Impex Inc.</cp:lastModifiedBy>
  <cp:revision>9</cp:revision>
  <dcterms:created xsi:type="dcterms:W3CDTF">2026-05-20T20:47:22Z</dcterms:created>
  <dcterms:modified xsi:type="dcterms:W3CDTF">2026-05-28T00:36:52Z</dcterms:modified>
</cp:coreProperties>
</file>