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embeddedFontLst>
    <p:embeddedFont>
      <p:font typeface="Kanit Light" panose="020B0604020202020204" charset="-34"/>
      <p:regular r:id="rId12"/>
    </p:embeddedFont>
    <p:embeddedFont>
      <p:font typeface="Martel Sans" panose="020B0604020202020204" charset="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C44B44-B958-474E-9BA1-56F31748B5A6}" v="78" dt="2026-05-28T00:21:13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97" d="100"/>
          <a:sy n="97" d="100"/>
        </p:scale>
        <p:origin x="3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541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BF4F3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svg"/><Relationship Id="rId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5" Type="http://schemas.openxmlformats.org/officeDocument/2006/relationships/image" Target="../media/image14.sv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85568" cy="8229600"/>
          </a:xfrm>
          <a:prstGeom prst="rect">
            <a:avLst/>
          </a:prstGeom>
        </p:spPr>
      </p:pic>
      <p:pic>
        <p:nvPicPr>
          <p:cNvPr id="3" name="Image 1" descr="A white object with a black background&#10;&#10;AI-generated content may be incorrect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82" y="293081"/>
            <a:ext cx="4645929" cy="228217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280190" y="269545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HCAS Alert Indicators</a:t>
            </a:r>
            <a:endParaRPr lang="en-US" sz="4450" dirty="0"/>
          </a:p>
        </p:txBody>
      </p:sp>
      <p:sp>
        <p:nvSpPr>
          <p:cNvPr id="5" name="Text 1"/>
          <p:cNvSpPr/>
          <p:nvPr/>
        </p:nvSpPr>
        <p:spPr>
          <a:xfrm>
            <a:off x="6280190" y="3744397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Human Collision Avoidance System — A multi-sensory feedback architecture designed to deliver intuitive, direction-aware, and priority-driven alerts through haptic, visual, and audio signals.</a:t>
            </a:r>
            <a:endParaRPr lang="en-US" sz="1750" dirty="0"/>
          </a:p>
        </p:txBody>
      </p:sp>
      <p:sp>
        <p:nvSpPr>
          <p:cNvPr id="6" name="Shape 2"/>
          <p:cNvSpPr/>
          <p:nvPr/>
        </p:nvSpPr>
        <p:spPr>
          <a:xfrm>
            <a:off x="6280190" y="5088255"/>
            <a:ext cx="2957393" cy="441484"/>
          </a:xfrm>
          <a:prstGeom prst="roundRect">
            <a:avLst>
              <a:gd name="adj" fmla="val 17263"/>
            </a:avLst>
          </a:prstGeom>
          <a:noFill/>
          <a:ln w="7620">
            <a:solidFill>
              <a:srgbClr val="437066"/>
            </a:solidFill>
            <a:prstDash val="solid"/>
          </a:ln>
        </p:spPr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23898" y="5218271"/>
            <a:ext cx="181451" cy="18145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696075" y="5163860"/>
            <a:ext cx="2397800" cy="2902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437066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FEEDBACK DESIGN SYSTEM</a:t>
            </a:r>
            <a:endParaRPr lang="en-US" sz="1400" dirty="0"/>
          </a:p>
        </p:txBody>
      </p:sp>
      <p:pic>
        <p:nvPicPr>
          <p:cNvPr id="9" name="Picture 8" descr="A scooter with a handlebar&#10;&#10;AI-generated content may be incorrect.">
            <a:extLst>
              <a:ext uri="{FF2B5EF4-FFF2-40B4-BE49-F238E27FC236}">
                <a16:creationId xmlns:a16="http://schemas.microsoft.com/office/drawing/2014/main" id="{B6FC4AF9-FFB0-5E7D-59C8-497FC326F4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469" y="2693096"/>
            <a:ext cx="4634631" cy="2292265"/>
          </a:xfrm>
          <a:prstGeom prst="rect">
            <a:avLst/>
          </a:prstGeom>
        </p:spPr>
      </p:pic>
      <p:pic>
        <p:nvPicPr>
          <p:cNvPr id="10" name="Picture 9" descr="A 3d model of a bicycle&#10;&#10;AI-generated content may be incorrect.">
            <a:extLst>
              <a:ext uri="{FF2B5EF4-FFF2-40B4-BE49-F238E27FC236}">
                <a16:creationId xmlns:a16="http://schemas.microsoft.com/office/drawing/2014/main" id="{3CF6FFEB-8E74-8450-AB48-C528C7BCA9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943" y="5148197"/>
            <a:ext cx="4634631" cy="25678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97523" y="13996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SENSORY CHANNELS</a:t>
            </a:r>
            <a:endParaRPr lang="en-US" sz="2200" dirty="0"/>
          </a:p>
        </p:txBody>
      </p:sp>
      <p:sp>
        <p:nvSpPr>
          <p:cNvPr id="3" name="Text 1"/>
          <p:cNvSpPr/>
          <p:nvPr/>
        </p:nvSpPr>
        <p:spPr>
          <a:xfrm>
            <a:off x="3684270" y="1844754"/>
            <a:ext cx="726186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Three Pillars of Alert Delivery</a:t>
            </a:r>
            <a:endParaRPr lang="en-US" sz="4450" dirty="0"/>
          </a:p>
        </p:txBody>
      </p:sp>
      <p:sp>
        <p:nvSpPr>
          <p:cNvPr id="4" name="Text 2"/>
          <p:cNvSpPr/>
          <p:nvPr/>
        </p:nvSpPr>
        <p:spPr>
          <a:xfrm>
            <a:off x="793790" y="2893695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HCAS fuses three independent sensory channels into a unified feedback system — each encoding a different dimension of situational awareness.</a:t>
            </a:r>
            <a:endParaRPr lang="en-US" sz="1750" dirty="0"/>
          </a:p>
        </p:txBody>
      </p:sp>
      <p:sp>
        <p:nvSpPr>
          <p:cNvPr id="5" name="Shape 3"/>
          <p:cNvSpPr/>
          <p:nvPr/>
        </p:nvSpPr>
        <p:spPr>
          <a:xfrm>
            <a:off x="793790" y="3874651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1028224" y="410908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7066"/>
          </a:solidFill>
          <a:ln/>
        </p:spPr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15390" y="4296132"/>
            <a:ext cx="306110" cy="30611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1028224" y="5016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Haptic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028224" y="5506760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Encodes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direction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and proximity through pulse patterns and vibration intensity on the body.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5216962" y="3874651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Shape 8"/>
          <p:cNvSpPr/>
          <p:nvPr/>
        </p:nvSpPr>
        <p:spPr>
          <a:xfrm>
            <a:off x="5451396" y="410908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7066"/>
          </a:solidFill>
          <a:ln/>
        </p:spPr>
      </p:sp>
      <p:pic>
        <p:nvPicPr>
          <p:cNvPr id="12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38562" y="4296132"/>
            <a:ext cx="306110" cy="306110"/>
          </a:xfrm>
          <a:prstGeom prst="rect">
            <a:avLst/>
          </a:prstGeom>
        </p:spPr>
      </p:pic>
      <p:sp>
        <p:nvSpPr>
          <p:cNvPr id="13" name="Text 9"/>
          <p:cNvSpPr/>
          <p:nvPr/>
        </p:nvSpPr>
        <p:spPr>
          <a:xfrm>
            <a:off x="5451396" y="5016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Visual LED</a:t>
            </a:r>
            <a:endParaRPr lang="en-US" sz="2200" dirty="0"/>
          </a:p>
        </p:txBody>
      </p:sp>
      <p:sp>
        <p:nvSpPr>
          <p:cNvPr id="14" name="Text 10"/>
          <p:cNvSpPr/>
          <p:nvPr/>
        </p:nvSpPr>
        <p:spPr>
          <a:xfrm>
            <a:off x="5451396" y="5506760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Encodes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severity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via color and blink speed — green, yellow, and red at a glance.</a:t>
            </a:r>
            <a:endParaRPr lang="en-US" sz="1750" dirty="0"/>
          </a:p>
        </p:txBody>
      </p:sp>
      <p:sp>
        <p:nvSpPr>
          <p:cNvPr id="15" name="Shape 11"/>
          <p:cNvSpPr/>
          <p:nvPr/>
        </p:nvSpPr>
        <p:spPr>
          <a:xfrm>
            <a:off x="9640133" y="3874651"/>
            <a:ext cx="4196358" cy="2955250"/>
          </a:xfrm>
          <a:prstGeom prst="roundRect">
            <a:avLst>
              <a:gd name="adj" fmla="val 322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6" name="Shape 12"/>
          <p:cNvSpPr/>
          <p:nvPr/>
        </p:nvSpPr>
        <p:spPr>
          <a:xfrm>
            <a:off x="9874568" y="4109085"/>
            <a:ext cx="680442" cy="680442"/>
          </a:xfrm>
          <a:prstGeom prst="roundRect">
            <a:avLst>
              <a:gd name="adj" fmla="val 13436980"/>
            </a:avLst>
          </a:prstGeom>
          <a:solidFill>
            <a:srgbClr val="437066"/>
          </a:solidFill>
          <a:ln/>
        </p:spPr>
      </p:sp>
      <p:pic>
        <p:nvPicPr>
          <p:cNvPr id="17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61734" y="4296132"/>
            <a:ext cx="306110" cy="306110"/>
          </a:xfrm>
          <a:prstGeom prst="rect">
            <a:avLst/>
          </a:prstGeom>
        </p:spPr>
      </p:pic>
      <p:sp>
        <p:nvSpPr>
          <p:cNvPr id="18" name="Text 13"/>
          <p:cNvSpPr/>
          <p:nvPr/>
        </p:nvSpPr>
        <p:spPr>
          <a:xfrm>
            <a:off x="9874568" y="501634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Audio</a:t>
            </a:r>
            <a:endParaRPr lang="en-US" sz="2200" dirty="0"/>
          </a:p>
        </p:txBody>
      </p:sp>
      <p:sp>
        <p:nvSpPr>
          <p:cNvPr id="19" name="Text 14"/>
          <p:cNvSpPr/>
          <p:nvPr/>
        </p:nvSpPr>
        <p:spPr>
          <a:xfrm>
            <a:off x="9874568" y="5506760"/>
            <a:ext cx="3727490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Encodes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urgency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through tone patterns — single beeps to continuous alarm signals.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29841"/>
            <a:ext cx="702266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Directional Haptic Language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190559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Direction Mapping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793790" y="2515076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63310" y="2515076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6" name="Text 4"/>
          <p:cNvSpPr/>
          <p:nvPr/>
        </p:nvSpPr>
        <p:spPr>
          <a:xfrm>
            <a:off x="1142524" y="27723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Left Vibration</a:t>
            </a:r>
            <a:endParaRPr lang="en-US" sz="2200" dirty="0"/>
          </a:p>
        </p:txBody>
      </p:sp>
      <p:sp>
        <p:nvSpPr>
          <p:cNvPr id="7" name="Text 5"/>
          <p:cNvSpPr/>
          <p:nvPr/>
        </p:nvSpPr>
        <p:spPr>
          <a:xfrm>
            <a:off x="1142524" y="3353514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Hazard detected on the left side</a:t>
            </a:r>
            <a:endParaRPr lang="en-US" sz="1750" dirty="0"/>
          </a:p>
        </p:txBody>
      </p:sp>
      <p:sp>
        <p:nvSpPr>
          <p:cNvPr id="8" name="Shape 6"/>
          <p:cNvSpPr/>
          <p:nvPr/>
        </p:nvSpPr>
        <p:spPr>
          <a:xfrm>
            <a:off x="793790" y="4200525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763310" y="4200525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10" name="Text 8"/>
          <p:cNvSpPr/>
          <p:nvPr/>
        </p:nvSpPr>
        <p:spPr>
          <a:xfrm>
            <a:off x="1142524" y="4457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Right Vibration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1142524" y="5038963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Hazard detected on the right side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793790" y="5885974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3" name="Shape 11"/>
          <p:cNvSpPr/>
          <p:nvPr/>
        </p:nvSpPr>
        <p:spPr>
          <a:xfrm>
            <a:off x="763310" y="5885974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14" name="Text 12"/>
          <p:cNvSpPr/>
          <p:nvPr/>
        </p:nvSpPr>
        <p:spPr>
          <a:xfrm>
            <a:off x="1142524" y="61432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Both Sides</a:t>
            </a:r>
            <a:endParaRPr lang="en-US" sz="2200" dirty="0"/>
          </a:p>
        </p:txBody>
      </p:sp>
      <p:sp>
        <p:nvSpPr>
          <p:cNvPr id="15" name="Text 13"/>
          <p:cNvSpPr/>
          <p:nvPr/>
        </p:nvSpPr>
        <p:spPr>
          <a:xfrm>
            <a:off x="1142524" y="6724412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General or frontal danger ahead</a:t>
            </a:r>
            <a:endParaRPr lang="en-US" sz="1750" dirty="0"/>
          </a:p>
        </p:txBody>
      </p:sp>
      <p:sp>
        <p:nvSpPr>
          <p:cNvPr id="16" name="Text 14"/>
          <p:cNvSpPr/>
          <p:nvPr/>
        </p:nvSpPr>
        <p:spPr>
          <a:xfrm>
            <a:off x="7599521" y="1905595"/>
            <a:ext cx="296037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Pulse Pattern Language</a:t>
            </a:r>
            <a:endParaRPr lang="en-US" sz="2200" dirty="0"/>
          </a:p>
        </p:txBody>
      </p:sp>
      <p:sp>
        <p:nvSpPr>
          <p:cNvPr id="17" name="Shape 15"/>
          <p:cNvSpPr/>
          <p:nvPr/>
        </p:nvSpPr>
        <p:spPr>
          <a:xfrm>
            <a:off x="7599521" y="2515076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18" name="Shape 16"/>
          <p:cNvSpPr/>
          <p:nvPr/>
        </p:nvSpPr>
        <p:spPr>
          <a:xfrm>
            <a:off x="7569041" y="2515076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19" name="Text 17"/>
          <p:cNvSpPr/>
          <p:nvPr/>
        </p:nvSpPr>
        <p:spPr>
          <a:xfrm>
            <a:off x="7948255" y="27723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Short Pulses</a:t>
            </a:r>
            <a:endParaRPr lang="en-US" sz="2200" dirty="0"/>
          </a:p>
        </p:txBody>
      </p:sp>
      <p:sp>
        <p:nvSpPr>
          <p:cNvPr id="20" name="Text 18"/>
          <p:cNvSpPr/>
          <p:nvPr/>
        </p:nvSpPr>
        <p:spPr>
          <a:xfrm>
            <a:off x="7948255" y="3353514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Low-level warning — stay alert</a:t>
            </a:r>
            <a:endParaRPr lang="en-US" sz="1750" dirty="0"/>
          </a:p>
        </p:txBody>
      </p:sp>
      <p:sp>
        <p:nvSpPr>
          <p:cNvPr id="21" name="Shape 19"/>
          <p:cNvSpPr/>
          <p:nvPr/>
        </p:nvSpPr>
        <p:spPr>
          <a:xfrm>
            <a:off x="7599521" y="4200525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22" name="Shape 20"/>
          <p:cNvSpPr/>
          <p:nvPr/>
        </p:nvSpPr>
        <p:spPr>
          <a:xfrm>
            <a:off x="7569041" y="4200525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23" name="Text 21"/>
          <p:cNvSpPr/>
          <p:nvPr/>
        </p:nvSpPr>
        <p:spPr>
          <a:xfrm>
            <a:off x="7948255" y="445781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Rapid Pulses</a:t>
            </a:r>
            <a:endParaRPr lang="en-US" sz="2200" dirty="0"/>
          </a:p>
        </p:txBody>
      </p:sp>
      <p:sp>
        <p:nvSpPr>
          <p:cNvPr id="24" name="Text 22"/>
          <p:cNvSpPr/>
          <p:nvPr/>
        </p:nvSpPr>
        <p:spPr>
          <a:xfrm>
            <a:off x="7948255" y="5038963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Elevated urgency — take action</a:t>
            </a:r>
            <a:endParaRPr lang="en-US" sz="1750" dirty="0"/>
          </a:p>
        </p:txBody>
      </p:sp>
      <p:sp>
        <p:nvSpPr>
          <p:cNvPr id="25" name="Shape 23"/>
          <p:cNvSpPr/>
          <p:nvPr/>
        </p:nvSpPr>
        <p:spPr>
          <a:xfrm>
            <a:off x="7599521" y="5885974"/>
            <a:ext cx="6244709" cy="1458635"/>
          </a:xfrm>
          <a:prstGeom prst="roundRect">
            <a:avLst>
              <a:gd name="adj" fmla="val 10030"/>
            </a:avLst>
          </a:prstGeom>
          <a:solidFill>
            <a:srgbClr val="FFFFFF"/>
          </a:solidFill>
          <a:ln w="30480">
            <a:solidFill>
              <a:srgbClr val="C5D2CF"/>
            </a:solidFill>
            <a:prstDash val="solid"/>
          </a:ln>
        </p:spPr>
      </p:sp>
      <p:sp>
        <p:nvSpPr>
          <p:cNvPr id="26" name="Shape 24"/>
          <p:cNvSpPr/>
          <p:nvPr/>
        </p:nvSpPr>
        <p:spPr>
          <a:xfrm>
            <a:off x="7569041" y="5885974"/>
            <a:ext cx="121920" cy="1458635"/>
          </a:xfrm>
          <a:prstGeom prst="roundRect">
            <a:avLst>
              <a:gd name="adj" fmla="val 78139"/>
            </a:avLst>
          </a:prstGeom>
          <a:solidFill>
            <a:srgbClr val="437066"/>
          </a:solidFill>
          <a:ln/>
        </p:spPr>
      </p:sp>
      <p:sp>
        <p:nvSpPr>
          <p:cNvPr id="27" name="Text 25"/>
          <p:cNvSpPr/>
          <p:nvPr/>
        </p:nvSpPr>
        <p:spPr>
          <a:xfrm>
            <a:off x="7948255" y="61432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Continuous Vibration</a:t>
            </a:r>
            <a:endParaRPr lang="en-US" sz="2200" dirty="0"/>
          </a:p>
        </p:txBody>
      </p:sp>
      <p:sp>
        <p:nvSpPr>
          <p:cNvPr id="28" name="Text 26"/>
          <p:cNvSpPr/>
          <p:nvPr/>
        </p:nvSpPr>
        <p:spPr>
          <a:xfrm>
            <a:off x="7948255" y="6724412"/>
            <a:ext cx="563868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Critical danger — immediate response required</a:t>
            </a:r>
            <a:endParaRPr lang="en-US" sz="1750" dirty="0"/>
          </a:p>
        </p:txBody>
      </p:sp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935123" y="449104"/>
            <a:ext cx="2759869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PROXIMITY &amp; VISUAL FEEDBACK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1935123" y="735568"/>
            <a:ext cx="7811453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800"/>
              </a:lnSpc>
              <a:buNone/>
            </a:pPr>
            <a:r>
              <a:rPr lang="en-US" sz="3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Distance-Based Signals + Smart LED Behavior</a:t>
            </a:r>
            <a:endParaRPr lang="en-US" sz="30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5123" y="1504117"/>
            <a:ext cx="5189815" cy="5189815"/>
          </a:xfrm>
          <a:prstGeom prst="rect">
            <a:avLst/>
          </a:prstGeom>
        </p:spPr>
      </p:pic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23" y="1504117"/>
            <a:ext cx="5189815" cy="5189815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7512844" y="3459718"/>
            <a:ext cx="207252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Smart LED Color System</a:t>
            </a:r>
            <a:endParaRPr lang="en-US" sz="1500" dirty="0"/>
          </a:p>
        </p:txBody>
      </p:sp>
      <p:sp>
        <p:nvSpPr>
          <p:cNvPr id="7" name="Text 3"/>
          <p:cNvSpPr/>
          <p:nvPr/>
        </p:nvSpPr>
        <p:spPr>
          <a:xfrm>
            <a:off x="7512844" y="3810476"/>
            <a:ext cx="5189815" cy="421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The LED array communicates hazard severity at a glance, even in peripheral vision:</a:t>
            </a:r>
            <a:endParaRPr lang="en-US" sz="1200" dirty="0"/>
          </a:p>
        </p:txBody>
      </p:sp>
      <p:sp>
        <p:nvSpPr>
          <p:cNvPr id="8" name="Text 4"/>
          <p:cNvSpPr/>
          <p:nvPr/>
        </p:nvSpPr>
        <p:spPr>
          <a:xfrm>
            <a:off x="7512844" y="4327922"/>
            <a:ext cx="5189815" cy="4210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Blink speed mirrors urgency. Animated light flow indicates hazard </a:t>
            </a:r>
            <a:r>
              <a:rPr lang="en-US" sz="120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direction</a:t>
            </a: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across the device surface.</a:t>
            </a:r>
            <a:endParaRPr lang="en-US" sz="1200" dirty="0"/>
          </a:p>
        </p:txBody>
      </p:sp>
      <p:sp>
        <p:nvSpPr>
          <p:cNvPr id="9" name="Shape 5"/>
          <p:cNvSpPr/>
          <p:nvPr/>
        </p:nvSpPr>
        <p:spPr>
          <a:xfrm>
            <a:off x="1935123" y="6935153"/>
            <a:ext cx="10760035" cy="845344"/>
          </a:xfrm>
          <a:prstGeom prst="roundRect">
            <a:avLst>
              <a:gd name="adj" fmla="val 7748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0" name="Shape 6"/>
          <p:cNvSpPr/>
          <p:nvPr/>
        </p:nvSpPr>
        <p:spPr>
          <a:xfrm>
            <a:off x="1942743" y="6942773"/>
            <a:ext cx="3581519" cy="830104"/>
          </a:xfrm>
          <a:prstGeom prst="roundRect">
            <a:avLst>
              <a:gd name="adj" fmla="val 7890"/>
            </a:avLst>
          </a:prstGeom>
          <a:solidFill>
            <a:srgbClr val="DFECE9"/>
          </a:solidFill>
          <a:ln/>
        </p:spPr>
      </p:sp>
      <p:sp>
        <p:nvSpPr>
          <p:cNvPr id="11" name="Text 7"/>
          <p:cNvSpPr/>
          <p:nvPr/>
        </p:nvSpPr>
        <p:spPr>
          <a:xfrm>
            <a:off x="2098596" y="7098625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🟢</a:t>
            </a: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Green</a:t>
            </a:r>
            <a:endParaRPr lang="en-US" sz="1500" dirty="0"/>
          </a:p>
        </p:txBody>
      </p:sp>
      <p:sp>
        <p:nvSpPr>
          <p:cNvPr id="12" name="Text 8"/>
          <p:cNvSpPr/>
          <p:nvPr/>
        </p:nvSpPr>
        <p:spPr>
          <a:xfrm>
            <a:off x="2098596" y="7406521"/>
            <a:ext cx="3269813" cy="210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Clear — no immediate threat</a:t>
            </a:r>
            <a:endParaRPr lang="en-US" sz="1200" dirty="0"/>
          </a:p>
        </p:txBody>
      </p:sp>
      <p:sp>
        <p:nvSpPr>
          <p:cNvPr id="13" name="Shape 9"/>
          <p:cNvSpPr/>
          <p:nvPr/>
        </p:nvSpPr>
        <p:spPr>
          <a:xfrm>
            <a:off x="5524262" y="6942773"/>
            <a:ext cx="3581638" cy="830104"/>
          </a:xfrm>
          <a:prstGeom prst="rect">
            <a:avLst/>
          </a:prstGeom>
          <a:solidFill>
            <a:srgbClr val="DFECE9"/>
          </a:solidFill>
          <a:ln/>
        </p:spPr>
      </p:sp>
      <p:sp>
        <p:nvSpPr>
          <p:cNvPr id="14" name="Shape 10"/>
          <p:cNvSpPr/>
          <p:nvPr/>
        </p:nvSpPr>
        <p:spPr>
          <a:xfrm>
            <a:off x="5524262" y="6942773"/>
            <a:ext cx="22860" cy="830104"/>
          </a:xfrm>
          <a:prstGeom prst="roundRect">
            <a:avLst>
              <a:gd name="adj" fmla="val 286512"/>
            </a:avLst>
          </a:prstGeom>
          <a:solidFill>
            <a:srgbClr val="C5D2CF"/>
          </a:solidFill>
          <a:ln/>
        </p:spPr>
      </p:sp>
      <p:sp>
        <p:nvSpPr>
          <p:cNvPr id="15" name="Text 11"/>
          <p:cNvSpPr/>
          <p:nvPr/>
        </p:nvSpPr>
        <p:spPr>
          <a:xfrm>
            <a:off x="5680115" y="7098625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🟡</a:t>
            </a: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Yellow</a:t>
            </a:r>
            <a:endParaRPr lang="en-US" sz="1500" dirty="0"/>
          </a:p>
        </p:txBody>
      </p:sp>
      <p:sp>
        <p:nvSpPr>
          <p:cNvPr id="16" name="Text 12"/>
          <p:cNvSpPr/>
          <p:nvPr/>
        </p:nvSpPr>
        <p:spPr>
          <a:xfrm>
            <a:off x="5680115" y="7406521"/>
            <a:ext cx="3269933" cy="210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Caution — hazard detected nearby</a:t>
            </a:r>
            <a:endParaRPr lang="en-US" sz="1200" dirty="0"/>
          </a:p>
        </p:txBody>
      </p:sp>
      <p:sp>
        <p:nvSpPr>
          <p:cNvPr id="17" name="Shape 13"/>
          <p:cNvSpPr/>
          <p:nvPr/>
        </p:nvSpPr>
        <p:spPr>
          <a:xfrm>
            <a:off x="9105900" y="6942773"/>
            <a:ext cx="3581638" cy="830104"/>
          </a:xfrm>
          <a:prstGeom prst="rect">
            <a:avLst/>
          </a:prstGeom>
          <a:solidFill>
            <a:srgbClr val="DFECE9"/>
          </a:solidFill>
          <a:ln/>
        </p:spPr>
      </p:sp>
      <p:sp>
        <p:nvSpPr>
          <p:cNvPr id="18" name="Shape 14"/>
          <p:cNvSpPr/>
          <p:nvPr/>
        </p:nvSpPr>
        <p:spPr>
          <a:xfrm>
            <a:off x="9105900" y="6942773"/>
            <a:ext cx="22860" cy="830104"/>
          </a:xfrm>
          <a:prstGeom prst="roundRect">
            <a:avLst>
              <a:gd name="adj" fmla="val 286512"/>
            </a:avLst>
          </a:prstGeom>
          <a:solidFill>
            <a:srgbClr val="C5D2CF"/>
          </a:solidFill>
          <a:ln/>
        </p:spPr>
      </p:sp>
      <p:sp>
        <p:nvSpPr>
          <p:cNvPr id="19" name="Text 15"/>
          <p:cNvSpPr/>
          <p:nvPr/>
        </p:nvSpPr>
        <p:spPr>
          <a:xfrm>
            <a:off x="9261753" y="7098625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🔴</a:t>
            </a: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 Red</a:t>
            </a:r>
            <a:endParaRPr lang="en-US" sz="1500" dirty="0"/>
          </a:p>
        </p:txBody>
      </p:sp>
      <p:sp>
        <p:nvSpPr>
          <p:cNvPr id="20" name="Text 16"/>
          <p:cNvSpPr/>
          <p:nvPr/>
        </p:nvSpPr>
        <p:spPr>
          <a:xfrm>
            <a:off x="9261753" y="7406521"/>
            <a:ext cx="3269933" cy="2105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Critical — collision risk imminent</a:t>
            </a:r>
            <a:endParaRPr lang="en-US" sz="1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63960" y="620197"/>
            <a:ext cx="270236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10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INTELLIGENCE LAYER</a:t>
            </a:r>
            <a:endParaRPr lang="en-US" sz="2100" dirty="0"/>
          </a:p>
        </p:txBody>
      </p:sp>
      <p:sp>
        <p:nvSpPr>
          <p:cNvPr id="3" name="Text 1"/>
          <p:cNvSpPr/>
          <p:nvPr/>
        </p:nvSpPr>
        <p:spPr>
          <a:xfrm>
            <a:off x="2120622" y="1040368"/>
            <a:ext cx="10389156" cy="6756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300"/>
              </a:lnSpc>
              <a:buNone/>
            </a:pPr>
            <a:r>
              <a:rPr lang="en-US" sz="42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Adaptive Escalation &amp; Multi-Sensory Fusion</a:t>
            </a:r>
            <a:endParaRPr lang="en-US" sz="4250" dirty="0"/>
          </a:p>
        </p:txBody>
      </p:sp>
      <p:sp>
        <p:nvSpPr>
          <p:cNvPr id="4" name="Text 2"/>
          <p:cNvSpPr/>
          <p:nvPr/>
        </p:nvSpPr>
        <p:spPr>
          <a:xfrm>
            <a:off x="756642" y="2231112"/>
            <a:ext cx="3044071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Adaptive Escalation Logic</a:t>
            </a:r>
            <a:endParaRPr lang="en-US" sz="2100" dirty="0"/>
          </a:p>
        </p:txBody>
      </p:sp>
      <p:sp>
        <p:nvSpPr>
          <p:cNvPr id="5" name="Text 3"/>
          <p:cNvSpPr/>
          <p:nvPr/>
        </p:nvSpPr>
        <p:spPr>
          <a:xfrm>
            <a:off x="756642" y="2774871"/>
            <a:ext cx="8341519" cy="6755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Alerts begin at minimal intensity and escalate only when risk persists — avoiding unnecessary alarm fatigue while ensuring critical events are never missed.</a:t>
            </a:r>
            <a:endParaRPr lang="en-US" sz="1700" dirty="0"/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155" y="3682246"/>
            <a:ext cx="6226373" cy="3695343"/>
          </a:xfrm>
          <a:prstGeom prst="rect">
            <a:avLst/>
          </a:prstGeom>
        </p:spPr>
      </p:pic>
      <p:pic>
        <p:nvPicPr>
          <p:cNvPr id="7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20029" y="4585449"/>
            <a:ext cx="530042" cy="530042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147795" y="6520433"/>
            <a:ext cx="1547722" cy="29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Stage 3</a:t>
            </a:r>
            <a:endParaRPr lang="en-US" sz="18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79579" y="4586443"/>
            <a:ext cx="530042" cy="530042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197241" y="6520433"/>
            <a:ext cx="1547722" cy="29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Stage 2</a:t>
            </a:r>
            <a:endParaRPr lang="en-US" sz="1850" dirty="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026" y="4586443"/>
            <a:ext cx="530042" cy="530042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14885" y="6520433"/>
            <a:ext cx="1547722" cy="2981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185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Stage 1</a:t>
            </a:r>
            <a:endParaRPr lang="en-US" sz="1850" dirty="0"/>
          </a:p>
        </p:txBody>
      </p:sp>
      <p:sp>
        <p:nvSpPr>
          <p:cNvPr id="13" name="Shape 7"/>
          <p:cNvSpPr/>
          <p:nvPr/>
        </p:nvSpPr>
        <p:spPr>
          <a:xfrm>
            <a:off x="9477494" y="2025134"/>
            <a:ext cx="4559618" cy="5584269"/>
          </a:xfrm>
          <a:prstGeom prst="roundRect">
            <a:avLst>
              <a:gd name="adj" fmla="val 3414"/>
            </a:avLst>
          </a:prstGeom>
          <a:solidFill>
            <a:srgbClr val="437066"/>
          </a:solidFill>
          <a:ln/>
        </p:spPr>
      </p:sp>
      <p:sp>
        <p:nvSpPr>
          <p:cNvPr id="14" name="Text 8"/>
          <p:cNvSpPr/>
          <p:nvPr/>
        </p:nvSpPr>
        <p:spPr>
          <a:xfrm>
            <a:off x="9693593" y="2927628"/>
            <a:ext cx="3252192" cy="337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Why Multi-Sensory Fusion?</a:t>
            </a:r>
            <a:endParaRPr lang="en-US" sz="2100" dirty="0"/>
          </a:p>
        </p:txBody>
      </p:sp>
      <p:sp>
        <p:nvSpPr>
          <p:cNvPr id="15" name="Text 9"/>
          <p:cNvSpPr/>
          <p:nvPr/>
        </p:nvSpPr>
        <p:spPr>
          <a:xfrm>
            <a:off x="9693593" y="3471386"/>
            <a:ext cx="4127421" cy="13511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Relying on a single channel creates single points of failure — noise blocks audio, bright light washes out LEDs. Fusing all three senses:</a:t>
            </a:r>
            <a:endParaRPr lang="en-US" sz="1700" dirty="0"/>
          </a:p>
        </p:txBody>
      </p:sp>
      <p:sp>
        <p:nvSpPr>
          <p:cNvPr id="16" name="Text 10"/>
          <p:cNvSpPr/>
          <p:nvPr/>
        </p:nvSpPr>
        <p:spPr>
          <a:xfrm>
            <a:off x="9693593" y="5007888"/>
            <a:ext cx="4127421" cy="18329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Reduces average reaction time</a:t>
            </a:r>
            <a:endParaRPr lang="en-US" sz="170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Compensates for environmental interference</a:t>
            </a:r>
            <a:endParaRPr lang="en-US" sz="1700" dirty="0"/>
          </a:p>
          <a:p>
            <a:pPr marL="342900" indent="-342900" algn="l">
              <a:lnSpc>
                <a:spcPts val="2650"/>
              </a:lnSpc>
              <a:buSzPct val="100000"/>
              <a:buChar char="•"/>
            </a:pPr>
            <a:r>
              <a:rPr lang="en-US" sz="1700" dirty="0">
                <a:solidFill>
                  <a:srgbClr val="FFFFFF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Encodes richer situational data simultaneously</a:t>
            </a:r>
            <a:endParaRPr lang="en-US" sz="17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194084"/>
            <a:ext cx="1045106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Context-Aware &amp; Motion-Aware Feedback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3790" y="3243024"/>
            <a:ext cx="566976" cy="56697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4093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Moving Toward Hazard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4583906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Alert intensity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increases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dynamically as the user's trajectory converges with the threat — maximizing urgency when it matters most.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35893" y="3243024"/>
            <a:ext cx="566976" cy="56697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35893" y="4093488"/>
            <a:ext cx="324171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Moving Away from Hazard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35893" y="4583906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Alert intensity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decreases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as the user diverges from the threat, reducing unnecessary feedback and cognitive load.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77995" y="3243024"/>
            <a:ext cx="566976" cy="566976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677995" y="409348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Temporal Escalation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677995" y="4583906"/>
            <a:ext cx="4158615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Alert frequency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increases over time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if the hazard is unresolved, creating a mounting sense of urgency that drives faster reaction.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40435" y="428744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1900"/>
              </a:lnSpc>
              <a:buNone/>
            </a:pPr>
            <a:r>
              <a:rPr lang="en-US" sz="150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SYSTEM RESILIENCE</a:t>
            </a:r>
            <a:endParaRPr lang="en-US" sz="1500" dirty="0"/>
          </a:p>
        </p:txBody>
      </p:sp>
      <p:sp>
        <p:nvSpPr>
          <p:cNvPr id="3" name="Text 1"/>
          <p:cNvSpPr/>
          <p:nvPr/>
        </p:nvSpPr>
        <p:spPr>
          <a:xfrm>
            <a:off x="2982873" y="715208"/>
            <a:ext cx="8664416" cy="4872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00"/>
              </a:lnSpc>
              <a:buNone/>
            </a:pPr>
            <a:r>
              <a:rPr lang="en-US" sz="3050" dirty="0">
                <a:solidFill>
                  <a:srgbClr val="272D45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Smart Filtering, Silent Mode &amp; Energy Management</a:t>
            </a:r>
            <a:endParaRPr lang="en-US" sz="3050" dirty="0"/>
          </a:p>
        </p:txBody>
      </p:sp>
      <p:sp>
        <p:nvSpPr>
          <p:cNvPr id="4" name="Shape 2"/>
          <p:cNvSpPr/>
          <p:nvPr/>
        </p:nvSpPr>
        <p:spPr>
          <a:xfrm>
            <a:off x="1935123" y="1717596"/>
            <a:ext cx="3518773" cy="1761292"/>
          </a:xfrm>
          <a:prstGeom prst="roundRect">
            <a:avLst>
              <a:gd name="adj" fmla="val 6230"/>
            </a:avLst>
          </a:prstGeom>
          <a:solidFill>
            <a:srgbClr val="FFFFFF"/>
          </a:solidFill>
          <a:ln/>
        </p:spPr>
      </p:sp>
      <p:sp>
        <p:nvSpPr>
          <p:cNvPr id="5" name="Shape 3"/>
          <p:cNvSpPr/>
          <p:nvPr/>
        </p:nvSpPr>
        <p:spPr>
          <a:xfrm>
            <a:off x="1935123" y="1694736"/>
            <a:ext cx="3518773" cy="91440"/>
          </a:xfrm>
          <a:prstGeom prst="roundRect">
            <a:avLst>
              <a:gd name="adj" fmla="val 71628"/>
            </a:avLst>
          </a:prstGeom>
          <a:solidFill>
            <a:srgbClr val="437066"/>
          </a:solidFill>
          <a:ln/>
        </p:spPr>
      </p:sp>
      <p:sp>
        <p:nvSpPr>
          <p:cNvPr id="6" name="Shape 4"/>
          <p:cNvSpPr/>
          <p:nvPr/>
        </p:nvSpPr>
        <p:spPr>
          <a:xfrm>
            <a:off x="3460611" y="1483757"/>
            <a:ext cx="467797" cy="467797"/>
          </a:xfrm>
          <a:prstGeom prst="roundRect">
            <a:avLst>
              <a:gd name="adj" fmla="val 195469"/>
            </a:avLst>
          </a:prstGeom>
          <a:solidFill>
            <a:srgbClr val="437066"/>
          </a:solidFill>
          <a:ln/>
        </p:spPr>
      </p:sp>
      <p:sp>
        <p:nvSpPr>
          <p:cNvPr id="7" name="Text 5"/>
          <p:cNvSpPr/>
          <p:nvPr/>
        </p:nvSpPr>
        <p:spPr>
          <a:xfrm>
            <a:off x="3600986" y="1600676"/>
            <a:ext cx="187047" cy="2338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1</a:t>
            </a:r>
            <a:endParaRPr lang="en-US" sz="1450" dirty="0"/>
          </a:p>
        </p:txBody>
      </p:sp>
      <p:sp>
        <p:nvSpPr>
          <p:cNvPr id="8" name="Text 6"/>
          <p:cNvSpPr/>
          <p:nvPr/>
        </p:nvSpPr>
        <p:spPr>
          <a:xfrm>
            <a:off x="2113836" y="2107406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False Alert Reduction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2113836" y="2458164"/>
            <a:ext cx="3161348" cy="84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Transient signals below a persistence threshold are ignored — only sustained threats trigger alerts, cutting unnecessary noise.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1935123" y="3819882"/>
            <a:ext cx="3518773" cy="1761292"/>
          </a:xfrm>
          <a:prstGeom prst="roundRect">
            <a:avLst>
              <a:gd name="adj" fmla="val 6230"/>
            </a:avLst>
          </a:prstGeom>
          <a:solidFill>
            <a:srgbClr val="FFFFFF"/>
          </a:solidFill>
          <a:ln/>
        </p:spPr>
      </p:sp>
      <p:sp>
        <p:nvSpPr>
          <p:cNvPr id="11" name="Shape 9"/>
          <p:cNvSpPr/>
          <p:nvPr/>
        </p:nvSpPr>
        <p:spPr>
          <a:xfrm>
            <a:off x="1935123" y="3797022"/>
            <a:ext cx="3518773" cy="91440"/>
          </a:xfrm>
          <a:prstGeom prst="roundRect">
            <a:avLst>
              <a:gd name="adj" fmla="val 71628"/>
            </a:avLst>
          </a:prstGeom>
          <a:solidFill>
            <a:srgbClr val="437066"/>
          </a:solidFill>
          <a:ln/>
        </p:spPr>
      </p:sp>
      <p:sp>
        <p:nvSpPr>
          <p:cNvPr id="12" name="Shape 10"/>
          <p:cNvSpPr/>
          <p:nvPr/>
        </p:nvSpPr>
        <p:spPr>
          <a:xfrm>
            <a:off x="3460611" y="3586043"/>
            <a:ext cx="467797" cy="467797"/>
          </a:xfrm>
          <a:prstGeom prst="roundRect">
            <a:avLst>
              <a:gd name="adj" fmla="val 195469"/>
            </a:avLst>
          </a:prstGeom>
          <a:solidFill>
            <a:srgbClr val="437066"/>
          </a:solidFill>
          <a:ln/>
        </p:spPr>
      </p:sp>
      <p:sp>
        <p:nvSpPr>
          <p:cNvPr id="13" name="Text 11"/>
          <p:cNvSpPr/>
          <p:nvPr/>
        </p:nvSpPr>
        <p:spPr>
          <a:xfrm>
            <a:off x="3600986" y="3702963"/>
            <a:ext cx="187047" cy="2338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2</a:t>
            </a:r>
            <a:endParaRPr lang="en-US" sz="1450" dirty="0"/>
          </a:p>
        </p:txBody>
      </p:sp>
      <p:sp>
        <p:nvSpPr>
          <p:cNvPr id="14" name="Text 12"/>
          <p:cNvSpPr/>
          <p:nvPr/>
        </p:nvSpPr>
        <p:spPr>
          <a:xfrm>
            <a:off x="2113836" y="4209693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Silent Mode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2113836" y="4560451"/>
            <a:ext cx="3161348" cy="84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Audio alerts are substituted with stronger haptic feedback in noisy or quiet environments — maintaining full effectiveness without sound.</a:t>
            </a:r>
            <a:endParaRPr lang="en-US" sz="1200" dirty="0"/>
          </a:p>
        </p:txBody>
      </p:sp>
      <p:sp>
        <p:nvSpPr>
          <p:cNvPr id="16" name="Shape 14"/>
          <p:cNvSpPr/>
          <p:nvPr/>
        </p:nvSpPr>
        <p:spPr>
          <a:xfrm>
            <a:off x="1935123" y="5922169"/>
            <a:ext cx="3518773" cy="1761292"/>
          </a:xfrm>
          <a:prstGeom prst="roundRect">
            <a:avLst>
              <a:gd name="adj" fmla="val 6230"/>
            </a:avLst>
          </a:prstGeom>
          <a:solidFill>
            <a:srgbClr val="FFFFFF"/>
          </a:solidFill>
          <a:ln/>
        </p:spPr>
      </p:sp>
      <p:sp>
        <p:nvSpPr>
          <p:cNvPr id="17" name="Shape 15"/>
          <p:cNvSpPr/>
          <p:nvPr/>
        </p:nvSpPr>
        <p:spPr>
          <a:xfrm>
            <a:off x="1935123" y="5899309"/>
            <a:ext cx="3518773" cy="91440"/>
          </a:xfrm>
          <a:prstGeom prst="roundRect">
            <a:avLst>
              <a:gd name="adj" fmla="val 71628"/>
            </a:avLst>
          </a:prstGeom>
          <a:solidFill>
            <a:srgbClr val="437066"/>
          </a:solidFill>
          <a:ln/>
        </p:spPr>
      </p:sp>
      <p:sp>
        <p:nvSpPr>
          <p:cNvPr id="18" name="Shape 16"/>
          <p:cNvSpPr/>
          <p:nvPr/>
        </p:nvSpPr>
        <p:spPr>
          <a:xfrm>
            <a:off x="3460611" y="5688330"/>
            <a:ext cx="467797" cy="467797"/>
          </a:xfrm>
          <a:prstGeom prst="roundRect">
            <a:avLst>
              <a:gd name="adj" fmla="val 195469"/>
            </a:avLst>
          </a:prstGeom>
          <a:solidFill>
            <a:srgbClr val="437066"/>
          </a:solidFill>
          <a:ln/>
        </p:spPr>
      </p:sp>
      <p:sp>
        <p:nvSpPr>
          <p:cNvPr id="19" name="Text 17"/>
          <p:cNvSpPr/>
          <p:nvPr/>
        </p:nvSpPr>
        <p:spPr>
          <a:xfrm>
            <a:off x="3600986" y="5805249"/>
            <a:ext cx="187047" cy="233839"/>
          </a:xfrm>
          <a:prstGeom prst="rect">
            <a:avLst/>
          </a:prstGeom>
          <a:noFill/>
          <a:ln/>
        </p:spPr>
        <p:txBody>
          <a:bodyPr wrap="none" lIns="0" tIns="0" rIns="0" bIns="0" rtlCol="0" anchor="ctr"/>
          <a:lstStyle/>
          <a:p>
            <a:pPr marL="0" indent="0" algn="ctr">
              <a:lnSpc>
                <a:spcPts val="1950"/>
              </a:lnSpc>
              <a:buNone/>
            </a:pPr>
            <a:r>
              <a:rPr lang="en-US" sz="1450" dirty="0">
                <a:solidFill>
                  <a:srgbClr val="FFFFFF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3</a:t>
            </a:r>
            <a:endParaRPr lang="en-US" sz="1450" dirty="0"/>
          </a:p>
        </p:txBody>
      </p:sp>
      <p:sp>
        <p:nvSpPr>
          <p:cNvPr id="20" name="Text 18"/>
          <p:cNvSpPr/>
          <p:nvPr/>
        </p:nvSpPr>
        <p:spPr>
          <a:xfrm>
            <a:off x="2113836" y="6311979"/>
            <a:ext cx="1949291" cy="2436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5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Energy-Aware Alerting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2113836" y="6662738"/>
            <a:ext cx="3161348" cy="8420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1650"/>
              </a:lnSpc>
              <a:buNone/>
            </a:pPr>
            <a:r>
              <a:rPr lang="en-US" sz="120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When battery is low, brightness, audio, and vibration intensity are reduced. Critical alerts are always preserved and prioritized.</a:t>
            </a:r>
            <a:endParaRPr lang="en-US" sz="1200" dirty="0"/>
          </a:p>
        </p:txBody>
      </p:sp>
      <p:pic>
        <p:nvPicPr>
          <p:cNvPr id="2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802" y="2868335"/>
            <a:ext cx="6860858" cy="3430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257306"/>
            <a:ext cx="696765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437066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Priority-Based Alert System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306247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When multiple simultaneous hazards are detected, HCAS presents only the </a:t>
            </a:r>
            <a:r>
              <a:rPr lang="en-US" sz="1750" b="1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highest-risk alert</a:t>
            </a: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 — preventing sensory overload and keeping feedback clear, focused, and actionable.</a:t>
            </a:r>
            <a:endParaRPr lang="en-US" sz="1750" dirty="0"/>
          </a:p>
        </p:txBody>
      </p:sp>
      <p:sp>
        <p:nvSpPr>
          <p:cNvPr id="4" name="Shape 2"/>
          <p:cNvSpPr/>
          <p:nvPr/>
        </p:nvSpPr>
        <p:spPr>
          <a:xfrm>
            <a:off x="793790" y="4287203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1028224" y="4521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Single Alert Rule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1028224" y="501205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Only the dominant threat is surfaced at any moment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5216962" y="4287203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8" name="Text 6"/>
          <p:cNvSpPr/>
          <p:nvPr/>
        </p:nvSpPr>
        <p:spPr>
          <a:xfrm>
            <a:off x="5451396" y="4521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No Overload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5451396" y="501205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Competing signals are suppressed to preserve clarity</a:t>
            </a:r>
            <a:endParaRPr lang="en-US" sz="1750" dirty="0"/>
          </a:p>
        </p:txBody>
      </p:sp>
      <p:sp>
        <p:nvSpPr>
          <p:cNvPr id="10" name="Shape 8"/>
          <p:cNvSpPr/>
          <p:nvPr/>
        </p:nvSpPr>
        <p:spPr>
          <a:xfrm>
            <a:off x="9640133" y="4287203"/>
            <a:ext cx="4196358" cy="1685092"/>
          </a:xfrm>
          <a:prstGeom prst="roundRect">
            <a:avLst>
              <a:gd name="adj" fmla="val 5654"/>
            </a:avLst>
          </a:prstGeom>
          <a:solidFill>
            <a:srgbClr val="DFECE9"/>
          </a:solidFill>
          <a:ln w="7620">
            <a:solidFill>
              <a:srgbClr val="C5D2CF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9874568" y="452163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2C3249"/>
                </a:solidFill>
                <a:latin typeface="Kanit Light" pitchFamily="34" charset="0"/>
                <a:ea typeface="Kanit Light" pitchFamily="34" charset="-122"/>
                <a:cs typeface="Kanit Light" pitchFamily="34" charset="-120"/>
              </a:rPr>
              <a:t>Actionable Output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9874568" y="5012055"/>
            <a:ext cx="372749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2C3249"/>
                </a:solidFill>
                <a:latin typeface="Martel Sans" pitchFamily="34" charset="0"/>
                <a:ea typeface="Martel Sans" pitchFamily="34" charset="-122"/>
                <a:cs typeface="Martel Sans" pitchFamily="34" charset="-120"/>
              </a:rPr>
              <a:t>Every alert delivered is one the user can immediately act on</a:t>
            </a:r>
            <a:endParaRPr lang="en-US" sz="175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86A47E9-8E8C-7D71-6ACB-FB3E1D18D40E}"/>
              </a:ext>
            </a:extLst>
          </p:cNvPr>
          <p:cNvSpPr txBox="1"/>
          <p:nvPr/>
        </p:nvSpPr>
        <p:spPr>
          <a:xfrm>
            <a:off x="2379114" y="6478464"/>
            <a:ext cx="10083452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>
                <a:ea typeface="Calibri"/>
                <a:cs typeface="Calibri"/>
              </a:rPr>
              <a:t>www.Analysion.com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750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540</Words>
  <Application>Microsoft Office PowerPoint</Application>
  <PresentationFormat>Custom</PresentationFormat>
  <Paragraphs>84</Paragraphs>
  <Slides>9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Lion</cp:lastModifiedBy>
  <cp:revision>51</cp:revision>
  <dcterms:created xsi:type="dcterms:W3CDTF">2026-05-03T17:08:50Z</dcterms:created>
  <dcterms:modified xsi:type="dcterms:W3CDTF">2026-05-28T00:22:10Z</dcterms:modified>
</cp:coreProperties>
</file>