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68" r:id="rId3"/>
  </p:sldIdLst>
  <p:sldSz cx="12192000" cy="6858000"/>
  <p:notesSz cx="6724650" cy="9774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904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D23A1-AF8A-49F4-B6B2-367528B32C5C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1222375"/>
            <a:ext cx="586422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465" y="4703852"/>
            <a:ext cx="5379720" cy="38486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9079" y="9283830"/>
            <a:ext cx="2914015" cy="490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3E29F-D812-4595-ABB0-6E0BF47152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881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6FFBF-DB5D-91AD-48C4-CA92E517F6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81B679-9704-0106-795A-717289E28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3F631-3F4A-2568-D567-065A6709D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5954F-9552-6C55-3F40-0F16607AF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BD894-AA7A-0FBD-9EE4-ADB0A35BF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001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7B028-2002-5DDC-5378-149232CE3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67299D-74B1-4294-94A5-CE35DD1EB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B0D2D-BD34-801C-069E-D567C7236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3E83D-1D36-30B7-7992-FC08BFD5B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732F2-FBB1-14CE-C2DE-F03F342F1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62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178C79-E9EB-6568-6A20-7775DC214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3DEA3D-8731-73B4-17CE-1317D62DD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3CE68-EF01-D4D4-EE10-AFFEE7B8D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9F9E9-BCF4-2764-07C3-EA69098E4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2E0EA-6725-DEC7-9B48-7FA6C6736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88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B9F06-42C3-71B8-83E3-E0ED50344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B3CAC-914D-263C-77AE-10B9F18DB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D0C14-E136-7F89-F93F-2A6A33D88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8D24-FF6C-64FF-D9EE-55BEFC43B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F6FED-F37B-AC56-3E14-41BAA52CD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782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5CEFC-15E6-2AAE-2B13-77127C11E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FA0920-9C0F-82EE-81E2-791203AC4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887F3-35C0-76E0-5FF7-86D877C4D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B5BF7-9C39-3381-48A8-BF40296FA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1A39F-E6ED-E668-8EC7-3479D062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441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5969B-2521-8245-1592-C646CEA1D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42EC7-D6D8-4198-E019-2EE27FFF29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AF24BE-5C55-8EDF-EB8E-C9E2ED478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4FD24A-0413-80FA-BA33-E84252F0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06CEFA-FA8A-625C-6B8F-0F7DA4C80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2DC505-30AF-3F35-A9B8-E04D97F7A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785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42E2B-AAAC-349E-EED5-ACA17CEC8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72172-7873-2D23-6588-8B4327A99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9D654B-86D7-9232-34A6-09E5037977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D6BD4-0577-2A45-0F11-747AF7177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DFFE56-1CD1-3294-B01A-9CBC9D4543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CE02EE-9562-3E57-C76D-5C21EA234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D4D9B9-537E-9989-A0BD-E485DA978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7C263C-CF8C-B4BA-9924-952E9E3FF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83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9BAC6-4E8F-874E-3393-80F7CD265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C8697F-CB7C-4F95-B233-F5230E8AC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9D2B93-9780-0627-CE9A-3D50CD628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6E8345-C4A7-8BC3-E1BB-C5FE9FB95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877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AB649C-4BF5-B4E4-DA7E-D0CD3FB73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7D3771-0689-39F4-9A72-E1815BBE5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2D85B-A783-6DDB-E4B8-35CCFAC74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23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D6D35-BD88-D80F-EAFE-878697016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22281-0038-A1D0-18FC-3A0F3AC2C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9B7FD8-34EE-C378-81FA-7F6E8CEE78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826E3-3800-EB74-EEF0-517A677D3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0ADF3-C4C2-DD1C-8F3D-D8D27FE70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1D0E78-C6E4-CB7C-657C-4EC505885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523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09EA3-3E3A-6546-7C17-C55B08B91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472ECA-5C9A-7F7C-2E06-77098BDBFA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2EDFC2-C2DB-C5F4-4C2A-568D88180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44ED7-8EA2-CDAA-36EB-1ACA866C9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F6A18-70D2-C80F-6A04-FB2E761FF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A082F-48A9-E913-4B83-681E2C7E8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795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C39FA4-BC46-8964-D2F4-A5B265ABB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BB70B2-DB2E-E3C1-1A74-93A907FE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30512-7E9C-DFB6-69CF-074819BCE5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AB9B2D-48A3-4D70-B516-9D5337362FC9}" type="datetimeFigureOut">
              <a:rPr lang="en-GB" smtClean="0"/>
              <a:t>09/03/2026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5918E1-6D05-9573-F108-019C535068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C947C-A8D8-1E80-28B1-82050D1B50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03EFFE-BE7C-4D77-8591-003371967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941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444BA-E2B5-A2C5-8221-E2171506C7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770CC9C-B882-2C72-4AD6-D087718E10F6}"/>
              </a:ext>
            </a:extLst>
          </p:cNvPr>
          <p:cNvSpPr/>
          <p:nvPr/>
        </p:nvSpPr>
        <p:spPr>
          <a:xfrm>
            <a:off x="372278" y="422780"/>
            <a:ext cx="3687097" cy="5400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Idea 1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B28A20F-067F-EDDB-AC86-6386BEE955E5}"/>
              </a:ext>
            </a:extLst>
          </p:cNvPr>
          <p:cNvSpPr/>
          <p:nvPr/>
        </p:nvSpPr>
        <p:spPr>
          <a:xfrm>
            <a:off x="372277" y="1842722"/>
            <a:ext cx="3687097" cy="5400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Idea 2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6A47A58-8206-761B-FD49-8FFD21AB09AE}"/>
              </a:ext>
            </a:extLst>
          </p:cNvPr>
          <p:cNvSpPr/>
          <p:nvPr/>
        </p:nvSpPr>
        <p:spPr>
          <a:xfrm>
            <a:off x="372276" y="3166755"/>
            <a:ext cx="3687097" cy="5400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Idea 3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0633296-7FCC-DC54-8C88-69F4B18B8389}"/>
              </a:ext>
            </a:extLst>
          </p:cNvPr>
          <p:cNvSpPr/>
          <p:nvPr/>
        </p:nvSpPr>
        <p:spPr>
          <a:xfrm>
            <a:off x="372276" y="4605088"/>
            <a:ext cx="3687097" cy="5400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Idea 4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43E6917-32A7-FD9C-A15E-9976A3924779}"/>
              </a:ext>
            </a:extLst>
          </p:cNvPr>
          <p:cNvSpPr/>
          <p:nvPr/>
        </p:nvSpPr>
        <p:spPr>
          <a:xfrm>
            <a:off x="372276" y="5892204"/>
            <a:ext cx="3687097" cy="5400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Idea 5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0B6DD23-2F3A-E8D8-4BFD-21C1703E1AC8}"/>
              </a:ext>
            </a:extLst>
          </p:cNvPr>
          <p:cNvSpPr/>
          <p:nvPr/>
        </p:nvSpPr>
        <p:spPr>
          <a:xfrm>
            <a:off x="4330323" y="3176391"/>
            <a:ext cx="3687097" cy="540000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1 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D35248F-6AD4-8669-F763-2B18C615A6BE}"/>
              </a:ext>
            </a:extLst>
          </p:cNvPr>
          <p:cNvSpPr/>
          <p:nvPr/>
        </p:nvSpPr>
        <p:spPr>
          <a:xfrm>
            <a:off x="4330322" y="4493463"/>
            <a:ext cx="3687097" cy="540000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2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85076DD-F0B6-268F-0F7C-B0B1A4FDDD90}"/>
              </a:ext>
            </a:extLst>
          </p:cNvPr>
          <p:cNvSpPr/>
          <p:nvPr/>
        </p:nvSpPr>
        <p:spPr>
          <a:xfrm>
            <a:off x="4330321" y="5920366"/>
            <a:ext cx="3687097" cy="540000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3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BC848C42-322C-F9E3-CAA6-83805576AE72}"/>
              </a:ext>
            </a:extLst>
          </p:cNvPr>
          <p:cNvSpPr/>
          <p:nvPr/>
        </p:nvSpPr>
        <p:spPr>
          <a:xfrm>
            <a:off x="8252447" y="5920366"/>
            <a:ext cx="3687097" cy="5400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1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FDEAD1-E9F3-A49D-310A-21E9E3285DD7}"/>
              </a:ext>
            </a:extLst>
          </p:cNvPr>
          <p:cNvSpPr txBox="1"/>
          <p:nvPr/>
        </p:nvSpPr>
        <p:spPr>
          <a:xfrm>
            <a:off x="366654" y="54430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Highest scoring idea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FE3751-9C64-581A-E6D8-61587AABE969}"/>
              </a:ext>
            </a:extLst>
          </p:cNvPr>
          <p:cNvSpPr txBox="1"/>
          <p:nvPr/>
        </p:nvSpPr>
        <p:spPr>
          <a:xfrm>
            <a:off x="366654" y="6495793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Lowest scoring idea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6B6DF1-F4F3-6AA6-53B9-073B5E0EA4D7}"/>
              </a:ext>
            </a:extLst>
          </p:cNvPr>
          <p:cNvSpPr txBox="1"/>
          <p:nvPr/>
        </p:nvSpPr>
        <p:spPr>
          <a:xfrm>
            <a:off x="2789270" y="527389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Total_______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CF8375-503E-A9AF-5305-8F6E2422CB4B}"/>
              </a:ext>
            </a:extLst>
          </p:cNvPr>
          <p:cNvSpPr txBox="1"/>
          <p:nvPr/>
        </p:nvSpPr>
        <p:spPr>
          <a:xfrm>
            <a:off x="2837124" y="1893188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Total_______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1DE42B-1202-0480-39BB-58438B1CA900}"/>
              </a:ext>
            </a:extLst>
          </p:cNvPr>
          <p:cNvSpPr txBox="1"/>
          <p:nvPr/>
        </p:nvSpPr>
        <p:spPr>
          <a:xfrm>
            <a:off x="2837124" y="3309267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Total_______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30258E-E091-E1D4-BF54-B1B7ABA35871}"/>
              </a:ext>
            </a:extLst>
          </p:cNvPr>
          <p:cNvSpPr txBox="1"/>
          <p:nvPr/>
        </p:nvSpPr>
        <p:spPr>
          <a:xfrm>
            <a:off x="2837124" y="4719450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Total_______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842068-B336-D6EE-AEF1-D5A5BC44E719}"/>
              </a:ext>
            </a:extLst>
          </p:cNvPr>
          <p:cNvSpPr txBox="1"/>
          <p:nvPr/>
        </p:nvSpPr>
        <p:spPr>
          <a:xfrm>
            <a:off x="2821928" y="6019818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Total_______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86AC208-6443-C82B-0314-59D34636268C}"/>
              </a:ext>
            </a:extLst>
          </p:cNvPr>
          <p:cNvSpPr txBox="1"/>
          <p:nvPr/>
        </p:nvSpPr>
        <p:spPr>
          <a:xfrm>
            <a:off x="6751670" y="3325615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Total_______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608FC90-3F63-42D1-451A-38CB265EA560}"/>
              </a:ext>
            </a:extLst>
          </p:cNvPr>
          <p:cNvSpPr txBox="1"/>
          <p:nvPr/>
        </p:nvSpPr>
        <p:spPr>
          <a:xfrm>
            <a:off x="6799524" y="4691414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Total_______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1BFD011-043F-0977-921A-852CE55349A5}"/>
              </a:ext>
            </a:extLst>
          </p:cNvPr>
          <p:cNvSpPr txBox="1"/>
          <p:nvPr/>
        </p:nvSpPr>
        <p:spPr>
          <a:xfrm>
            <a:off x="6799524" y="6107493"/>
            <a:ext cx="184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Total_______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E941B6F-3182-7B76-67DC-8117F8CA6733}"/>
              </a:ext>
            </a:extLst>
          </p:cNvPr>
          <p:cNvSpPr txBox="1"/>
          <p:nvPr/>
        </p:nvSpPr>
        <p:spPr>
          <a:xfrm>
            <a:off x="4330322" y="86594"/>
            <a:ext cx="7734700" cy="298543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What have you noticed? </a:t>
            </a:r>
          </a:p>
          <a:p>
            <a:r>
              <a:rPr lang="en-GB" sz="1400" b="1" dirty="0"/>
              <a:t>Is it what you suspected or has this process caused you to thing differently?</a:t>
            </a:r>
          </a:p>
          <a:p>
            <a:r>
              <a:rPr lang="en-GB" sz="1400" b="1" dirty="0"/>
              <a:t>Is it that this number 1 isn´t really your desired number 1 but the process has helped identify what your focus is?</a:t>
            </a:r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266231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D1293-5005-1B48-72FF-02235D8CE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Instructions for worksheet 5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037EDA11-A465-4196-5AA3-D99BB36C734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3868751"/>
          </a:xfrm>
          <a:prstGeom prst="rect">
            <a:avLst/>
          </a:prstGeom>
          <a:noFill/>
          <a:ln>
            <a:solidFill>
              <a:schemeClr val="tx2">
                <a:lumMod val="25000"/>
                <a:lumOff val="75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1600" b="1" dirty="0"/>
              <a:t>Order Your Top 5 Ideas, or maybe you have 3 or maybe 2 start with the number you have</a:t>
            </a:r>
          </a:p>
          <a:p>
            <a:r>
              <a:rPr lang="en-GB" sz="1200" dirty="0"/>
              <a:t>Begin by listing your emerging ideas in the order that feels most natural to you. These will form the starting point for the prioritisation process.</a:t>
            </a:r>
            <a:br>
              <a:rPr lang="en-GB" sz="1200" dirty="0"/>
            </a:br>
            <a:endParaRPr lang="en-GB" sz="1200" dirty="0"/>
          </a:p>
          <a:p>
            <a:pPr marL="0" indent="0">
              <a:buNone/>
            </a:pPr>
            <a:r>
              <a:rPr lang="en-GB" sz="1600" b="1" dirty="0"/>
              <a:t>Reduce the Top 5 to a Top 3</a:t>
            </a:r>
          </a:p>
          <a:p>
            <a:r>
              <a:rPr lang="en-GB" sz="1200" dirty="0"/>
              <a:t>Use the comparative scoring method that you’ve used before to identify the three most important ideas. For each comparison, award one point to the idea that feels more important.</a:t>
            </a:r>
          </a:p>
          <a:p>
            <a:r>
              <a:rPr lang="en-GB" sz="1200" dirty="0"/>
              <a:t>Compare Idea 1 vs Idea 2, Idea 1 vs Idea 3, Idea 1 vs Idea 4, Idea 1 vs Idea 5, etc. Continue this process for all remaining pairings (e.g., Idea 2 vs Idea 3, Idea 2 vs Idea 4, etc.) until every idea has been compared with every other.</a:t>
            </a:r>
          </a:p>
          <a:p>
            <a:r>
              <a:rPr lang="en-GB" sz="1200" dirty="0"/>
              <a:t>Once all comparisons are complete: Total the points for each idea.</a:t>
            </a:r>
          </a:p>
          <a:p>
            <a:r>
              <a:rPr lang="en-GB" sz="1200" dirty="0"/>
              <a:t>Select the three ideas with the highest scores to form your </a:t>
            </a:r>
            <a:r>
              <a:rPr lang="en-GB" sz="1200" b="1" dirty="0"/>
              <a:t>Top 3</a:t>
            </a:r>
            <a:r>
              <a:rPr lang="en-GB" sz="1200" dirty="0"/>
              <a:t>.</a:t>
            </a:r>
          </a:p>
          <a:p>
            <a:r>
              <a:rPr lang="en-GB" sz="1200" dirty="0"/>
              <a:t>If any ideas are tied, compare only those tied ideas again to determine their order.</a:t>
            </a:r>
          </a:p>
          <a:p>
            <a:pPr marL="0" indent="0">
              <a:buNone/>
            </a:pPr>
            <a:endParaRPr lang="en-GB" sz="1200" b="1" dirty="0"/>
          </a:p>
          <a:p>
            <a:pPr marL="0" indent="0">
              <a:buNone/>
            </a:pPr>
            <a:r>
              <a:rPr lang="en-GB" sz="1600" b="1" dirty="0"/>
              <a:t>3. Reduce the Top 3 to the Number 1 Idea</a:t>
            </a:r>
          </a:p>
          <a:p>
            <a:r>
              <a:rPr lang="en-GB" sz="1200" dirty="0"/>
              <a:t>Repeat the same comparison and scoring process with your Top 3 to find a current Number 1 Idea.</a:t>
            </a:r>
          </a:p>
        </p:txBody>
      </p:sp>
    </p:spTree>
    <p:extLst>
      <p:ext uri="{BB962C8B-B14F-4D97-AF65-F5344CB8AC3E}">
        <p14:creationId xmlns:p14="http://schemas.microsoft.com/office/powerpoint/2010/main" val="2444758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</Words>
  <Application>Microsoft Office PowerPoint</Application>
  <PresentationFormat>Widescreen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Instructions for worksheet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Burns - BSB (Castelldefels)</dc:creator>
  <cp:lastModifiedBy>Andy Burns</cp:lastModifiedBy>
  <cp:revision>5</cp:revision>
  <cp:lastPrinted>2025-10-22T14:02:39Z</cp:lastPrinted>
  <dcterms:created xsi:type="dcterms:W3CDTF">2025-10-20T10:51:10Z</dcterms:created>
  <dcterms:modified xsi:type="dcterms:W3CDTF">2026-03-09T11:35:48Z</dcterms:modified>
</cp:coreProperties>
</file>