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8" r:id="rId2"/>
    <p:sldId id="267" r:id="rId3"/>
    <p:sldId id="263" r:id="rId4"/>
  </p:sldIdLst>
  <p:sldSz cx="12192000" cy="6858000"/>
  <p:notesSz cx="6724650" cy="9774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snapToGrid="0">
      <p:cViewPr varScale="1">
        <p:scale>
          <a:sx n="66" d="100"/>
          <a:sy n="66" d="100"/>
        </p:scale>
        <p:origin x="1330"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015" cy="49040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09079" y="0"/>
            <a:ext cx="2914015" cy="490409"/>
          </a:xfrm>
          <a:prstGeom prst="rect">
            <a:avLst/>
          </a:prstGeom>
        </p:spPr>
        <p:txBody>
          <a:bodyPr vert="horz" lIns="91440" tIns="45720" rIns="91440" bIns="45720" rtlCol="0"/>
          <a:lstStyle>
            <a:lvl1pPr algn="r">
              <a:defRPr sz="1200"/>
            </a:lvl1pPr>
          </a:lstStyle>
          <a:p>
            <a:fld id="{A1FD23A1-AF8A-49F4-B6B2-367528B32C5C}" type="datetimeFigureOut">
              <a:rPr lang="en-GB" smtClean="0"/>
              <a:t>09/03/2026</a:t>
            </a:fld>
            <a:endParaRPr lang="en-GB"/>
          </a:p>
        </p:txBody>
      </p:sp>
      <p:sp>
        <p:nvSpPr>
          <p:cNvPr id="4" name="Slide Image Placeholder 3"/>
          <p:cNvSpPr>
            <a:spLocks noGrp="1" noRot="1" noChangeAspect="1"/>
          </p:cNvSpPr>
          <p:nvPr>
            <p:ph type="sldImg" idx="2"/>
          </p:nvPr>
        </p:nvSpPr>
        <p:spPr>
          <a:xfrm>
            <a:off x="430213" y="1222375"/>
            <a:ext cx="5864225" cy="32988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2465" y="4703852"/>
            <a:ext cx="5379720" cy="384860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283830"/>
            <a:ext cx="2914015" cy="49040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09079" y="9283830"/>
            <a:ext cx="2914015" cy="490408"/>
          </a:xfrm>
          <a:prstGeom prst="rect">
            <a:avLst/>
          </a:prstGeom>
        </p:spPr>
        <p:txBody>
          <a:bodyPr vert="horz" lIns="91440" tIns="45720" rIns="91440" bIns="45720" rtlCol="0" anchor="b"/>
          <a:lstStyle>
            <a:lvl1pPr algn="r">
              <a:defRPr sz="1200"/>
            </a:lvl1pPr>
          </a:lstStyle>
          <a:p>
            <a:fld id="{3B13E29F-D812-4595-ABB0-6E0BF4715230}" type="slidenum">
              <a:rPr lang="en-GB" smtClean="0"/>
              <a:t>‹#›</a:t>
            </a:fld>
            <a:endParaRPr lang="en-GB"/>
          </a:p>
        </p:txBody>
      </p:sp>
    </p:spTree>
    <p:extLst>
      <p:ext uri="{BB962C8B-B14F-4D97-AF65-F5344CB8AC3E}">
        <p14:creationId xmlns:p14="http://schemas.microsoft.com/office/powerpoint/2010/main" val="4251881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6FFBF-DB5D-91AD-48C4-CA92E517F6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381B679-9704-0106-795A-717289E28C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663F631-3F4A-2568-D567-065A6709D8B1}"/>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AA85954F-9552-6C55-3F40-0F16607AF4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8BD894-AA7A-0FBD-9EE4-ADB0A35BF730}"/>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3456001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7B028-2002-5DDC-5378-149232CE382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67299D-74B1-4294-94A5-CE35DD1EBC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4B0D2D-BD34-801C-069E-D567C723601B}"/>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AC03E83D-1D36-30B7-7992-FC08BFD5B6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C732F2-FBB1-14CE-C2DE-F03F342F19D7}"/>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641623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178C79-E9EB-6568-6A20-7775DC21427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A3DEA3D-8731-73B4-17CE-1317D62DD34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F3CE68-EF01-D4D4-EE10-AFFEE7B8D204}"/>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1A09F9E9-BCF4-2764-07C3-EA69098E49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82E0EA-6725-DEC7-9B48-7FA6C6736BE0}"/>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2645886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B9F06-42C3-71B8-83E3-E0ED5034421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EB3CAC-914D-263C-77AE-10B9F18DB6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AD0C14-E136-7F89-F93F-2A6A33D8893A}"/>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51008D24-FF6C-64FF-D9EE-55BEFC43B9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FF6FED-F37B-AC56-3E14-41BAA52CD172}"/>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1790782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5CEFC-15E6-2AAE-2B13-77127C11E5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2FA0920-9C0F-82EE-81E2-791203AC44D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5887F3-35C0-76E0-5FF7-86D877C4DA8D}"/>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115B5BF7-9C39-3381-48A8-BF40296FA6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E1A39F-E6ED-E668-8EC7-3479D062EBB6}"/>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3152441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5969B-2521-8245-1592-C646CEA1D0E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AA42EC7-D6D8-4198-E019-2EE27FFF297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6AF24BE-5C55-8EDF-EB8E-C9E2ED478A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B4FD24A-0413-80FA-BA33-E84252F0B20F}"/>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6" name="Footer Placeholder 5">
            <a:extLst>
              <a:ext uri="{FF2B5EF4-FFF2-40B4-BE49-F238E27FC236}">
                <a16:creationId xmlns:a16="http://schemas.microsoft.com/office/drawing/2014/main" id="{5206CEFA-FA8A-625C-6B8F-0F7DA4C806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2DC505-30AF-3F35-A9B8-E04D97F7AC88}"/>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1878785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42E2B-AAAC-349E-EED5-ACA17CEC8B2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4272172-7873-2D23-6588-8B4327A99F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9D654B-86D7-9232-34A6-09E5037977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DCD6BD4-0577-2A45-0F11-747AF71774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DFFE56-1CD1-3294-B01A-9CBC9D4543D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ACE02EE-9562-3E57-C76D-5C21EA2349DA}"/>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8" name="Footer Placeholder 7">
            <a:extLst>
              <a:ext uri="{FF2B5EF4-FFF2-40B4-BE49-F238E27FC236}">
                <a16:creationId xmlns:a16="http://schemas.microsoft.com/office/drawing/2014/main" id="{4ED4D9B9-537E-9989-A0BD-E485DA978B7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67C263C-CF8C-B4BA-9924-952E9E3FF4B1}"/>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651834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9BAC6-4E8F-874E-3393-80F7CD265F0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BC8697F-CB7C-4F95-B233-F5230E8AC3C3}"/>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4" name="Footer Placeholder 3">
            <a:extLst>
              <a:ext uri="{FF2B5EF4-FFF2-40B4-BE49-F238E27FC236}">
                <a16:creationId xmlns:a16="http://schemas.microsoft.com/office/drawing/2014/main" id="{E29D2B93-9780-0627-CE9A-3D50CD628A6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A6E8345-C4A7-8BC3-E1BB-C5FE9FB95395}"/>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3893877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AB649C-4BF5-B4E4-DA7E-D0CD3FB73DCB}"/>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3" name="Footer Placeholder 2">
            <a:extLst>
              <a:ext uri="{FF2B5EF4-FFF2-40B4-BE49-F238E27FC236}">
                <a16:creationId xmlns:a16="http://schemas.microsoft.com/office/drawing/2014/main" id="{277D3771-0689-39F4-9A72-E1815BBE5A9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652D85B-A783-6DDB-E4B8-35CCFAC740CB}"/>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3841238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D6D35-BD88-D80F-EAFE-8786970167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C922281-0038-A1D0-18FC-3A0F3AC2CC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39B7FD8-34EE-C378-81FA-7F6E8CEE7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D826E3-3800-EB74-EEF0-517A677D39A0}"/>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6" name="Footer Placeholder 5">
            <a:extLst>
              <a:ext uri="{FF2B5EF4-FFF2-40B4-BE49-F238E27FC236}">
                <a16:creationId xmlns:a16="http://schemas.microsoft.com/office/drawing/2014/main" id="{B080ADF3-C4C2-DD1C-8F3D-D8D27FE70F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31D0E78-C6E4-CB7C-657C-4EC50588590F}"/>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1195523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09EA3-3E3A-6546-7C17-C55B08B915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3472ECA-5C9A-7F7C-2E06-77098BDBFA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52EDFC2-C2DB-C5F4-4C2A-568D881807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C44ED7-8EA2-CDAA-36EB-1ACA866C9870}"/>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6" name="Footer Placeholder 5">
            <a:extLst>
              <a:ext uri="{FF2B5EF4-FFF2-40B4-BE49-F238E27FC236}">
                <a16:creationId xmlns:a16="http://schemas.microsoft.com/office/drawing/2014/main" id="{BD7F6A18-70D2-C80F-6A04-FB2E761FFFD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2A082F-48A9-E913-4B83-681E2C7E8540}"/>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4036795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C39FA4-BC46-8964-D2F4-A5B265ABB5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5BB70B2-DB2E-E3C1-1A74-93A907FEC6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F30512-7E9C-DFB6-69CF-074819BCE5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D55918E1-6D05-9573-F108-019C535068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4EC947C-A8D8-1E80-28B1-82050D1B50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03EFFE-BE7C-4D77-8591-0033719671EE}" type="slidenum">
              <a:rPr lang="en-GB" smtClean="0"/>
              <a:t>‹#›</a:t>
            </a:fld>
            <a:endParaRPr lang="en-GB"/>
          </a:p>
        </p:txBody>
      </p:sp>
    </p:spTree>
    <p:extLst>
      <p:ext uri="{BB962C8B-B14F-4D97-AF65-F5344CB8AC3E}">
        <p14:creationId xmlns:p14="http://schemas.microsoft.com/office/powerpoint/2010/main" val="474941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5CFC050-9F5E-D9E9-5662-1C63A0C13557}"/>
              </a:ext>
            </a:extLst>
          </p:cNvPr>
          <p:cNvSpPr/>
          <p:nvPr/>
        </p:nvSpPr>
        <p:spPr>
          <a:xfrm>
            <a:off x="393290" y="187059"/>
            <a:ext cx="3687097" cy="540000"/>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A 			</a:t>
            </a:r>
          </a:p>
        </p:txBody>
      </p:sp>
      <p:sp>
        <p:nvSpPr>
          <p:cNvPr id="5" name="Rectangle: Rounded Corners 4">
            <a:extLst>
              <a:ext uri="{FF2B5EF4-FFF2-40B4-BE49-F238E27FC236}">
                <a16:creationId xmlns:a16="http://schemas.microsoft.com/office/drawing/2014/main" id="{5491B9D9-AFC4-B2BF-66EB-E02AC3D6D427}"/>
              </a:ext>
            </a:extLst>
          </p:cNvPr>
          <p:cNvSpPr/>
          <p:nvPr/>
        </p:nvSpPr>
        <p:spPr>
          <a:xfrm>
            <a:off x="398205" y="841643"/>
            <a:ext cx="3687097" cy="540000"/>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B 			</a:t>
            </a:r>
          </a:p>
        </p:txBody>
      </p:sp>
      <p:sp>
        <p:nvSpPr>
          <p:cNvPr id="6" name="Rectangle: Rounded Corners 5">
            <a:extLst>
              <a:ext uri="{FF2B5EF4-FFF2-40B4-BE49-F238E27FC236}">
                <a16:creationId xmlns:a16="http://schemas.microsoft.com/office/drawing/2014/main" id="{AC5D400D-8D7B-E05F-1F79-914FB03C6862}"/>
              </a:ext>
            </a:extLst>
          </p:cNvPr>
          <p:cNvSpPr/>
          <p:nvPr/>
        </p:nvSpPr>
        <p:spPr>
          <a:xfrm>
            <a:off x="393290" y="1496227"/>
            <a:ext cx="3687097" cy="540000"/>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C 			</a:t>
            </a:r>
          </a:p>
        </p:txBody>
      </p:sp>
      <p:sp>
        <p:nvSpPr>
          <p:cNvPr id="7" name="Rectangle: Rounded Corners 6">
            <a:extLst>
              <a:ext uri="{FF2B5EF4-FFF2-40B4-BE49-F238E27FC236}">
                <a16:creationId xmlns:a16="http://schemas.microsoft.com/office/drawing/2014/main" id="{F71B9270-AF29-A311-649B-F3B2B41A13E0}"/>
              </a:ext>
            </a:extLst>
          </p:cNvPr>
          <p:cNvSpPr/>
          <p:nvPr/>
        </p:nvSpPr>
        <p:spPr>
          <a:xfrm>
            <a:off x="398205" y="2139381"/>
            <a:ext cx="3687097" cy="540000"/>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D			</a:t>
            </a:r>
          </a:p>
        </p:txBody>
      </p:sp>
      <p:sp>
        <p:nvSpPr>
          <p:cNvPr id="8" name="Rectangle: Rounded Corners 7">
            <a:extLst>
              <a:ext uri="{FF2B5EF4-FFF2-40B4-BE49-F238E27FC236}">
                <a16:creationId xmlns:a16="http://schemas.microsoft.com/office/drawing/2014/main" id="{3EB83BE1-75AE-76B5-E4BA-E8D6845A0B69}"/>
              </a:ext>
            </a:extLst>
          </p:cNvPr>
          <p:cNvSpPr/>
          <p:nvPr/>
        </p:nvSpPr>
        <p:spPr>
          <a:xfrm>
            <a:off x="388375" y="2805679"/>
            <a:ext cx="3687097" cy="540000"/>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E 			</a:t>
            </a:r>
          </a:p>
        </p:txBody>
      </p:sp>
      <p:sp>
        <p:nvSpPr>
          <p:cNvPr id="9" name="Rectangle: Rounded Corners 8">
            <a:extLst>
              <a:ext uri="{FF2B5EF4-FFF2-40B4-BE49-F238E27FC236}">
                <a16:creationId xmlns:a16="http://schemas.microsoft.com/office/drawing/2014/main" id="{A1A753BD-3E2D-2771-C5CC-D4FA819D7294}"/>
              </a:ext>
            </a:extLst>
          </p:cNvPr>
          <p:cNvSpPr/>
          <p:nvPr/>
        </p:nvSpPr>
        <p:spPr>
          <a:xfrm>
            <a:off x="393290" y="3467840"/>
            <a:ext cx="3687097" cy="540000"/>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F</a:t>
            </a:r>
          </a:p>
        </p:txBody>
      </p:sp>
      <p:sp>
        <p:nvSpPr>
          <p:cNvPr id="10" name="Rectangle: Rounded Corners 9">
            <a:extLst>
              <a:ext uri="{FF2B5EF4-FFF2-40B4-BE49-F238E27FC236}">
                <a16:creationId xmlns:a16="http://schemas.microsoft.com/office/drawing/2014/main" id="{13158019-2887-66E9-2964-38B447015DC1}"/>
              </a:ext>
            </a:extLst>
          </p:cNvPr>
          <p:cNvSpPr/>
          <p:nvPr/>
        </p:nvSpPr>
        <p:spPr>
          <a:xfrm>
            <a:off x="388375" y="4133854"/>
            <a:ext cx="3687097" cy="540000"/>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G</a:t>
            </a:r>
          </a:p>
        </p:txBody>
      </p:sp>
      <p:sp>
        <p:nvSpPr>
          <p:cNvPr id="11" name="Rectangle: Rounded Corners 10">
            <a:extLst>
              <a:ext uri="{FF2B5EF4-FFF2-40B4-BE49-F238E27FC236}">
                <a16:creationId xmlns:a16="http://schemas.microsoft.com/office/drawing/2014/main" id="{98DB09F9-E84E-48B5-1AB3-B4D4FBA3217D}"/>
              </a:ext>
            </a:extLst>
          </p:cNvPr>
          <p:cNvSpPr/>
          <p:nvPr/>
        </p:nvSpPr>
        <p:spPr>
          <a:xfrm>
            <a:off x="393290" y="4777008"/>
            <a:ext cx="3687097" cy="540000"/>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H</a:t>
            </a:r>
          </a:p>
        </p:txBody>
      </p:sp>
      <p:sp>
        <p:nvSpPr>
          <p:cNvPr id="12" name="Rectangle: Rounded Corners 11">
            <a:extLst>
              <a:ext uri="{FF2B5EF4-FFF2-40B4-BE49-F238E27FC236}">
                <a16:creationId xmlns:a16="http://schemas.microsoft.com/office/drawing/2014/main" id="{89C2AA5B-FAD5-FA24-0F28-052F139AC091}"/>
              </a:ext>
            </a:extLst>
          </p:cNvPr>
          <p:cNvSpPr/>
          <p:nvPr/>
        </p:nvSpPr>
        <p:spPr>
          <a:xfrm>
            <a:off x="398205" y="5443022"/>
            <a:ext cx="3687097" cy="540000"/>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I</a:t>
            </a:r>
          </a:p>
        </p:txBody>
      </p:sp>
      <p:sp>
        <p:nvSpPr>
          <p:cNvPr id="13" name="Rectangle: Rounded Corners 12">
            <a:extLst>
              <a:ext uri="{FF2B5EF4-FFF2-40B4-BE49-F238E27FC236}">
                <a16:creationId xmlns:a16="http://schemas.microsoft.com/office/drawing/2014/main" id="{2FA32A30-71B0-87B1-6A99-F89F3A37C1A8}"/>
              </a:ext>
            </a:extLst>
          </p:cNvPr>
          <p:cNvSpPr/>
          <p:nvPr/>
        </p:nvSpPr>
        <p:spPr>
          <a:xfrm>
            <a:off x="403120" y="6086176"/>
            <a:ext cx="3687097" cy="540000"/>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J</a:t>
            </a:r>
          </a:p>
        </p:txBody>
      </p:sp>
      <p:sp>
        <p:nvSpPr>
          <p:cNvPr id="14" name="Rectangle: Rounded Corners 13">
            <a:extLst>
              <a:ext uri="{FF2B5EF4-FFF2-40B4-BE49-F238E27FC236}">
                <a16:creationId xmlns:a16="http://schemas.microsoft.com/office/drawing/2014/main" id="{3A2443E5-B53C-2D84-3572-BC756C140790}"/>
              </a:ext>
            </a:extLst>
          </p:cNvPr>
          <p:cNvSpPr/>
          <p:nvPr/>
        </p:nvSpPr>
        <p:spPr>
          <a:xfrm>
            <a:off x="4414688" y="3446721"/>
            <a:ext cx="3687097" cy="540000"/>
          </a:xfrm>
          <a:prstGeom prst="round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1</a:t>
            </a:r>
          </a:p>
        </p:txBody>
      </p:sp>
      <p:sp>
        <p:nvSpPr>
          <p:cNvPr id="15" name="Rectangle: Rounded Corners 14">
            <a:extLst>
              <a:ext uri="{FF2B5EF4-FFF2-40B4-BE49-F238E27FC236}">
                <a16:creationId xmlns:a16="http://schemas.microsoft.com/office/drawing/2014/main" id="{727CC81E-C1E4-8480-7D0F-B042553E38D4}"/>
              </a:ext>
            </a:extLst>
          </p:cNvPr>
          <p:cNvSpPr/>
          <p:nvPr/>
        </p:nvSpPr>
        <p:spPr>
          <a:xfrm>
            <a:off x="4419603" y="4101305"/>
            <a:ext cx="3687097" cy="540000"/>
          </a:xfrm>
          <a:prstGeom prst="round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2</a:t>
            </a:r>
          </a:p>
        </p:txBody>
      </p:sp>
      <p:sp>
        <p:nvSpPr>
          <p:cNvPr id="16" name="Rectangle: Rounded Corners 15">
            <a:extLst>
              <a:ext uri="{FF2B5EF4-FFF2-40B4-BE49-F238E27FC236}">
                <a16:creationId xmlns:a16="http://schemas.microsoft.com/office/drawing/2014/main" id="{D268754F-9E10-0E8A-859C-302B739D1BDC}"/>
              </a:ext>
            </a:extLst>
          </p:cNvPr>
          <p:cNvSpPr/>
          <p:nvPr/>
        </p:nvSpPr>
        <p:spPr>
          <a:xfrm>
            <a:off x="4414688" y="4755889"/>
            <a:ext cx="3687097" cy="540000"/>
          </a:xfrm>
          <a:prstGeom prst="round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3</a:t>
            </a:r>
          </a:p>
        </p:txBody>
      </p:sp>
      <p:sp>
        <p:nvSpPr>
          <p:cNvPr id="17" name="Rectangle: Rounded Corners 16">
            <a:extLst>
              <a:ext uri="{FF2B5EF4-FFF2-40B4-BE49-F238E27FC236}">
                <a16:creationId xmlns:a16="http://schemas.microsoft.com/office/drawing/2014/main" id="{672EDE7C-EA09-961D-5076-7C5F93989156}"/>
              </a:ext>
            </a:extLst>
          </p:cNvPr>
          <p:cNvSpPr/>
          <p:nvPr/>
        </p:nvSpPr>
        <p:spPr>
          <a:xfrm>
            <a:off x="4419603" y="5399043"/>
            <a:ext cx="3687097" cy="540000"/>
          </a:xfrm>
          <a:prstGeom prst="round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4</a:t>
            </a:r>
          </a:p>
        </p:txBody>
      </p:sp>
      <p:sp>
        <p:nvSpPr>
          <p:cNvPr id="18" name="Rectangle: Rounded Corners 17">
            <a:extLst>
              <a:ext uri="{FF2B5EF4-FFF2-40B4-BE49-F238E27FC236}">
                <a16:creationId xmlns:a16="http://schemas.microsoft.com/office/drawing/2014/main" id="{B60CFA6F-BE06-4DD0-E4E1-86290AAF169D}"/>
              </a:ext>
            </a:extLst>
          </p:cNvPr>
          <p:cNvSpPr/>
          <p:nvPr/>
        </p:nvSpPr>
        <p:spPr>
          <a:xfrm>
            <a:off x="4409773" y="6065341"/>
            <a:ext cx="3687097" cy="540000"/>
          </a:xfrm>
          <a:prstGeom prst="round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5</a:t>
            </a:r>
          </a:p>
        </p:txBody>
      </p:sp>
      <p:sp>
        <p:nvSpPr>
          <p:cNvPr id="19" name="Rectangle: Rounded Corners 18">
            <a:extLst>
              <a:ext uri="{FF2B5EF4-FFF2-40B4-BE49-F238E27FC236}">
                <a16:creationId xmlns:a16="http://schemas.microsoft.com/office/drawing/2014/main" id="{698392D3-4AD7-0F04-5E20-1071A5058F0C}"/>
              </a:ext>
            </a:extLst>
          </p:cNvPr>
          <p:cNvSpPr/>
          <p:nvPr/>
        </p:nvSpPr>
        <p:spPr>
          <a:xfrm>
            <a:off x="8416426" y="4777008"/>
            <a:ext cx="3687097" cy="540000"/>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1</a:t>
            </a:r>
          </a:p>
        </p:txBody>
      </p:sp>
      <p:sp>
        <p:nvSpPr>
          <p:cNvPr id="20" name="Rectangle: Rounded Corners 19">
            <a:extLst>
              <a:ext uri="{FF2B5EF4-FFF2-40B4-BE49-F238E27FC236}">
                <a16:creationId xmlns:a16="http://schemas.microsoft.com/office/drawing/2014/main" id="{F810CDD4-0E6E-8F09-4071-383154D894B3}"/>
              </a:ext>
            </a:extLst>
          </p:cNvPr>
          <p:cNvSpPr/>
          <p:nvPr/>
        </p:nvSpPr>
        <p:spPr>
          <a:xfrm>
            <a:off x="8421341" y="5431592"/>
            <a:ext cx="3687097" cy="540000"/>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2</a:t>
            </a:r>
          </a:p>
        </p:txBody>
      </p:sp>
      <p:sp>
        <p:nvSpPr>
          <p:cNvPr id="21" name="Rectangle: Rounded Corners 20">
            <a:extLst>
              <a:ext uri="{FF2B5EF4-FFF2-40B4-BE49-F238E27FC236}">
                <a16:creationId xmlns:a16="http://schemas.microsoft.com/office/drawing/2014/main" id="{23A33AA6-808D-E829-41DA-A8F2E6F2C12F}"/>
              </a:ext>
            </a:extLst>
          </p:cNvPr>
          <p:cNvSpPr/>
          <p:nvPr/>
        </p:nvSpPr>
        <p:spPr>
          <a:xfrm>
            <a:off x="8416426" y="6086176"/>
            <a:ext cx="3687097" cy="540000"/>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3</a:t>
            </a:r>
          </a:p>
        </p:txBody>
      </p:sp>
      <p:sp>
        <p:nvSpPr>
          <p:cNvPr id="22" name="TextBox 21">
            <a:extLst>
              <a:ext uri="{FF2B5EF4-FFF2-40B4-BE49-F238E27FC236}">
                <a16:creationId xmlns:a16="http://schemas.microsoft.com/office/drawing/2014/main" id="{8800332E-372B-2A26-A048-E8B13D4E0035}"/>
              </a:ext>
            </a:extLst>
          </p:cNvPr>
          <p:cNvSpPr txBox="1"/>
          <p:nvPr/>
        </p:nvSpPr>
        <p:spPr>
          <a:xfrm>
            <a:off x="4429433" y="197030"/>
            <a:ext cx="7674089" cy="3200876"/>
          </a:xfrm>
          <a:prstGeom prst="rect">
            <a:avLst/>
          </a:prstGeom>
          <a:noFill/>
          <a:ln>
            <a:solidFill>
              <a:schemeClr val="accent1"/>
            </a:solidFill>
          </a:ln>
        </p:spPr>
        <p:txBody>
          <a:bodyPr wrap="square" rtlCol="0">
            <a:spAutoFit/>
          </a:bodyPr>
          <a:lstStyle/>
          <a:p>
            <a:r>
              <a:rPr lang="en-GB" sz="1400" b="1" dirty="0"/>
              <a:t>What have you noticed? </a:t>
            </a:r>
          </a:p>
          <a:p>
            <a:r>
              <a:rPr lang="en-GB" sz="1400" b="1" dirty="0"/>
              <a:t>What has stood out?</a:t>
            </a:r>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2000" b="1" dirty="0"/>
          </a:p>
        </p:txBody>
      </p:sp>
      <p:sp>
        <p:nvSpPr>
          <p:cNvPr id="23" name="TextBox 22">
            <a:extLst>
              <a:ext uri="{FF2B5EF4-FFF2-40B4-BE49-F238E27FC236}">
                <a16:creationId xmlns:a16="http://schemas.microsoft.com/office/drawing/2014/main" id="{CECC4E41-CC5D-E252-7D25-BA7D60C85C2D}"/>
              </a:ext>
            </a:extLst>
          </p:cNvPr>
          <p:cNvSpPr txBox="1"/>
          <p:nvPr/>
        </p:nvSpPr>
        <p:spPr>
          <a:xfrm>
            <a:off x="2977766" y="299412"/>
            <a:ext cx="1027472" cy="307777"/>
          </a:xfrm>
          <a:prstGeom prst="rect">
            <a:avLst/>
          </a:prstGeom>
          <a:noFill/>
        </p:spPr>
        <p:txBody>
          <a:bodyPr wrap="square">
            <a:spAutoFit/>
          </a:bodyPr>
          <a:lstStyle/>
          <a:p>
            <a:r>
              <a:rPr lang="en-GB" sz="1400" b="1" dirty="0">
                <a:solidFill>
                  <a:schemeClr val="bg1"/>
                </a:solidFill>
              </a:rPr>
              <a:t>Score ____</a:t>
            </a:r>
          </a:p>
        </p:txBody>
      </p:sp>
      <p:sp>
        <p:nvSpPr>
          <p:cNvPr id="24" name="TextBox 23">
            <a:extLst>
              <a:ext uri="{FF2B5EF4-FFF2-40B4-BE49-F238E27FC236}">
                <a16:creationId xmlns:a16="http://schemas.microsoft.com/office/drawing/2014/main" id="{03E2E239-883B-C4C7-D8DE-D4ECE208E851}"/>
              </a:ext>
            </a:extLst>
          </p:cNvPr>
          <p:cNvSpPr txBox="1"/>
          <p:nvPr/>
        </p:nvSpPr>
        <p:spPr>
          <a:xfrm>
            <a:off x="2977766" y="966215"/>
            <a:ext cx="1027472" cy="307777"/>
          </a:xfrm>
          <a:prstGeom prst="rect">
            <a:avLst/>
          </a:prstGeom>
          <a:noFill/>
        </p:spPr>
        <p:txBody>
          <a:bodyPr wrap="square">
            <a:spAutoFit/>
          </a:bodyPr>
          <a:lstStyle/>
          <a:p>
            <a:r>
              <a:rPr lang="en-GB" sz="1400" b="1" dirty="0">
                <a:solidFill>
                  <a:schemeClr val="bg1"/>
                </a:solidFill>
              </a:rPr>
              <a:t>Score ____</a:t>
            </a:r>
          </a:p>
        </p:txBody>
      </p:sp>
      <p:sp>
        <p:nvSpPr>
          <p:cNvPr id="25" name="TextBox 24">
            <a:extLst>
              <a:ext uri="{FF2B5EF4-FFF2-40B4-BE49-F238E27FC236}">
                <a16:creationId xmlns:a16="http://schemas.microsoft.com/office/drawing/2014/main" id="{B74D4CB0-5E90-DC1B-D451-6296E13AFC3C}"/>
              </a:ext>
            </a:extLst>
          </p:cNvPr>
          <p:cNvSpPr txBox="1"/>
          <p:nvPr/>
        </p:nvSpPr>
        <p:spPr>
          <a:xfrm>
            <a:off x="2977766" y="1628043"/>
            <a:ext cx="1027472" cy="307777"/>
          </a:xfrm>
          <a:prstGeom prst="rect">
            <a:avLst/>
          </a:prstGeom>
          <a:noFill/>
        </p:spPr>
        <p:txBody>
          <a:bodyPr wrap="square">
            <a:spAutoFit/>
          </a:bodyPr>
          <a:lstStyle/>
          <a:p>
            <a:r>
              <a:rPr lang="en-GB" sz="1400" b="1" dirty="0">
                <a:solidFill>
                  <a:schemeClr val="bg1"/>
                </a:solidFill>
              </a:rPr>
              <a:t>Score ____</a:t>
            </a:r>
          </a:p>
        </p:txBody>
      </p:sp>
      <p:sp>
        <p:nvSpPr>
          <p:cNvPr id="26" name="TextBox 25">
            <a:extLst>
              <a:ext uri="{FF2B5EF4-FFF2-40B4-BE49-F238E27FC236}">
                <a16:creationId xmlns:a16="http://schemas.microsoft.com/office/drawing/2014/main" id="{11067FDD-06F6-61E2-254D-2700D95016B2}"/>
              </a:ext>
            </a:extLst>
          </p:cNvPr>
          <p:cNvSpPr txBox="1"/>
          <p:nvPr/>
        </p:nvSpPr>
        <p:spPr>
          <a:xfrm>
            <a:off x="2977766" y="2294846"/>
            <a:ext cx="1027472" cy="307777"/>
          </a:xfrm>
          <a:prstGeom prst="rect">
            <a:avLst/>
          </a:prstGeom>
          <a:noFill/>
        </p:spPr>
        <p:txBody>
          <a:bodyPr wrap="square">
            <a:spAutoFit/>
          </a:bodyPr>
          <a:lstStyle/>
          <a:p>
            <a:r>
              <a:rPr lang="en-GB" sz="1400" b="1" dirty="0">
                <a:solidFill>
                  <a:schemeClr val="bg1"/>
                </a:solidFill>
              </a:rPr>
              <a:t>Score ____</a:t>
            </a:r>
          </a:p>
        </p:txBody>
      </p:sp>
      <p:sp>
        <p:nvSpPr>
          <p:cNvPr id="27" name="TextBox 26">
            <a:extLst>
              <a:ext uri="{FF2B5EF4-FFF2-40B4-BE49-F238E27FC236}">
                <a16:creationId xmlns:a16="http://schemas.microsoft.com/office/drawing/2014/main" id="{56017345-4A3C-1B55-8ECD-EFE62EB4EF40}"/>
              </a:ext>
            </a:extLst>
          </p:cNvPr>
          <p:cNvSpPr txBox="1"/>
          <p:nvPr/>
        </p:nvSpPr>
        <p:spPr>
          <a:xfrm>
            <a:off x="2977766" y="2905324"/>
            <a:ext cx="1027472" cy="307777"/>
          </a:xfrm>
          <a:prstGeom prst="rect">
            <a:avLst/>
          </a:prstGeom>
          <a:noFill/>
        </p:spPr>
        <p:txBody>
          <a:bodyPr wrap="square">
            <a:spAutoFit/>
          </a:bodyPr>
          <a:lstStyle/>
          <a:p>
            <a:r>
              <a:rPr lang="en-GB" sz="1400" b="1" dirty="0">
                <a:solidFill>
                  <a:schemeClr val="bg1"/>
                </a:solidFill>
              </a:rPr>
              <a:t>Score ____</a:t>
            </a:r>
          </a:p>
        </p:txBody>
      </p:sp>
      <p:sp>
        <p:nvSpPr>
          <p:cNvPr id="28" name="TextBox 27">
            <a:extLst>
              <a:ext uri="{FF2B5EF4-FFF2-40B4-BE49-F238E27FC236}">
                <a16:creationId xmlns:a16="http://schemas.microsoft.com/office/drawing/2014/main" id="{D8C81E9E-362A-6B12-E56E-A483F7DA623B}"/>
              </a:ext>
            </a:extLst>
          </p:cNvPr>
          <p:cNvSpPr txBox="1"/>
          <p:nvPr/>
        </p:nvSpPr>
        <p:spPr>
          <a:xfrm>
            <a:off x="2977766" y="3572127"/>
            <a:ext cx="1027472" cy="307777"/>
          </a:xfrm>
          <a:prstGeom prst="rect">
            <a:avLst/>
          </a:prstGeom>
          <a:noFill/>
        </p:spPr>
        <p:txBody>
          <a:bodyPr wrap="square">
            <a:spAutoFit/>
          </a:bodyPr>
          <a:lstStyle/>
          <a:p>
            <a:r>
              <a:rPr lang="en-GB" sz="1400" b="1" dirty="0">
                <a:solidFill>
                  <a:schemeClr val="bg1"/>
                </a:solidFill>
              </a:rPr>
              <a:t>Score ____</a:t>
            </a:r>
          </a:p>
        </p:txBody>
      </p:sp>
      <p:sp>
        <p:nvSpPr>
          <p:cNvPr id="29" name="TextBox 28">
            <a:extLst>
              <a:ext uri="{FF2B5EF4-FFF2-40B4-BE49-F238E27FC236}">
                <a16:creationId xmlns:a16="http://schemas.microsoft.com/office/drawing/2014/main" id="{4A47F9FE-66E8-2146-8278-C52D97CFA77E}"/>
              </a:ext>
            </a:extLst>
          </p:cNvPr>
          <p:cNvSpPr txBox="1"/>
          <p:nvPr/>
        </p:nvSpPr>
        <p:spPr>
          <a:xfrm>
            <a:off x="2977766" y="4245096"/>
            <a:ext cx="1027472" cy="307777"/>
          </a:xfrm>
          <a:prstGeom prst="rect">
            <a:avLst/>
          </a:prstGeom>
          <a:noFill/>
        </p:spPr>
        <p:txBody>
          <a:bodyPr wrap="square">
            <a:spAutoFit/>
          </a:bodyPr>
          <a:lstStyle/>
          <a:p>
            <a:r>
              <a:rPr lang="en-GB" sz="1400" b="1" dirty="0">
                <a:solidFill>
                  <a:schemeClr val="bg1"/>
                </a:solidFill>
              </a:rPr>
              <a:t>Score ____</a:t>
            </a:r>
          </a:p>
        </p:txBody>
      </p:sp>
      <p:sp>
        <p:nvSpPr>
          <p:cNvPr id="30" name="TextBox 29">
            <a:extLst>
              <a:ext uri="{FF2B5EF4-FFF2-40B4-BE49-F238E27FC236}">
                <a16:creationId xmlns:a16="http://schemas.microsoft.com/office/drawing/2014/main" id="{AABDA7AF-67D8-C9F5-0A8F-FF019B4730E0}"/>
              </a:ext>
            </a:extLst>
          </p:cNvPr>
          <p:cNvSpPr txBox="1"/>
          <p:nvPr/>
        </p:nvSpPr>
        <p:spPr>
          <a:xfrm>
            <a:off x="2977766" y="4911899"/>
            <a:ext cx="1027472" cy="307777"/>
          </a:xfrm>
          <a:prstGeom prst="rect">
            <a:avLst/>
          </a:prstGeom>
          <a:noFill/>
        </p:spPr>
        <p:txBody>
          <a:bodyPr wrap="square">
            <a:spAutoFit/>
          </a:bodyPr>
          <a:lstStyle/>
          <a:p>
            <a:r>
              <a:rPr lang="en-GB" sz="1400" b="1" dirty="0">
                <a:solidFill>
                  <a:schemeClr val="bg1"/>
                </a:solidFill>
              </a:rPr>
              <a:t>Score ____</a:t>
            </a:r>
          </a:p>
        </p:txBody>
      </p:sp>
      <p:sp>
        <p:nvSpPr>
          <p:cNvPr id="31" name="TextBox 30">
            <a:extLst>
              <a:ext uri="{FF2B5EF4-FFF2-40B4-BE49-F238E27FC236}">
                <a16:creationId xmlns:a16="http://schemas.microsoft.com/office/drawing/2014/main" id="{4AE973CC-EBA1-5F40-00BB-CF5830F7F60A}"/>
              </a:ext>
            </a:extLst>
          </p:cNvPr>
          <p:cNvSpPr txBox="1"/>
          <p:nvPr/>
        </p:nvSpPr>
        <p:spPr>
          <a:xfrm>
            <a:off x="2977766" y="5522377"/>
            <a:ext cx="1027472" cy="307777"/>
          </a:xfrm>
          <a:prstGeom prst="rect">
            <a:avLst/>
          </a:prstGeom>
          <a:noFill/>
        </p:spPr>
        <p:txBody>
          <a:bodyPr wrap="square">
            <a:spAutoFit/>
          </a:bodyPr>
          <a:lstStyle/>
          <a:p>
            <a:r>
              <a:rPr lang="en-GB" sz="1400" b="1" dirty="0">
                <a:solidFill>
                  <a:schemeClr val="bg1"/>
                </a:solidFill>
              </a:rPr>
              <a:t>Score ____</a:t>
            </a:r>
          </a:p>
        </p:txBody>
      </p:sp>
      <p:sp>
        <p:nvSpPr>
          <p:cNvPr id="32" name="TextBox 31">
            <a:extLst>
              <a:ext uri="{FF2B5EF4-FFF2-40B4-BE49-F238E27FC236}">
                <a16:creationId xmlns:a16="http://schemas.microsoft.com/office/drawing/2014/main" id="{4186EF6B-3254-B7D5-37B7-A3A901E7F6DB}"/>
              </a:ext>
            </a:extLst>
          </p:cNvPr>
          <p:cNvSpPr txBox="1"/>
          <p:nvPr/>
        </p:nvSpPr>
        <p:spPr>
          <a:xfrm>
            <a:off x="2977766" y="6189180"/>
            <a:ext cx="1027472" cy="307777"/>
          </a:xfrm>
          <a:prstGeom prst="rect">
            <a:avLst/>
          </a:prstGeom>
          <a:noFill/>
        </p:spPr>
        <p:txBody>
          <a:bodyPr wrap="square">
            <a:spAutoFit/>
          </a:bodyPr>
          <a:lstStyle/>
          <a:p>
            <a:r>
              <a:rPr lang="en-GB" sz="1400" b="1" dirty="0">
                <a:solidFill>
                  <a:schemeClr val="bg1"/>
                </a:solidFill>
              </a:rPr>
              <a:t>Score ____</a:t>
            </a:r>
          </a:p>
        </p:txBody>
      </p:sp>
      <p:sp>
        <p:nvSpPr>
          <p:cNvPr id="33" name="TextBox 32">
            <a:extLst>
              <a:ext uri="{FF2B5EF4-FFF2-40B4-BE49-F238E27FC236}">
                <a16:creationId xmlns:a16="http://schemas.microsoft.com/office/drawing/2014/main" id="{B335CE17-3830-C725-C045-13D9CAF6202B}"/>
              </a:ext>
            </a:extLst>
          </p:cNvPr>
          <p:cNvSpPr txBox="1"/>
          <p:nvPr/>
        </p:nvSpPr>
        <p:spPr>
          <a:xfrm>
            <a:off x="6885738" y="3561095"/>
            <a:ext cx="1027472" cy="307777"/>
          </a:xfrm>
          <a:prstGeom prst="rect">
            <a:avLst/>
          </a:prstGeom>
          <a:noFill/>
        </p:spPr>
        <p:txBody>
          <a:bodyPr wrap="square">
            <a:spAutoFit/>
          </a:bodyPr>
          <a:lstStyle/>
          <a:p>
            <a:r>
              <a:rPr lang="en-GB" sz="1400" b="1" dirty="0">
                <a:solidFill>
                  <a:schemeClr val="bg1"/>
                </a:solidFill>
              </a:rPr>
              <a:t>Score ____</a:t>
            </a:r>
          </a:p>
        </p:txBody>
      </p:sp>
      <p:sp>
        <p:nvSpPr>
          <p:cNvPr id="34" name="TextBox 33">
            <a:extLst>
              <a:ext uri="{FF2B5EF4-FFF2-40B4-BE49-F238E27FC236}">
                <a16:creationId xmlns:a16="http://schemas.microsoft.com/office/drawing/2014/main" id="{FBB726B5-E82F-FFED-8F4D-049E8507D277}"/>
              </a:ext>
            </a:extLst>
          </p:cNvPr>
          <p:cNvSpPr txBox="1"/>
          <p:nvPr/>
        </p:nvSpPr>
        <p:spPr>
          <a:xfrm>
            <a:off x="6885738" y="4227898"/>
            <a:ext cx="1027472" cy="307777"/>
          </a:xfrm>
          <a:prstGeom prst="rect">
            <a:avLst/>
          </a:prstGeom>
          <a:noFill/>
        </p:spPr>
        <p:txBody>
          <a:bodyPr wrap="square">
            <a:spAutoFit/>
          </a:bodyPr>
          <a:lstStyle/>
          <a:p>
            <a:r>
              <a:rPr lang="en-GB" sz="1400" b="1" dirty="0">
                <a:solidFill>
                  <a:schemeClr val="bg1"/>
                </a:solidFill>
              </a:rPr>
              <a:t>Score ____</a:t>
            </a:r>
          </a:p>
        </p:txBody>
      </p:sp>
      <p:sp>
        <p:nvSpPr>
          <p:cNvPr id="35" name="TextBox 34">
            <a:extLst>
              <a:ext uri="{FF2B5EF4-FFF2-40B4-BE49-F238E27FC236}">
                <a16:creationId xmlns:a16="http://schemas.microsoft.com/office/drawing/2014/main" id="{C6E844F9-7F6D-8C5B-A351-7AB2D490F7BE}"/>
              </a:ext>
            </a:extLst>
          </p:cNvPr>
          <p:cNvSpPr txBox="1"/>
          <p:nvPr/>
        </p:nvSpPr>
        <p:spPr>
          <a:xfrm>
            <a:off x="6885738" y="4838376"/>
            <a:ext cx="1027472" cy="307777"/>
          </a:xfrm>
          <a:prstGeom prst="rect">
            <a:avLst/>
          </a:prstGeom>
          <a:noFill/>
        </p:spPr>
        <p:txBody>
          <a:bodyPr wrap="square">
            <a:spAutoFit/>
          </a:bodyPr>
          <a:lstStyle/>
          <a:p>
            <a:r>
              <a:rPr lang="en-GB" sz="1400" b="1" dirty="0">
                <a:solidFill>
                  <a:schemeClr val="bg1"/>
                </a:solidFill>
              </a:rPr>
              <a:t>Score ____</a:t>
            </a:r>
          </a:p>
        </p:txBody>
      </p:sp>
      <p:sp>
        <p:nvSpPr>
          <p:cNvPr id="36" name="TextBox 35">
            <a:extLst>
              <a:ext uri="{FF2B5EF4-FFF2-40B4-BE49-F238E27FC236}">
                <a16:creationId xmlns:a16="http://schemas.microsoft.com/office/drawing/2014/main" id="{CE1EA922-43B1-573F-7A49-26D95772940C}"/>
              </a:ext>
            </a:extLst>
          </p:cNvPr>
          <p:cNvSpPr txBox="1"/>
          <p:nvPr/>
        </p:nvSpPr>
        <p:spPr>
          <a:xfrm>
            <a:off x="6885738" y="5505179"/>
            <a:ext cx="1027472" cy="307777"/>
          </a:xfrm>
          <a:prstGeom prst="rect">
            <a:avLst/>
          </a:prstGeom>
          <a:noFill/>
        </p:spPr>
        <p:txBody>
          <a:bodyPr wrap="square">
            <a:spAutoFit/>
          </a:bodyPr>
          <a:lstStyle/>
          <a:p>
            <a:r>
              <a:rPr lang="en-GB" sz="1400" b="1" dirty="0">
                <a:solidFill>
                  <a:schemeClr val="bg1"/>
                </a:solidFill>
              </a:rPr>
              <a:t>Score ____</a:t>
            </a:r>
          </a:p>
        </p:txBody>
      </p:sp>
      <p:sp>
        <p:nvSpPr>
          <p:cNvPr id="37" name="TextBox 36">
            <a:extLst>
              <a:ext uri="{FF2B5EF4-FFF2-40B4-BE49-F238E27FC236}">
                <a16:creationId xmlns:a16="http://schemas.microsoft.com/office/drawing/2014/main" id="{7DA8FEE3-B44C-32DF-6C7B-BCA6C69BA8E1}"/>
              </a:ext>
            </a:extLst>
          </p:cNvPr>
          <p:cNvSpPr txBox="1"/>
          <p:nvPr/>
        </p:nvSpPr>
        <p:spPr>
          <a:xfrm>
            <a:off x="6885738" y="6202287"/>
            <a:ext cx="1027472" cy="307777"/>
          </a:xfrm>
          <a:prstGeom prst="rect">
            <a:avLst/>
          </a:prstGeom>
          <a:noFill/>
        </p:spPr>
        <p:txBody>
          <a:bodyPr wrap="square">
            <a:spAutoFit/>
          </a:bodyPr>
          <a:lstStyle/>
          <a:p>
            <a:r>
              <a:rPr lang="en-GB" sz="1400" b="1" dirty="0">
                <a:solidFill>
                  <a:schemeClr val="bg1"/>
                </a:solidFill>
              </a:rPr>
              <a:t>Score ____</a:t>
            </a:r>
          </a:p>
        </p:txBody>
      </p:sp>
    </p:spTree>
    <p:extLst>
      <p:ext uri="{BB962C8B-B14F-4D97-AF65-F5344CB8AC3E}">
        <p14:creationId xmlns:p14="http://schemas.microsoft.com/office/powerpoint/2010/main" val="2023428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EE9AB-7E85-73F3-107A-374E17456D62}"/>
              </a:ext>
            </a:extLst>
          </p:cNvPr>
          <p:cNvSpPr>
            <a:spLocks noGrp="1"/>
          </p:cNvSpPr>
          <p:nvPr>
            <p:ph type="title"/>
          </p:nvPr>
        </p:nvSpPr>
        <p:spPr/>
        <p:txBody>
          <a:bodyPr/>
          <a:lstStyle/>
          <a:p>
            <a:r>
              <a:rPr lang="en-GB" dirty="0"/>
              <a:t>Instructions for worksheet 3</a:t>
            </a:r>
          </a:p>
        </p:txBody>
      </p:sp>
      <p:sp>
        <p:nvSpPr>
          <p:cNvPr id="4" name="Content Placeholder 3">
            <a:extLst>
              <a:ext uri="{FF2B5EF4-FFF2-40B4-BE49-F238E27FC236}">
                <a16:creationId xmlns:a16="http://schemas.microsoft.com/office/drawing/2014/main" id="{2429951F-FD10-9548-720D-6AA021ECE746}"/>
              </a:ext>
            </a:extLst>
          </p:cNvPr>
          <p:cNvSpPr txBox="1">
            <a:spLocks noGrp="1"/>
          </p:cNvSpPr>
          <p:nvPr>
            <p:ph idx="1"/>
          </p:nvPr>
        </p:nvSpPr>
        <p:spPr>
          <a:xfrm>
            <a:off x="838200" y="1825625"/>
            <a:ext cx="10515600" cy="4623830"/>
          </a:xfrm>
          <a:prstGeom prst="rect">
            <a:avLst/>
          </a:prstGeom>
          <a:noFill/>
          <a:ln>
            <a:solidFill>
              <a:schemeClr val="tx2">
                <a:lumMod val="25000"/>
                <a:lumOff val="75000"/>
              </a:schemeClr>
            </a:solidFill>
          </a:ln>
        </p:spPr>
        <p:txBody>
          <a:bodyPr wrap="square" rtlCol="0">
            <a:spAutoFit/>
          </a:bodyPr>
          <a:lstStyle/>
          <a:p>
            <a:pPr marL="0" indent="0">
              <a:buNone/>
            </a:pPr>
            <a:r>
              <a:rPr lang="en-GB" sz="1600" b="1" dirty="0"/>
              <a:t>Identify Your Top 10 Core Motivations</a:t>
            </a:r>
          </a:p>
          <a:p>
            <a:r>
              <a:rPr lang="en-GB" sz="1200" dirty="0"/>
              <a:t>Review the insights gathered from the previous two worksheets. </a:t>
            </a:r>
          </a:p>
          <a:p>
            <a:r>
              <a:rPr lang="en-GB" sz="1200" dirty="0"/>
              <a:t>From both worksheet 1 and worksheet 2, select the ten priorities that appear most frequently, stand out strongly, or hold the greatest personal significance.  Label these priorities in the boxes A–J.</a:t>
            </a:r>
          </a:p>
          <a:p>
            <a:pPr marL="0" indent="0">
              <a:buNone/>
            </a:pPr>
            <a:r>
              <a:rPr lang="en-GB" sz="1600" b="1" dirty="0"/>
              <a:t>Reduce the Top 10 to a Top 5 – please see example sheet overleaf</a:t>
            </a:r>
          </a:p>
          <a:p>
            <a:r>
              <a:rPr lang="en-GB" sz="1200" dirty="0"/>
              <a:t>Using a simple scoring method, compare each priority against every other priority. For each comparison, award one point to the priority that feels more important to you. </a:t>
            </a:r>
          </a:p>
          <a:p>
            <a:r>
              <a:rPr lang="en-GB" sz="1200" dirty="0"/>
              <a:t>Compare A vs B, A vs C, A vs D, continuing until A vs J.</a:t>
            </a:r>
          </a:p>
          <a:p>
            <a:r>
              <a:rPr lang="en-GB" sz="1200" dirty="0"/>
              <a:t>Repeat this process for all remaining priorities (e.g. B vs C, B vs D, etc.) until every pair has been compared. </a:t>
            </a:r>
          </a:p>
          <a:p>
            <a:r>
              <a:rPr lang="en-GB" sz="1200" dirty="0"/>
              <a:t>Once all comparisons are complete, total the points for each priority. Identify the five priorities with the highest scores. If two or more priorities are tied, compare only those tied priorities against each other to determine their order. </a:t>
            </a:r>
          </a:p>
          <a:p>
            <a:r>
              <a:rPr lang="en-GB" sz="1200" dirty="0"/>
              <a:t>Record the final Top 5.</a:t>
            </a:r>
          </a:p>
          <a:p>
            <a:pPr marL="0" indent="0">
              <a:buNone/>
            </a:pPr>
            <a:r>
              <a:rPr lang="en-GB" sz="1600" b="1" dirty="0"/>
              <a:t>Reduce the Top 5 to a Top 3</a:t>
            </a:r>
          </a:p>
          <a:p>
            <a:r>
              <a:rPr lang="en-GB" sz="1200" dirty="0"/>
              <a:t>Repeat the same comparison and scoring process with your Top 5. </a:t>
            </a:r>
          </a:p>
          <a:p>
            <a:r>
              <a:rPr lang="en-GB" sz="1200" dirty="0"/>
              <a:t>Compare each priority against the others. Award points based on which priority feels more important. Total the scores and identify the three highest‑ranking priorities. </a:t>
            </a:r>
          </a:p>
          <a:p>
            <a:r>
              <a:rPr lang="en-GB" sz="1200" dirty="0"/>
              <a:t>At the moment, these are or appear to be your Top 3 Core Motivations as to how you want your life to look when you reach 30</a:t>
            </a:r>
          </a:p>
        </p:txBody>
      </p:sp>
    </p:spTree>
    <p:extLst>
      <p:ext uri="{BB962C8B-B14F-4D97-AF65-F5344CB8AC3E}">
        <p14:creationId xmlns:p14="http://schemas.microsoft.com/office/powerpoint/2010/main" val="3650449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E19C25-E5E1-FADA-42DD-7C408008FAF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40A9BF2-15FC-ECED-0393-59E5267AC757}"/>
              </a:ext>
            </a:extLst>
          </p:cNvPr>
          <p:cNvSpPr txBox="1"/>
          <p:nvPr/>
        </p:nvSpPr>
        <p:spPr>
          <a:xfrm>
            <a:off x="256278" y="187059"/>
            <a:ext cx="2324100" cy="233910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dirty="0"/>
              <a:t>A vs B = 	e.g. 	A</a:t>
            </a:r>
          </a:p>
          <a:p>
            <a:r>
              <a:rPr lang="en-GB" sz="1600" dirty="0"/>
              <a:t>A vs C = 	e.g. 	A</a:t>
            </a:r>
          </a:p>
          <a:p>
            <a:r>
              <a:rPr lang="en-GB" sz="1600" dirty="0"/>
              <a:t>A vs D = 	e.g. 	D</a:t>
            </a:r>
          </a:p>
          <a:p>
            <a:r>
              <a:rPr lang="en-GB" sz="1600" dirty="0"/>
              <a:t>A vs E = 	e.g. 	A</a:t>
            </a:r>
          </a:p>
          <a:p>
            <a:r>
              <a:rPr lang="en-GB" sz="1600" dirty="0"/>
              <a:t>A vs F = 	e.g. 	F</a:t>
            </a:r>
          </a:p>
          <a:p>
            <a:r>
              <a:rPr lang="en-GB" sz="1600" dirty="0"/>
              <a:t>A vs G = 	e.g. 	A</a:t>
            </a:r>
          </a:p>
          <a:p>
            <a:r>
              <a:rPr lang="en-GB" sz="1600" dirty="0"/>
              <a:t>A vs H = 	e.g. 	H</a:t>
            </a:r>
          </a:p>
          <a:p>
            <a:r>
              <a:rPr lang="en-GB" sz="1600" dirty="0"/>
              <a:t>A vs I = 	e.g. 	I</a:t>
            </a:r>
          </a:p>
          <a:p>
            <a:r>
              <a:rPr lang="en-GB" sz="1600" dirty="0"/>
              <a:t>A vs J = 	e.g. 	A</a:t>
            </a:r>
          </a:p>
        </p:txBody>
      </p:sp>
      <p:graphicFrame>
        <p:nvGraphicFramePr>
          <p:cNvPr id="38" name="Table 37">
            <a:extLst>
              <a:ext uri="{FF2B5EF4-FFF2-40B4-BE49-F238E27FC236}">
                <a16:creationId xmlns:a16="http://schemas.microsoft.com/office/drawing/2014/main" id="{548188E8-C316-3803-65C2-EA81AF11F26E}"/>
              </a:ext>
            </a:extLst>
          </p:cNvPr>
          <p:cNvGraphicFramePr>
            <a:graphicFrameLocks noGrp="1"/>
          </p:cNvGraphicFramePr>
          <p:nvPr>
            <p:extLst>
              <p:ext uri="{D42A27DB-BD31-4B8C-83A1-F6EECF244321}">
                <p14:modId xmlns:p14="http://schemas.microsoft.com/office/powerpoint/2010/main" val="43775531"/>
              </p:ext>
            </p:extLst>
          </p:nvPr>
        </p:nvGraphicFramePr>
        <p:xfrm>
          <a:off x="5854700" y="187059"/>
          <a:ext cx="1638300" cy="3931920"/>
        </p:xfrm>
        <a:graphic>
          <a:graphicData uri="http://schemas.openxmlformats.org/drawingml/2006/table">
            <a:tbl>
              <a:tblPr firstRow="1" bandRow="1">
                <a:tableStyleId>{5C22544A-7EE6-4342-B048-85BDC9FD1C3A}</a:tableStyleId>
              </a:tblPr>
              <a:tblGrid>
                <a:gridCol w="819150">
                  <a:extLst>
                    <a:ext uri="{9D8B030D-6E8A-4147-A177-3AD203B41FA5}">
                      <a16:colId xmlns:a16="http://schemas.microsoft.com/office/drawing/2014/main" val="3795716225"/>
                    </a:ext>
                  </a:extLst>
                </a:gridCol>
                <a:gridCol w="819150">
                  <a:extLst>
                    <a:ext uri="{9D8B030D-6E8A-4147-A177-3AD203B41FA5}">
                      <a16:colId xmlns:a16="http://schemas.microsoft.com/office/drawing/2014/main" val="1462756545"/>
                    </a:ext>
                  </a:extLst>
                </a:gridCol>
              </a:tblGrid>
              <a:tr h="268998">
                <a:tc>
                  <a:txBody>
                    <a:bodyPr/>
                    <a:lstStyle/>
                    <a:p>
                      <a:r>
                        <a:rPr lang="en-GB" sz="1200" dirty="0"/>
                        <a:t>LETTERS</a:t>
                      </a:r>
                    </a:p>
                  </a:txBody>
                  <a:tcPr/>
                </a:tc>
                <a:tc>
                  <a:txBody>
                    <a:bodyPr/>
                    <a:lstStyle/>
                    <a:p>
                      <a:r>
                        <a:rPr lang="en-GB" sz="1200" dirty="0"/>
                        <a:t>SCORE</a:t>
                      </a:r>
                    </a:p>
                  </a:txBody>
                  <a:tcPr/>
                </a:tc>
                <a:extLst>
                  <a:ext uri="{0D108BD9-81ED-4DB2-BD59-A6C34878D82A}">
                    <a16:rowId xmlns:a16="http://schemas.microsoft.com/office/drawing/2014/main" val="1756234176"/>
                  </a:ext>
                </a:extLst>
              </a:tr>
              <a:tr h="268998">
                <a:tc>
                  <a:txBody>
                    <a:bodyPr/>
                    <a:lstStyle/>
                    <a:p>
                      <a:pPr algn="ctr"/>
                      <a:r>
                        <a:rPr lang="en-GB" dirty="0"/>
                        <a:t>A</a:t>
                      </a:r>
                    </a:p>
                  </a:txBody>
                  <a:tcPr/>
                </a:tc>
                <a:tc>
                  <a:txBody>
                    <a:bodyPr/>
                    <a:lstStyle/>
                    <a:p>
                      <a:pPr algn="ctr"/>
                      <a:r>
                        <a:rPr lang="en-GB" dirty="0"/>
                        <a:t>5</a:t>
                      </a:r>
                    </a:p>
                  </a:txBody>
                  <a:tcPr/>
                </a:tc>
                <a:extLst>
                  <a:ext uri="{0D108BD9-81ED-4DB2-BD59-A6C34878D82A}">
                    <a16:rowId xmlns:a16="http://schemas.microsoft.com/office/drawing/2014/main" val="81169738"/>
                  </a:ext>
                </a:extLst>
              </a:tr>
              <a:tr h="268998">
                <a:tc>
                  <a:txBody>
                    <a:bodyPr/>
                    <a:lstStyle/>
                    <a:p>
                      <a:pPr algn="ctr"/>
                      <a:r>
                        <a:rPr lang="en-GB" dirty="0"/>
                        <a:t>B</a:t>
                      </a:r>
                    </a:p>
                  </a:txBody>
                  <a:tcPr/>
                </a:tc>
                <a:tc>
                  <a:txBody>
                    <a:bodyPr/>
                    <a:lstStyle/>
                    <a:p>
                      <a:pPr algn="ctr"/>
                      <a:r>
                        <a:rPr lang="en-GB" dirty="0"/>
                        <a:t>6</a:t>
                      </a:r>
                    </a:p>
                  </a:txBody>
                  <a:tcPr/>
                </a:tc>
                <a:extLst>
                  <a:ext uri="{0D108BD9-81ED-4DB2-BD59-A6C34878D82A}">
                    <a16:rowId xmlns:a16="http://schemas.microsoft.com/office/drawing/2014/main" val="3928373002"/>
                  </a:ext>
                </a:extLst>
              </a:tr>
              <a:tr h="268998">
                <a:tc>
                  <a:txBody>
                    <a:bodyPr/>
                    <a:lstStyle/>
                    <a:p>
                      <a:pPr algn="ctr"/>
                      <a:r>
                        <a:rPr lang="en-GB" dirty="0"/>
                        <a:t>C</a:t>
                      </a:r>
                    </a:p>
                  </a:txBody>
                  <a:tcPr/>
                </a:tc>
                <a:tc>
                  <a:txBody>
                    <a:bodyPr/>
                    <a:lstStyle/>
                    <a:p>
                      <a:pPr algn="ctr"/>
                      <a:r>
                        <a:rPr lang="en-GB" dirty="0"/>
                        <a:t>3</a:t>
                      </a:r>
                    </a:p>
                  </a:txBody>
                  <a:tcPr/>
                </a:tc>
                <a:extLst>
                  <a:ext uri="{0D108BD9-81ED-4DB2-BD59-A6C34878D82A}">
                    <a16:rowId xmlns:a16="http://schemas.microsoft.com/office/drawing/2014/main" val="4050507919"/>
                  </a:ext>
                </a:extLst>
              </a:tr>
              <a:tr h="268998">
                <a:tc>
                  <a:txBody>
                    <a:bodyPr/>
                    <a:lstStyle/>
                    <a:p>
                      <a:pPr algn="ctr"/>
                      <a:r>
                        <a:rPr lang="en-GB" dirty="0"/>
                        <a:t>D</a:t>
                      </a:r>
                    </a:p>
                  </a:txBody>
                  <a:tcPr/>
                </a:tc>
                <a:tc>
                  <a:txBody>
                    <a:bodyPr/>
                    <a:lstStyle/>
                    <a:p>
                      <a:pPr algn="ctr"/>
                      <a:r>
                        <a:rPr lang="en-GB" dirty="0"/>
                        <a:t>6</a:t>
                      </a:r>
                    </a:p>
                  </a:txBody>
                  <a:tcPr/>
                </a:tc>
                <a:extLst>
                  <a:ext uri="{0D108BD9-81ED-4DB2-BD59-A6C34878D82A}">
                    <a16:rowId xmlns:a16="http://schemas.microsoft.com/office/drawing/2014/main" val="1924737457"/>
                  </a:ext>
                </a:extLst>
              </a:tr>
              <a:tr h="268998">
                <a:tc>
                  <a:txBody>
                    <a:bodyPr/>
                    <a:lstStyle/>
                    <a:p>
                      <a:pPr algn="ctr"/>
                      <a:r>
                        <a:rPr lang="en-GB" dirty="0"/>
                        <a:t>E</a:t>
                      </a:r>
                    </a:p>
                  </a:txBody>
                  <a:tcPr/>
                </a:tc>
                <a:tc>
                  <a:txBody>
                    <a:bodyPr/>
                    <a:lstStyle/>
                    <a:p>
                      <a:pPr algn="ctr"/>
                      <a:r>
                        <a:rPr lang="en-GB" dirty="0"/>
                        <a:t>4</a:t>
                      </a:r>
                    </a:p>
                  </a:txBody>
                  <a:tcPr/>
                </a:tc>
                <a:extLst>
                  <a:ext uri="{0D108BD9-81ED-4DB2-BD59-A6C34878D82A}">
                    <a16:rowId xmlns:a16="http://schemas.microsoft.com/office/drawing/2014/main" val="231275873"/>
                  </a:ext>
                </a:extLst>
              </a:tr>
              <a:tr h="268998">
                <a:tc>
                  <a:txBody>
                    <a:bodyPr/>
                    <a:lstStyle/>
                    <a:p>
                      <a:pPr algn="ctr"/>
                      <a:r>
                        <a:rPr lang="en-GB" dirty="0"/>
                        <a:t>F</a:t>
                      </a:r>
                    </a:p>
                  </a:txBody>
                  <a:tcPr/>
                </a:tc>
                <a:tc>
                  <a:txBody>
                    <a:bodyPr/>
                    <a:lstStyle/>
                    <a:p>
                      <a:pPr algn="ctr"/>
                      <a:r>
                        <a:rPr lang="en-GB" dirty="0"/>
                        <a:t>8</a:t>
                      </a:r>
                    </a:p>
                  </a:txBody>
                  <a:tcPr/>
                </a:tc>
                <a:extLst>
                  <a:ext uri="{0D108BD9-81ED-4DB2-BD59-A6C34878D82A}">
                    <a16:rowId xmlns:a16="http://schemas.microsoft.com/office/drawing/2014/main" val="4008311757"/>
                  </a:ext>
                </a:extLst>
              </a:tr>
              <a:tr h="268998">
                <a:tc>
                  <a:txBody>
                    <a:bodyPr/>
                    <a:lstStyle/>
                    <a:p>
                      <a:pPr algn="ctr"/>
                      <a:r>
                        <a:rPr lang="en-GB" dirty="0"/>
                        <a:t>G</a:t>
                      </a:r>
                    </a:p>
                  </a:txBody>
                  <a:tcPr/>
                </a:tc>
                <a:tc>
                  <a:txBody>
                    <a:bodyPr/>
                    <a:lstStyle/>
                    <a:p>
                      <a:pPr algn="ctr"/>
                      <a:r>
                        <a:rPr lang="en-GB" dirty="0"/>
                        <a:t>2</a:t>
                      </a:r>
                    </a:p>
                  </a:txBody>
                  <a:tcPr/>
                </a:tc>
                <a:extLst>
                  <a:ext uri="{0D108BD9-81ED-4DB2-BD59-A6C34878D82A}">
                    <a16:rowId xmlns:a16="http://schemas.microsoft.com/office/drawing/2014/main" val="3049354636"/>
                  </a:ext>
                </a:extLst>
              </a:tr>
              <a:tr h="268998">
                <a:tc>
                  <a:txBody>
                    <a:bodyPr/>
                    <a:lstStyle/>
                    <a:p>
                      <a:pPr algn="ctr"/>
                      <a:r>
                        <a:rPr lang="en-GB" dirty="0"/>
                        <a:t>H</a:t>
                      </a:r>
                    </a:p>
                  </a:txBody>
                  <a:tcPr/>
                </a:tc>
                <a:tc>
                  <a:txBody>
                    <a:bodyPr/>
                    <a:lstStyle/>
                    <a:p>
                      <a:pPr algn="ctr"/>
                      <a:r>
                        <a:rPr lang="en-GB" dirty="0"/>
                        <a:t>5</a:t>
                      </a:r>
                    </a:p>
                  </a:txBody>
                  <a:tcPr/>
                </a:tc>
                <a:extLst>
                  <a:ext uri="{0D108BD9-81ED-4DB2-BD59-A6C34878D82A}">
                    <a16:rowId xmlns:a16="http://schemas.microsoft.com/office/drawing/2014/main" val="3399492216"/>
                  </a:ext>
                </a:extLst>
              </a:tr>
              <a:tr h="268998">
                <a:tc>
                  <a:txBody>
                    <a:bodyPr/>
                    <a:lstStyle/>
                    <a:p>
                      <a:pPr algn="ctr"/>
                      <a:r>
                        <a:rPr lang="en-GB" dirty="0"/>
                        <a:t>I</a:t>
                      </a:r>
                    </a:p>
                  </a:txBody>
                  <a:tcPr/>
                </a:tc>
                <a:tc>
                  <a:txBody>
                    <a:bodyPr/>
                    <a:lstStyle/>
                    <a:p>
                      <a:pPr algn="ctr"/>
                      <a:r>
                        <a:rPr lang="en-GB" dirty="0"/>
                        <a:t>6</a:t>
                      </a:r>
                    </a:p>
                  </a:txBody>
                  <a:tcPr/>
                </a:tc>
                <a:extLst>
                  <a:ext uri="{0D108BD9-81ED-4DB2-BD59-A6C34878D82A}">
                    <a16:rowId xmlns:a16="http://schemas.microsoft.com/office/drawing/2014/main" val="3161292095"/>
                  </a:ext>
                </a:extLst>
              </a:tr>
              <a:tr h="268998">
                <a:tc>
                  <a:txBody>
                    <a:bodyPr/>
                    <a:lstStyle/>
                    <a:p>
                      <a:pPr algn="ctr"/>
                      <a:r>
                        <a:rPr lang="en-GB" dirty="0"/>
                        <a:t>J</a:t>
                      </a:r>
                    </a:p>
                  </a:txBody>
                  <a:tcPr/>
                </a:tc>
                <a:tc>
                  <a:txBody>
                    <a:bodyPr/>
                    <a:lstStyle/>
                    <a:p>
                      <a:pPr algn="ctr"/>
                      <a:r>
                        <a:rPr lang="en-GB" dirty="0"/>
                        <a:t>0</a:t>
                      </a:r>
                    </a:p>
                  </a:txBody>
                  <a:tcPr/>
                </a:tc>
                <a:extLst>
                  <a:ext uri="{0D108BD9-81ED-4DB2-BD59-A6C34878D82A}">
                    <a16:rowId xmlns:a16="http://schemas.microsoft.com/office/drawing/2014/main" val="2184415913"/>
                  </a:ext>
                </a:extLst>
              </a:tr>
            </a:tbl>
          </a:graphicData>
        </a:graphic>
      </p:graphicFrame>
      <p:sp>
        <p:nvSpPr>
          <p:cNvPr id="39" name="TextBox 38">
            <a:extLst>
              <a:ext uri="{FF2B5EF4-FFF2-40B4-BE49-F238E27FC236}">
                <a16:creationId xmlns:a16="http://schemas.microsoft.com/office/drawing/2014/main" id="{92D761FD-2AA4-B9E4-FF6C-EBE13B7C707D}"/>
              </a:ext>
            </a:extLst>
          </p:cNvPr>
          <p:cNvSpPr txBox="1"/>
          <p:nvPr/>
        </p:nvSpPr>
        <p:spPr>
          <a:xfrm>
            <a:off x="261193" y="2683054"/>
            <a:ext cx="2324100" cy="212365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dirty="0"/>
              <a:t>B vs C = 	e.g. 	B</a:t>
            </a:r>
          </a:p>
          <a:p>
            <a:r>
              <a:rPr lang="en-GB" sz="1600" dirty="0"/>
              <a:t>B vs D = 	e.g. 	D</a:t>
            </a:r>
          </a:p>
          <a:p>
            <a:r>
              <a:rPr lang="en-GB" sz="1600" dirty="0"/>
              <a:t>B vs E = 	e.g. 	B</a:t>
            </a:r>
          </a:p>
          <a:p>
            <a:r>
              <a:rPr lang="en-GB" sz="1600" dirty="0"/>
              <a:t>B vs F = 	e.g. 	F</a:t>
            </a:r>
          </a:p>
          <a:p>
            <a:r>
              <a:rPr lang="en-GB" sz="1600" dirty="0"/>
              <a:t>B vs G = 	e.g. 	B</a:t>
            </a:r>
          </a:p>
          <a:p>
            <a:r>
              <a:rPr lang="en-GB" sz="1600" dirty="0"/>
              <a:t>B vs H = 	e.g. 	B</a:t>
            </a:r>
          </a:p>
          <a:p>
            <a:r>
              <a:rPr lang="en-GB" sz="1600" dirty="0"/>
              <a:t>B vs I = 	e.g. 	B</a:t>
            </a:r>
          </a:p>
          <a:p>
            <a:r>
              <a:rPr lang="en-GB" sz="1600" dirty="0"/>
              <a:t>B vs J = 	e.g. 	B</a:t>
            </a:r>
          </a:p>
        </p:txBody>
      </p:sp>
      <p:sp>
        <p:nvSpPr>
          <p:cNvPr id="40" name="TextBox 39">
            <a:extLst>
              <a:ext uri="{FF2B5EF4-FFF2-40B4-BE49-F238E27FC236}">
                <a16:creationId xmlns:a16="http://schemas.microsoft.com/office/drawing/2014/main" id="{31D6B0D5-D9A9-8DFF-72B6-629C996A892B}"/>
              </a:ext>
            </a:extLst>
          </p:cNvPr>
          <p:cNvSpPr txBox="1"/>
          <p:nvPr/>
        </p:nvSpPr>
        <p:spPr>
          <a:xfrm>
            <a:off x="256278" y="4963605"/>
            <a:ext cx="2324100"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dirty="0"/>
              <a:t>C vs D = 	e.g. 	D</a:t>
            </a:r>
          </a:p>
          <a:p>
            <a:r>
              <a:rPr lang="en-GB" sz="1600" dirty="0"/>
              <a:t>C vs E = 	e.g. 	E</a:t>
            </a:r>
          </a:p>
          <a:p>
            <a:r>
              <a:rPr lang="en-GB" sz="1600" dirty="0"/>
              <a:t>C vs F = 	e.g. 	F</a:t>
            </a:r>
          </a:p>
          <a:p>
            <a:r>
              <a:rPr lang="en-GB" sz="1600" dirty="0"/>
              <a:t>C vs G = 	e.g. 	G</a:t>
            </a:r>
          </a:p>
          <a:p>
            <a:r>
              <a:rPr lang="en-GB" sz="1600" dirty="0"/>
              <a:t>C vs H = 	e.g. 	C</a:t>
            </a:r>
          </a:p>
          <a:p>
            <a:r>
              <a:rPr lang="en-GB" sz="1600" dirty="0"/>
              <a:t>C vs I = 	e.g. 	C</a:t>
            </a:r>
          </a:p>
          <a:p>
            <a:r>
              <a:rPr lang="en-GB" sz="1600" dirty="0"/>
              <a:t>C vs J = 	e.g. 	C</a:t>
            </a:r>
          </a:p>
        </p:txBody>
      </p:sp>
      <p:sp>
        <p:nvSpPr>
          <p:cNvPr id="41" name="TextBox 40">
            <a:extLst>
              <a:ext uri="{FF2B5EF4-FFF2-40B4-BE49-F238E27FC236}">
                <a16:creationId xmlns:a16="http://schemas.microsoft.com/office/drawing/2014/main" id="{6FED50EE-C121-FFE4-10DD-FC4397A8288C}"/>
              </a:ext>
            </a:extLst>
          </p:cNvPr>
          <p:cNvSpPr txBox="1"/>
          <p:nvPr/>
        </p:nvSpPr>
        <p:spPr>
          <a:xfrm>
            <a:off x="2875231" y="202881"/>
            <a:ext cx="2324100" cy="156966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dirty="0"/>
              <a:t>D vs E = 	e.g. 	E</a:t>
            </a:r>
          </a:p>
          <a:p>
            <a:r>
              <a:rPr lang="en-GB" sz="1600" dirty="0"/>
              <a:t>D vs F = 	e.g. 	F</a:t>
            </a:r>
          </a:p>
          <a:p>
            <a:r>
              <a:rPr lang="en-GB" sz="1600" dirty="0"/>
              <a:t>D vs G = 	e.g. 	G</a:t>
            </a:r>
          </a:p>
          <a:p>
            <a:r>
              <a:rPr lang="en-GB" sz="1600" dirty="0"/>
              <a:t>D vs H = 	e.g. 	D</a:t>
            </a:r>
          </a:p>
          <a:p>
            <a:r>
              <a:rPr lang="en-GB" sz="1600" dirty="0"/>
              <a:t>D vs I = 	e.g. 	D</a:t>
            </a:r>
          </a:p>
          <a:p>
            <a:r>
              <a:rPr lang="en-GB" sz="1600" dirty="0"/>
              <a:t>D vs J = 	e.g. 	D</a:t>
            </a:r>
          </a:p>
        </p:txBody>
      </p:sp>
      <p:sp>
        <p:nvSpPr>
          <p:cNvPr id="42" name="TextBox 41">
            <a:extLst>
              <a:ext uri="{FF2B5EF4-FFF2-40B4-BE49-F238E27FC236}">
                <a16:creationId xmlns:a16="http://schemas.microsoft.com/office/drawing/2014/main" id="{97E1FBE6-58B1-02E0-3254-FED3CA79BB18}"/>
              </a:ext>
            </a:extLst>
          </p:cNvPr>
          <p:cNvSpPr txBox="1"/>
          <p:nvPr/>
        </p:nvSpPr>
        <p:spPr>
          <a:xfrm>
            <a:off x="2875231" y="1939441"/>
            <a:ext cx="2324100" cy="132343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dirty="0"/>
              <a:t>E vs F = 	e.g. 	F</a:t>
            </a:r>
          </a:p>
          <a:p>
            <a:r>
              <a:rPr lang="en-GB" sz="1600" dirty="0"/>
              <a:t>E vs G = 	e.g. 	E</a:t>
            </a:r>
          </a:p>
          <a:p>
            <a:r>
              <a:rPr lang="en-GB" sz="1600" dirty="0"/>
              <a:t>E vs H = 	e.g. 	H</a:t>
            </a:r>
          </a:p>
          <a:p>
            <a:r>
              <a:rPr lang="en-GB" sz="1600" dirty="0"/>
              <a:t>E vs I = 	e.g. 	I</a:t>
            </a:r>
          </a:p>
          <a:p>
            <a:r>
              <a:rPr lang="en-GB" sz="1600" dirty="0"/>
              <a:t>E vs J = 	e.g. 	E</a:t>
            </a:r>
          </a:p>
        </p:txBody>
      </p:sp>
      <p:sp>
        <p:nvSpPr>
          <p:cNvPr id="43" name="TextBox 42">
            <a:extLst>
              <a:ext uri="{FF2B5EF4-FFF2-40B4-BE49-F238E27FC236}">
                <a16:creationId xmlns:a16="http://schemas.microsoft.com/office/drawing/2014/main" id="{9FEE3D4E-6069-CF15-E3A2-B776B21FA6A2}"/>
              </a:ext>
            </a:extLst>
          </p:cNvPr>
          <p:cNvSpPr txBox="1"/>
          <p:nvPr/>
        </p:nvSpPr>
        <p:spPr>
          <a:xfrm>
            <a:off x="2837131" y="3429000"/>
            <a:ext cx="2324100" cy="10772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dirty="0"/>
              <a:t>F vs G = 	e.g. 	F</a:t>
            </a:r>
          </a:p>
          <a:p>
            <a:r>
              <a:rPr lang="en-GB" sz="1600" dirty="0"/>
              <a:t>F vs H = 	e.g. 	H</a:t>
            </a:r>
          </a:p>
          <a:p>
            <a:r>
              <a:rPr lang="en-GB" sz="1600" dirty="0"/>
              <a:t>F vs I = 	e.g. 	I</a:t>
            </a:r>
          </a:p>
          <a:p>
            <a:r>
              <a:rPr lang="en-GB" sz="1600" dirty="0"/>
              <a:t>F vs J = 	e.g. 	F</a:t>
            </a:r>
          </a:p>
        </p:txBody>
      </p:sp>
      <p:sp>
        <p:nvSpPr>
          <p:cNvPr id="44" name="TextBox 43">
            <a:extLst>
              <a:ext uri="{FF2B5EF4-FFF2-40B4-BE49-F238E27FC236}">
                <a16:creationId xmlns:a16="http://schemas.microsoft.com/office/drawing/2014/main" id="{DCB77598-BB15-BEDF-C1B9-A403E72D9B6E}"/>
              </a:ext>
            </a:extLst>
          </p:cNvPr>
          <p:cNvSpPr txBox="1"/>
          <p:nvPr/>
        </p:nvSpPr>
        <p:spPr>
          <a:xfrm>
            <a:off x="2827300" y="4693573"/>
            <a:ext cx="2324100"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dirty="0"/>
              <a:t>G vs H = 	e.g. 	H</a:t>
            </a:r>
          </a:p>
          <a:p>
            <a:r>
              <a:rPr lang="en-GB" sz="1600" dirty="0"/>
              <a:t>G vs I = 	e.g. 	I</a:t>
            </a:r>
          </a:p>
          <a:p>
            <a:r>
              <a:rPr lang="en-GB" sz="1600" dirty="0"/>
              <a:t>G vs J = 	e.g. 	F</a:t>
            </a:r>
          </a:p>
        </p:txBody>
      </p:sp>
      <p:sp>
        <p:nvSpPr>
          <p:cNvPr id="46" name="TextBox 45">
            <a:extLst>
              <a:ext uri="{FF2B5EF4-FFF2-40B4-BE49-F238E27FC236}">
                <a16:creationId xmlns:a16="http://schemas.microsoft.com/office/drawing/2014/main" id="{DEFB72EB-26E2-AD8F-F288-DBD9C1696DF3}"/>
              </a:ext>
            </a:extLst>
          </p:cNvPr>
          <p:cNvSpPr txBox="1"/>
          <p:nvPr/>
        </p:nvSpPr>
        <p:spPr>
          <a:xfrm>
            <a:off x="2837131" y="5706498"/>
            <a:ext cx="2324100" cy="5847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dirty="0"/>
              <a:t>H vs I = 	e.g. 	I</a:t>
            </a:r>
          </a:p>
          <a:p>
            <a:r>
              <a:rPr lang="en-GB" sz="1600" dirty="0"/>
              <a:t>H vs J = 	e.g. 	H</a:t>
            </a:r>
          </a:p>
        </p:txBody>
      </p:sp>
      <p:sp>
        <p:nvSpPr>
          <p:cNvPr id="47" name="TextBox 46">
            <a:extLst>
              <a:ext uri="{FF2B5EF4-FFF2-40B4-BE49-F238E27FC236}">
                <a16:creationId xmlns:a16="http://schemas.microsoft.com/office/drawing/2014/main" id="{5782E8C0-0A7B-296E-2A74-8582DF04507F}"/>
              </a:ext>
            </a:extLst>
          </p:cNvPr>
          <p:cNvSpPr txBox="1"/>
          <p:nvPr/>
        </p:nvSpPr>
        <p:spPr>
          <a:xfrm>
            <a:off x="2827300" y="6437096"/>
            <a:ext cx="2324100"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600" dirty="0"/>
              <a:t>I vs J = 	e.g. 	I</a:t>
            </a:r>
          </a:p>
        </p:txBody>
      </p:sp>
      <p:sp>
        <p:nvSpPr>
          <p:cNvPr id="48" name="Rectangle: Rounded Corners 47">
            <a:extLst>
              <a:ext uri="{FF2B5EF4-FFF2-40B4-BE49-F238E27FC236}">
                <a16:creationId xmlns:a16="http://schemas.microsoft.com/office/drawing/2014/main" id="{1A5CF90F-00A8-6C14-3B4D-0521C5F054DB}"/>
              </a:ext>
            </a:extLst>
          </p:cNvPr>
          <p:cNvSpPr/>
          <p:nvPr/>
        </p:nvSpPr>
        <p:spPr>
          <a:xfrm>
            <a:off x="8148488" y="283080"/>
            <a:ext cx="3687097" cy="540000"/>
          </a:xfrm>
          <a:prstGeom prst="round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1 F (write in the word)</a:t>
            </a:r>
          </a:p>
        </p:txBody>
      </p:sp>
      <p:sp>
        <p:nvSpPr>
          <p:cNvPr id="49" name="Rectangle: Rounded Corners 48">
            <a:extLst>
              <a:ext uri="{FF2B5EF4-FFF2-40B4-BE49-F238E27FC236}">
                <a16:creationId xmlns:a16="http://schemas.microsoft.com/office/drawing/2014/main" id="{9BD1DAB3-55E3-4648-CBA8-92C880F20880}"/>
              </a:ext>
            </a:extLst>
          </p:cNvPr>
          <p:cNvSpPr/>
          <p:nvPr/>
        </p:nvSpPr>
        <p:spPr>
          <a:xfrm>
            <a:off x="8148367" y="1169701"/>
            <a:ext cx="3687097" cy="540000"/>
          </a:xfrm>
          <a:prstGeom prst="round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2 I (write in the word)</a:t>
            </a:r>
          </a:p>
        </p:txBody>
      </p:sp>
      <p:sp>
        <p:nvSpPr>
          <p:cNvPr id="50" name="Rectangle: Rounded Corners 49">
            <a:extLst>
              <a:ext uri="{FF2B5EF4-FFF2-40B4-BE49-F238E27FC236}">
                <a16:creationId xmlns:a16="http://schemas.microsoft.com/office/drawing/2014/main" id="{E0FA01A7-5034-4FC6-7445-DEA290011401}"/>
              </a:ext>
            </a:extLst>
          </p:cNvPr>
          <p:cNvSpPr/>
          <p:nvPr/>
        </p:nvSpPr>
        <p:spPr>
          <a:xfrm>
            <a:off x="8148368" y="1952778"/>
            <a:ext cx="3687097" cy="540000"/>
          </a:xfrm>
          <a:prstGeom prst="round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3 B (write in the word)</a:t>
            </a:r>
          </a:p>
        </p:txBody>
      </p:sp>
      <p:sp>
        <p:nvSpPr>
          <p:cNvPr id="51" name="Rectangle: Rounded Corners 50">
            <a:extLst>
              <a:ext uri="{FF2B5EF4-FFF2-40B4-BE49-F238E27FC236}">
                <a16:creationId xmlns:a16="http://schemas.microsoft.com/office/drawing/2014/main" id="{90FE676B-33A9-5DA7-0DD9-0D482882DC29}"/>
              </a:ext>
            </a:extLst>
          </p:cNvPr>
          <p:cNvSpPr/>
          <p:nvPr/>
        </p:nvSpPr>
        <p:spPr>
          <a:xfrm>
            <a:off x="8148366" y="2701536"/>
            <a:ext cx="3687097" cy="540000"/>
          </a:xfrm>
          <a:prstGeom prst="round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4 H (write in the word)</a:t>
            </a:r>
          </a:p>
        </p:txBody>
      </p:sp>
      <p:sp>
        <p:nvSpPr>
          <p:cNvPr id="52" name="Rectangle: Rounded Corners 51">
            <a:extLst>
              <a:ext uri="{FF2B5EF4-FFF2-40B4-BE49-F238E27FC236}">
                <a16:creationId xmlns:a16="http://schemas.microsoft.com/office/drawing/2014/main" id="{F967F503-3E15-61AD-A367-993D237E682D}"/>
              </a:ext>
            </a:extLst>
          </p:cNvPr>
          <p:cNvSpPr/>
          <p:nvPr/>
        </p:nvSpPr>
        <p:spPr>
          <a:xfrm>
            <a:off x="8148366" y="3511578"/>
            <a:ext cx="3687097" cy="540000"/>
          </a:xfrm>
          <a:prstGeom prst="round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5 E (write in the word)</a:t>
            </a:r>
          </a:p>
        </p:txBody>
      </p:sp>
      <p:sp>
        <p:nvSpPr>
          <p:cNvPr id="53" name="TextBox 52">
            <a:extLst>
              <a:ext uri="{FF2B5EF4-FFF2-40B4-BE49-F238E27FC236}">
                <a16:creationId xmlns:a16="http://schemas.microsoft.com/office/drawing/2014/main" id="{06ADC94A-EA5B-F98F-7C81-C738E7BD5299}"/>
              </a:ext>
            </a:extLst>
          </p:cNvPr>
          <p:cNvSpPr txBox="1"/>
          <p:nvPr/>
        </p:nvSpPr>
        <p:spPr>
          <a:xfrm>
            <a:off x="10619538" y="397454"/>
            <a:ext cx="1027472" cy="307777"/>
          </a:xfrm>
          <a:prstGeom prst="rect">
            <a:avLst/>
          </a:prstGeom>
          <a:noFill/>
        </p:spPr>
        <p:txBody>
          <a:bodyPr wrap="square">
            <a:spAutoFit/>
          </a:bodyPr>
          <a:lstStyle/>
          <a:p>
            <a:r>
              <a:rPr lang="en-GB" sz="1400" b="1" dirty="0">
                <a:solidFill>
                  <a:schemeClr val="bg1"/>
                </a:solidFill>
              </a:rPr>
              <a:t>Score 8</a:t>
            </a:r>
          </a:p>
        </p:txBody>
      </p:sp>
      <p:sp>
        <p:nvSpPr>
          <p:cNvPr id="54" name="TextBox 53">
            <a:extLst>
              <a:ext uri="{FF2B5EF4-FFF2-40B4-BE49-F238E27FC236}">
                <a16:creationId xmlns:a16="http://schemas.microsoft.com/office/drawing/2014/main" id="{94B27AD6-C99C-5236-13A7-16AADFA3FAF7}"/>
              </a:ext>
            </a:extLst>
          </p:cNvPr>
          <p:cNvSpPr txBox="1"/>
          <p:nvPr/>
        </p:nvSpPr>
        <p:spPr>
          <a:xfrm>
            <a:off x="10619538" y="1305557"/>
            <a:ext cx="1027472" cy="307777"/>
          </a:xfrm>
          <a:prstGeom prst="rect">
            <a:avLst/>
          </a:prstGeom>
          <a:noFill/>
        </p:spPr>
        <p:txBody>
          <a:bodyPr wrap="square">
            <a:spAutoFit/>
          </a:bodyPr>
          <a:lstStyle/>
          <a:p>
            <a:r>
              <a:rPr lang="en-GB" sz="1400" b="1" dirty="0">
                <a:solidFill>
                  <a:schemeClr val="bg1"/>
                </a:solidFill>
              </a:rPr>
              <a:t>Score 6</a:t>
            </a:r>
          </a:p>
        </p:txBody>
      </p:sp>
      <p:sp>
        <p:nvSpPr>
          <p:cNvPr id="55" name="TextBox 54">
            <a:extLst>
              <a:ext uri="{FF2B5EF4-FFF2-40B4-BE49-F238E27FC236}">
                <a16:creationId xmlns:a16="http://schemas.microsoft.com/office/drawing/2014/main" id="{ED462311-634A-B410-4A3B-8D055953A3AD}"/>
              </a:ext>
            </a:extLst>
          </p:cNvPr>
          <p:cNvSpPr txBox="1"/>
          <p:nvPr/>
        </p:nvSpPr>
        <p:spPr>
          <a:xfrm>
            <a:off x="10619538" y="3659832"/>
            <a:ext cx="1027472" cy="307777"/>
          </a:xfrm>
          <a:prstGeom prst="rect">
            <a:avLst/>
          </a:prstGeom>
          <a:noFill/>
        </p:spPr>
        <p:txBody>
          <a:bodyPr wrap="square">
            <a:spAutoFit/>
          </a:bodyPr>
          <a:lstStyle/>
          <a:p>
            <a:r>
              <a:rPr lang="en-GB" sz="1400" b="1" dirty="0">
                <a:solidFill>
                  <a:schemeClr val="bg1"/>
                </a:solidFill>
              </a:rPr>
              <a:t>Score 4</a:t>
            </a:r>
          </a:p>
        </p:txBody>
      </p:sp>
      <p:sp>
        <p:nvSpPr>
          <p:cNvPr id="56" name="TextBox 55">
            <a:extLst>
              <a:ext uri="{FF2B5EF4-FFF2-40B4-BE49-F238E27FC236}">
                <a16:creationId xmlns:a16="http://schemas.microsoft.com/office/drawing/2014/main" id="{5C80C47E-3A1D-D017-2A30-68642BBF8BCF}"/>
              </a:ext>
            </a:extLst>
          </p:cNvPr>
          <p:cNvSpPr txBox="1"/>
          <p:nvPr/>
        </p:nvSpPr>
        <p:spPr>
          <a:xfrm>
            <a:off x="10619538" y="2062138"/>
            <a:ext cx="1027472" cy="307777"/>
          </a:xfrm>
          <a:prstGeom prst="rect">
            <a:avLst/>
          </a:prstGeom>
          <a:noFill/>
        </p:spPr>
        <p:txBody>
          <a:bodyPr wrap="square">
            <a:spAutoFit/>
          </a:bodyPr>
          <a:lstStyle/>
          <a:p>
            <a:r>
              <a:rPr lang="en-GB" sz="1400" b="1" dirty="0">
                <a:solidFill>
                  <a:schemeClr val="bg1"/>
                </a:solidFill>
              </a:rPr>
              <a:t>Score 6</a:t>
            </a:r>
          </a:p>
        </p:txBody>
      </p:sp>
      <p:sp>
        <p:nvSpPr>
          <p:cNvPr id="57" name="TextBox 56">
            <a:extLst>
              <a:ext uri="{FF2B5EF4-FFF2-40B4-BE49-F238E27FC236}">
                <a16:creationId xmlns:a16="http://schemas.microsoft.com/office/drawing/2014/main" id="{D5AB306B-5473-0152-648C-A2CD2D513565}"/>
              </a:ext>
            </a:extLst>
          </p:cNvPr>
          <p:cNvSpPr txBox="1"/>
          <p:nvPr/>
        </p:nvSpPr>
        <p:spPr>
          <a:xfrm>
            <a:off x="10619538" y="2822746"/>
            <a:ext cx="1027472" cy="307777"/>
          </a:xfrm>
          <a:prstGeom prst="rect">
            <a:avLst/>
          </a:prstGeom>
          <a:noFill/>
        </p:spPr>
        <p:txBody>
          <a:bodyPr wrap="square">
            <a:spAutoFit/>
          </a:bodyPr>
          <a:lstStyle/>
          <a:p>
            <a:r>
              <a:rPr lang="en-GB" sz="1400" b="1" dirty="0">
                <a:solidFill>
                  <a:schemeClr val="bg1"/>
                </a:solidFill>
              </a:rPr>
              <a:t>Score 5</a:t>
            </a:r>
          </a:p>
        </p:txBody>
      </p:sp>
      <p:sp>
        <p:nvSpPr>
          <p:cNvPr id="58" name="TextBox 57">
            <a:extLst>
              <a:ext uri="{FF2B5EF4-FFF2-40B4-BE49-F238E27FC236}">
                <a16:creationId xmlns:a16="http://schemas.microsoft.com/office/drawing/2014/main" id="{AFB7218A-36E9-C140-155C-8ADFAE41C511}"/>
              </a:ext>
            </a:extLst>
          </p:cNvPr>
          <p:cNvSpPr txBox="1"/>
          <p:nvPr/>
        </p:nvSpPr>
        <p:spPr>
          <a:xfrm>
            <a:off x="5770880" y="4770730"/>
            <a:ext cx="6064583" cy="1384995"/>
          </a:xfrm>
          <a:prstGeom prst="rect">
            <a:avLst/>
          </a:prstGeom>
          <a:noFill/>
        </p:spPr>
        <p:txBody>
          <a:bodyPr wrap="square" rtlCol="0">
            <a:spAutoFit/>
          </a:bodyPr>
          <a:lstStyle/>
          <a:p>
            <a:pPr algn="ctr"/>
            <a:r>
              <a:rPr lang="en-GB" sz="2800" b="1" dirty="0"/>
              <a:t>An example sheet of how to compare your motivations against each other </a:t>
            </a:r>
          </a:p>
        </p:txBody>
      </p:sp>
      <p:sp>
        <p:nvSpPr>
          <p:cNvPr id="59" name="Arrow: Right 58">
            <a:extLst>
              <a:ext uri="{FF2B5EF4-FFF2-40B4-BE49-F238E27FC236}">
                <a16:creationId xmlns:a16="http://schemas.microsoft.com/office/drawing/2014/main" id="{11B7F335-EA04-5E2A-545E-4B56783E8126}"/>
              </a:ext>
            </a:extLst>
          </p:cNvPr>
          <p:cNvSpPr/>
          <p:nvPr/>
        </p:nvSpPr>
        <p:spPr>
          <a:xfrm>
            <a:off x="5374640" y="1709701"/>
            <a:ext cx="396240" cy="2297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Arrow: Right 59">
            <a:extLst>
              <a:ext uri="{FF2B5EF4-FFF2-40B4-BE49-F238E27FC236}">
                <a16:creationId xmlns:a16="http://schemas.microsoft.com/office/drawing/2014/main" id="{EDBBD805-717E-8311-F5EE-C37A9F6134A3}"/>
              </a:ext>
            </a:extLst>
          </p:cNvPr>
          <p:cNvSpPr/>
          <p:nvPr/>
        </p:nvSpPr>
        <p:spPr>
          <a:xfrm>
            <a:off x="7576820" y="1709701"/>
            <a:ext cx="396240" cy="2297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27567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929</Words>
  <Application>Microsoft Office PowerPoint</Application>
  <PresentationFormat>Widescreen</PresentationFormat>
  <Paragraphs>137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PowerPoint Presentation</vt:lpstr>
      <vt:lpstr>Instructions for worksheet 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Andy Burns - BSB (Castelldefels)</dc:creator>
  <cp:lastModifiedBy>Andy Burns</cp:lastModifiedBy>
  <cp:revision>5</cp:revision>
  <cp:lastPrinted>2025-10-22T14:02:39Z</cp:lastPrinted>
  <dcterms:created xsi:type="dcterms:W3CDTF">2025-10-20T10:51:10Z</dcterms:created>
  <dcterms:modified xsi:type="dcterms:W3CDTF">2026-03-09T11:34:48Z</dcterms:modified>
</cp:coreProperties>
</file>