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Brygada 1918" panose="020B0604020202020204" charset="0"/>
      <p:regular r:id="rId15"/>
    </p:embeddedFont>
    <p:embeddedFont>
      <p:font typeface="Brygada 1918 Semi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FAE40F-7B23-4469-0F28-E0E8C44F5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A7711-D403-FAAE-AACB-26122FA59A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FCDF8-5470-4766-AFEB-C7ED0408F90E}" type="datetimeFigureOut">
              <a:rPr lang="en-IN" smtClean="0"/>
              <a:t>22-04-2026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32FE59-F583-35E2-4022-DC15D33DB6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Detailed Project Report — Design and Sizing of a Li-Ion Based Battery System for Reliable Power Backup at the Office of the Kerala State Electricity Regulatory Commission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C63CD-6804-4FE8-B8F6-D68C4F1BD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6D42C-2ED6-433F-BA54-88FE81EEAD8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86434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9396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18DB2-A0AD-0894-9901-F3F15E3CD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C7655E-7B6C-D1A1-1BFC-606D9F0D8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6E3ED4-1850-5478-6EAB-4ED301CC0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E2867-58C5-50CB-495F-22D54F5744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88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89" y="2466687"/>
            <a:ext cx="3308712" cy="329622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234326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Lithium-Ion Battery Backup System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6280190" y="410098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Detailed Project Report — Design and Sizing of a Li-Ion Based Battery System for Reliable Power Backup at the Office of the Kerala State Electricity Regulatory Commission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7847409" y="5447550"/>
            <a:ext cx="4421981" cy="441484"/>
          </a:xfrm>
          <a:prstGeom prst="roundRect">
            <a:avLst>
              <a:gd name="adj" fmla="val 61654"/>
            </a:avLst>
          </a:prstGeom>
          <a:noFill/>
          <a:ln w="7620">
            <a:solidFill>
              <a:srgbClr val="626C3B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7991118" y="5528802"/>
            <a:ext cx="413456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PREPARED BY HARISANKAR S., INTERN, KSERC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C62E5-0679-72A2-710E-614DF26AD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9536" y="7681685"/>
            <a:ext cx="1900503" cy="4267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8158" y="645557"/>
            <a:ext cx="7649528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Energy Conservation Measures</a:t>
            </a:r>
            <a:endParaRPr lang="en-US" sz="4100" u="sng" dirty="0"/>
          </a:p>
        </p:txBody>
      </p:sp>
      <p:sp>
        <p:nvSpPr>
          <p:cNvPr id="4" name="Shape 1"/>
          <p:cNvSpPr/>
          <p:nvPr/>
        </p:nvSpPr>
        <p:spPr>
          <a:xfrm>
            <a:off x="6218158" y="1588056"/>
            <a:ext cx="7680484" cy="1870115"/>
          </a:xfrm>
          <a:prstGeom prst="roundRect">
            <a:avLst>
              <a:gd name="adj" fmla="val 16772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41018" y="1610916"/>
            <a:ext cx="836414" cy="1824395"/>
          </a:xfrm>
          <a:prstGeom prst="roundRect">
            <a:avLst>
              <a:gd name="adj" fmla="val 34221"/>
            </a:avLst>
          </a:prstGeom>
          <a:solidFill>
            <a:srgbClr val="626C3B"/>
          </a:solidFill>
          <a:ln/>
        </p:spPr>
      </p:sp>
      <p:sp>
        <p:nvSpPr>
          <p:cNvPr id="6" name="Text 3"/>
          <p:cNvSpPr/>
          <p:nvPr/>
        </p:nvSpPr>
        <p:spPr>
          <a:xfrm>
            <a:off x="6498550" y="2327077"/>
            <a:ext cx="313611" cy="392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7270194" y="1819989"/>
            <a:ext cx="26137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Replace Old AC Units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7270194" y="2262188"/>
            <a:ext cx="6396514" cy="964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Non-inverter ACs near printer area (2nd floor) and Compliance Examiner's office are inefficient. Replace with modern inverter-type, high star-rating ACs.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218158" y="3650933"/>
            <a:ext cx="7680484" cy="1870115"/>
          </a:xfrm>
          <a:prstGeom prst="roundRect">
            <a:avLst>
              <a:gd name="adj" fmla="val 16772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241018" y="3673793"/>
            <a:ext cx="836414" cy="1824395"/>
          </a:xfrm>
          <a:prstGeom prst="roundRect">
            <a:avLst>
              <a:gd name="adj" fmla="val 34221"/>
            </a:avLst>
          </a:prstGeom>
          <a:solidFill>
            <a:srgbClr val="83792E"/>
          </a:solidFill>
          <a:ln/>
        </p:spPr>
      </p:sp>
      <p:sp>
        <p:nvSpPr>
          <p:cNvPr id="11" name="Text 8"/>
          <p:cNvSpPr/>
          <p:nvPr/>
        </p:nvSpPr>
        <p:spPr>
          <a:xfrm>
            <a:off x="6498550" y="4389953"/>
            <a:ext cx="313611" cy="392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450" dirty="0"/>
          </a:p>
        </p:txBody>
      </p:sp>
      <p:sp>
        <p:nvSpPr>
          <p:cNvPr id="12" name="Text 9"/>
          <p:cNvSpPr/>
          <p:nvPr/>
        </p:nvSpPr>
        <p:spPr>
          <a:xfrm>
            <a:off x="7270194" y="3882866"/>
            <a:ext cx="2908340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BLDC Fan Replacement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7270194" y="4325064"/>
            <a:ext cx="6396514" cy="964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Replace 22 conventional fans (70 W) with BLDC fans (28 W). Saves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147.84 units/month (₹1,079/month)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Investment: ₹66,000.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Payback: ~5 years.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6218158" y="5713809"/>
            <a:ext cx="7680484" cy="1870115"/>
          </a:xfrm>
          <a:prstGeom prst="roundRect">
            <a:avLst>
              <a:gd name="adj" fmla="val 16772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241018" y="5736669"/>
            <a:ext cx="836414" cy="1824395"/>
          </a:xfrm>
          <a:prstGeom prst="roundRect">
            <a:avLst>
              <a:gd name="adj" fmla="val 34221"/>
            </a:avLst>
          </a:prstGeom>
          <a:solidFill>
            <a:srgbClr val="E8AF3B"/>
          </a:solidFill>
          <a:ln/>
        </p:spPr>
      </p:sp>
      <p:sp>
        <p:nvSpPr>
          <p:cNvPr id="16" name="Text 13"/>
          <p:cNvSpPr/>
          <p:nvPr/>
        </p:nvSpPr>
        <p:spPr>
          <a:xfrm>
            <a:off x="6498550" y="6452830"/>
            <a:ext cx="313611" cy="392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450" dirty="0"/>
          </a:p>
        </p:txBody>
      </p:sp>
      <p:sp>
        <p:nvSpPr>
          <p:cNvPr id="17" name="Text 14"/>
          <p:cNvSpPr/>
          <p:nvPr/>
        </p:nvSpPr>
        <p:spPr>
          <a:xfrm>
            <a:off x="7270194" y="5945743"/>
            <a:ext cx="2871430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LED Tube Replacement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7270194" y="6387941"/>
            <a:ext cx="6396514" cy="964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Replace fluorescent tubes (2.268 kW) with LEDs (1.26 kW). Saves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161.28 kWh/month (₹1,177/month)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Investment: ₹17,550.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Payback: ~1.24 years.</a:t>
            </a:r>
            <a:endParaRPr lang="en-US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D7AD7E-EBD1-CC7D-DC60-B5670EF91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0805" y="7712389"/>
            <a:ext cx="2345780" cy="4267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459294-7C15-F254-303C-B1AE76F8A98A}"/>
              </a:ext>
            </a:extLst>
          </p:cNvPr>
          <p:cNvSpPr txBox="1"/>
          <p:nvPr/>
        </p:nvSpPr>
        <p:spPr>
          <a:xfrm>
            <a:off x="4695128" y="775733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9</a:t>
            </a:r>
            <a:endParaRPr lang="en-I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611" y="936308"/>
            <a:ext cx="766631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Conclusion &amp; Recommendations</a:t>
            </a:r>
            <a:endParaRPr lang="en-US" sz="3900" u="sng" dirty="0"/>
          </a:p>
        </p:txBody>
      </p:sp>
      <p:sp>
        <p:nvSpPr>
          <p:cNvPr id="4" name="Shape 1"/>
          <p:cNvSpPr/>
          <p:nvPr/>
        </p:nvSpPr>
        <p:spPr>
          <a:xfrm>
            <a:off x="694611" y="1816775"/>
            <a:ext cx="3790593" cy="2314575"/>
          </a:xfrm>
          <a:prstGeom prst="roundRect">
            <a:avLst>
              <a:gd name="adj" fmla="val 12862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0589" y="2022753"/>
            <a:ext cx="26368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Recommended Design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00589" y="2437090"/>
            <a:ext cx="3378637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Case 3B — Without AC loads, integrating the existing 5.2 kVA inverter for Second Floor. New inverter: </a:t>
            </a:r>
            <a:r>
              <a:rPr lang="en-US" sz="15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15.9 kVA</a:t>
            </a: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; Battery: </a:t>
            </a:r>
            <a:r>
              <a:rPr lang="en-US" sz="15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623 Ah / 25 kWh</a:t>
            </a: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(2 hr backup).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658797" y="1816775"/>
            <a:ext cx="3790593" cy="2314575"/>
          </a:xfrm>
          <a:prstGeom prst="roundRect">
            <a:avLst>
              <a:gd name="adj" fmla="val 12862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64775" y="2022753"/>
            <a:ext cx="24848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Wiring Modifications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864775" y="2437090"/>
            <a:ext cx="3378637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Modifications to existing electrical wiring and distribution network are required for proper load segregation and safe integration. Must be included in the tendering scope.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94611" y="4304943"/>
            <a:ext cx="7754779" cy="1421606"/>
          </a:xfrm>
          <a:prstGeom prst="roundRect">
            <a:avLst>
              <a:gd name="adj" fmla="val 20942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00589" y="4510921"/>
            <a:ext cx="34729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Final Cost &amp; Vendor Selection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00589" y="4925258"/>
            <a:ext cx="734282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Detailed financial analysis and final configuration to be determined based on vendor quotations, balancing performance and investment.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94611" y="5921812"/>
            <a:ext cx="7754779" cy="1371481"/>
          </a:xfrm>
          <a:prstGeom prst="roundRect">
            <a:avLst>
              <a:gd name="adj" fmla="val 21707"/>
            </a:avLst>
          </a:prstGeom>
          <a:solidFill>
            <a:srgbClr val="B6FCB8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69" y="6209467"/>
            <a:ext cx="248007" cy="19835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339334" y="6144935"/>
            <a:ext cx="691169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proposed Li-Ion battery backup system delivers a scalable, efficient, and reliable solution ensuring uninterrupted operation of critical services at KSERC.</a:t>
            </a:r>
            <a:endParaRPr lang="en-US" sz="15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769637-6190-47EC-C3E5-60639D452CCC}"/>
              </a:ext>
            </a:extLst>
          </p:cNvPr>
          <p:cNvSpPr txBox="1"/>
          <p:nvPr/>
        </p:nvSpPr>
        <p:spPr>
          <a:xfrm>
            <a:off x="323850" y="774572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10</a:t>
            </a:r>
            <a:endParaRPr lang="en-I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197" y="583287"/>
            <a:ext cx="5395198" cy="553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Introduction &amp; Objectives</a:t>
            </a:r>
            <a:endParaRPr lang="en-US" sz="3450" u="sng" dirty="0"/>
          </a:p>
        </p:txBody>
      </p:sp>
      <p:sp>
        <p:nvSpPr>
          <p:cNvPr id="4" name="Text 1"/>
          <p:cNvSpPr/>
          <p:nvPr/>
        </p:nvSpPr>
        <p:spPr>
          <a:xfrm>
            <a:off x="620197" y="1344692"/>
            <a:ext cx="7903607" cy="757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KSERC proceedings are primarily held online — a stable power supply is critical to prevent disruptions to judicial and administrative sessions. The existing 160 kVA DG set is non-operational, and the 5.2 kVA lead-acid inverter system is insufficient for broader critical loads.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197" y="2257663"/>
            <a:ext cx="354330" cy="35433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0197" y="2784991"/>
            <a:ext cx="2580203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Floor-wise Load Analysis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620197" y="3144798"/>
            <a:ext cx="790360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Identify and prioritise critical loads across all floors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197" y="3674031"/>
            <a:ext cx="354330" cy="35433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20197" y="4201358"/>
            <a:ext cx="2764155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Flexible Backup Durations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620197" y="4561165"/>
            <a:ext cx="790360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Design for 2-hour and 4-hour backup scenarios</a:t>
            </a:r>
            <a:endParaRPr lang="en-US" sz="1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197" y="5090398"/>
            <a:ext cx="354330" cy="35433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20197" y="5617726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Li-Ion Technology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620197" y="5977533"/>
            <a:ext cx="790360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Higher efficiency, longer lifecycle, modular and compact</a:t>
            </a:r>
            <a:endParaRPr lang="en-US" sz="13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197" y="6506766"/>
            <a:ext cx="354330" cy="35433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20197" y="7034093"/>
            <a:ext cx="2567821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Scalable &amp; Future-Ready</a:t>
            </a:r>
            <a:endParaRPr lang="en-US" sz="1700" dirty="0"/>
          </a:p>
        </p:txBody>
      </p:sp>
      <p:sp>
        <p:nvSpPr>
          <p:cNvPr id="16" name="Text 9"/>
          <p:cNvSpPr/>
          <p:nvPr/>
        </p:nvSpPr>
        <p:spPr>
          <a:xfrm>
            <a:off x="620197" y="7393900"/>
            <a:ext cx="790360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Provisions for future load expansion and integration with existing system</a:t>
            </a:r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29BF15-A8AC-D2F9-9545-07CDBBB481AD}"/>
              </a:ext>
            </a:extLst>
          </p:cNvPr>
          <p:cNvSpPr txBox="1"/>
          <p:nvPr/>
        </p:nvSpPr>
        <p:spPr>
          <a:xfrm>
            <a:off x="323850" y="774572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1</a:t>
            </a:r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758" y="581620"/>
            <a:ext cx="10040302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Existing Power Supply &amp; Smart Metering</a:t>
            </a:r>
            <a:endParaRPr lang="en-US" sz="4100" u="sng" dirty="0"/>
          </a:p>
        </p:txBody>
      </p:sp>
      <p:sp>
        <p:nvSpPr>
          <p:cNvPr id="3" name="Text 1"/>
          <p:cNvSpPr/>
          <p:nvPr/>
        </p:nvSpPr>
        <p:spPr>
          <a:xfrm>
            <a:off x="731758" y="1697593"/>
            <a:ext cx="4276844" cy="2249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office at Vellayambalam, Thiruvananthapuram is supplied by KSEB under a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three-phase commercial connection (75 kW connected load)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Monthly consumption ranged from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1,840–5,000 units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across 2024–2026, with peak demand in summer months.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1758" y="4120515"/>
            <a:ext cx="4276844" cy="1606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Schneider make smart meter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was commissioned on 21st February 2026 under the RDSS project, enabling real-time monitoring of demand and consumption patterns.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731758" y="5944076"/>
            <a:ext cx="4276844" cy="1487091"/>
          </a:xfrm>
          <a:prstGeom prst="roundRect">
            <a:avLst>
              <a:gd name="adj" fmla="val 21092"/>
            </a:avLst>
          </a:prstGeom>
          <a:solidFill>
            <a:srgbClr val="B6D6FC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2" y="6251019"/>
            <a:ext cx="261342" cy="20907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11248" y="6189107"/>
            <a:ext cx="3388281" cy="964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Jan 2026: 2,520 units (81 units/day) | Feb 2026: 3,360 units (120 units/day)</a:t>
            </a:r>
            <a:endParaRPr lang="en-US" sz="1600" dirty="0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3130" y="1747150"/>
            <a:ext cx="6328972" cy="4746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696BF-AA5F-D93C-CA67-C27098381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6150" y="7786256"/>
            <a:ext cx="2190435" cy="426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1766F-9CB0-9F94-ED34-8DD69C6F430B}"/>
              </a:ext>
            </a:extLst>
          </p:cNvPr>
          <p:cNvSpPr txBox="1"/>
          <p:nvPr/>
        </p:nvSpPr>
        <p:spPr>
          <a:xfrm>
            <a:off x="323850" y="774572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2</a:t>
            </a:r>
            <a:endParaRPr lang="en-I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6993" y="715685"/>
            <a:ext cx="5955863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Existing Backup Systems</a:t>
            </a:r>
            <a:endParaRPr lang="en-US" sz="3950" u="sng" dirty="0"/>
          </a:p>
        </p:txBody>
      </p:sp>
      <p:sp>
        <p:nvSpPr>
          <p:cNvPr id="4" name="Text 1"/>
          <p:cNvSpPr/>
          <p:nvPr/>
        </p:nvSpPr>
        <p:spPr>
          <a:xfrm>
            <a:off x="9625608" y="1796653"/>
            <a:ext cx="4219099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Luminous Cruze+ Inverter (5.2 kVA)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625608" y="2292191"/>
            <a:ext cx="4305300" cy="122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Six 12 V, 150 Ah lead-acid batteries in series (72 V DC). Provides ~4 hours backup for Chairman's office, Members' offices, court hall, and printers.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9625608" y="3716655"/>
            <a:ext cx="4305300" cy="1715333"/>
          </a:xfrm>
          <a:prstGeom prst="roundRect">
            <a:avLst>
              <a:gd name="adj" fmla="val 17666"/>
            </a:avLst>
          </a:prstGeom>
          <a:solidFill>
            <a:srgbClr val="FCF2B5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538" y="4005739"/>
            <a:ext cx="252413" cy="20193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281880" y="3947041"/>
            <a:ext cx="3447098" cy="122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Battery bank is ~8 years old — degraded performance, reduced backup duration, increased maintenance.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9625608" y="5634395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160 kVA DG Set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625608" y="6129933"/>
            <a:ext cx="4305300" cy="122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Currently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non-operational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due to technical issues. High fuel consumption, noise, emissions, and manual intervention make DG sets obsolete for reliable backup.</a:t>
            </a:r>
            <a:endParaRPr lang="en-US" sz="1550" dirty="0"/>
          </a:p>
        </p:txBody>
      </p:sp>
      <p:pic>
        <p:nvPicPr>
          <p:cNvPr id="11" name="Image 0">
            <a:extLst>
              <a:ext uri="{FF2B5EF4-FFF2-40B4-BE49-F238E27FC236}">
                <a16:creationId xmlns:a16="http://schemas.microsoft.com/office/drawing/2014/main" id="{C941A8C3-ED24-F9CD-6043-1CF2C147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53684" y="2106352"/>
            <a:ext cx="3677577" cy="4903436"/>
          </a:xfrm>
          <a:prstGeom prst="rect">
            <a:avLst/>
          </a:prstGeom>
        </p:spPr>
      </p:pic>
      <p:pic>
        <p:nvPicPr>
          <p:cNvPr id="12" name="Image 0">
            <a:extLst>
              <a:ext uri="{FF2B5EF4-FFF2-40B4-BE49-F238E27FC236}">
                <a16:creationId xmlns:a16="http://schemas.microsoft.com/office/drawing/2014/main" id="{FE5B5F49-54AB-6747-331C-55CCB0A7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92389" y="2106352"/>
            <a:ext cx="3677576" cy="4903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B81B73-BA5C-1624-A278-A1024B190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805" y="7712389"/>
            <a:ext cx="2345780" cy="426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60DC0C-1064-E8FD-EE09-5B696B49FED4}"/>
              </a:ext>
            </a:extLst>
          </p:cNvPr>
          <p:cNvSpPr txBox="1"/>
          <p:nvPr/>
        </p:nvSpPr>
        <p:spPr>
          <a:xfrm>
            <a:off x="323850" y="774572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3</a:t>
            </a:r>
            <a:endParaRPr lang="en-I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6905" y="572810"/>
            <a:ext cx="6143744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Floor-wise Load Assessment</a:t>
            </a:r>
            <a:endParaRPr lang="en-US" sz="3600" u="sng" dirty="0"/>
          </a:p>
        </p:txBody>
      </p:sp>
      <p:sp>
        <p:nvSpPr>
          <p:cNvPr id="3" name="Text 1"/>
          <p:cNvSpPr/>
          <p:nvPr/>
        </p:nvSpPr>
        <p:spPr>
          <a:xfrm>
            <a:off x="1480801" y="1295919"/>
            <a:ext cx="11855726" cy="501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Total connected load of the building is </a:t>
            </a:r>
            <a:r>
              <a:rPr lang="en-US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67.288 kW</a:t>
            </a:r>
            <a:r>
              <a:rPr lang="en-US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Critical load (excluding most ACs) totals </a:t>
            </a:r>
            <a:r>
              <a:rPr lang="en-US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31 kW</a:t>
            </a:r>
            <a:r>
              <a:rPr lang="en-US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concentrated</a:t>
            </a:r>
          </a:p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in the Basement and First Floor.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956905" y="1975723"/>
            <a:ext cx="6264593" cy="608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4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25.2kW</a:t>
            </a:r>
            <a:endParaRPr lang="en-US" sz="4750" dirty="0"/>
          </a:p>
        </p:txBody>
      </p:sp>
      <p:sp>
        <p:nvSpPr>
          <p:cNvPr id="5" name="Text 3"/>
          <p:cNvSpPr/>
          <p:nvPr/>
        </p:nvSpPr>
        <p:spPr>
          <a:xfrm>
            <a:off x="2937391" y="2788206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Basement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956905" y="3165872"/>
            <a:ext cx="6264593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Highest total load; Court Hall ACs are critical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08664" y="1975723"/>
            <a:ext cx="6264712" cy="608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4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15.5kW</a:t>
            </a:r>
            <a:endParaRPr lang="en-US" sz="4750" dirty="0"/>
          </a:p>
        </p:txBody>
      </p:sp>
      <p:sp>
        <p:nvSpPr>
          <p:cNvPr id="8" name="Text 6"/>
          <p:cNvSpPr/>
          <p:nvPr/>
        </p:nvSpPr>
        <p:spPr>
          <a:xfrm>
            <a:off x="9389150" y="2788206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First Floor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7408664" y="3165872"/>
            <a:ext cx="6264712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Chairman &amp; Members' Chambers, offices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956905" y="3824526"/>
            <a:ext cx="6264593" cy="608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4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24.5kW</a:t>
            </a:r>
            <a:endParaRPr lang="en-US" sz="4750" dirty="0"/>
          </a:p>
        </p:txBody>
      </p:sp>
      <p:sp>
        <p:nvSpPr>
          <p:cNvPr id="11" name="Text 9"/>
          <p:cNvSpPr/>
          <p:nvPr/>
        </p:nvSpPr>
        <p:spPr>
          <a:xfrm>
            <a:off x="2937391" y="463700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Second Floor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956905" y="5014674"/>
            <a:ext cx="6264593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Accounts, SC offices, System Admin, Printer room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7408664" y="3824526"/>
            <a:ext cx="6264712" cy="608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4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2.1kW</a:t>
            </a:r>
            <a:endParaRPr lang="en-US" sz="4750" dirty="0"/>
          </a:p>
        </p:txBody>
      </p:sp>
      <p:sp>
        <p:nvSpPr>
          <p:cNvPr id="14" name="Text 12"/>
          <p:cNvSpPr/>
          <p:nvPr/>
        </p:nvSpPr>
        <p:spPr>
          <a:xfrm>
            <a:off x="9389150" y="463700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Ground Floor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7408664" y="5014674"/>
            <a:ext cx="6264712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Minimal load — Compliance Examiner, Security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956905" y="5450205"/>
            <a:ext cx="6283404" cy="1028462"/>
          </a:xfrm>
          <a:prstGeom prst="roundRect">
            <a:avLst>
              <a:gd name="adj" fmla="val 26880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IN" dirty="0"/>
          </a:p>
        </p:txBody>
      </p:sp>
      <p:sp>
        <p:nvSpPr>
          <p:cNvPr id="17" name="Text 15"/>
          <p:cNvSpPr/>
          <p:nvPr/>
        </p:nvSpPr>
        <p:spPr>
          <a:xfrm>
            <a:off x="1148715" y="5642015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Basement </a:t>
            </a:r>
            <a:r>
              <a:rPr lang="en-US" sz="18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Critical</a:t>
            </a:r>
            <a:r>
              <a:rPr lang="en-US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Loads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1148715" y="6019681"/>
            <a:ext cx="5899785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16.385 kW</a:t>
            </a:r>
            <a:r>
              <a:rPr lang="en-US" sz="14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(incl. Court Hall ACs)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389971" y="5450205"/>
            <a:ext cx="6283404" cy="1028462"/>
          </a:xfrm>
          <a:prstGeom prst="roundRect">
            <a:avLst>
              <a:gd name="adj" fmla="val 26880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n-IN" dirty="0"/>
          </a:p>
        </p:txBody>
      </p:sp>
      <p:sp>
        <p:nvSpPr>
          <p:cNvPr id="20" name="Text 18"/>
          <p:cNvSpPr/>
          <p:nvPr/>
        </p:nvSpPr>
        <p:spPr>
          <a:xfrm>
            <a:off x="7581781" y="5642015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First Floor Critical Loads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7581781" y="6019681"/>
            <a:ext cx="5899785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9.935 kW</a:t>
            </a:r>
            <a:r>
              <a:rPr lang="en-US" sz="14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(incl. Chairman &amp; Members ACs)</a:t>
            </a:r>
            <a:endParaRPr lang="en-US" sz="1450" dirty="0"/>
          </a:p>
        </p:txBody>
      </p:sp>
      <p:sp>
        <p:nvSpPr>
          <p:cNvPr id="22" name="Shape 20"/>
          <p:cNvSpPr/>
          <p:nvPr/>
        </p:nvSpPr>
        <p:spPr>
          <a:xfrm>
            <a:off x="956905" y="6628328"/>
            <a:ext cx="6283404" cy="1028462"/>
          </a:xfrm>
          <a:prstGeom prst="roundRect">
            <a:avLst>
              <a:gd name="adj" fmla="val 26880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n-IN" dirty="0"/>
          </a:p>
        </p:txBody>
      </p:sp>
      <p:sp>
        <p:nvSpPr>
          <p:cNvPr id="23" name="Text 21"/>
          <p:cNvSpPr/>
          <p:nvPr/>
        </p:nvSpPr>
        <p:spPr>
          <a:xfrm>
            <a:off x="1148715" y="6820138"/>
            <a:ext cx="2966085" cy="377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Second Floor Critical Loads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1148715" y="7197804"/>
            <a:ext cx="5899785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4.284 kW</a:t>
            </a:r>
            <a:endParaRPr lang="en-US" sz="1450" dirty="0"/>
          </a:p>
        </p:txBody>
      </p:sp>
      <p:sp>
        <p:nvSpPr>
          <p:cNvPr id="25" name="Shape 23"/>
          <p:cNvSpPr/>
          <p:nvPr/>
        </p:nvSpPr>
        <p:spPr>
          <a:xfrm>
            <a:off x="7389971" y="6628328"/>
            <a:ext cx="6283404" cy="1028462"/>
          </a:xfrm>
          <a:prstGeom prst="roundRect">
            <a:avLst>
              <a:gd name="adj" fmla="val 26880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581780" y="6820138"/>
            <a:ext cx="313454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Ground Floor Critical Loads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7581781" y="7197804"/>
            <a:ext cx="5899785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0.394 kW</a:t>
            </a:r>
            <a:endParaRPr lang="en-US" sz="145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E9D78EC-4D47-57D2-C6E8-55550EB15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0805" y="7712389"/>
            <a:ext cx="2345780" cy="4267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03BCE4B-A170-4384-889F-99C82D43A016}"/>
              </a:ext>
            </a:extLst>
          </p:cNvPr>
          <p:cNvSpPr txBox="1"/>
          <p:nvPr/>
        </p:nvSpPr>
        <p:spPr>
          <a:xfrm>
            <a:off x="323850" y="774572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4</a:t>
            </a:r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61123" y="528601"/>
            <a:ext cx="8028695" cy="726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400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Inverter &amp; Battery Sizing — Operating Scenarios</a:t>
            </a:r>
            <a:endParaRPr lang="en-US" sz="4000" u="sng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68" y="1012746"/>
            <a:ext cx="12024780" cy="60182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74552" y="3850155"/>
            <a:ext cx="1699333" cy="254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New System Only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6019233" y="6776768"/>
            <a:ext cx="2033777" cy="254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Low Load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0939841" y="3803685"/>
            <a:ext cx="1699333" cy="508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With Existing Inverter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126570" y="1311255"/>
            <a:ext cx="2033776" cy="254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High </a:t>
            </a: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Load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994907" y="5118451"/>
            <a:ext cx="1744528" cy="481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Case 3B: Without AC + Existing Inverter — 12.7 kW / 15.9 kVA</a:t>
            </a:r>
            <a:endParaRPr lang="en-US" sz="16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9233" y="3601574"/>
            <a:ext cx="253092" cy="25309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607194" y="5109918"/>
            <a:ext cx="1744528" cy="32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Case 2: Without AC — 17 kW / 21.25 kVA</a:t>
            </a:r>
            <a:endParaRPr lang="en-US" sz="16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7673" y="3606941"/>
            <a:ext cx="253092" cy="25309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945290" y="2818476"/>
            <a:ext cx="1744528" cy="481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Case 3A: With AC + Existing Inverter — 26.7 kW / 33.4 kVA</a:t>
            </a:r>
            <a:endParaRPr lang="en-US" sz="16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67673" y="1934724"/>
            <a:ext cx="253092" cy="25309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803206" y="2902909"/>
            <a:ext cx="1744528" cy="32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Case 1: With AC — 31 kW / 38.75 kVA</a:t>
            </a:r>
            <a:endParaRPr lang="en-US" sz="16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8102" y="1934724"/>
            <a:ext cx="253092" cy="2530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7C1841-04E1-2FA6-24BD-3BCEC382B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0805" y="7712389"/>
            <a:ext cx="2345780" cy="4267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AE0FD3-FA51-D055-B405-CB7106D70B75}"/>
              </a:ext>
            </a:extLst>
          </p:cNvPr>
          <p:cNvSpPr txBox="1"/>
          <p:nvPr/>
        </p:nvSpPr>
        <p:spPr>
          <a:xfrm>
            <a:off x="323850" y="774572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5</a:t>
            </a:r>
            <a:endParaRPr lang="en-I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A2631-5CF1-D7D0-07B3-6DF7F7726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4C016E8-45CD-D5D9-B64C-B03F8BE4DA97}"/>
              </a:ext>
            </a:extLst>
          </p:cNvPr>
          <p:cNvSpPr/>
          <p:nvPr/>
        </p:nvSpPr>
        <p:spPr>
          <a:xfrm>
            <a:off x="1596455" y="793800"/>
            <a:ext cx="11709189" cy="657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400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Inverter &amp; Battery Sizing — Operating Scenarios</a:t>
            </a:r>
            <a:endParaRPr lang="en-US" sz="4000" u="sng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73A49465-B537-2BCF-1DF6-88A61F9B5E73}"/>
              </a:ext>
            </a:extLst>
          </p:cNvPr>
          <p:cNvSpPr/>
          <p:nvPr/>
        </p:nvSpPr>
        <p:spPr>
          <a:xfrm>
            <a:off x="1460605" y="1670130"/>
            <a:ext cx="11709189" cy="956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2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All calculations are based on a 48 V system voltage and 85% overall efficiency. Integrating the existing 5.2 kVA inverter to supply the Second Floor (4.284 kW) reduces the load on the new system in Cases 3A and 3B.</a:t>
            </a:r>
            <a:endParaRPr lang="en-US" sz="20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B2581AD-9E42-FAAB-2E2F-773119891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091" y="2626775"/>
            <a:ext cx="10845915" cy="5058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2FACFF-18D2-B249-2877-F8664BB6B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0805" y="7712389"/>
            <a:ext cx="2345780" cy="426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F98514-7397-FF30-0017-3A7BAB7CDB64}"/>
              </a:ext>
            </a:extLst>
          </p:cNvPr>
          <p:cNvSpPr txBox="1"/>
          <p:nvPr/>
        </p:nvSpPr>
        <p:spPr>
          <a:xfrm>
            <a:off x="323850" y="774572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360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">
            <a:extLst>
              <a:ext uri="{FF2B5EF4-FFF2-40B4-BE49-F238E27FC236}">
                <a16:creationId xmlns:a16="http://schemas.microsoft.com/office/drawing/2014/main" id="{0EBBFCA6-A171-EB55-4B0B-26DAF419DD7F}"/>
              </a:ext>
            </a:extLst>
          </p:cNvPr>
          <p:cNvSpPr/>
          <p:nvPr/>
        </p:nvSpPr>
        <p:spPr>
          <a:xfrm>
            <a:off x="332779" y="2558571"/>
            <a:ext cx="3828217" cy="4824889"/>
          </a:xfrm>
          <a:prstGeom prst="roundRect">
            <a:avLst>
              <a:gd name="adj" fmla="val 14220"/>
            </a:avLst>
          </a:prstGeom>
          <a:solidFill>
            <a:srgbClr val="626C3B"/>
          </a:solidFill>
          <a:ln/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2343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Battery Technology: Li-Ion vs Lead-Acid</a:t>
            </a:r>
            <a:endParaRPr lang="en-US" sz="4450" u="sng" dirty="0"/>
          </a:p>
        </p:txBody>
      </p:sp>
      <p:sp>
        <p:nvSpPr>
          <p:cNvPr id="4" name="Text 1"/>
          <p:cNvSpPr/>
          <p:nvPr/>
        </p:nvSpPr>
        <p:spPr>
          <a:xfrm>
            <a:off x="793790" y="28079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bg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Lead-Acid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389114"/>
            <a:ext cx="3501509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chemeClr val="bg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Lower initial cost</a:t>
            </a:r>
            <a:endParaRPr lang="en-US" sz="175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chemeClr val="bg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Shorter cycle life</a:t>
            </a:r>
            <a:endParaRPr lang="en-US" sz="175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chemeClr val="bg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Higher maintenance</a:t>
            </a:r>
            <a:endParaRPr lang="en-US" sz="175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chemeClr val="bg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Lower energy density</a:t>
            </a:r>
            <a:endParaRPr lang="en-US" sz="175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chemeClr val="bg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Longer charging time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4692968" y="2581156"/>
            <a:ext cx="3828217" cy="4824889"/>
          </a:xfrm>
          <a:prstGeom prst="roundRect">
            <a:avLst>
              <a:gd name="adj" fmla="val 14220"/>
            </a:avLst>
          </a:prstGeom>
          <a:solidFill>
            <a:srgbClr val="626C3B"/>
          </a:solidFill>
          <a:ln/>
        </p:spPr>
      </p:sp>
      <p:sp>
        <p:nvSpPr>
          <p:cNvPr id="7" name="Text 4"/>
          <p:cNvSpPr/>
          <p:nvPr/>
        </p:nvSpPr>
        <p:spPr>
          <a:xfrm>
            <a:off x="4919782" y="2807970"/>
            <a:ext cx="337458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Lithium-Ion (Recommended)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4919782" y="3743444"/>
            <a:ext cx="3374588" cy="3583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Higher energy density &amp; efficiency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Longer cycle life, deeper discharge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Minimal maintenance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Faster charging, modular design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More economical over system lifetime</a:t>
            </a:r>
            <a:endParaRPr lang="en-US" sz="17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5072A-2E9F-872D-8CE8-F87C72BB7795}"/>
              </a:ext>
            </a:extLst>
          </p:cNvPr>
          <p:cNvSpPr txBox="1"/>
          <p:nvPr/>
        </p:nvSpPr>
        <p:spPr>
          <a:xfrm>
            <a:off x="323850" y="774572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7</a:t>
            </a:r>
            <a:endParaRPr lang="en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55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u="sng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Cost Implications</a:t>
            </a:r>
            <a:endParaRPr lang="en-US" sz="4450" u="sng" dirty="0"/>
          </a:p>
        </p:txBody>
      </p:sp>
      <p:sp>
        <p:nvSpPr>
          <p:cNvPr id="3" name="Text 1"/>
          <p:cNvSpPr/>
          <p:nvPr/>
        </p:nvSpPr>
        <p:spPr>
          <a:xfrm>
            <a:off x="793790" y="2171343"/>
            <a:ext cx="39708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Recommended Configuration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52487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15 kW inverter + 30 kWh Li-Ion battery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~2 hours backup for critical loads (without AC). Estimated cost: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₹7,00,000 + GST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4526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30 kW / 60 kWh system is available at ~₹16,00,000 + GST but entails substantially greater investment without proportionate benefit under the current load profile.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4192845" y="5916514"/>
            <a:ext cx="6244709" cy="1689616"/>
          </a:xfrm>
          <a:prstGeom prst="roundRect">
            <a:avLst>
              <a:gd name="adj" fmla="val 20137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IN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743" y="6216968"/>
            <a:ext cx="283488" cy="22681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4959131" y="6216968"/>
            <a:ext cx="528077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15 kW system integrates effectively with the existing inverter, avoiding over-sizing and unnecessary capital expenditure.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2171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DG Set Comparison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599521" y="2752487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15 kVA DG: ₹4–6 lakhs capital + ₹336/hour fuel cost. 30 kVA DG: ₹8–12 lakhs + ₹480–576/hour fuel cost. Additional costs: foundation, acoustic enclosure, exhaust, and servicing.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440817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inverter-based system has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minimal operating costs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only battery charging electricity — making it far more economical over the long term.</a:t>
            </a:r>
            <a:endParaRPr lang="en-US" sz="17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715902-A785-2746-5511-EA849A0A1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0805" y="7712389"/>
            <a:ext cx="2345780" cy="42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1E3F06-76EA-5949-E37A-55032CCB07F2}"/>
              </a:ext>
            </a:extLst>
          </p:cNvPr>
          <p:cNvSpPr txBox="1"/>
          <p:nvPr/>
        </p:nvSpPr>
        <p:spPr>
          <a:xfrm>
            <a:off x="323850" y="774572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Page 8</a:t>
            </a:r>
            <a:endParaRPr lang="en-IN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1006</Words>
  <Application>Microsoft Office PowerPoint</Application>
  <PresentationFormat>Custom</PresentationFormat>
  <Paragraphs>117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Brygada 1918 Semi Bold</vt:lpstr>
      <vt:lpstr>Calibri</vt:lpstr>
      <vt:lpstr>Brygada 1918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Harisankar S</cp:lastModifiedBy>
  <cp:revision>12</cp:revision>
  <dcterms:created xsi:type="dcterms:W3CDTF">2026-04-22T05:40:15Z</dcterms:created>
  <dcterms:modified xsi:type="dcterms:W3CDTF">2026-04-22T07:40:26Z</dcterms:modified>
</cp:coreProperties>
</file>