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87" r:id="rId4"/>
    <p:sldId id="258" r:id="rId5"/>
    <p:sldId id="257" r:id="rId6"/>
    <p:sldId id="261" r:id="rId7"/>
    <p:sldId id="264" r:id="rId8"/>
    <p:sldId id="286" r:id="rId9"/>
    <p:sldId id="262" r:id="rId10"/>
    <p:sldId id="259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79" r:id="rId21"/>
    <p:sldId id="265" r:id="rId22"/>
    <p:sldId id="260" r:id="rId23"/>
    <p:sldId id="266" r:id="rId24"/>
    <p:sldId id="267" r:id="rId25"/>
    <p:sldId id="268" r:id="rId26"/>
    <p:sldId id="277" r:id="rId27"/>
    <p:sldId id="280" r:id="rId28"/>
    <p:sldId id="282" r:id="rId29"/>
    <p:sldId id="281" r:id="rId30"/>
    <p:sldId id="283" r:id="rId31"/>
    <p:sldId id="284" r:id="rId32"/>
    <p:sldId id="285" r:id="rId33"/>
  </p:sldIdLst>
  <p:sldSz cx="9144000" cy="6858000" type="screen4x3"/>
  <p:notesSz cx="6858000" cy="973455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42A3-8B2B-4440-BAE6-04064B6DE2A3}" type="datetimeFigureOut">
              <a:rPr lang="pt-BR" smtClean="0"/>
              <a:pPr/>
              <a:t>13/09/2011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FF2D6-CF55-4BBA-AC16-8AC40EE329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42A3-8B2B-4440-BAE6-04064B6DE2A3}" type="datetimeFigureOut">
              <a:rPr lang="pt-BR" smtClean="0"/>
              <a:pPr/>
              <a:t>13/09/2011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FF2D6-CF55-4BBA-AC16-8AC40EE329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42A3-8B2B-4440-BAE6-04064B6DE2A3}" type="datetimeFigureOut">
              <a:rPr lang="pt-BR" smtClean="0"/>
              <a:pPr/>
              <a:t>13/09/2011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FF2D6-CF55-4BBA-AC16-8AC40EE329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42A3-8B2B-4440-BAE6-04064B6DE2A3}" type="datetimeFigureOut">
              <a:rPr lang="pt-BR" smtClean="0"/>
              <a:pPr/>
              <a:t>13/09/2011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FF2D6-CF55-4BBA-AC16-8AC40EE329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42A3-8B2B-4440-BAE6-04064B6DE2A3}" type="datetimeFigureOut">
              <a:rPr lang="pt-BR" smtClean="0"/>
              <a:pPr/>
              <a:t>13/09/2011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FF2D6-CF55-4BBA-AC16-8AC40EE329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42A3-8B2B-4440-BAE6-04064B6DE2A3}" type="datetimeFigureOut">
              <a:rPr lang="pt-BR" smtClean="0"/>
              <a:pPr/>
              <a:t>13/09/2011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FF2D6-CF55-4BBA-AC16-8AC40EE329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42A3-8B2B-4440-BAE6-04064B6DE2A3}" type="datetimeFigureOut">
              <a:rPr lang="pt-BR" smtClean="0"/>
              <a:pPr/>
              <a:t>13/09/2011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FF2D6-CF55-4BBA-AC16-8AC40EE329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42A3-8B2B-4440-BAE6-04064B6DE2A3}" type="datetimeFigureOut">
              <a:rPr lang="pt-BR" smtClean="0"/>
              <a:pPr/>
              <a:t>13/09/2011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FF2D6-CF55-4BBA-AC16-8AC40EE329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42A3-8B2B-4440-BAE6-04064B6DE2A3}" type="datetimeFigureOut">
              <a:rPr lang="pt-BR" smtClean="0"/>
              <a:pPr/>
              <a:t>13/09/2011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FF2D6-CF55-4BBA-AC16-8AC40EE329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42A3-8B2B-4440-BAE6-04064B6DE2A3}" type="datetimeFigureOut">
              <a:rPr lang="pt-BR" smtClean="0"/>
              <a:pPr/>
              <a:t>13/09/2011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FF2D6-CF55-4BBA-AC16-8AC40EE329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42A3-8B2B-4440-BAE6-04064B6DE2A3}" type="datetimeFigureOut">
              <a:rPr lang="pt-BR" smtClean="0"/>
              <a:pPr/>
              <a:t>13/09/2011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FF2D6-CF55-4BBA-AC16-8AC40EE329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742A3-8B2B-4440-BAE6-04064B6DE2A3}" type="datetimeFigureOut">
              <a:rPr lang="pt-BR" smtClean="0"/>
              <a:pPr/>
              <a:t>13/09/2011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FF2D6-CF55-4BBA-AC16-8AC40EE329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Mauricio_de_Sousa" TargetMode="External"/><Relationship Id="rId2" Type="http://schemas.openxmlformats.org/officeDocument/2006/relationships/hyperlink" Target="http://pt.wikipedia.org/wiki/Banda_desenhad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t.wikipedia.org/wiki/1959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Jotalh%C3%A3o" TargetMode="External"/><Relationship Id="rId2" Type="http://schemas.openxmlformats.org/officeDocument/2006/relationships/hyperlink" Target="http://pt.wikipedia.org/wiki/Companhia_Industrial_de_Conservas_Aliment%C3%ADcia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t.wikipedia.org/wiki/Televis%C3%A3o" TargetMode="External"/><Relationship Id="rId4" Type="http://schemas.openxmlformats.org/officeDocument/2006/relationships/hyperlink" Target="http://pt.wikipedia.org/wiki/D%C3%A9cada_de_1970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Quino" TargetMode="External"/><Relationship Id="rId2" Type="http://schemas.openxmlformats.org/officeDocument/2006/relationships/hyperlink" Target="http://pt.wikipedia.org/wiki/Argentin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t.wikipedia.org/wiki/Pica-Pau" TargetMode="External"/><Relationship Id="rId4" Type="http://schemas.openxmlformats.org/officeDocument/2006/relationships/hyperlink" Target="http://pt.wikipedia.org/wiki/The_Beatles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Europa" TargetMode="External"/><Relationship Id="rId2" Type="http://schemas.openxmlformats.org/officeDocument/2006/relationships/hyperlink" Target="http://pt.wikipedia.org/wiki/Am%C3%A9rica_Latina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pt.wikipedia.org/wiki/1985" TargetMode="External"/><Relationship Id="rId13" Type="http://schemas.openxmlformats.org/officeDocument/2006/relationships/hyperlink" Target="http://pt.wikipedia.org/wiki/1988" TargetMode="External"/><Relationship Id="rId3" Type="http://schemas.openxmlformats.org/officeDocument/2006/relationships/hyperlink" Target="http://pt.wikipedia.org/wiki/Brasil" TargetMode="External"/><Relationship Id="rId7" Type="http://schemas.openxmlformats.org/officeDocument/2006/relationships/hyperlink" Target="http://pt.wikipedia.org/wiki/18_de_novembro" TargetMode="External"/><Relationship Id="rId12" Type="http://schemas.openxmlformats.org/officeDocument/2006/relationships/hyperlink" Target="http://pt.wikipedia.org/wiki/1986" TargetMode="External"/><Relationship Id="rId2" Type="http://schemas.openxmlformats.org/officeDocument/2006/relationships/hyperlink" Target="http://pt.wikipedia.org/wiki/Portuga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t.wikipedia.org/wiki/Bill_Watterson" TargetMode="External"/><Relationship Id="rId11" Type="http://schemas.openxmlformats.org/officeDocument/2006/relationships/hyperlink" Target="http://pt.wikipedia.org/wiki/Calvin_and_Hobbes#cite_note-0" TargetMode="External"/><Relationship Id="rId5" Type="http://schemas.openxmlformats.org/officeDocument/2006/relationships/hyperlink" Target="http://pt.wikipedia.org/wiki/Estados_Unidos_da_Am%C3%A9rica" TargetMode="External"/><Relationship Id="rId10" Type="http://schemas.openxmlformats.org/officeDocument/2006/relationships/hyperlink" Target="http://pt.wikipedia.org/wiki/1995" TargetMode="External"/><Relationship Id="rId4" Type="http://schemas.openxmlformats.org/officeDocument/2006/relationships/hyperlink" Target="http://pt.wikipedia.org/wiki/Tira_de_jornal" TargetMode="External"/><Relationship Id="rId9" Type="http://schemas.openxmlformats.org/officeDocument/2006/relationships/hyperlink" Target="http://pt.wikipedia.org/wiki/31_de_dezembro" TargetMode="External"/><Relationship Id="rId14" Type="http://schemas.openxmlformats.org/officeDocument/2006/relationships/hyperlink" Target="http://pt.wikipedia.org/w/index.php?title=Reuben_Award&amp;action=edit&amp;redlink=1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Pel%C3%BAcia" TargetMode="External"/><Relationship Id="rId2" Type="http://schemas.openxmlformats.org/officeDocument/2006/relationships/hyperlink" Target="http://pt.wikipedia.org/wiki/Peluche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adao.blog.uol.com.br/images/vendedor-de-respostas-1.gif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395536" y="332656"/>
            <a:ext cx="8352928" cy="61206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2259682"/>
          </a:xfrm>
        </p:spPr>
        <p:txBody>
          <a:bodyPr>
            <a:noAutofit/>
          </a:bodyPr>
          <a:lstStyle/>
          <a:p>
            <a:r>
              <a:rPr lang="pt-BR" sz="54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HISTÓRIAS </a:t>
            </a:r>
            <a:br>
              <a:rPr lang="pt-BR" sz="54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</a:br>
            <a:r>
              <a:rPr lang="pt-BR" sz="54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EM </a:t>
            </a:r>
            <a:br>
              <a:rPr lang="pt-BR" sz="54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</a:br>
            <a:r>
              <a:rPr lang="pt-BR" sz="54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QUADRINHOS</a:t>
            </a:r>
            <a:endParaRPr lang="pt-BR" sz="54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Retângulo 2"/>
          <p:cNvSpPr/>
          <p:nvPr/>
        </p:nvSpPr>
        <p:spPr>
          <a:xfrm rot="2919809">
            <a:off x="1403648" y="764704"/>
            <a:ext cx="1512168" cy="122413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4355976" y="548680"/>
            <a:ext cx="1512168" cy="122413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7020272" y="3717032"/>
            <a:ext cx="1512168" cy="122413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779912" y="4365104"/>
            <a:ext cx="1512168" cy="122413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 rot="19770052">
            <a:off x="961602" y="2647924"/>
            <a:ext cx="1512168" cy="122413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6156176" y="1052736"/>
            <a:ext cx="1512168" cy="122413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4572000" y="4509120"/>
            <a:ext cx="1512168" cy="122413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115616" y="4581128"/>
            <a:ext cx="1368152" cy="108012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979712" y="5013176"/>
            <a:ext cx="864096" cy="93610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OS PERSONAGENS DAS HQs</a:t>
            </a:r>
            <a:endParaRPr lang="pt-BR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Existem muitos personagens de HQs, entre os que mais conhecemos estão </a:t>
            </a:r>
            <a:r>
              <a:rPr lang="pt-BR" dirty="0" smtClean="0">
                <a:solidFill>
                  <a:srgbClr val="FF0000"/>
                </a:solidFill>
              </a:rPr>
              <a:t>A turma da Mônica</a:t>
            </a:r>
            <a:r>
              <a:rPr lang="pt-BR" dirty="0" smtClean="0"/>
              <a:t>, </a:t>
            </a:r>
            <a:r>
              <a:rPr lang="pt-BR" dirty="0" smtClean="0">
                <a:solidFill>
                  <a:srgbClr val="FF0000"/>
                </a:solidFill>
              </a:rPr>
              <a:t>Mafalda</a:t>
            </a:r>
            <a:r>
              <a:rPr lang="pt-BR" dirty="0" smtClean="0"/>
              <a:t> e </a:t>
            </a:r>
            <a:r>
              <a:rPr lang="pt-BR" dirty="0" smtClean="0">
                <a:solidFill>
                  <a:srgbClr val="FF0000"/>
                </a:solidFill>
              </a:rPr>
              <a:t>Calvin</a:t>
            </a:r>
            <a:r>
              <a:rPr lang="pt-BR" dirty="0" smtClean="0"/>
              <a:t>. Estas personagens sempre aparecem em nossos livros da escola, não é mesmo?</a:t>
            </a:r>
          </a:p>
          <a:p>
            <a:r>
              <a:rPr lang="pt-BR" dirty="0" smtClean="0"/>
              <a:t>Vamos conhecer um pouco sobre eles?</a:t>
            </a:r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TURMA DA MÔNICA</a:t>
            </a:r>
            <a:endParaRPr lang="pt-BR" dirty="0"/>
          </a:p>
        </p:txBody>
      </p:sp>
      <p:pic>
        <p:nvPicPr>
          <p:cNvPr id="4" name="Espaço Reservado para Conteúdo 3" descr="http://www.suza.com.br/wp-content/uploads/2011/03/turma_monic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684076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TURMA DA MÔNICA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Turma da Mônica</a:t>
            </a:r>
            <a:r>
              <a:rPr lang="pt-BR" dirty="0"/>
              <a:t> é um grupo de personagens de </a:t>
            </a:r>
            <a:r>
              <a:rPr lang="pt-BR" dirty="0">
                <a:hlinkClick r:id="rId2" tooltip="Banda desenhada"/>
              </a:rPr>
              <a:t>história em quadrinhos</a:t>
            </a:r>
            <a:r>
              <a:rPr lang="pt-BR" dirty="0"/>
              <a:t> criado por</a:t>
            </a:r>
            <a:r>
              <a:rPr lang="pt-BR" dirty="0">
                <a:hlinkClick r:id="rId3" tooltip="Mauricio de Sousa"/>
              </a:rPr>
              <a:t>Mauricio de Sousa</a:t>
            </a:r>
            <a:r>
              <a:rPr lang="pt-BR" dirty="0"/>
              <a:t> no ano de </a:t>
            </a:r>
            <a:r>
              <a:rPr lang="pt-BR" dirty="0">
                <a:hlinkClick r:id="rId4" tooltip="1959"/>
              </a:rPr>
              <a:t>1959</a:t>
            </a:r>
            <a:r>
              <a:rPr lang="pt-BR" dirty="0"/>
              <a:t>.</a:t>
            </a:r>
          </a:p>
          <a:p>
            <a:r>
              <a:rPr lang="pt-BR" dirty="0"/>
              <a:t>É o maior dos grupos (chamados de "turmas") de personagens criadas pelo cartunista, possuindo ainda uma série de minigrupos, nos quais as personagens passam por várias peripécias cotidianas.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PERSONAGENS DA TURMA DA MÔNICA</a:t>
            </a:r>
            <a:endParaRPr lang="pt-BR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Os primeiros personagens da Turma da Mônica foram Bidu e Franjinha publicados pela Editora Continental em 1960</a:t>
            </a:r>
            <a:r>
              <a:rPr lang="pt-BR" dirty="0" smtClean="0"/>
              <a:t>.</a:t>
            </a:r>
            <a:endParaRPr lang="pt-BR" baseline="30000" dirty="0"/>
          </a:p>
          <a:p>
            <a:r>
              <a:rPr lang="pt-BR" sz="4300" baseline="30000" dirty="0" smtClean="0"/>
              <a:t>Depois</a:t>
            </a:r>
            <a:r>
              <a:rPr lang="pt-BR" sz="4300" dirty="0" smtClean="0"/>
              <a:t> foram</a:t>
            </a:r>
            <a:r>
              <a:rPr lang="pt-BR" dirty="0" smtClean="0"/>
              <a:t> criados os outros personagens: Cebolinha, Magali, Cascão e os outros que aparecem nos diferentes episódios.</a:t>
            </a:r>
          </a:p>
          <a:p>
            <a:r>
              <a:rPr lang="pt-BR" dirty="0" smtClean="0"/>
              <a:t>São tantos os personagens que a turma da Mônicapode ser dividida em diferentes turmas;</a:t>
            </a:r>
          </a:p>
          <a:p>
            <a:pPr>
              <a:buNone/>
            </a:pPr>
            <a:r>
              <a:rPr lang="pt-BR" dirty="0" smtClean="0"/>
              <a:t> </a:t>
            </a:r>
            <a:endParaRPr lang="pt-B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MÔNICA</a:t>
            </a:r>
            <a:endParaRPr lang="pt-BR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>
                <a:solidFill>
                  <a:srgbClr val="FF0000"/>
                </a:solidFill>
              </a:rPr>
              <a:t>Mônica</a:t>
            </a:r>
            <a:r>
              <a:rPr lang="pt-BR" dirty="0"/>
              <a:t> é o personagem mais conhecido de Mauricio de Sousa. Representa uma menina forte, decidida, que não leva desaforo pra casa mas, ao mesmo tempo, tem momentos de feminilidade e poesia. Mora com os pais, tem um cãozinho chamado Monicão e vive pra baixo e pra cima agarrada a um coelho de pelúcia. E este coelho, que ela trata com todo o carinho, também serve de "arma" contra os meninos. Principalmente o Cebolinha e o Cascão, que não param de "aprontar" com ela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CEBOLINHA</a:t>
            </a:r>
            <a:endParaRPr lang="pt-BR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 </a:t>
            </a:r>
            <a:r>
              <a:rPr lang="pt-BR" dirty="0">
                <a:solidFill>
                  <a:srgbClr val="FF0000"/>
                </a:solidFill>
              </a:rPr>
              <a:t>Cebola</a:t>
            </a:r>
            <a:r>
              <a:rPr lang="pt-BR" dirty="0"/>
              <a:t>, um garoto de cabelos espetados que, quando falava, trocava o “R” pelo “L”, existiu mesmo, fazia parte de uma turma de garotos, lá de Mogi das Cruzes, e acabou emprestando suas características para o Cebolinha, personagem criado em 1960 por Mauricio de Sousa. Ele já foi mais gordinho, mais crescidinho e até mais cabeludo, mas sempre com o mesmo jeito “englaçado” de falar. 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CASCÃO</a:t>
            </a:r>
            <a:endParaRPr lang="pt-BR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Cascão</a:t>
            </a:r>
            <a:r>
              <a:rPr lang="pt-BR" dirty="0"/>
              <a:t> nasceu em 1961, baseado nas recordações de infância do próprio Mauricio.</a:t>
            </a:r>
          </a:p>
          <a:p>
            <a:r>
              <a:rPr lang="pt-BR" dirty="0"/>
              <a:t>Ele conta que, no início, teve receio da reação do público para com este personagem com uma certa “mania de sujeira”. A aceitação, entretanto, foi imediata e a popularidade cresceu tanto que desde agosto de 1982, Cascão tem sua própria revista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MAGALI</a:t>
            </a:r>
            <a:endParaRPr lang="pt-BR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 </a:t>
            </a:r>
            <a:r>
              <a:rPr lang="pt-BR" dirty="0">
                <a:solidFill>
                  <a:srgbClr val="FF0000"/>
                </a:solidFill>
              </a:rPr>
              <a:t>Magali</a:t>
            </a:r>
            <a:r>
              <a:rPr lang="pt-BR" dirty="0"/>
              <a:t> é outro personagem baseado em pessoa real.</a:t>
            </a:r>
          </a:p>
          <a:p>
            <a:r>
              <a:rPr lang="pt-BR" dirty="0"/>
              <a:t>A Magali real é filha do Mauricio (como a Mônica e a Maria Cebolinha ) e a Magali personagem é uma das criações mais simpáticas e conhecidas da turma. A de verdade comia uma melancia inteira em criança. Daí o personagem seguir seus hábitos. Mas apesar desse apetite todo, Magali continua elegante e feminina. É a única que não vive brigando com a Mônica. Tem um gato, o Mingau, e vive com os pais.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CAPITÃO FEIO</a:t>
            </a:r>
            <a:endParaRPr lang="pt-BR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É o maior vilão das histórias do Mauricio. Vive querendo poluir o mundo. Vive nos esgotos e subterrâneos ao lado de fiéis seguidores (criaturinhas de lixo). Tem levado a pior nos seus planos de sujar o mundo. Sempre termina perdendo as batalhas para a Turma da Mônica. Mas não desiste (coitado)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TURMA DA MÔNICA JOVEM</a:t>
            </a:r>
            <a:endParaRPr lang="pt-BR" dirty="0"/>
          </a:p>
        </p:txBody>
      </p:sp>
      <p:pic>
        <p:nvPicPr>
          <p:cNvPr id="4" name="Espaço Reservado para Conteúdo 3" descr="http://www.revistaturmadamonicajovem.com.br/magali-cascao/37/imagens/i28969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6883" y="1600200"/>
            <a:ext cx="339023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O QUE É UMA HISTÓRIA EM QUADRINHOS?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Como o próprio nome já diz é </a:t>
            </a:r>
            <a:r>
              <a:rPr lang="pt-BR" i="1" dirty="0" smtClean="0">
                <a:solidFill>
                  <a:srgbClr val="FF0000"/>
                </a:solidFill>
              </a:rPr>
              <a:t>“uma história (uma narrativa) contada em quadrinhos</a:t>
            </a:r>
            <a:r>
              <a:rPr lang="pt-BR" dirty="0" smtClean="0"/>
              <a:t>”, desenhados um após o outro, criando-se uma sequência de ações e assim uma história com começo, meio e fim.</a:t>
            </a:r>
          </a:p>
          <a:p>
            <a:r>
              <a:rPr lang="pt-BR" dirty="0" smtClean="0"/>
              <a:t>Veja:</a:t>
            </a:r>
            <a:endParaRPr lang="pt-B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MARCA MÔNICA</a:t>
            </a:r>
            <a:endParaRPr lang="pt-BR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pt-BR" dirty="0"/>
              <a:t>A Turma da Mônica tem sido usada, ao longo do tempo, para vender diversos produtos, de produtos de higiene a petiscos para animais, passando por produtos alimentícios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O caso de maior sucesso é o do extrato de tomate da </a:t>
            </a:r>
            <a:r>
              <a:rPr lang="pt-BR" dirty="0">
                <a:hlinkClick r:id="rId2" tooltip="Companhia Industrial de Conservas Alimentícias"/>
              </a:rPr>
              <a:t>Cica</a:t>
            </a:r>
            <a:r>
              <a:rPr lang="pt-BR" dirty="0"/>
              <a:t> Elefante, com o </a:t>
            </a:r>
            <a:r>
              <a:rPr lang="pt-BR" dirty="0">
                <a:hlinkClick r:id="rId3" tooltip="Jotalhão"/>
              </a:rPr>
              <a:t>Jotalhão</a:t>
            </a:r>
            <a:r>
              <a:rPr lang="pt-BR" dirty="0"/>
              <a:t>. Nos </a:t>
            </a:r>
            <a:r>
              <a:rPr lang="pt-BR" dirty="0">
                <a:hlinkClick r:id="rId4" tooltip="Década de 1970"/>
              </a:rPr>
              <a:t>anos 70</a:t>
            </a:r>
            <a:r>
              <a:rPr lang="pt-BR" dirty="0"/>
              <a:t> e 80, uma propaganda de </a:t>
            </a:r>
            <a:r>
              <a:rPr lang="pt-BR" dirty="0">
                <a:hlinkClick r:id="rId5" tooltip="Televisão"/>
              </a:rPr>
              <a:t>televisão</a:t>
            </a:r>
            <a:r>
              <a:rPr lang="pt-BR" dirty="0"/>
              <a:t> desse extrato de Tomate, com a Mônica e o Jotalhão ficou muito famosa, especialmente pelo tema musical: "Ô Mônica, abrace o elefante…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MAFALDA</a:t>
            </a:r>
            <a:endParaRPr lang="pt-BR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Espaço Reservado para Conteúdo 3" descr="http://static.infoescola.com/wp-content/uploads/2010/09/mafald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080" y="1600200"/>
            <a:ext cx="633783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MAFALDA</a:t>
            </a:r>
            <a:endParaRPr lang="pt-BR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Mafalda</a:t>
            </a:r>
            <a:r>
              <a:rPr lang="pt-BR" dirty="0" smtClean="0"/>
              <a:t> é uma personagem de quadrinhos criada pelo cartunista </a:t>
            </a:r>
            <a:r>
              <a:rPr lang="pt-BR" dirty="0" smtClean="0">
                <a:hlinkClick r:id="rId2" action="ppaction://hlinkfile" tooltip="Argentina"/>
              </a:rPr>
              <a:t>argentino</a:t>
            </a:r>
            <a:r>
              <a:rPr lang="pt-BR" dirty="0" smtClean="0"/>
              <a:t> </a:t>
            </a:r>
            <a:r>
              <a:rPr lang="pt-BR" b="1" dirty="0" smtClean="0"/>
              <a:t>Joaquín Salvador Lavado, mais conhecido como </a:t>
            </a:r>
            <a:r>
              <a:rPr lang="pt-BR" dirty="0" smtClean="0">
                <a:solidFill>
                  <a:srgbClr val="FF0000"/>
                </a:solidFill>
                <a:hlinkClick r:id="rId3" action="ppaction://hlinkfile" tooltip="Quino"/>
              </a:rPr>
              <a:t>Quino</a:t>
            </a:r>
            <a:r>
              <a:rPr lang="pt-BR" dirty="0" smtClean="0"/>
              <a:t>. </a:t>
            </a:r>
          </a:p>
          <a:p>
            <a:endParaRPr lang="pt-BR" dirty="0" smtClean="0"/>
          </a:p>
          <a:p>
            <a:r>
              <a:rPr lang="pt-BR" dirty="0" smtClean="0"/>
              <a:t>uma menina bochechuda de seis anos de idade, que odeia sopa e adora os </a:t>
            </a:r>
            <a:r>
              <a:rPr lang="pt-BR" dirty="0" smtClean="0">
                <a:hlinkClick r:id="rId4" action="ppaction://hlinkfile" tooltip="The Beatles"/>
              </a:rPr>
              <a:t>Beatles</a:t>
            </a:r>
            <a:r>
              <a:rPr lang="pt-BR" dirty="0" smtClean="0"/>
              <a:t> e o desenho </a:t>
            </a:r>
            <a:r>
              <a:rPr lang="pt-BR" dirty="0" smtClean="0">
                <a:hlinkClick r:id="rId5" action="ppaction://hlinkfile" tooltip="Pica-Pau"/>
              </a:rPr>
              <a:t>Pica-Pau</a:t>
            </a:r>
            <a:r>
              <a:rPr lang="pt-BR" dirty="0" smtClean="0"/>
              <a:t>. Ela se comporta como uma típica menina na sua idade, mas tem uma visão aguda da vida e vive questionando o mundo à sua volta, principalmente o contexto dos anos 60 em que se encontra. Sempre se trata como se fosse o presidente da Argentina.</a:t>
            </a:r>
          </a:p>
          <a:p>
            <a:endParaRPr lang="pt-BR" b="1" dirty="0" smtClean="0">
              <a:solidFill>
                <a:srgbClr val="FF0000"/>
              </a:solidFill>
            </a:endParaRPr>
          </a:p>
          <a:p>
            <a:endParaRPr lang="pt-B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MAFALDA</a:t>
            </a:r>
            <a:endParaRPr lang="pt-BR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Vive </a:t>
            </a:r>
            <a:r>
              <a:rPr lang="pt-BR" dirty="0" smtClean="0">
                <a:solidFill>
                  <a:srgbClr val="FF0000"/>
                </a:solidFill>
              </a:rPr>
              <a:t>preocupada com a Humanidade</a:t>
            </a:r>
            <a:r>
              <a:rPr lang="pt-BR" dirty="0" smtClean="0"/>
              <a:t>, </a:t>
            </a:r>
            <a:r>
              <a:rPr lang="pt-BR" dirty="0" smtClean="0">
                <a:solidFill>
                  <a:srgbClr val="FF0000"/>
                </a:solidFill>
              </a:rPr>
              <a:t>a Paz Mundial </a:t>
            </a:r>
            <a:r>
              <a:rPr lang="pt-BR" dirty="0" smtClean="0"/>
              <a:t>e com </a:t>
            </a:r>
            <a:r>
              <a:rPr lang="pt-BR" dirty="0" smtClean="0">
                <a:solidFill>
                  <a:srgbClr val="FF0000"/>
                </a:solidFill>
              </a:rPr>
              <a:t>o destinho do Planeta Terra;</a:t>
            </a:r>
          </a:p>
          <a:p>
            <a:r>
              <a:rPr lang="pt-BR" dirty="0" smtClean="0"/>
              <a:t>Mafalda é uma menina contra toda e qualquer forma de depredação do meio ambiente, das pessoas e do mundo em geral;</a:t>
            </a:r>
          </a:p>
          <a:p>
            <a:r>
              <a:rPr lang="pt-BR" dirty="0" smtClean="0"/>
              <a:t>Suas histórias são ambientadas nos anos 60;</a:t>
            </a:r>
          </a:p>
          <a:p>
            <a:r>
              <a:rPr lang="pt-BR" dirty="0" smtClean="0"/>
              <a:t>As histórias de Mafalda são muito famosas na </a:t>
            </a:r>
            <a:r>
              <a:rPr lang="pt-BR" dirty="0" smtClean="0">
                <a:hlinkClick r:id="rId2" action="ppaction://hlinkfile" tooltip="América Latina"/>
              </a:rPr>
              <a:t>América Latina</a:t>
            </a:r>
            <a:r>
              <a:rPr lang="pt-BR" dirty="0" smtClean="0"/>
              <a:t> e </a:t>
            </a:r>
            <a:r>
              <a:rPr lang="pt-BR" dirty="0" smtClean="0">
                <a:hlinkClick r:id="rId3" action="ppaction://hlinkfile" tooltip="Europa"/>
              </a:rPr>
              <a:t>Europa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LENDO MAFALDA...</a:t>
            </a:r>
            <a:endParaRPr lang="pt-BR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Espaço Reservado para Conteúdo 3" descr="http://www.tumblr.com/photo/1280/2352709982/1/tumblr_ldjiajfUzB1qdkmop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741682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http://www.tumblr.com/photo/1280/2345421258/1/tumblr_ldiyhcq2Tu1qdkmop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777686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CALVIN E HOBES/HAROLDO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</a:rPr>
              <a:t>Calvin and Hobbes</a:t>
            </a:r>
            <a:r>
              <a:rPr lang="pt-BR" dirty="0">
                <a:solidFill>
                  <a:srgbClr val="FF0000"/>
                </a:solidFill>
              </a:rPr>
              <a:t> </a:t>
            </a:r>
            <a:r>
              <a:rPr lang="pt-BR" dirty="0"/>
              <a:t>(</a:t>
            </a:r>
            <a:r>
              <a:rPr lang="pt-BR" b="1" dirty="0"/>
              <a:t>Calvin &amp; Hobbes</a:t>
            </a:r>
            <a:r>
              <a:rPr lang="pt-BR" dirty="0"/>
              <a:t> em </a:t>
            </a:r>
            <a:r>
              <a:rPr lang="pt-BR" dirty="0">
                <a:hlinkClick r:id="rId2" tooltip="Portugal"/>
              </a:rPr>
              <a:t>Portugal</a:t>
            </a:r>
            <a:r>
              <a:rPr lang="pt-BR" dirty="0"/>
              <a:t>, </a:t>
            </a:r>
            <a:r>
              <a:rPr lang="pt-BR" b="1" dirty="0"/>
              <a:t>Calvin e Haroldo</a:t>
            </a:r>
            <a:r>
              <a:rPr lang="pt-BR" dirty="0"/>
              <a:t> no </a:t>
            </a:r>
            <a:r>
              <a:rPr lang="pt-BR" dirty="0">
                <a:hlinkClick r:id="rId3" tooltip="Brasil"/>
              </a:rPr>
              <a:t>Brasil</a:t>
            </a:r>
            <a:r>
              <a:rPr lang="pt-BR" dirty="0"/>
              <a:t>) é uma série de </a:t>
            </a:r>
            <a:r>
              <a:rPr lang="pt-BR" dirty="0">
                <a:hlinkClick r:id="rId4" tooltip="Tira de jornal"/>
              </a:rPr>
              <a:t>tiras</a:t>
            </a:r>
            <a:r>
              <a:rPr lang="pt-BR" dirty="0"/>
              <a:t> criada, escrita e ilustrada pelo autor </a:t>
            </a:r>
            <a:r>
              <a:rPr lang="pt-BR" dirty="0">
                <a:hlinkClick r:id="rId5" tooltip="Estados Unidos da América"/>
              </a:rPr>
              <a:t>norte-americano</a:t>
            </a:r>
            <a:r>
              <a:rPr lang="pt-BR" dirty="0"/>
              <a:t> </a:t>
            </a:r>
            <a:r>
              <a:rPr lang="pt-BR" dirty="0">
                <a:hlinkClick r:id="rId6" tooltip="Bill Watterson"/>
              </a:rPr>
              <a:t>Bill Watterson</a:t>
            </a:r>
            <a:r>
              <a:rPr lang="pt-BR" dirty="0"/>
              <a:t> e publicada em mais de 2000 jornais do mundo inteiro entre </a:t>
            </a:r>
            <a:r>
              <a:rPr lang="pt-BR" dirty="0">
                <a:hlinkClick r:id="rId7" tooltip="18 de novembro"/>
              </a:rPr>
              <a:t>18 de novembro</a:t>
            </a:r>
            <a:r>
              <a:rPr lang="pt-BR" dirty="0"/>
              <a:t> de </a:t>
            </a:r>
            <a:r>
              <a:rPr lang="pt-BR" dirty="0">
                <a:hlinkClick r:id="rId8" tooltip="1985"/>
              </a:rPr>
              <a:t>1985</a:t>
            </a:r>
            <a:r>
              <a:rPr lang="pt-BR" dirty="0"/>
              <a:t> e </a:t>
            </a:r>
            <a:r>
              <a:rPr lang="pt-BR" dirty="0">
                <a:hlinkClick r:id="rId9" tooltip="31 de dezembro"/>
              </a:rPr>
              <a:t>31 de dezembro</a:t>
            </a:r>
            <a:r>
              <a:rPr lang="pt-BR" dirty="0"/>
              <a:t> de </a:t>
            </a:r>
            <a:r>
              <a:rPr lang="pt-BR" dirty="0">
                <a:hlinkClick r:id="rId10" tooltip="1995"/>
              </a:rPr>
              <a:t>1995</a:t>
            </a:r>
            <a:r>
              <a:rPr lang="pt-BR" baseline="30000" dirty="0">
                <a:hlinkClick r:id="rId11"/>
              </a:rPr>
              <a:t>[1]</a:t>
            </a:r>
            <a:r>
              <a:rPr lang="pt-BR" dirty="0"/>
              <a:t>, tendo ganho em </a:t>
            </a:r>
            <a:r>
              <a:rPr lang="pt-BR" dirty="0">
                <a:hlinkClick r:id="rId12" tooltip="1986"/>
              </a:rPr>
              <a:t>1986</a:t>
            </a:r>
            <a:r>
              <a:rPr lang="pt-BR" dirty="0"/>
              <a:t> e </a:t>
            </a:r>
            <a:r>
              <a:rPr lang="pt-BR" dirty="0">
                <a:hlinkClick r:id="rId13" tooltip="1988"/>
              </a:rPr>
              <a:t>1988</a:t>
            </a:r>
            <a:r>
              <a:rPr lang="pt-BR" dirty="0"/>
              <a:t> o </a:t>
            </a:r>
            <a:r>
              <a:rPr lang="pt-BR" dirty="0">
                <a:hlinkClick r:id="rId14" tooltip="Reuben Award (página não existe)"/>
              </a:rPr>
              <a:t>Reuben Award</a:t>
            </a:r>
            <a:r>
              <a:rPr lang="pt-BR" dirty="0"/>
              <a:t>, da Associação Nacional de Cartunistas dos EUA.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COMO É CALVIN?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>
                <a:solidFill>
                  <a:srgbClr val="FF0000"/>
                </a:solidFill>
              </a:rPr>
              <a:t>Calvin</a:t>
            </a:r>
            <a:r>
              <a:rPr lang="pt-BR" dirty="0"/>
              <a:t> é um garoto de seis anos de idade cheio de </a:t>
            </a:r>
            <a:r>
              <a:rPr lang="pt-BR" dirty="0" smtClean="0"/>
              <a:t>personalidade (quer dizer marrento), </a:t>
            </a:r>
            <a:r>
              <a:rPr lang="pt-BR" dirty="0"/>
              <a:t>que tem como companheiro </a:t>
            </a:r>
            <a:r>
              <a:rPr lang="pt-BR" dirty="0" smtClean="0">
                <a:solidFill>
                  <a:srgbClr val="FF0000"/>
                </a:solidFill>
              </a:rPr>
              <a:t>Hobbes (ou Haroldo)</a:t>
            </a:r>
            <a:r>
              <a:rPr lang="pt-BR" dirty="0" smtClean="0"/>
              <a:t>, </a:t>
            </a:r>
            <a:r>
              <a:rPr lang="pt-BR" dirty="0"/>
              <a:t>um tigre sábio e sardónico, que para ele está tão vivo como um amigo verdadeiro, mas para os outros não é mais que um tigre de </a:t>
            </a:r>
            <a:r>
              <a:rPr lang="pt-BR" dirty="0">
                <a:hlinkClick r:id="rId2" tooltip="Peluche"/>
              </a:rPr>
              <a:t>peluche</a:t>
            </a:r>
            <a:r>
              <a:rPr lang="pt-BR" dirty="0"/>
              <a:t>/</a:t>
            </a:r>
            <a:r>
              <a:rPr lang="pt-BR" dirty="0">
                <a:hlinkClick r:id="rId3" tooltip="Pelúcia"/>
              </a:rPr>
              <a:t>pelúcia</a:t>
            </a:r>
            <a:r>
              <a:rPr lang="pt-BR" dirty="0"/>
              <a:t>. </a:t>
            </a:r>
            <a:endParaRPr lang="pt-BR" dirty="0" smtClean="0"/>
          </a:p>
          <a:p>
            <a:r>
              <a:rPr lang="pt-BR" dirty="0" smtClean="0">
                <a:solidFill>
                  <a:srgbClr val="FF0000"/>
                </a:solidFill>
              </a:rPr>
              <a:t>Calvin</a:t>
            </a:r>
            <a:r>
              <a:rPr lang="pt-BR" dirty="0" smtClean="0"/>
              <a:t> é um menino super-inteligente e imaginativo, tem uma linguagem cheia de palavras difíceis e é um menino muito crítico. De </a:t>
            </a:r>
            <a:r>
              <a:rPr lang="pt-BR" dirty="0"/>
              <a:t>acordo com algumas visões, as fantasias mirabolantes de Calvin constituem frequentemente uma fuga à cruel realidade do mundo moderno para a personagem e uma oportunidade de explorar a natureza humana para Bill </a:t>
            </a:r>
            <a:r>
              <a:rPr lang="pt-BR" dirty="0" smtClean="0"/>
              <a:t>Watterson, seu criador</a:t>
            </a:r>
            <a:endParaRPr lang="pt-B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http://blog.meiapalavra.com.br/files/2011/03/calvin-hobbes-17-mzyqhk4um1-1024x76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484784"/>
            <a:ext cx="6034617" cy="464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http://3.bp.blogspot.com/_VUMFH2siX6w/S_fm6uA7BpI/AAAAAAAAAMI/o9I1sc9nIBk/s1600/calvin_haroldo_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764704"/>
            <a:ext cx="597666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http://adao.blog.uol.com.br/images/vendedor-de-respostas-1.gif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20688"/>
            <a:ext cx="8064896" cy="55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CALVIN PREOCUPA-SE COM O PLANETA E A NATUREZA</a:t>
            </a:r>
            <a:endParaRPr lang="pt-BR" dirty="0"/>
          </a:p>
        </p:txBody>
      </p:sp>
      <p:pic>
        <p:nvPicPr>
          <p:cNvPr id="4" name="Espaço Reservado para Conteúdo 3" descr="http://3.bp.blogspot.com/_xqtJ1PLXDyA/TN7lKvS9MNI/AAAAAAAAAcc/CR_DFJJ4U2M/s640/calvin-haroldo-0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5164586" cy="364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pt-BR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</a:br>
            <a:r>
              <a:rPr lang="pt-BR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Calvin acredita que Haroldo, seu bichinho de pelúcia, pode falar com ele</a:t>
            </a:r>
            <a:endParaRPr lang="pt-BR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Espaço Reservado para Conteúdo 3" descr="http://capinaremos.com/files/2008/10/calvin-e-haroldo-fina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16832"/>
            <a:ext cx="6264696" cy="466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HISTÓRIA EM QUADRINHOS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Creditos:</a:t>
            </a:r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Professora Juliane Pereira Sales</a:t>
            </a:r>
          </a:p>
          <a:p>
            <a:r>
              <a:rPr lang="pt-BR" dirty="0" smtClean="0"/>
              <a:t>Data: 12/09/2011</a:t>
            </a:r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Como são conhecidas as histórias em quadrinhos em outros lugares do mundo?</a:t>
            </a:r>
            <a:endParaRPr lang="pt-BR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As Histórias em quadrinhos recebem diferentes nomes dependendo do lugar, por exemplo:</a:t>
            </a:r>
          </a:p>
          <a:p>
            <a:r>
              <a:rPr lang="pt-BR" dirty="0" smtClean="0"/>
              <a:t>Nos </a:t>
            </a:r>
            <a:r>
              <a:rPr lang="pt-BR" dirty="0" smtClean="0">
                <a:solidFill>
                  <a:srgbClr val="FF0000"/>
                </a:solidFill>
              </a:rPr>
              <a:t>EUA</a:t>
            </a:r>
            <a:r>
              <a:rPr lang="pt-BR" dirty="0" smtClean="0"/>
              <a:t> são chamadas de </a:t>
            </a:r>
            <a:r>
              <a:rPr lang="pt-BR" i="1" dirty="0" smtClean="0">
                <a:solidFill>
                  <a:srgbClr val="FF0000"/>
                </a:solidFill>
              </a:rPr>
              <a:t>comic strips </a:t>
            </a:r>
            <a:r>
              <a:rPr lang="pt-BR" dirty="0" smtClean="0"/>
              <a:t>(tiras cômica);</a:t>
            </a:r>
          </a:p>
          <a:p>
            <a:r>
              <a:rPr lang="pt-BR" dirty="0" smtClean="0"/>
              <a:t>Na </a:t>
            </a:r>
            <a:r>
              <a:rPr lang="pt-BR" dirty="0" smtClean="0">
                <a:solidFill>
                  <a:srgbClr val="FF0000"/>
                </a:solidFill>
              </a:rPr>
              <a:t>França</a:t>
            </a:r>
            <a:r>
              <a:rPr lang="pt-BR" dirty="0" smtClean="0"/>
              <a:t> são chamadas de </a:t>
            </a:r>
            <a:r>
              <a:rPr lang="pt-BR" i="1" dirty="0" smtClean="0">
                <a:solidFill>
                  <a:srgbClr val="FF0000"/>
                </a:solidFill>
              </a:rPr>
              <a:t>bandes dessinées </a:t>
            </a:r>
            <a:r>
              <a:rPr lang="pt-BR" dirty="0" smtClean="0"/>
              <a:t>(bandas ou tiras desenhadas);</a:t>
            </a:r>
          </a:p>
          <a:p>
            <a:r>
              <a:rPr lang="pt-BR" dirty="0" smtClean="0"/>
              <a:t>Na </a:t>
            </a:r>
            <a:r>
              <a:rPr lang="pt-BR" dirty="0" smtClean="0">
                <a:solidFill>
                  <a:srgbClr val="FF0000"/>
                </a:solidFill>
              </a:rPr>
              <a:t>Itália</a:t>
            </a:r>
            <a:r>
              <a:rPr lang="pt-BR" dirty="0" smtClean="0"/>
              <a:t>, são chamadas de </a:t>
            </a:r>
            <a:r>
              <a:rPr lang="pt-BR" i="1" dirty="0">
                <a:solidFill>
                  <a:srgbClr val="FF0000"/>
                </a:solidFill>
              </a:rPr>
              <a:t>f</a:t>
            </a:r>
            <a:r>
              <a:rPr lang="pt-BR" i="1" dirty="0" smtClean="0">
                <a:solidFill>
                  <a:srgbClr val="FF0000"/>
                </a:solidFill>
              </a:rPr>
              <a:t>umetti</a:t>
            </a:r>
            <a:r>
              <a:rPr lang="pt-BR" dirty="0" smtClean="0"/>
              <a:t> (nome que faz referência aos balõezinhos que saem da boca das personagens;</a:t>
            </a:r>
          </a:p>
          <a:p>
            <a:r>
              <a:rPr lang="pt-BR" dirty="0" smtClean="0"/>
              <a:t>Na </a:t>
            </a:r>
            <a:r>
              <a:rPr lang="pt-BR" dirty="0" smtClean="0">
                <a:solidFill>
                  <a:srgbClr val="FF0000"/>
                </a:solidFill>
              </a:rPr>
              <a:t>América Espanhola </a:t>
            </a:r>
            <a:r>
              <a:rPr lang="pt-BR" dirty="0" smtClean="0"/>
              <a:t>são chamades de </a:t>
            </a:r>
            <a:r>
              <a:rPr lang="pt-BR" i="1" dirty="0" smtClean="0">
                <a:solidFill>
                  <a:srgbClr val="FF0000"/>
                </a:solidFill>
              </a:rPr>
              <a:t>historietas</a:t>
            </a:r>
            <a:r>
              <a:rPr lang="pt-BR" dirty="0" smtClean="0"/>
              <a:t>, no </a:t>
            </a:r>
            <a:r>
              <a:rPr lang="pt-BR" dirty="0" smtClean="0">
                <a:solidFill>
                  <a:srgbClr val="FF0000"/>
                </a:solidFill>
              </a:rPr>
              <a:t>Japão</a:t>
            </a:r>
            <a:r>
              <a:rPr lang="pt-BR" dirty="0" smtClean="0"/>
              <a:t>, </a:t>
            </a:r>
            <a:r>
              <a:rPr lang="pt-BR" i="1" dirty="0" smtClean="0">
                <a:solidFill>
                  <a:srgbClr val="FF0000"/>
                </a:solidFill>
              </a:rPr>
              <a:t>mangá</a:t>
            </a:r>
            <a:r>
              <a:rPr lang="pt-BR" dirty="0" smtClean="0"/>
              <a:t>; em </a:t>
            </a:r>
            <a:r>
              <a:rPr lang="pt-BR" dirty="0" smtClean="0">
                <a:solidFill>
                  <a:srgbClr val="FF0000"/>
                </a:solidFill>
              </a:rPr>
              <a:t>Portugal</a:t>
            </a:r>
            <a:r>
              <a:rPr lang="pt-BR" dirty="0" smtClean="0"/>
              <a:t> </a:t>
            </a:r>
            <a:r>
              <a:rPr lang="pt-BR" i="1" dirty="0" smtClean="0">
                <a:solidFill>
                  <a:srgbClr val="FF0000"/>
                </a:solidFill>
              </a:rPr>
              <a:t>histórias aos quadradinhos</a:t>
            </a:r>
            <a:r>
              <a:rPr lang="pt-BR" dirty="0" smtClean="0"/>
              <a:t>; na </a:t>
            </a:r>
            <a:r>
              <a:rPr lang="pt-BR" dirty="0" smtClean="0">
                <a:solidFill>
                  <a:srgbClr val="FF0000"/>
                </a:solidFill>
              </a:rPr>
              <a:t>Espanha</a:t>
            </a:r>
            <a:r>
              <a:rPr lang="pt-BR" i="1" dirty="0" smtClean="0"/>
              <a:t>, </a:t>
            </a:r>
            <a:r>
              <a:rPr lang="pt-BR" i="1" dirty="0" smtClean="0">
                <a:solidFill>
                  <a:srgbClr val="FF0000"/>
                </a:solidFill>
              </a:rPr>
              <a:t>tabeó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E no Brasil?</a:t>
            </a:r>
            <a:endParaRPr lang="pt-BR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No </a:t>
            </a:r>
            <a:r>
              <a:rPr lang="pt-BR" dirty="0" smtClean="0">
                <a:solidFill>
                  <a:srgbClr val="FF0000"/>
                </a:solidFill>
              </a:rPr>
              <a:t>Brasil </a:t>
            </a:r>
            <a:r>
              <a:rPr lang="pt-BR" dirty="0" smtClean="0"/>
              <a:t>são chamadas de </a:t>
            </a:r>
            <a:r>
              <a:rPr lang="pt-BR" dirty="0" smtClean="0">
                <a:solidFill>
                  <a:srgbClr val="FF0000"/>
                </a:solidFill>
              </a:rPr>
              <a:t>História em Quadrinhos</a:t>
            </a:r>
            <a:r>
              <a:rPr lang="pt-BR" dirty="0" smtClean="0"/>
              <a:t> ou </a:t>
            </a:r>
            <a:r>
              <a:rPr lang="pt-BR" dirty="0" smtClean="0">
                <a:solidFill>
                  <a:srgbClr val="FF0000"/>
                </a:solidFill>
              </a:rPr>
              <a:t>HQs</a:t>
            </a:r>
            <a:r>
              <a:rPr lang="pt-BR" dirty="0" smtClean="0"/>
              <a:t> e as revistas em forma de quadrinhos são chamadas de </a:t>
            </a:r>
            <a:r>
              <a:rPr lang="pt-BR" b="1" i="1" dirty="0" smtClean="0">
                <a:solidFill>
                  <a:srgbClr val="FF0000"/>
                </a:solidFill>
              </a:rPr>
              <a:t>gibis</a:t>
            </a:r>
            <a:endParaRPr lang="pt-BR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Afinal de contas, o que são os quadrinhos?</a:t>
            </a:r>
            <a:endParaRPr lang="pt-BR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São uma forma de linguagem que usa desenhos para narrar uma história, um caso, um episódio.</a:t>
            </a:r>
          </a:p>
          <a:p>
            <a:r>
              <a:rPr lang="pt-BR" dirty="0" smtClean="0"/>
              <a:t>Os quadrinhos são desenhados um após o outro, criando uma sequência e assim uma história. </a:t>
            </a:r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A LINGUAGEM DOS QUADRINHOS</a:t>
            </a:r>
            <a:endParaRPr lang="pt-BR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As histórias em quadrinhos apresentam dois tipos de linguagem: a </a:t>
            </a:r>
            <a:r>
              <a:rPr lang="pt-BR" dirty="0" smtClean="0">
                <a:solidFill>
                  <a:srgbClr val="FF0000"/>
                </a:solidFill>
              </a:rPr>
              <a:t>verbal</a:t>
            </a:r>
            <a:r>
              <a:rPr lang="pt-BR" dirty="0" smtClean="0"/>
              <a:t> e a </a:t>
            </a:r>
            <a:r>
              <a:rPr lang="pt-BR" dirty="0" smtClean="0">
                <a:solidFill>
                  <a:srgbClr val="FF0000"/>
                </a:solidFill>
              </a:rPr>
              <a:t>não-verbal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OS AUTORES DE HISTÓRIAS EM QUADRINHOS</a:t>
            </a:r>
            <a:endParaRPr lang="pt-BR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O</a:t>
            </a:r>
            <a:r>
              <a:rPr lang="pt-BR" dirty="0" smtClean="0"/>
              <a:t> criador/autor de quadrinhos é chamado de </a:t>
            </a:r>
            <a:r>
              <a:rPr lang="pt-BR" dirty="0" smtClean="0">
                <a:solidFill>
                  <a:srgbClr val="FF0000"/>
                </a:solidFill>
              </a:rPr>
              <a:t>cartunista</a:t>
            </a:r>
            <a:r>
              <a:rPr lang="pt-BR" dirty="0" smtClean="0"/>
              <a:t>: criador de cartuns (cartoon) que significa “esboço”, “desenho”;</a:t>
            </a:r>
          </a:p>
          <a:p>
            <a:pPr algn="just"/>
            <a:r>
              <a:rPr lang="pt-BR" dirty="0" smtClean="0">
                <a:solidFill>
                  <a:srgbClr val="FF0000"/>
                </a:solidFill>
              </a:rPr>
              <a:t>PRINCIPAIS NO BRASIL</a:t>
            </a:r>
            <a:r>
              <a:rPr lang="pt-BR" dirty="0" smtClean="0"/>
              <a:t>: Ziraldo (autor de O menino maluquinho); Mauricio de Sousa (autor da Turma Da Mônica); Murício Ricardo; Glauco Villas Boas</a:t>
            </a:r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COMO SE LÊ UMA HISTÓRIA EM QUADRINHOS?</a:t>
            </a:r>
            <a:endParaRPr lang="pt-BR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história em quadrinhos é lida como qualquer outro texto: da esquerda para a direita. Nunca de baixo para cima, nem da direita para a esquerda. Se fizer assim, você não se entenderá a história, pois se perde a sequência narrativa.</a:t>
            </a:r>
            <a:endParaRPr lang="pt-B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973</Words>
  <Application>Microsoft Office PowerPoint</Application>
  <PresentationFormat>Apresentação na tela (4:3)</PresentationFormat>
  <Paragraphs>76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Tema do Office</vt:lpstr>
      <vt:lpstr>HISTÓRIAS  EM  QUADRINHOS</vt:lpstr>
      <vt:lpstr> O QUE É UMA HISTÓRIA EM QUADRINHOS? </vt:lpstr>
      <vt:lpstr>Slide 3</vt:lpstr>
      <vt:lpstr>Como são conhecidas as histórias em quadrinhos em outros lugares do mundo?</vt:lpstr>
      <vt:lpstr>E no Brasil?</vt:lpstr>
      <vt:lpstr>Afinal de contas, o que são os quadrinhos?</vt:lpstr>
      <vt:lpstr>A LINGUAGEM DOS QUADRINHOS</vt:lpstr>
      <vt:lpstr>OS AUTORES DE HISTÓRIAS EM QUADRINHOS</vt:lpstr>
      <vt:lpstr>COMO SE LÊ UMA HISTÓRIA EM QUADRINHOS?</vt:lpstr>
      <vt:lpstr>OS PERSONAGENS DAS HQs</vt:lpstr>
      <vt:lpstr>TURMA DA MÔNICA</vt:lpstr>
      <vt:lpstr>TURMA DA MÔNICA</vt:lpstr>
      <vt:lpstr>PERSONAGENS DA TURMA DA MÔNICA</vt:lpstr>
      <vt:lpstr>MÔNICA</vt:lpstr>
      <vt:lpstr>CEBOLINHA</vt:lpstr>
      <vt:lpstr>CASCÃO</vt:lpstr>
      <vt:lpstr>MAGALI</vt:lpstr>
      <vt:lpstr>CAPITÃO FEIO</vt:lpstr>
      <vt:lpstr>TURMA DA MÔNICA JOVEM</vt:lpstr>
      <vt:lpstr>MARCA MÔNICA</vt:lpstr>
      <vt:lpstr>MAFALDA</vt:lpstr>
      <vt:lpstr>MAFALDA</vt:lpstr>
      <vt:lpstr>MAFALDA</vt:lpstr>
      <vt:lpstr>LENDO MAFALDA...</vt:lpstr>
      <vt:lpstr>Slide 25</vt:lpstr>
      <vt:lpstr>CALVIN E HOBES/HAROLDO</vt:lpstr>
      <vt:lpstr>COMO É CALVIN?</vt:lpstr>
      <vt:lpstr>Slide 28</vt:lpstr>
      <vt:lpstr>Slide 29</vt:lpstr>
      <vt:lpstr>CALVIN PREOCUPA-SE COM O PLANETA E A NATUREZA</vt:lpstr>
      <vt:lpstr> Calvin acredita que Haroldo, seu bichinho de pelúcia, pode falar com ele</vt:lpstr>
      <vt:lpstr>HISTÓRIA EM QUADRINHOS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HISTÓRIAS  EM  QUADRINHOS</dc:title>
  <dc:creator>CLIENTE</dc:creator>
  <cp:lastModifiedBy>CLIENTE</cp:lastModifiedBy>
  <cp:revision>16</cp:revision>
  <dcterms:created xsi:type="dcterms:W3CDTF">2011-09-13T01:07:07Z</dcterms:created>
  <dcterms:modified xsi:type="dcterms:W3CDTF">2011-09-14T02:55:35Z</dcterms:modified>
</cp:coreProperties>
</file>