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" r:id="rId2"/>
    <p:sldId id="256" r:id="rId3"/>
    <p:sldId id="285" r:id="rId4"/>
    <p:sldId id="264" r:id="rId5"/>
    <p:sldId id="265" r:id="rId6"/>
    <p:sldId id="266" r:id="rId7"/>
    <p:sldId id="267" r:id="rId8"/>
    <p:sldId id="282" r:id="rId9"/>
    <p:sldId id="257" r:id="rId10"/>
    <p:sldId id="268" r:id="rId11"/>
    <p:sldId id="281" r:id="rId12"/>
    <p:sldId id="269" r:id="rId13"/>
    <p:sldId id="283" r:id="rId14"/>
    <p:sldId id="284" r:id="rId15"/>
    <p:sldId id="270" r:id="rId16"/>
    <p:sldId id="258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6" r:id="rId26"/>
    <p:sldId id="293" r:id="rId27"/>
    <p:sldId id="294" r:id="rId28"/>
    <p:sldId id="295" r:id="rId29"/>
    <p:sldId id="280" r:id="rId30"/>
    <p:sldId id="261" r:id="rId31"/>
    <p:sldId id="303" r:id="rId32"/>
    <p:sldId id="304" r:id="rId33"/>
    <p:sldId id="305" r:id="rId34"/>
    <p:sldId id="306" r:id="rId35"/>
    <p:sldId id="307" r:id="rId36"/>
    <p:sldId id="308" r:id="rId37"/>
    <p:sldId id="262" r:id="rId38"/>
    <p:sldId id="263" r:id="rId39"/>
    <p:sldId id="292" r:id="rId40"/>
  </p:sldIdLst>
  <p:sldSz cx="9144000" cy="6858000" type="screen4x3"/>
  <p:notesSz cx="7010400" cy="9296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008080"/>
    <a:srgbClr val="66FF99"/>
    <a:srgbClr val="CC3300"/>
    <a:srgbClr val="00091A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76592-1BFD-4C0F-84F7-80AEC6D2EF6C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5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69A2-745C-4CA7-AB7A-587D83951B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473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7A0B6-8525-425A-8A6D-31068054E127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9D97-C331-44DB-A36F-E3A5C63C77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43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6E967-497D-4BF2-A125-0BE54B90AF8D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8F02-DF4A-4489-9363-68EEB4845D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04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91925-F67D-49B6-96C4-49137144AA6B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08AB-70CD-4FE8-A17B-750E0B9113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028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15C22-6176-4165-B433-7CC315F9A2BF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7B35C-C275-4D3A-B31F-8E6BB4226A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479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4AC11-7CE8-403D-974E-70418F4EAC0A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E7E9F-3FC4-49B7-8E7A-CD24E3437D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90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7B67B-1789-4068-A957-A382FF52B8E7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F455-BA03-493A-ACC9-866C79DCEC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11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92E4-FD9D-4740-8595-4E4C4E720835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713A-A946-419D-82CA-E34BC834D7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54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10D3F-FD18-4536-8E6C-3B90D11646DA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2C60B-6672-4DB8-959B-823744BAF5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80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044B3-F6F1-4E2F-BCC7-D28EBA09D8CF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F3B95-65C2-43E9-9DF0-4A934A6E73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33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ângulo retângulo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a liv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9B47D-F18C-4819-8F66-4CCEE0213256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279A-79BF-4B89-9A10-FC84016DBA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7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1B211D-723A-45E9-BF2A-F22EEDAA130C}" type="datetimeFigureOut">
              <a:rPr lang="pt-BR"/>
              <a:pPr>
                <a:defRPr/>
              </a:pPr>
              <a:t>18/04/2013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F18E38-2DBB-4F07-BFB8-83873D745F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87" r:id="rId2"/>
    <p:sldLayoutId id="2147483796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7" r:id="rId9"/>
    <p:sldLayoutId id="2147483793" r:id="rId10"/>
    <p:sldLayoutId id="21474837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uras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0338"/>
            <a:ext cx="9144000" cy="701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1258888" y="3860800"/>
            <a:ext cx="6553200" cy="2808288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pt-B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Dissertar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571480"/>
            <a:ext cx="8597930" cy="5953145"/>
          </a:xfrm>
          <a:blipFill dpi="0" rotWithShape="1">
            <a:blip r:embed="rId2"/>
            <a:srcRect/>
            <a:tile algn="l"/>
          </a:blipFill>
          <a:ln w="19050">
            <a:solidFill>
              <a:srgbClr val="92D05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endParaRPr lang="pt-BR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INTRODUÇÃO</a:t>
            </a:r>
            <a:r>
              <a:rPr lang="pt-BR" sz="3200" dirty="0" smtClean="0">
                <a:latin typeface="Arial Narrow" pitchFamily="34" charset="0"/>
              </a:rPr>
              <a:t> – normalmente apresenta-se a </a:t>
            </a:r>
            <a:r>
              <a:rPr lang="pt-BR" sz="3200" dirty="0" err="1" smtClean="0">
                <a:latin typeface="Arial Narrow" pitchFamily="34" charset="0"/>
              </a:rPr>
              <a:t>ideia</a:t>
            </a:r>
            <a:r>
              <a:rPr lang="pt-BR" sz="3200" dirty="0" smtClean="0">
                <a:latin typeface="Arial Narrow" pitchFamily="34" charset="0"/>
              </a:rPr>
              <a:t> central a ser discutida, </a:t>
            </a:r>
            <a:r>
              <a:rPr lang="pt-BR" sz="3200" b="1" dirty="0" smtClean="0">
                <a:solidFill>
                  <a:srgbClr val="C00000"/>
                </a:solidFill>
                <a:latin typeface="Arial Narrow" pitchFamily="34" charset="0"/>
              </a:rPr>
              <a:t>de modo que o leitor saiba de que o texto vai tratar</a:t>
            </a:r>
            <a:r>
              <a:rPr lang="pt-BR" sz="3200" dirty="0" smtClean="0">
                <a:latin typeface="Arial Narrow" pitchFamily="34" charset="0"/>
              </a:rPr>
              <a:t>. Corresponde, geralmente, a um parágrafo.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357313"/>
            <a:ext cx="9144000" cy="3816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4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Introdução deve: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defRPr/>
            </a:pPr>
            <a:r>
              <a:rPr lang="pt-BR" sz="3600" dirty="0"/>
              <a:t> </a:t>
            </a:r>
            <a:r>
              <a:rPr lang="pt-BR" sz="3600" dirty="0">
                <a:latin typeface="Arial Narrow" pitchFamily="34" charset="0"/>
              </a:rPr>
              <a:t>Apresentar a </a:t>
            </a:r>
            <a:r>
              <a:rPr lang="pt-BR" sz="3600" dirty="0" err="1">
                <a:latin typeface="Arial Narrow" pitchFamily="34" charset="0"/>
              </a:rPr>
              <a:t>ideia</a:t>
            </a:r>
            <a:r>
              <a:rPr lang="pt-BR" sz="3600" dirty="0">
                <a:latin typeface="Arial Narrow" pitchFamily="34" charset="0"/>
              </a:rPr>
              <a:t> núcleo do texto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defRPr/>
            </a:pPr>
            <a:r>
              <a:rPr lang="pt-BR" sz="3600" dirty="0">
                <a:latin typeface="Arial Narrow" pitchFamily="34" charset="0"/>
              </a:rPr>
              <a:t> Apontar o que o texto tratará no desenvolvimento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defRPr/>
            </a:pPr>
            <a:r>
              <a:rPr lang="pt-BR" sz="3600" dirty="0">
                <a:latin typeface="Arial Narrow" pitchFamily="34" charset="0"/>
              </a:rPr>
              <a:t>Transmitir a mensagem de modo que fique clara e objetiva para o leitor</a:t>
            </a:r>
            <a:r>
              <a:rPr lang="pt-BR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357188"/>
            <a:ext cx="8786813" cy="6024562"/>
          </a:xfrm>
          <a:solidFill>
            <a:schemeClr val="accent5">
              <a:lumMod val="60000"/>
              <a:lumOff val="40000"/>
            </a:schemeClr>
          </a:solidFill>
          <a:ln w="28575"/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pt-BR" sz="3600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3600" b="1" dirty="0" smtClean="0">
                <a:solidFill>
                  <a:srgbClr val="002060"/>
                </a:solidFill>
                <a:latin typeface="Arial Narrow" pitchFamily="34" charset="0"/>
              </a:rPr>
              <a:t>DESENVOLVIMENTO</a:t>
            </a:r>
            <a:r>
              <a:rPr lang="pt-BR" sz="3600" dirty="0" smtClean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pt-BR" sz="3600" dirty="0" smtClean="0">
                <a:latin typeface="Arial Narrow" pitchFamily="34" charset="0"/>
              </a:rPr>
              <a:t>– Parte encarregada pelo </a:t>
            </a:r>
            <a:r>
              <a:rPr lang="pt-BR" sz="3600" b="1" dirty="0" smtClean="0">
                <a:solidFill>
                  <a:srgbClr val="7030A0"/>
                </a:solidFill>
                <a:latin typeface="Arial Narrow" pitchFamily="34" charset="0"/>
              </a:rPr>
              <a:t>desdobramento</a:t>
            </a:r>
            <a:r>
              <a:rPr lang="pt-BR" sz="3600" dirty="0" smtClean="0">
                <a:latin typeface="Arial Narrow" pitchFamily="34" charset="0"/>
              </a:rPr>
              <a:t> da </a:t>
            </a:r>
            <a:r>
              <a:rPr lang="pt-BR" sz="3600" dirty="0" err="1" smtClean="0">
                <a:latin typeface="Arial Narrow" pitchFamily="34" charset="0"/>
              </a:rPr>
              <a:t>ideia</a:t>
            </a:r>
            <a:r>
              <a:rPr lang="pt-BR" sz="3600" dirty="0" smtClean="0">
                <a:latin typeface="Arial Narrow" pitchFamily="34" charset="0"/>
              </a:rPr>
              <a:t> central. Corresponde à </a:t>
            </a:r>
            <a:r>
              <a:rPr lang="pt-BR" sz="3600" b="1" dirty="0" smtClean="0">
                <a:solidFill>
                  <a:srgbClr val="CC3300"/>
                </a:solidFill>
                <a:latin typeface="Arial Narrow" pitchFamily="34" charset="0"/>
              </a:rPr>
              <a:t>exposição dos </a:t>
            </a:r>
            <a:r>
              <a:rPr lang="pt-BR" sz="3600" b="1" u="sng" dirty="0" smtClean="0">
                <a:solidFill>
                  <a:srgbClr val="CC3300"/>
                </a:solidFill>
                <a:latin typeface="Arial Narrow" pitchFamily="34" charset="0"/>
              </a:rPr>
              <a:t>argumentos</a:t>
            </a:r>
            <a:r>
              <a:rPr lang="pt-BR" sz="3600" b="1" dirty="0" smtClean="0">
                <a:solidFill>
                  <a:srgbClr val="CC3300"/>
                </a:solidFill>
                <a:latin typeface="Arial Narrow" pitchFamily="34" charset="0"/>
              </a:rPr>
              <a:t> que comprovam o ponto de vista contido na introdução</a:t>
            </a:r>
            <a:r>
              <a:rPr lang="pt-BR" sz="3600" dirty="0" smtClean="0">
                <a:latin typeface="Arial Narrow" pitchFamily="34" charset="0"/>
              </a:rPr>
              <a:t>. Pode haver mais de um parágrafo, dependendo da </a:t>
            </a:r>
            <a:r>
              <a:rPr lang="pt-BR" sz="3600" b="1" dirty="0" smtClean="0">
                <a:solidFill>
                  <a:srgbClr val="0070C0"/>
                </a:solidFill>
                <a:latin typeface="Arial Narrow" pitchFamily="34" charset="0"/>
              </a:rPr>
              <a:t>quantidade</a:t>
            </a:r>
            <a:r>
              <a:rPr lang="pt-BR" sz="3600" dirty="0" smtClean="0">
                <a:latin typeface="Arial Narrow" pitchFamily="34" charset="0"/>
              </a:rPr>
              <a:t> de linhas disponíveis.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42875" y="1000125"/>
            <a:ext cx="8786813" cy="5386388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Clr>
                <a:srgbClr val="FF0000"/>
              </a:buClr>
              <a:buSzPct val="80000"/>
              <a:buFont typeface="Arial" pitchFamily="34" charset="0"/>
              <a:buChar char="•"/>
              <a:defRPr/>
            </a:pPr>
            <a:r>
              <a:rPr lang="pt-BR" sz="4300" dirty="0">
                <a:latin typeface="Arial Narrow" pitchFamily="34" charset="0"/>
              </a:rPr>
              <a:t>Parte que se discorre sobre </a:t>
            </a:r>
            <a:r>
              <a:rPr lang="pt-BR" sz="4300" b="1" dirty="0">
                <a:solidFill>
                  <a:srgbClr val="7030A0"/>
                </a:solidFill>
                <a:latin typeface="Arial Narrow" pitchFamily="34" charset="0"/>
              </a:rPr>
              <a:t>o assunto abordado pela tese</a:t>
            </a:r>
            <a:r>
              <a:rPr lang="pt-BR" sz="4300" dirty="0">
                <a:latin typeface="Arial Narrow" pitchFamily="34" charset="0"/>
              </a:rPr>
              <a:t>;</a:t>
            </a:r>
          </a:p>
          <a:p>
            <a:pPr algn="just">
              <a:spcBef>
                <a:spcPct val="50000"/>
              </a:spcBef>
              <a:buClr>
                <a:schemeClr val="accent2">
                  <a:lumMod val="50000"/>
                </a:schemeClr>
              </a:buClr>
              <a:buSzPct val="80000"/>
              <a:buFont typeface="Arial" pitchFamily="34" charset="0"/>
              <a:buChar char="•"/>
              <a:defRPr/>
            </a:pPr>
            <a:r>
              <a:rPr lang="pt-BR" sz="4300" b="1" dirty="0">
                <a:solidFill>
                  <a:srgbClr val="FF0000"/>
                </a:solidFill>
                <a:latin typeface="Arial Narrow" pitchFamily="34" charset="0"/>
              </a:rPr>
              <a:t>Utiliza-se de </a:t>
            </a:r>
            <a:r>
              <a:rPr lang="pt-BR" sz="4300" b="1" dirty="0">
                <a:solidFill>
                  <a:schemeClr val="tx2"/>
                </a:solidFill>
                <a:latin typeface="Arial Narrow" pitchFamily="34" charset="0"/>
              </a:rPr>
              <a:t>fatos</a:t>
            </a:r>
            <a:r>
              <a:rPr lang="pt-BR" sz="4300" b="1" dirty="0">
                <a:solidFill>
                  <a:srgbClr val="FF0000"/>
                </a:solidFill>
                <a:latin typeface="Arial Narrow" pitchFamily="34" charset="0"/>
              </a:rPr>
              <a:t> e de </a:t>
            </a:r>
            <a:r>
              <a:rPr lang="pt-BR" sz="4300" b="1" dirty="0">
                <a:solidFill>
                  <a:schemeClr val="tx2"/>
                </a:solidFill>
                <a:latin typeface="Arial Narrow" pitchFamily="34" charset="0"/>
              </a:rPr>
              <a:t>exemplos</a:t>
            </a:r>
            <a:r>
              <a:rPr lang="pt-BR" sz="4300" b="1" dirty="0">
                <a:solidFill>
                  <a:srgbClr val="FF0000"/>
                </a:solidFill>
                <a:latin typeface="Arial Narrow" pitchFamily="34" charset="0"/>
              </a:rPr>
              <a:t>;</a:t>
            </a:r>
          </a:p>
          <a:p>
            <a:pPr algn="just">
              <a:spcBef>
                <a:spcPct val="50000"/>
              </a:spcBef>
              <a:buClr>
                <a:srgbClr val="C00000"/>
              </a:buClr>
              <a:buSzPct val="80000"/>
              <a:buFont typeface="Arial" pitchFamily="34" charset="0"/>
              <a:buChar char="•"/>
              <a:defRPr/>
            </a:pPr>
            <a:r>
              <a:rPr lang="pt-BR" sz="4300" b="1" dirty="0">
                <a:solidFill>
                  <a:schemeClr val="tx2"/>
                </a:solidFill>
                <a:latin typeface="Arial Narrow" pitchFamily="34" charset="0"/>
              </a:rPr>
              <a:t>Fatos e argumentos fazem com que o </a:t>
            </a:r>
            <a:r>
              <a:rPr lang="pt-BR" sz="4300" b="1" dirty="0">
                <a:solidFill>
                  <a:srgbClr val="FF0066"/>
                </a:solidFill>
                <a:latin typeface="Arial Narrow" pitchFamily="34" charset="0"/>
              </a:rPr>
              <a:t>conteúdo ideológico da tese seja plenamente desenvolvido</a:t>
            </a:r>
            <a:r>
              <a:rPr lang="pt-BR" sz="4300" b="1" dirty="0">
                <a:solidFill>
                  <a:schemeClr val="tx2"/>
                </a:solidFill>
                <a:latin typeface="Arial Narrow" pitchFamily="34" charset="0"/>
              </a:rPr>
              <a:t>, levando a uma conclusão.</a:t>
            </a:r>
          </a:p>
        </p:txBody>
      </p:sp>
      <p:sp>
        <p:nvSpPr>
          <p:cNvPr id="17411" name="CaixaDeTexto 3"/>
          <p:cNvSpPr txBox="1">
            <a:spLocks noChangeArrowheads="1"/>
          </p:cNvSpPr>
          <p:nvPr/>
        </p:nvSpPr>
        <p:spPr bwMode="auto">
          <a:xfrm>
            <a:off x="1714500" y="142875"/>
            <a:ext cx="5643563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sz="4400" b="1">
                <a:solidFill>
                  <a:srgbClr val="002060"/>
                </a:solidFill>
                <a:latin typeface="Arial Narrow" pitchFamily="34" charset="0"/>
              </a:rPr>
              <a:t>Desenvolvimento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250825" y="785813"/>
            <a:ext cx="8642350" cy="51863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sz="6000" b="1">
                <a:solidFill>
                  <a:srgbClr val="0070C0"/>
                </a:solidFill>
                <a:latin typeface="Arial Narrow" pitchFamily="34" charset="0"/>
              </a:rPr>
              <a:t>Conclusão</a:t>
            </a:r>
          </a:p>
          <a:p>
            <a:pPr algn="ctr" eaLnBrk="1" hangingPunct="1"/>
            <a:endParaRPr lang="en-US" sz="2000" b="1">
              <a:solidFill>
                <a:srgbClr val="0070C0"/>
              </a:solidFill>
              <a:latin typeface="Arial Narrow" pitchFamily="34" charset="0"/>
            </a:endParaRPr>
          </a:p>
          <a:p>
            <a:pPr algn="ctr" eaLnBrk="1" hangingPunct="1"/>
            <a:endParaRPr lang="pt-BR" sz="2000" b="1">
              <a:solidFill>
                <a:srgbClr val="0070C0"/>
              </a:solidFill>
              <a:latin typeface="Arial Narrow" pitchFamily="34" charset="0"/>
            </a:endParaRPr>
          </a:p>
          <a:p>
            <a:pPr algn="just" eaLnBrk="1" hangingPunct="1">
              <a:spcBef>
                <a:spcPct val="50000"/>
              </a:spcBef>
              <a:buClr>
                <a:srgbClr val="7030A0"/>
              </a:buClr>
              <a:buSzPct val="80000"/>
              <a:buFont typeface="Wingdings" pitchFamily="2" charset="2"/>
              <a:buChar char="Ø"/>
            </a:pPr>
            <a:r>
              <a:rPr lang="pt-BR" sz="4200">
                <a:latin typeface="Arial Narrow" pitchFamily="34" charset="0"/>
              </a:rPr>
              <a:t>Síntese das ideias.</a:t>
            </a:r>
          </a:p>
          <a:p>
            <a:pPr algn="just" eaLnBrk="1" hangingPunct="1">
              <a:spcBef>
                <a:spcPct val="50000"/>
              </a:spcBef>
              <a:buClr>
                <a:srgbClr val="7030A0"/>
              </a:buClr>
              <a:buSzPct val="80000"/>
              <a:buFont typeface="Wingdings" pitchFamily="2" charset="2"/>
              <a:buChar char="Ø"/>
            </a:pPr>
            <a:r>
              <a:rPr lang="pt-BR" sz="4200">
                <a:latin typeface="Arial Narrow" pitchFamily="34" charset="0"/>
              </a:rPr>
              <a:t>Apontamento da solução para as questões abordadas no desenvolvimento.</a:t>
            </a:r>
          </a:p>
          <a:p>
            <a:pPr algn="just" eaLnBrk="1" hangingPunct="1">
              <a:spcBef>
                <a:spcPct val="50000"/>
              </a:spcBef>
              <a:buClr>
                <a:srgbClr val="7030A0"/>
              </a:buClr>
              <a:buSzPct val="80000"/>
            </a:pPr>
            <a:endParaRPr lang="pt-BR" sz="420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14313"/>
            <a:ext cx="8143875" cy="6369050"/>
          </a:xfrm>
          <a:solidFill>
            <a:schemeClr val="accent5">
              <a:lumMod val="40000"/>
              <a:lumOff val="60000"/>
            </a:schemeClr>
          </a:solidFill>
          <a:ln w="19050"/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b="1" dirty="0" smtClean="0">
                <a:solidFill>
                  <a:srgbClr val="0070C0"/>
                </a:solidFill>
                <a:latin typeface="Arial Narrow" pitchFamily="34" charset="0"/>
              </a:rPr>
              <a:t>CONCLUSÃO</a:t>
            </a:r>
            <a:r>
              <a:rPr lang="pt-BR" dirty="0" smtClean="0">
                <a:solidFill>
                  <a:srgbClr val="0070C0"/>
                </a:solidFill>
                <a:latin typeface="Arial Narrow" pitchFamily="34" charset="0"/>
              </a:rPr>
              <a:t>: </a:t>
            </a:r>
            <a:r>
              <a:rPr lang="pt-BR" dirty="0" smtClean="0">
                <a:latin typeface="Arial Narrow" pitchFamily="34" charset="0"/>
              </a:rPr>
              <a:t>É o </a:t>
            </a:r>
            <a:r>
              <a:rPr lang="pt-BR" b="1" dirty="0" smtClean="0">
                <a:solidFill>
                  <a:srgbClr val="C00000"/>
                </a:solidFill>
                <a:latin typeface="Arial Narrow" pitchFamily="34" charset="0"/>
              </a:rPr>
              <a:t>acabamento da redação</a:t>
            </a:r>
            <a:r>
              <a:rPr lang="pt-BR" dirty="0" smtClean="0">
                <a:latin typeface="Arial Narrow" pitchFamily="34" charset="0"/>
              </a:rPr>
              <a:t>, parte que </a:t>
            </a:r>
            <a:r>
              <a:rPr lang="pt-BR" b="1" dirty="0" smtClean="0">
                <a:solidFill>
                  <a:srgbClr val="FF0000"/>
                </a:solidFill>
                <a:latin typeface="Arial Narrow" pitchFamily="34" charset="0"/>
              </a:rPr>
              <a:t>“amarra” </a:t>
            </a:r>
            <a:r>
              <a:rPr lang="pt-BR" dirty="0" smtClean="0">
                <a:latin typeface="Arial Narrow" pitchFamily="34" charset="0"/>
              </a:rPr>
              <a:t>o texto. Não deve ser iniciada abruptamente, como  também não pode ser acabada de súbito. </a:t>
            </a:r>
          </a:p>
          <a:p>
            <a:pPr algn="just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endParaRPr lang="pt-BR" dirty="0" smtClean="0">
              <a:latin typeface="Arial Narrow" pitchFamily="34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pt-BR" b="1" dirty="0" smtClean="0">
                <a:latin typeface="Arial Narrow" pitchFamily="34" charset="0"/>
              </a:rPr>
              <a:t>Pode funcionar de três maneiras: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  <a:sym typeface="Wingdings" pitchFamily="2" charset="2"/>
              </a:rPr>
              <a:t>Retomada da </a:t>
            </a:r>
            <a:r>
              <a:rPr lang="pt-BR" sz="2800" dirty="0" err="1" smtClean="0">
                <a:latin typeface="Arial Narrow" pitchFamily="34" charset="0"/>
                <a:sym typeface="Wingdings" pitchFamily="2" charset="2"/>
              </a:rPr>
              <a:t>ideia</a:t>
            </a:r>
            <a:r>
              <a:rPr lang="pt-BR" sz="2800" dirty="0" smtClean="0">
                <a:latin typeface="Arial Narrow" pitchFamily="34" charset="0"/>
                <a:sym typeface="Wingdings" pitchFamily="2" charset="2"/>
              </a:rPr>
              <a:t> central, a fim de confirmá-la;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Resumo das </a:t>
            </a:r>
            <a:r>
              <a:rPr lang="pt-BR" sz="2800" dirty="0" err="1" smtClean="0">
                <a:latin typeface="Arial Narrow" pitchFamily="34" charset="0"/>
              </a:rPr>
              <a:t>ideias</a:t>
            </a:r>
            <a:r>
              <a:rPr lang="pt-BR" sz="2800" dirty="0" smtClean="0">
                <a:latin typeface="Arial Narrow" pitchFamily="34" charset="0"/>
              </a:rPr>
              <a:t> principais apresentadas e discutidas;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Sugestão de soluções para a resolução da problemática abordada.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5808138"/>
          </a:xfrm>
          <a:solidFill>
            <a:schemeClr val="accent5">
              <a:lumMod val="20000"/>
              <a:lumOff val="80000"/>
            </a:schemeClr>
          </a:solidFill>
          <a:ln w="28575"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Observações:</a:t>
            </a:r>
            <a:br>
              <a:rPr lang="pt-BR" sz="4000" u="sng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40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40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6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 –  </a:t>
            </a: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A linguagem tende à </a:t>
            </a:r>
            <a:r>
              <a:rPr lang="pt-BR" sz="33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impessoalidade</a:t>
            </a: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, por isso os verbos e os pronomes são empregados na </a:t>
            </a:r>
            <a:r>
              <a:rPr lang="pt-BR" sz="3300" b="1" u="sng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3ª pessoa do singular</a:t>
            </a: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</a:t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2 – </a:t>
            </a:r>
            <a:r>
              <a:rPr lang="pt-BR" sz="3300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A variedade </a:t>
            </a:r>
            <a:r>
              <a:rPr lang="pt-BR" sz="3300" dirty="0" err="1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linguística</a:t>
            </a:r>
            <a:r>
              <a:rPr lang="pt-BR" sz="3300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 predominante é a padrão.</a:t>
            </a:r>
            <a:br>
              <a:rPr lang="pt-BR" sz="3300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3 – Os verbos são empregados </a:t>
            </a:r>
            <a:r>
              <a:rPr lang="pt-BR" sz="3300" b="1" dirty="0" smtClean="0">
                <a:solidFill>
                  <a:srgbClr val="C00000"/>
                </a:solidFill>
                <a:latin typeface="Arial Narrow" pitchFamily="34" charset="0"/>
                <a:cs typeface="Times New Roman" pitchFamily="18" charset="0"/>
              </a:rPr>
              <a:t>predominantemente</a:t>
            </a: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no </a:t>
            </a:r>
            <a:r>
              <a:rPr lang="pt-BR" sz="3300" b="1" u="sng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presente do indicativo</a:t>
            </a:r>
            <a:r>
              <a:rPr lang="pt-BR" sz="33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.</a:t>
            </a:r>
            <a:endParaRPr lang="pt-BR" sz="33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>
          <a:xfrm>
            <a:off x="428625" y="785813"/>
            <a:ext cx="8286750" cy="5000625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sz="2800" b="1" smtClean="0">
                <a:solidFill>
                  <a:srgbClr val="002060"/>
                </a:solidFill>
                <a:latin typeface="Arial Narrow" pitchFamily="34" charset="0"/>
              </a:rPr>
              <a:t> Em resumo:  a  linguagem do texto dissertativo</a:t>
            </a:r>
          </a:p>
          <a:p>
            <a:pPr algn="just">
              <a:buFont typeface="Wingdings" pitchFamily="2" charset="2"/>
              <a:buChar char="q"/>
            </a:pPr>
            <a:endParaRPr lang="pt-BR" sz="280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None/>
            </a:pPr>
            <a:endParaRPr lang="pt-BR" sz="280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smtClean="0">
                <a:latin typeface="Arial Narrow" pitchFamily="34" charset="0"/>
              </a:rPr>
              <a:t>A linguagem neste tipo de texto é denotativa, isto é, preocupada com </a:t>
            </a:r>
            <a:r>
              <a:rPr lang="pt-BR" sz="2800" b="1" smtClean="0">
                <a:solidFill>
                  <a:srgbClr val="C00000"/>
                </a:solidFill>
                <a:latin typeface="Arial Narrow" pitchFamily="34" charset="0"/>
              </a:rPr>
              <a:t>a informação</a:t>
            </a:r>
            <a:r>
              <a:rPr lang="pt-BR" sz="2800" smtClean="0">
                <a:latin typeface="Arial Narrow" pitchFamily="34" charset="0"/>
              </a:rPr>
              <a:t>. Deve ser uma linguagem </a:t>
            </a:r>
            <a:r>
              <a:rPr lang="pt-BR" sz="2800" b="1" smtClean="0">
                <a:solidFill>
                  <a:srgbClr val="00B0F0"/>
                </a:solidFill>
                <a:latin typeface="Arial Narrow" pitchFamily="34" charset="0"/>
              </a:rPr>
              <a:t>impessoal e objetiva</a:t>
            </a:r>
            <a:r>
              <a:rPr lang="pt-BR" sz="2800" smtClean="0">
                <a:latin typeface="Arial Narrow" pitchFamily="34" charset="0"/>
              </a:rPr>
              <a:t>, com emprego da forma culta e formal da língua (padrão).</a:t>
            </a:r>
          </a:p>
          <a:p>
            <a:pPr algn="just">
              <a:buFont typeface="Wingdings 2" pitchFamily="18" charset="2"/>
              <a:buNone/>
            </a:pPr>
            <a:endParaRPr lang="pt-BR" sz="280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endParaRPr lang="pt-BR" sz="2800" smtClean="0">
              <a:latin typeface="Arial Narrow" pitchFamily="34" charset="0"/>
            </a:endParaRPr>
          </a:p>
          <a:p>
            <a:pPr>
              <a:buFont typeface="Wingdings" pitchFamily="2" charset="2"/>
              <a:buNone/>
            </a:pPr>
            <a:endParaRPr 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1000125"/>
            <a:ext cx="8501063" cy="5500688"/>
          </a:xfr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pt-BR" sz="2400" b="1" dirty="0" smtClean="0"/>
              <a:t>    </a:t>
            </a:r>
            <a:endParaRPr lang="pt-BR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pt-BR" sz="2500" b="1" dirty="0" smtClean="0">
                <a:solidFill>
                  <a:srgbClr val="C00000"/>
                </a:solidFill>
                <a:latin typeface="Arial Narrow" pitchFamily="34" charset="0"/>
              </a:rPr>
              <a:t> Deve-se ter como preocupação persuadir o leitor e transmitir</a:t>
            </a:r>
            <a:r>
              <a:rPr lang="pt-BR" sz="2500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 informações que se pretende como conhecimentos verdadeiros, e dessa forma se tornar convincente. </a:t>
            </a:r>
          </a:p>
          <a:p>
            <a:pPr algn="just">
              <a:buFont typeface="Wingdings 2" pitchFamily="18" charset="2"/>
              <a:buNone/>
              <a:defRPr/>
            </a:pPr>
            <a:endParaRPr lang="pt-BR" sz="2500" dirty="0" smtClean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pt-BR" sz="2500" dirty="0" smtClean="0">
                <a:latin typeface="Arial Narrow" pitchFamily="34" charset="0"/>
              </a:rPr>
              <a:t> Diante do tema, o autor deve </a:t>
            </a:r>
            <a:r>
              <a:rPr lang="pt-BR" sz="2500" dirty="0" smtClean="0">
                <a:solidFill>
                  <a:srgbClr val="C00000"/>
                </a:solidFill>
                <a:latin typeface="Arial Narrow" pitchFamily="34" charset="0"/>
              </a:rPr>
              <a:t>se posicionar acerca do assunto</a:t>
            </a:r>
            <a:r>
              <a:rPr lang="pt-BR" sz="2500" dirty="0" smtClean="0">
                <a:latin typeface="Arial Narrow" pitchFamily="34" charset="0"/>
              </a:rPr>
              <a:t> e, através dos seus argumentos, demonstrar conhecimento de mundo:</a:t>
            </a:r>
          </a:p>
          <a:p>
            <a:pPr algn="just">
              <a:buFont typeface="Wingdings 2" pitchFamily="18" charset="2"/>
              <a:buNone/>
              <a:defRPr/>
            </a:pPr>
            <a:endParaRPr lang="pt-BR" sz="2500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pt-BR" sz="2500" dirty="0" smtClean="0">
                <a:latin typeface="Arial Narrow" pitchFamily="34" charset="0"/>
              </a:rPr>
              <a:t>Com </a:t>
            </a:r>
            <a:r>
              <a:rPr lang="pt-BR" sz="2500" dirty="0" smtClean="0">
                <a:solidFill>
                  <a:srgbClr val="C00000"/>
                </a:solidFill>
                <a:latin typeface="Arial Narrow" pitchFamily="34" charset="0"/>
              </a:rPr>
              <a:t>clareza,</a:t>
            </a:r>
            <a:r>
              <a:rPr lang="pt-BR" sz="2500" dirty="0" smtClean="0">
                <a:latin typeface="Arial Narrow" pitchFamily="34" charset="0"/>
              </a:rPr>
              <a:t> </a:t>
            </a:r>
            <a:r>
              <a:rPr lang="pt-BR" sz="2500" dirty="0" smtClean="0">
                <a:solidFill>
                  <a:srgbClr val="C00000"/>
                </a:solidFill>
                <a:latin typeface="Arial Narrow" pitchFamily="34" charset="0"/>
              </a:rPr>
              <a:t>domínio da língua</a:t>
            </a:r>
            <a:r>
              <a:rPr lang="pt-BR" sz="2500" dirty="0" smtClean="0">
                <a:latin typeface="Arial Narrow" pitchFamily="34" charset="0"/>
              </a:rPr>
              <a:t>, </a:t>
            </a:r>
            <a:r>
              <a:rPr lang="pt-BR" sz="2500" dirty="0" smtClean="0">
                <a:solidFill>
                  <a:srgbClr val="0070C0"/>
                </a:solidFill>
                <a:latin typeface="Arial Narrow" pitchFamily="34" charset="0"/>
              </a:rPr>
              <a:t>seleção de conteúdos pelos seus valores reais</a:t>
            </a:r>
            <a:r>
              <a:rPr lang="pt-BR" sz="2500" dirty="0" smtClean="0">
                <a:latin typeface="Arial Narrow" pitchFamily="34" charset="0"/>
              </a:rPr>
              <a:t>, organizando-os </a:t>
            </a:r>
            <a:r>
              <a:rPr lang="pt-BR" sz="2500" b="1" dirty="0" smtClean="0">
                <a:solidFill>
                  <a:srgbClr val="00B050"/>
                </a:solidFill>
                <a:latin typeface="Arial Narrow" pitchFamily="34" charset="0"/>
              </a:rPr>
              <a:t>de forma coesa e coerente </a:t>
            </a:r>
            <a:r>
              <a:rPr lang="pt-BR" sz="2500" dirty="0" smtClean="0">
                <a:latin typeface="Arial Narrow" pitchFamily="34" charset="0"/>
              </a:rPr>
              <a:t>entre os assuntos, os quais serão fechados na conclusão, completando assim, o ponto de vista inicial.</a:t>
            </a:r>
          </a:p>
          <a:p>
            <a:pPr>
              <a:buFont typeface="Wingdings" pitchFamily="2" charset="2"/>
              <a:buNone/>
              <a:defRPr/>
            </a:pPr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50" y="214313"/>
            <a:ext cx="8501063" cy="708025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Argumentação nos textos dissertativos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28625" y="142875"/>
            <a:ext cx="8001000" cy="100012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EXEMPLOS DE TEXTOS </a:t>
            </a:r>
            <a:b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DISSERTATIVO - ARGUMENTATIVOS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28625" y="1643063"/>
            <a:ext cx="8215313" cy="4489450"/>
          </a:xfrm>
          <a:solidFill>
            <a:srgbClr val="FFC000"/>
          </a:solidFill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sz="2400" i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pt-BR" sz="2500" b="1" dirty="0" smtClean="0"/>
              <a:t>Gêneros predominantes:</a:t>
            </a:r>
          </a:p>
          <a:p>
            <a:pPr>
              <a:buFont typeface="Wingdings 2" pitchFamily="18" charset="2"/>
              <a:buNone/>
              <a:defRPr/>
            </a:pPr>
            <a:endParaRPr lang="pt-BR" sz="25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pt-BR" sz="2500" dirty="0" smtClean="0"/>
              <a:t>Editorial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pt-BR" sz="2500" dirty="0" smtClean="0"/>
              <a:t>Artigo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pt-BR" sz="2500" dirty="0" smtClean="0"/>
              <a:t>Crítica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pt-BR" sz="2500" dirty="0" smtClean="0"/>
              <a:t>Monografia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pt-BR" sz="2500" dirty="0" smtClean="0"/>
              <a:t>Tese</a:t>
            </a:r>
          </a:p>
          <a:p>
            <a:pPr>
              <a:buFont typeface="Wingdings" pitchFamily="2" charset="2"/>
              <a:buChar char="Ø"/>
              <a:defRPr/>
            </a:pPr>
            <a:endParaRPr lang="pt-BR" sz="25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  <a:defRPr/>
            </a:pPr>
            <a:endParaRPr lang="pt-BR" sz="25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None/>
              <a:defRPr/>
            </a:pPr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305800" cy="4808576"/>
          </a:xfrm>
          <a:solidFill>
            <a:schemeClr val="accent5">
              <a:lumMod val="60000"/>
              <a:lumOff val="40000"/>
            </a:schemeClr>
          </a:solidFill>
          <a:ln w="12700"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Objetivo</a:t>
            </a:r>
            <a: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Expor, argumentar ou desenvolver uma tema proposto, analisando-o sob um </a:t>
            </a:r>
            <a:r>
              <a:rPr lang="pt-B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determinado ponto de vista e fundamentando-o com argumentos </a:t>
            </a:r>
            <a:r>
              <a:rPr lang="pt-BR" sz="4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convincentes</a:t>
            </a:r>
            <a:r>
              <a:rPr lang="pt-BR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4000" dirty="0" smtClean="0">
                <a:solidFill>
                  <a:schemeClr val="tx1"/>
                </a:solidFill>
              </a:rPr>
              <a:t>em defesa de nossas posições.</a:t>
            </a:r>
            <a: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pt-BR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28688" y="142875"/>
            <a:ext cx="7286625" cy="769938"/>
          </a:xfrm>
          <a:prstGeom prst="rect">
            <a:avLst/>
          </a:prstGeom>
          <a:solidFill>
            <a:srgbClr val="00B0F0"/>
          </a:solidFill>
          <a:ln w="1270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dirty="0">
                <a:latin typeface="Arial Narrow" pitchFamily="34" charset="0"/>
                <a:cs typeface="Times New Roman" pitchFamily="18" charset="0"/>
              </a:rPr>
              <a:t>Texto Dissertativo-Argumentativo</a:t>
            </a:r>
            <a:endParaRPr lang="pt-BR" sz="4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3" y="214291"/>
            <a:ext cx="8715435" cy="1428759"/>
          </a:xfrm>
          <a:ln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 eaLnBrk="1" hangingPunct="1">
              <a:defRPr/>
            </a:pPr>
            <a:r>
              <a:rPr lang="pt-BR" sz="3600" b="1" dirty="0" smtClean="0"/>
              <a:t>Tipos de argumentos aos quais podemos recorrer: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785938"/>
            <a:ext cx="8715375" cy="478631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b="1" i="1" dirty="0" smtClean="0">
                <a:latin typeface="Arial Narrow" pitchFamily="34" charset="0"/>
                <a:sym typeface="Wingdings" pitchFamily="2" charset="2"/>
              </a:rPr>
              <a:t>Argumento com base em citação</a:t>
            </a:r>
            <a:r>
              <a:rPr lang="pt-BR" i="1" dirty="0" smtClean="0">
                <a:solidFill>
                  <a:srgbClr val="FF6600"/>
                </a:solidFill>
                <a:latin typeface="Arial Narrow" pitchFamily="34" charset="0"/>
                <a:sym typeface="Wingdings" pitchFamily="2" charset="2"/>
              </a:rPr>
              <a:t> </a:t>
            </a:r>
            <a:r>
              <a:rPr lang="pt-BR" dirty="0" smtClean="0">
                <a:latin typeface="Arial Narrow" pitchFamily="34" charset="0"/>
                <a:sym typeface="Wingdings" pitchFamily="2" charset="2"/>
              </a:rPr>
              <a:t>– Fundamenta-se mediante a citação de uma frase ou pensamento de uma autoridade ou especialista no assunto.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pt-BR" sz="2000" dirty="0" smtClean="0">
                <a:latin typeface="Arial Narrow" pitchFamily="34" charset="0"/>
                <a:sym typeface="Wingdings" pitchFamily="2" charset="2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Promove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credibilidade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ao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texto</a:t>
            </a:r>
            <a:r>
              <a:rPr lang="en-US" sz="2300" dirty="0" smtClean="0">
                <a:latin typeface="Arial Narrow" pitchFamily="34" charset="0"/>
              </a:rPr>
              <a:t>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Enriquece</a:t>
            </a:r>
            <a:r>
              <a:rPr lang="en-US" sz="2300" dirty="0" smtClean="0">
                <a:latin typeface="Arial Narrow" pitchFamily="34" charset="0"/>
              </a:rPr>
              <a:t> o </a:t>
            </a:r>
            <a:r>
              <a:rPr lang="en-US" sz="2300" dirty="0" err="1" smtClean="0">
                <a:latin typeface="Arial Narrow" pitchFamily="34" charset="0"/>
              </a:rPr>
              <a:t>texto</a:t>
            </a:r>
            <a:r>
              <a:rPr lang="en-US" sz="2300" dirty="0" smtClean="0">
                <a:latin typeface="Arial Narrow" pitchFamily="34" charset="0"/>
              </a:rPr>
              <a:t> com </a:t>
            </a:r>
            <a:r>
              <a:rPr lang="en-US" sz="2300" dirty="0" err="1" smtClean="0">
                <a:latin typeface="Arial Narrow" pitchFamily="34" charset="0"/>
              </a:rPr>
              <a:t>informações</a:t>
            </a:r>
            <a:r>
              <a:rPr lang="en-US" sz="2300" dirty="0" smtClean="0">
                <a:latin typeface="Arial Narrow" pitchFamily="34" charset="0"/>
              </a:rPr>
              <a:t> a </a:t>
            </a:r>
            <a:r>
              <a:rPr lang="en-US" sz="2300" dirty="0" err="1" smtClean="0">
                <a:latin typeface="Arial Narrow" pitchFamily="34" charset="0"/>
              </a:rPr>
              <a:t>respeito</a:t>
            </a:r>
            <a:r>
              <a:rPr lang="en-US" sz="2300" dirty="0" smtClean="0">
                <a:latin typeface="Arial Narrow" pitchFamily="34" charset="0"/>
              </a:rPr>
              <a:t> dos </a:t>
            </a:r>
            <a:r>
              <a:rPr lang="en-US" sz="2300" dirty="0" err="1" smtClean="0">
                <a:latin typeface="Arial Narrow" pitchFamily="34" charset="0"/>
              </a:rPr>
              <a:t>trabalhos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desenvolvidos</a:t>
            </a:r>
            <a:r>
              <a:rPr lang="en-US" sz="2300" dirty="0" smtClean="0">
                <a:latin typeface="Arial Narrow" pitchFamily="34" charset="0"/>
              </a:rPr>
              <a:t>  </a:t>
            </a:r>
            <a:r>
              <a:rPr lang="en-US" sz="2300" dirty="0" err="1" smtClean="0">
                <a:latin typeface="Arial Narrow" pitchFamily="34" charset="0"/>
              </a:rPr>
              <a:t>na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área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foco</a:t>
            </a:r>
            <a:r>
              <a:rPr lang="en-US" sz="2300" dirty="0" smtClean="0">
                <a:latin typeface="Arial Narrow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Fornece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exemplos</a:t>
            </a:r>
            <a:r>
              <a:rPr lang="en-US" sz="2300" dirty="0" smtClean="0">
                <a:latin typeface="Arial Narrow" pitchFamily="34" charset="0"/>
              </a:rPr>
              <a:t> de </a:t>
            </a:r>
            <a:r>
              <a:rPr lang="en-US" sz="2300" dirty="0" err="1" smtClean="0">
                <a:latin typeface="Arial Narrow" pitchFamily="34" charset="0"/>
              </a:rPr>
              <a:t>pontos</a:t>
            </a:r>
            <a:r>
              <a:rPr lang="en-US" sz="2300" dirty="0" smtClean="0">
                <a:latin typeface="Arial Narrow" pitchFamily="34" charset="0"/>
              </a:rPr>
              <a:t> de vista </a:t>
            </a:r>
            <a:r>
              <a:rPr lang="en-US" sz="2300" dirty="0" err="1" smtClean="0">
                <a:latin typeface="Arial Narrow" pitchFamily="34" charset="0"/>
              </a:rPr>
              <a:t>semelhantes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ou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divergentes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sobre</a:t>
            </a:r>
            <a:r>
              <a:rPr lang="en-US" sz="2300" dirty="0" smtClean="0">
                <a:latin typeface="Arial Narrow" pitchFamily="34" charset="0"/>
              </a:rPr>
              <a:t> o </a:t>
            </a:r>
            <a:r>
              <a:rPr lang="en-US" sz="2300" dirty="0" err="1" smtClean="0">
                <a:latin typeface="Arial Narrow" pitchFamily="34" charset="0"/>
              </a:rPr>
              <a:t>assunto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objeto</a:t>
            </a:r>
            <a:r>
              <a:rPr lang="en-US" sz="2300" dirty="0" smtClean="0">
                <a:latin typeface="Arial Narrow" pitchFamily="34" charset="0"/>
              </a:rPr>
              <a:t> de </a:t>
            </a:r>
            <a:r>
              <a:rPr lang="en-US" sz="2300" dirty="0" err="1" smtClean="0">
                <a:latin typeface="Arial Narrow" pitchFamily="34" charset="0"/>
              </a:rPr>
              <a:t>sua</a:t>
            </a:r>
            <a:r>
              <a:rPr lang="en-US" sz="2300" dirty="0" smtClean="0">
                <a:latin typeface="Arial Narrow" pitchFamily="34" charset="0"/>
              </a:rPr>
              <a:t> </a:t>
            </a:r>
            <a:r>
              <a:rPr lang="en-US" sz="2300" dirty="0" err="1" smtClean="0">
                <a:latin typeface="Arial Narrow" pitchFamily="34" charset="0"/>
              </a:rPr>
              <a:t>pesquisa</a:t>
            </a:r>
            <a:r>
              <a:rPr lang="en-US" sz="2300" dirty="0" smtClean="0">
                <a:latin typeface="Arial Narrow" pitchFamily="34" charset="0"/>
              </a:rPr>
              <a:t>.</a:t>
            </a:r>
            <a:endParaRPr lang="pt-BR" sz="2300" dirty="0" smtClean="0">
              <a:latin typeface="Arial Narrow" pitchFamily="34" charset="0"/>
            </a:endParaRPr>
          </a:p>
          <a:p>
            <a:pPr eaLnBrk="1" hangingPunct="1">
              <a:buFont typeface="Wingdings" pitchFamily="2" charset="2"/>
              <a:buChar char="à"/>
              <a:defRPr/>
            </a:pPr>
            <a:endParaRPr lang="pt-BR" sz="37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sz="3700" dirty="0" smtClean="0"/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6286500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i="1" dirty="0" smtClean="0"/>
              <a:t>Citação direta</a:t>
            </a:r>
            <a:endParaRPr lang="pt-BR" b="1" i="1" dirty="0" smtClean="0">
              <a:solidFill>
                <a:srgbClr val="0070C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pt-BR" sz="2400" b="1" i="1" dirty="0" smtClean="0"/>
              <a:t>  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pt-BR" sz="2400" i="1" dirty="0" smtClean="0"/>
              <a:t>Ao identificar o conceito de atividade, </a:t>
            </a:r>
            <a:r>
              <a:rPr lang="pt-BR" sz="2400" i="1" dirty="0" err="1" smtClean="0"/>
              <a:t>Leontiev</a:t>
            </a:r>
            <a:r>
              <a:rPr lang="pt-BR" sz="2400" i="1" dirty="0" smtClean="0"/>
              <a:t>, Especialista em </a:t>
            </a:r>
            <a:r>
              <a:rPr lang="pt-BR" sz="2400" i="1" dirty="0" err="1" smtClean="0"/>
              <a:t>Psicopedagogia</a:t>
            </a:r>
            <a:r>
              <a:rPr lang="pt-BR" sz="2400" i="1" dirty="0" smtClean="0"/>
              <a:t>, afirma que </a:t>
            </a:r>
            <a:r>
              <a:rPr lang="pt-BR" sz="2400" b="1" dirty="0" smtClean="0">
                <a:solidFill>
                  <a:srgbClr val="CC3300"/>
                </a:solidFill>
              </a:rPr>
              <a:t>“por esse termo designamos apenas aqueles processos que, realizando as relações do homem com o mundo, satisfazem uma necessidade especial correspondente a ele”.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i="1" dirty="0" smtClean="0"/>
              <a:t>Citação indireta</a:t>
            </a:r>
            <a:endParaRPr lang="pt-BR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pt-BR" sz="2400" i="1" dirty="0" smtClean="0"/>
              <a:t>Ao identificar o conceito de atividade, </a:t>
            </a:r>
            <a:r>
              <a:rPr lang="pt-BR" sz="2400" i="1" dirty="0" err="1" smtClean="0"/>
              <a:t>Leontiev</a:t>
            </a:r>
            <a:r>
              <a:rPr lang="pt-BR" sz="2400" i="1" dirty="0" smtClean="0"/>
              <a:t>, Especialista em </a:t>
            </a:r>
            <a:r>
              <a:rPr lang="pt-BR" sz="2400" i="1" dirty="0" err="1" smtClean="0"/>
              <a:t>Psicopedagogia</a:t>
            </a:r>
            <a:r>
              <a:rPr lang="pt-BR" sz="2400" i="1" dirty="0" smtClean="0"/>
              <a:t>, afirma que </a:t>
            </a:r>
            <a:r>
              <a:rPr lang="pt-BR" sz="2400" b="1" dirty="0" smtClean="0">
                <a:solidFill>
                  <a:srgbClr val="0070C0"/>
                </a:solidFill>
                <a:latin typeface="Arial Narrow" pitchFamily="34" charset="0"/>
              </a:rPr>
              <a:t>pelo termo mencionado é possível designar apenas aqueles processos relativos às relações do homem com o mundo, e que satisfazem uma necessidade  humana  específica.</a:t>
            </a:r>
            <a:endParaRPr lang="pt-BR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000125"/>
            <a:ext cx="8215313" cy="5132388"/>
          </a:xfrm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just" eaLnBrk="1" hangingPunct="1">
              <a:buFont typeface="Wingdings" pitchFamily="2" charset="2"/>
              <a:buChar char="à"/>
              <a:defRPr/>
            </a:pPr>
            <a:endParaRPr lang="pt-BR" sz="3800" i="1" dirty="0" smtClean="0">
              <a:latin typeface="Arial Narrow" pitchFamily="34" charset="0"/>
              <a:sym typeface="Wingdings" pitchFamily="2" charset="2"/>
            </a:endParaRPr>
          </a:p>
          <a:p>
            <a:pPr algn="just" eaLnBrk="1" hangingPunct="1">
              <a:buFont typeface="Wingdings" pitchFamily="2" charset="2"/>
              <a:buChar char="à"/>
              <a:defRPr/>
            </a:pP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Fundamenta-se nas </a:t>
            </a:r>
            <a:r>
              <a:rPr lang="pt-BR" sz="3200" dirty="0" err="1" smtClean="0">
                <a:latin typeface="Arial Narrow" pitchFamily="34" charset="0"/>
                <a:sym typeface="Wingdings" pitchFamily="2" charset="2"/>
              </a:rPr>
              <a:t>ideias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 voltadas para princípios e valores que são </a:t>
            </a:r>
            <a:r>
              <a:rPr lang="pt-BR" sz="3200" b="1" dirty="0" smtClean="0">
                <a:solidFill>
                  <a:srgbClr val="CC3300"/>
                </a:solidFill>
                <a:latin typeface="Arial Narrow" pitchFamily="34" charset="0"/>
                <a:sym typeface="Wingdings" pitchFamily="2" charset="2"/>
              </a:rPr>
              <a:t>reconhecidamente partilhados pela maioria das pessoas de uma sociedade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.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pt-BR" sz="3600" dirty="0" smtClean="0">
              <a:latin typeface="Arial Narrow" pitchFamily="34" charset="0"/>
              <a:sym typeface="Wingdings" pitchFamily="2" charset="2"/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pt-BR" sz="1200" dirty="0" smtClean="0">
              <a:latin typeface="Arial Narrow" pitchFamily="34" charset="0"/>
              <a:sym typeface="Wingdings" pitchFamily="2" charset="2"/>
            </a:endParaRPr>
          </a:p>
          <a:p>
            <a:pPr algn="just" eaLnBrk="1" hangingPunct="1">
              <a:buFont typeface="Wingdings" pitchFamily="2" charset="2"/>
              <a:buChar char="à"/>
              <a:defRPr/>
            </a:pP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Refere-se a conceitos considerados irrefutáveis, partilhados.</a:t>
            </a:r>
            <a:endParaRPr lang="pt-BR" sz="3200" dirty="0" smtClean="0">
              <a:latin typeface="Arial Narrow" pitchFamily="34" charset="0"/>
            </a:endParaRPr>
          </a:p>
        </p:txBody>
      </p:sp>
      <p:sp>
        <p:nvSpPr>
          <p:cNvPr id="26627" name="CaixaDeTexto 2"/>
          <p:cNvSpPr txBox="1">
            <a:spLocks noChangeArrowheads="1"/>
          </p:cNvSpPr>
          <p:nvPr/>
        </p:nvSpPr>
        <p:spPr bwMode="auto">
          <a:xfrm>
            <a:off x="428625" y="214313"/>
            <a:ext cx="8215313" cy="708025"/>
          </a:xfrm>
          <a:prstGeom prst="rect">
            <a:avLst/>
          </a:prstGeom>
          <a:solidFill>
            <a:srgbClr val="92D050"/>
          </a:solidFill>
          <a:ln w="12700">
            <a:solidFill>
              <a:srgbClr val="00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4000">
                <a:latin typeface="Arial Narrow" pitchFamily="34" charset="0"/>
                <a:sym typeface="Wingdings" pitchFamily="2" charset="2"/>
              </a:rPr>
              <a:t>Argumento com base no senso comum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857375"/>
            <a:ext cx="8643937" cy="4246563"/>
          </a:xfrm>
          <a:solidFill>
            <a:schemeClr val="accent5">
              <a:lumMod val="40000"/>
              <a:lumOff val="60000"/>
            </a:schemeClr>
          </a:solidFill>
          <a:ln w="28575"/>
        </p:spPr>
        <p:txBody>
          <a:bodyPr/>
          <a:lstStyle/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pt-BR" sz="3800" dirty="0" smtClean="0"/>
              <a:t>  </a:t>
            </a:r>
            <a:r>
              <a:rPr lang="pt-BR" sz="4000" dirty="0" smtClean="0">
                <a:latin typeface="Arial Narrow" pitchFamily="34" charset="0"/>
              </a:rPr>
              <a:t>São aqueles fatos que comprovam a tese e confirmam crédito ao texto (dados, estatísticas, pesquisas, informações comprovadamente científicas, ou seja, de fontes sérias).</a:t>
            </a:r>
          </a:p>
        </p:txBody>
      </p:sp>
      <p:sp>
        <p:nvSpPr>
          <p:cNvPr id="27651" name="CaixaDeTexto 2"/>
          <p:cNvSpPr txBox="1">
            <a:spLocks noChangeArrowheads="1"/>
          </p:cNvSpPr>
          <p:nvPr/>
        </p:nvSpPr>
        <p:spPr bwMode="auto">
          <a:xfrm>
            <a:off x="214313" y="285750"/>
            <a:ext cx="8643937" cy="7080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4000">
                <a:solidFill>
                  <a:srgbClr val="002060"/>
                </a:solidFill>
                <a:latin typeface="Arial Narrow" pitchFamily="34" charset="0"/>
              </a:rPr>
              <a:t>Argumento com base em evidências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357313"/>
            <a:ext cx="8429625" cy="5286375"/>
          </a:xfrm>
          <a:solidFill>
            <a:schemeClr val="tx2">
              <a:lumMod val="20000"/>
              <a:lumOff val="80000"/>
            </a:schemeClr>
          </a:solidFill>
          <a:ln w="19050">
            <a:solidFill>
              <a:srgbClr val="99FF99"/>
            </a:solidFill>
          </a:ln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endParaRPr lang="pt-BR" sz="3800" i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algn="just" eaLnBrk="1" hangingPunct="1">
              <a:buFont typeface="Wingdings" pitchFamily="2" charset="2"/>
              <a:buChar char="à"/>
              <a:defRPr/>
            </a:pP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Estabelece uma relação de </a:t>
            </a:r>
            <a:r>
              <a:rPr lang="pt-BR" sz="3200" b="1" dirty="0" smtClean="0">
                <a:solidFill>
                  <a:srgbClr val="C00000"/>
                </a:solidFill>
                <a:latin typeface="Arial Narrow" pitchFamily="34" charset="0"/>
                <a:sym typeface="Wingdings" pitchFamily="2" charset="2"/>
              </a:rPr>
              <a:t>causa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 e </a:t>
            </a:r>
            <a:r>
              <a:rPr lang="pt-BR" sz="3200" b="1" dirty="0" err="1" smtClean="0">
                <a:solidFill>
                  <a:srgbClr val="0070C0"/>
                </a:solidFill>
                <a:latin typeface="Arial Narrow" pitchFamily="34" charset="0"/>
                <a:sym typeface="Wingdings" pitchFamily="2" charset="2"/>
              </a:rPr>
              <a:t>consequência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, para que não se prejudiquem a </a:t>
            </a:r>
            <a:r>
              <a:rPr lang="pt-BR" sz="3200" dirty="0" err="1" smtClean="0">
                <a:latin typeface="Arial Narrow" pitchFamily="34" charset="0"/>
                <a:sym typeface="Wingdings" pitchFamily="2" charset="2"/>
              </a:rPr>
              <a:t>sequência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 ordenada dos parágrafos nem o sentido geral do texto.</a:t>
            </a:r>
          </a:p>
          <a:p>
            <a:pPr algn="just" eaLnBrk="1" hangingPunct="1">
              <a:buFont typeface="Wingdings" pitchFamily="2" charset="2"/>
              <a:buChar char="à"/>
              <a:defRPr/>
            </a:pPr>
            <a:endParaRPr lang="pt-BR" sz="3200" dirty="0" smtClean="0">
              <a:latin typeface="Arial Narrow" pitchFamily="34" charset="0"/>
              <a:sym typeface="Wingdings" pitchFamily="2" charset="2"/>
            </a:endParaRPr>
          </a:p>
          <a:p>
            <a:pPr algn="just" eaLnBrk="1" hangingPunct="1">
              <a:buFont typeface="Wingdings" pitchFamily="2" charset="2"/>
              <a:buChar char="à"/>
              <a:defRPr/>
            </a:pP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Mantém a </a:t>
            </a:r>
            <a:r>
              <a:rPr lang="pt-BR" sz="3200" b="1" dirty="0" smtClean="0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coesão e coerência </a:t>
            </a:r>
            <a:r>
              <a:rPr lang="pt-BR" sz="3200" dirty="0" smtClean="0">
                <a:latin typeface="Arial Narrow" pitchFamily="34" charset="0"/>
                <a:sym typeface="Wingdings" pitchFamily="2" charset="2"/>
              </a:rPr>
              <a:t>entre palavras e entre parágrafos.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3800" dirty="0" smtClean="0"/>
          </a:p>
        </p:txBody>
      </p:sp>
      <p:sp>
        <p:nvSpPr>
          <p:cNvPr id="28675" name="CaixaDeTexto 2"/>
          <p:cNvSpPr txBox="1">
            <a:spLocks noChangeArrowheads="1"/>
          </p:cNvSpPr>
          <p:nvPr/>
        </p:nvSpPr>
        <p:spPr bwMode="auto">
          <a:xfrm>
            <a:off x="714375" y="285750"/>
            <a:ext cx="7715250" cy="677863"/>
          </a:xfrm>
          <a:prstGeom prst="rect">
            <a:avLst/>
          </a:prstGeom>
          <a:solidFill>
            <a:srgbClr val="FFFF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360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Argumento com base no </a:t>
            </a:r>
            <a:r>
              <a:rPr lang="pt-BR" sz="380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raciocínio</a:t>
            </a:r>
            <a:r>
              <a:rPr lang="pt-BR" sz="360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 lógico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229600" cy="928687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pt-BR" sz="4000" smtClean="0">
                <a:solidFill>
                  <a:schemeClr val="tx1"/>
                </a:solidFill>
              </a:rPr>
              <a:t>A IMPORTÂNCIA DOS EXEMPLOS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9FF99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pt-BR" sz="3200" smtClean="0">
                <a:latin typeface="Arial Narrow" pitchFamily="34" charset="0"/>
              </a:rPr>
              <a:t>Os exemplos dão vida ao texto.</a:t>
            </a:r>
          </a:p>
          <a:p>
            <a:pPr algn="just">
              <a:lnSpc>
                <a:spcPct val="90000"/>
              </a:lnSpc>
            </a:pPr>
            <a:r>
              <a:rPr lang="pt-BR" sz="3200" b="1" smtClean="0">
                <a:solidFill>
                  <a:srgbClr val="002060"/>
                </a:solidFill>
                <a:latin typeface="Arial Narrow" pitchFamily="34" charset="0"/>
              </a:rPr>
              <a:t>Esclarecem o raciocínio.</a:t>
            </a:r>
          </a:p>
          <a:p>
            <a:pPr algn="just">
              <a:lnSpc>
                <a:spcPct val="90000"/>
              </a:lnSpc>
            </a:pPr>
            <a:r>
              <a:rPr lang="pt-BR" sz="3200" smtClean="0">
                <a:latin typeface="Arial Narrow" pitchFamily="34" charset="0"/>
              </a:rPr>
              <a:t>Iluminam a compreensão.</a:t>
            </a:r>
          </a:p>
          <a:p>
            <a:pPr algn="just">
              <a:lnSpc>
                <a:spcPct val="90000"/>
              </a:lnSpc>
            </a:pPr>
            <a:r>
              <a:rPr lang="pt-BR" sz="3200" b="1" smtClean="0">
                <a:solidFill>
                  <a:srgbClr val="FF0000"/>
                </a:solidFill>
                <a:latin typeface="Arial Narrow" pitchFamily="34" charset="0"/>
              </a:rPr>
              <a:t>Intensificam o processo de persuasão, expondo as ideias de modo concreto.</a:t>
            </a:r>
          </a:p>
          <a:p>
            <a:pPr algn="just">
              <a:lnSpc>
                <a:spcPct val="90000"/>
              </a:lnSpc>
            </a:pPr>
            <a:r>
              <a:rPr lang="pt-BR" sz="3200" smtClean="0">
                <a:latin typeface="Arial Narrow" pitchFamily="34" charset="0"/>
              </a:rPr>
              <a:t>Não só ilustram o texto, mas levam o leitor a sentir, a pensar, a viver.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785938"/>
            <a:ext cx="8486775" cy="434657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endParaRPr lang="pt-BR" smtClean="0"/>
          </a:p>
          <a:p>
            <a:pPr algn="just">
              <a:lnSpc>
                <a:spcPct val="90000"/>
              </a:lnSpc>
            </a:pPr>
            <a:r>
              <a:rPr lang="pt-BR" smtClean="0"/>
              <a:t>Apresentação do </a:t>
            </a:r>
            <a:r>
              <a:rPr lang="pt-BR" b="1" smtClean="0">
                <a:solidFill>
                  <a:srgbClr val="0070C0"/>
                </a:solidFill>
              </a:rPr>
              <a:t>tema</a:t>
            </a:r>
            <a:r>
              <a:rPr lang="pt-BR" smtClean="0">
                <a:solidFill>
                  <a:srgbClr val="002060"/>
                </a:solidFill>
              </a:rPr>
              <a:t> </a:t>
            </a:r>
            <a:r>
              <a:rPr lang="pt-BR" smtClean="0"/>
              <a:t>e do </a:t>
            </a:r>
            <a:r>
              <a:rPr lang="pt-BR" b="1" smtClean="0">
                <a:solidFill>
                  <a:srgbClr val="C00000"/>
                </a:solidFill>
              </a:rPr>
              <a:t>ponto de vista</a:t>
            </a:r>
            <a:r>
              <a:rPr lang="pt-BR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pt-BR" smtClean="0"/>
              <a:t>Exemplos </a:t>
            </a:r>
            <a:r>
              <a:rPr lang="pt-BR" b="1" smtClean="0">
                <a:solidFill>
                  <a:srgbClr val="00B050"/>
                </a:solidFill>
              </a:rPr>
              <a:t>a, b, c </a:t>
            </a:r>
            <a:r>
              <a:rPr lang="pt-BR" smtClean="0"/>
              <a:t>(do passado, apresentados na sequência).</a:t>
            </a:r>
          </a:p>
          <a:p>
            <a:pPr algn="just">
              <a:lnSpc>
                <a:spcPct val="90000"/>
              </a:lnSpc>
            </a:pPr>
            <a:r>
              <a:rPr lang="pt-BR" smtClean="0"/>
              <a:t>Exemplo </a:t>
            </a:r>
            <a:r>
              <a:rPr lang="pt-BR" b="1" smtClean="0">
                <a:solidFill>
                  <a:srgbClr val="C00000"/>
                </a:solidFill>
              </a:rPr>
              <a:t>d </a:t>
            </a:r>
            <a:r>
              <a:rPr lang="pt-BR" smtClean="0"/>
              <a:t>(do presente).</a:t>
            </a:r>
          </a:p>
          <a:p>
            <a:pPr algn="just">
              <a:lnSpc>
                <a:spcPct val="90000"/>
              </a:lnSpc>
            </a:pPr>
            <a:r>
              <a:rPr lang="pt-BR" smtClean="0"/>
              <a:t>Apresentação </a:t>
            </a:r>
            <a:r>
              <a:rPr lang="pt-BR" b="1" smtClean="0">
                <a:solidFill>
                  <a:srgbClr val="0070C0"/>
                </a:solidFill>
              </a:rPr>
              <a:t>dos porquês</a:t>
            </a:r>
            <a:r>
              <a:rPr lang="pt-BR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pt-BR" b="1" smtClean="0">
                <a:solidFill>
                  <a:srgbClr val="FF0000"/>
                </a:solidFill>
              </a:rPr>
              <a:t>Reafirmação </a:t>
            </a:r>
            <a:r>
              <a:rPr lang="pt-BR" smtClean="0"/>
              <a:t>do ponto de vista.</a:t>
            </a:r>
          </a:p>
          <a:p>
            <a:pPr>
              <a:lnSpc>
                <a:spcPct val="90000"/>
              </a:lnSpc>
            </a:pPr>
            <a:endParaRPr lang="pt-BR" smtClean="0"/>
          </a:p>
        </p:txBody>
      </p:sp>
      <p:sp>
        <p:nvSpPr>
          <p:cNvPr id="30723" name="CaixaDeTexto 2"/>
          <p:cNvSpPr txBox="1">
            <a:spLocks noChangeArrowheads="1"/>
          </p:cNvSpPr>
          <p:nvPr/>
        </p:nvSpPr>
        <p:spPr bwMode="auto">
          <a:xfrm>
            <a:off x="285750" y="214313"/>
            <a:ext cx="8643938" cy="1384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sz="2800">
                <a:latin typeface="Arial Narrow" pitchFamily="34" charset="0"/>
              </a:rPr>
              <a:t>Leia uma proposta de redação da FUVEST e uma dissertação que obteve nota máxima. Observe como o texto foi desenvolvido.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28688"/>
            <a:ext cx="8704263" cy="52038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800" dirty="0"/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800" dirty="0"/>
              <a:t>		Há um conto de H. G. Wells, chamado A terra dos cegos, que narra o esforço de um homem com visão normal para persuadir uma população cega de que ele possui um sentido do qual ela é destituída; fracassa, e afinal a população decide arrancar-lhe os olhos para curá-lo de sua ilusão.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800" dirty="0"/>
          </a:p>
          <a:p>
            <a:pPr algn="just">
              <a:lnSpc>
                <a:spcPct val="90000"/>
              </a:lnSpc>
              <a:defRPr/>
            </a:pPr>
            <a:r>
              <a:rPr lang="pt-BR" sz="2800" b="1" dirty="0">
                <a:solidFill>
                  <a:srgbClr val="0070C0"/>
                </a:solidFill>
                <a:latin typeface="+mj-lt"/>
              </a:rPr>
              <a:t>Discuta a </a:t>
            </a:r>
            <a:r>
              <a:rPr lang="pt-BR" sz="2800" b="1" dirty="0" err="1">
                <a:solidFill>
                  <a:srgbClr val="0070C0"/>
                </a:solidFill>
                <a:latin typeface="+mj-lt"/>
              </a:rPr>
              <a:t>ideia</a:t>
            </a:r>
            <a:r>
              <a:rPr lang="pt-BR" sz="2800" b="1" dirty="0">
                <a:solidFill>
                  <a:srgbClr val="0070C0"/>
                </a:solidFill>
                <a:latin typeface="+mj-lt"/>
              </a:rPr>
              <a:t> central do conto, comparando-a com a do ditado popular “Em terra de cego quem tem um olho é rei”.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pt-BR" sz="2800" b="1" dirty="0">
                <a:solidFill>
                  <a:srgbClr val="FF0000"/>
                </a:solidFill>
                <a:latin typeface="+mj-lt"/>
              </a:rPr>
              <a:t>Em sua opinião essas </a:t>
            </a:r>
            <a:r>
              <a:rPr lang="pt-BR" sz="2800" b="1" dirty="0" err="1">
                <a:solidFill>
                  <a:srgbClr val="FF0000"/>
                </a:solidFill>
                <a:latin typeface="+mj-lt"/>
              </a:rPr>
              <a:t>ideias</a:t>
            </a:r>
            <a:r>
              <a:rPr lang="pt-BR" sz="2800" b="1" dirty="0">
                <a:solidFill>
                  <a:srgbClr val="FF0000"/>
                </a:solidFill>
                <a:latin typeface="+mj-lt"/>
              </a:rPr>
              <a:t> são antagônicas ou você vê um modo de conciliá-las?</a:t>
            </a:r>
          </a:p>
        </p:txBody>
      </p:sp>
      <p:sp>
        <p:nvSpPr>
          <p:cNvPr id="31747" name="CaixaDeTexto 2"/>
          <p:cNvSpPr txBox="1">
            <a:spLocks noChangeArrowheads="1"/>
          </p:cNvSpPr>
          <p:nvPr/>
        </p:nvSpPr>
        <p:spPr bwMode="auto">
          <a:xfrm>
            <a:off x="2428875" y="142875"/>
            <a:ext cx="4286250" cy="590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3600" b="1">
                <a:solidFill>
                  <a:srgbClr val="002060"/>
                </a:solidFill>
                <a:latin typeface="Arial Narrow" pitchFamily="34" charset="0"/>
              </a:rPr>
              <a:t>TERRA DE CEGOS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14313"/>
            <a:ext cx="8704263" cy="642937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1800" dirty="0"/>
              <a:t>A AUDÁCIA DE ENXERGAR À FRENTE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1800" dirty="0"/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1800" dirty="0"/>
              <a:t>		</a:t>
            </a:r>
            <a:r>
              <a:rPr lang="pt-BR" sz="2150" b="1" dirty="0" smtClean="0">
                <a:solidFill>
                  <a:srgbClr val="FF0000"/>
                </a:solidFill>
                <a:latin typeface="Arial Narrow" pitchFamily="34" charset="0"/>
              </a:rPr>
              <a:t>A capacidade de estar à frente de seu tempo quase nunca confere ao seu possuidor alguma vantagem. </a:t>
            </a:r>
            <a:r>
              <a:rPr lang="pt-BR" sz="215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A dureza das sociedades humanas em aceitar certas noções desmente, não raro, o ditado popular que diz que “Em terra de cego quem tem um olho é rei”.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150" dirty="0" smtClean="0">
                <a:latin typeface="Arial Narrow" pitchFamily="34" charset="0"/>
              </a:rPr>
              <a:t>		Exemplos, a história é pródiga em nos apresentar. Sócrates foi obrigado, pela sociedade ateniense, a tomar cicuta, em razão de suas </a:t>
            </a:r>
            <a:r>
              <a:rPr lang="pt-BR" sz="2150" dirty="0" err="1" smtClean="0">
                <a:latin typeface="Arial Narrow" pitchFamily="34" charset="0"/>
              </a:rPr>
              <a:t>ideias</a:t>
            </a:r>
            <a:r>
              <a:rPr lang="pt-BR" sz="2150" dirty="0" smtClean="0">
                <a:latin typeface="Arial Narrow" pitchFamily="34" charset="0"/>
              </a:rPr>
              <a:t>. Giordano Bruno, que concebeu a terra como um simples planeta, tal como sabemos hoje, foi chamado herege e queimado. Darwin debateu-se contra a incompreensão e condenação de suas </a:t>
            </a:r>
            <a:r>
              <a:rPr lang="pt-BR" sz="2150" dirty="0" err="1" smtClean="0">
                <a:latin typeface="Arial Narrow" pitchFamily="34" charset="0"/>
              </a:rPr>
              <a:t>ideias</a:t>
            </a:r>
            <a:r>
              <a:rPr lang="pt-BR" sz="2150" dirty="0" smtClean="0">
                <a:latin typeface="Arial Narrow" pitchFamily="34" charset="0"/>
              </a:rPr>
              <a:t>, mais tarde aceitas.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150" dirty="0" smtClean="0">
                <a:latin typeface="Arial Narrow" pitchFamily="34" charset="0"/>
              </a:rPr>
              <a:t>		Ainda hoje, temos exemplos de procedimentos similares. Oscar Arias, presidente da Costa Rica e prêmio Nobel da Paz, ainda há pouco tempo se debatia contra a sociedade de seu país, que teimava em colocar obstáculos à sua atuação. Em tempo: o mérito de Oscar Arias nem era o de estar à frente de seu tempo, mas simplesmente o de analisar os problemas do presente.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150" dirty="0" smtClean="0">
                <a:latin typeface="Arial Narrow" pitchFamily="34" charset="0"/>
              </a:rPr>
              <a:t>		Esse mal não será curado tão cedo. Isso porque as pessoas que conseguem enxergar à frente apresentam ao homem o que ele odeia desde tempos imemoriais: a necessidade de rever as próprias convicções. </a:t>
            </a:r>
            <a:r>
              <a:rPr lang="pt-BR" sz="2150" b="1" dirty="0" smtClean="0">
                <a:solidFill>
                  <a:srgbClr val="002060"/>
                </a:solidFill>
                <a:latin typeface="Arial Narrow" pitchFamily="34" charset="0"/>
              </a:rPr>
              <a:t>Enquanto esse ódio – ou será medo – não for superado, a humanidade continuará mandando outros “Giordano Bruno” para a fogueira da incompreensão e do isolamento. E, ignorando as pessoas de visão, continuará cega para o futuro e para si mesma.</a:t>
            </a:r>
            <a:endParaRPr lang="pt-BR" sz="215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071563"/>
            <a:ext cx="7572375" cy="5302250"/>
          </a:xfrm>
          <a:solidFill>
            <a:srgbClr val="FFCC99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8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8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2800" b="1" dirty="0" smtClean="0">
                <a:solidFill>
                  <a:srgbClr val="0070C0"/>
                </a:solidFill>
                <a:latin typeface="+mj-lt"/>
              </a:rPr>
              <a:t>Vamos partir do princípio de que escrever é comunicar, é transmitir uma mensagem ao leitor. Portanto, quem quer comunicar e ser bem compreendido precisa ser </a:t>
            </a:r>
            <a:r>
              <a:rPr lang="pt-BR" sz="2800" b="1" dirty="0" smtClean="0">
                <a:solidFill>
                  <a:srgbClr val="FF0000"/>
                </a:solidFill>
                <a:latin typeface="+mj-lt"/>
              </a:rPr>
              <a:t>claro</a:t>
            </a:r>
            <a:r>
              <a:rPr lang="pt-BR" sz="2800" b="1" dirty="0" smtClean="0">
                <a:solidFill>
                  <a:srgbClr val="0070C0"/>
                </a:solidFill>
                <a:latin typeface="+mj-lt"/>
              </a:rPr>
              <a:t>, bem </a:t>
            </a:r>
            <a:r>
              <a:rPr lang="pt-BR" sz="2800" b="1" dirty="0" smtClean="0">
                <a:solidFill>
                  <a:srgbClr val="FF0000"/>
                </a:solidFill>
                <a:latin typeface="+mj-lt"/>
              </a:rPr>
              <a:t>organizado </a:t>
            </a:r>
            <a:r>
              <a:rPr lang="pt-BR" sz="2800" b="1" dirty="0" smtClean="0">
                <a:solidFill>
                  <a:srgbClr val="0070C0"/>
                </a:solidFill>
                <a:latin typeface="+mj-lt"/>
              </a:rPr>
              <a:t>nos seus atos de comunicação.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3"/>
          <p:cNvSpPr txBox="1">
            <a:spLocks noChangeArrowheads="1"/>
          </p:cNvSpPr>
          <p:nvPr/>
        </p:nvSpPr>
        <p:spPr bwMode="auto">
          <a:xfrm>
            <a:off x="285750" y="1143000"/>
            <a:ext cx="8429625" cy="4540250"/>
          </a:xfrm>
          <a:prstGeom prst="rect">
            <a:avLst/>
          </a:prstGeom>
          <a:solidFill>
            <a:srgbClr val="99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endParaRPr lang="pt-BR" sz="5500" b="1">
              <a:solidFill>
                <a:srgbClr val="FF0000"/>
              </a:solidFill>
              <a:latin typeface="Arial Narrow" pitchFamily="34" charset="0"/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3600" b="1" u="sng">
                <a:solidFill>
                  <a:srgbClr val="FF0000"/>
                </a:solidFill>
                <a:latin typeface="Arial Narrow" pitchFamily="34" charset="0"/>
              </a:rPr>
              <a:t>Dissertar</a:t>
            </a:r>
            <a:r>
              <a:rPr lang="pt-BR" sz="3600" b="1">
                <a:latin typeface="Arial Narrow" pitchFamily="34" charset="0"/>
              </a:rPr>
              <a:t> é tratar com desenvolvimento um assunto.</a:t>
            </a:r>
          </a:p>
          <a:p>
            <a:pPr algn="just" eaLnBrk="1" hangingPunct="1">
              <a:spcBef>
                <a:spcPct val="50000"/>
              </a:spcBef>
            </a:pPr>
            <a:endParaRPr lang="pt-BR" sz="3600" b="1">
              <a:latin typeface="Arial Narrow" pitchFamily="34" charset="0"/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3600" b="1">
                <a:latin typeface="Arial Narrow" pitchFamily="34" charset="0"/>
              </a:rPr>
              <a:t> É discorrer sobre</a:t>
            </a:r>
            <a:r>
              <a:rPr lang="pt-BR" sz="3600">
                <a:latin typeface="Arial Narrow" pitchFamily="34" charset="0"/>
              </a:rPr>
              <a:t> um ponto de vista, opinando ou persuadindo.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305800" cy="2071702"/>
          </a:xfrm>
          <a:solidFill>
            <a:srgbClr val="FFFF00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5400" b="1" dirty="0" smtClean="0">
                <a:solidFill>
                  <a:srgbClr val="002060"/>
                </a:solidFill>
              </a:rPr>
              <a:t>ALGUMAS FORMAS DE SE INICIAR UMA DISSERTAÇÃO</a:t>
            </a:r>
            <a:endParaRPr lang="pt-BR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00125"/>
            <a:ext cx="8631238" cy="54530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pt-BR" sz="3600" b="1" dirty="0">
                <a:solidFill>
                  <a:srgbClr val="7030A0"/>
                </a:solidFill>
                <a:latin typeface="Book Antiqua" pitchFamily="18" charset="0"/>
              </a:rPr>
              <a:t>Definição</a:t>
            </a:r>
            <a:r>
              <a:rPr lang="pt-BR" sz="3600" dirty="0">
                <a:latin typeface="Book Antiqua" pitchFamily="18" charset="0"/>
              </a:rPr>
              <a:t>: </a:t>
            </a:r>
            <a:r>
              <a:rPr lang="pt-BR" sz="3600" b="1" dirty="0">
                <a:latin typeface="Book Antiqua" pitchFamily="18" charset="0"/>
              </a:rPr>
              <a:t>Pode-se começar a dissertar fazendo uma </a:t>
            </a:r>
            <a:r>
              <a:rPr lang="pt-BR" sz="3600" b="1" dirty="0">
                <a:solidFill>
                  <a:srgbClr val="C00000"/>
                </a:solidFill>
                <a:latin typeface="Book Antiqua" pitchFamily="18" charset="0"/>
              </a:rPr>
              <a:t>definição do tema</a:t>
            </a:r>
            <a:r>
              <a:rPr lang="pt-BR" sz="3600" b="1" dirty="0">
                <a:latin typeface="Book Antiqua" pitchFamily="18" charset="0"/>
              </a:rPr>
              <a:t>, para atribuir maior </a:t>
            </a:r>
            <a:r>
              <a:rPr lang="pt-BR" sz="3600" b="1" dirty="0">
                <a:solidFill>
                  <a:srgbClr val="002060"/>
                </a:solidFill>
                <a:latin typeface="Book Antiqua" pitchFamily="18" charset="0"/>
              </a:rPr>
              <a:t>clareza e objetividade </a:t>
            </a:r>
            <a:r>
              <a:rPr lang="pt-BR" sz="3600" b="1" dirty="0">
                <a:latin typeface="Book Antiqua" pitchFamily="18" charset="0"/>
              </a:rPr>
              <a:t>ao texto</a:t>
            </a:r>
            <a:r>
              <a:rPr lang="pt-BR" sz="3600" b="1" dirty="0" smtClean="0">
                <a:latin typeface="Book Antiqua" pitchFamily="18" charset="0"/>
              </a:rPr>
              <a:t>.</a:t>
            </a:r>
          </a:p>
          <a:p>
            <a:pPr algn="just">
              <a:lnSpc>
                <a:spcPct val="90000"/>
              </a:lnSpc>
              <a:buFont typeface="Wingdings 2" pitchFamily="18" charset="2"/>
              <a:buNone/>
              <a:defRPr/>
            </a:pPr>
            <a:endParaRPr lang="pt-BR" sz="3600" dirty="0">
              <a:latin typeface="Book Antiqua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>
                <a:latin typeface="Book Antiqua" pitchFamily="18" charset="0"/>
              </a:rPr>
              <a:t>Violência </a:t>
            </a:r>
            <a:r>
              <a:rPr lang="pt-BR" sz="3600" dirty="0" smtClean="0">
                <a:latin typeface="Book Antiqua" pitchFamily="18" charset="0"/>
              </a:rPr>
              <a:t>consiste em...</a:t>
            </a:r>
            <a:endParaRPr lang="pt-BR" sz="3600" dirty="0">
              <a:latin typeface="Book Antiqua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>
                <a:latin typeface="Book Antiqua" pitchFamily="18" charset="0"/>
              </a:rPr>
              <a:t>A violência se caracteriza como....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>
                <a:latin typeface="Book Antiqua" pitchFamily="18" charset="0"/>
              </a:rPr>
              <a:t>Um ato é violento quando...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>
                <a:latin typeface="Book Antiqua" pitchFamily="18" charset="0"/>
              </a:rPr>
              <a:t>Existe violência se...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>
                <a:latin typeface="Book Antiqu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8631238" cy="5656263"/>
          </a:xfrm>
          <a:solidFill>
            <a:srgbClr val="66FF99"/>
          </a:solidFill>
          <a:ln w="19050"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pPr>
              <a:defRPr/>
            </a:pPr>
            <a:endParaRPr lang="pt-BR" dirty="0"/>
          </a:p>
          <a:p>
            <a:pPr>
              <a:buFont typeface="Wingdings 2" pitchFamily="18" charset="2"/>
              <a:buNone/>
              <a:defRPr/>
            </a:pPr>
            <a:endParaRPr lang="pt-BR" dirty="0"/>
          </a:p>
          <a:p>
            <a:pPr algn="just">
              <a:defRPr/>
            </a:pPr>
            <a:r>
              <a:rPr lang="pt-BR" sz="3200" b="1" dirty="0">
                <a:solidFill>
                  <a:srgbClr val="002060"/>
                </a:solidFill>
              </a:rPr>
              <a:t>Comparação</a:t>
            </a:r>
            <a:r>
              <a:rPr lang="pt-BR" sz="3200" dirty="0"/>
              <a:t>: Tem-se também a opção de começar, buscando uma definição do tema por comparação.</a:t>
            </a:r>
          </a:p>
          <a:p>
            <a:pPr>
              <a:buFont typeface="Wingdings" pitchFamily="2" charset="2"/>
              <a:buNone/>
              <a:defRPr/>
            </a:pPr>
            <a:endParaRPr lang="pt-BR" sz="3200" dirty="0"/>
          </a:p>
          <a:p>
            <a:pPr>
              <a:buFont typeface="Wingdings" pitchFamily="2" charset="2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</a:rPr>
              <a:t>Atribui-se  a </a:t>
            </a:r>
            <a:r>
              <a:rPr lang="pt-BR" sz="3200" b="1" dirty="0">
                <a:solidFill>
                  <a:srgbClr val="C00000"/>
                </a:solidFill>
              </a:rPr>
              <a:t>violência </a:t>
            </a:r>
            <a:r>
              <a:rPr lang="pt-BR" sz="3200" b="1" dirty="0" smtClean="0">
                <a:solidFill>
                  <a:srgbClr val="C00000"/>
                </a:solidFill>
              </a:rPr>
              <a:t> </a:t>
            </a:r>
            <a:r>
              <a:rPr lang="pt-BR" sz="3200" b="1" dirty="0">
                <a:solidFill>
                  <a:srgbClr val="C00000"/>
                </a:solidFill>
              </a:rPr>
              <a:t>como...</a:t>
            </a:r>
          </a:p>
          <a:p>
            <a:pPr>
              <a:buFont typeface="Wingdings" pitchFamily="2" charset="2"/>
              <a:buNone/>
              <a:defRPr/>
            </a:pPr>
            <a:r>
              <a:rPr lang="pt-BR" sz="3200" dirty="0"/>
              <a:t>A violência </a:t>
            </a:r>
            <a:r>
              <a:rPr lang="pt-BR" sz="3200" dirty="0" smtClean="0"/>
              <a:t>torna-se </a:t>
            </a:r>
            <a:r>
              <a:rPr lang="pt-BR" sz="3200" dirty="0"/>
              <a:t>semelhante a...</a:t>
            </a:r>
          </a:p>
          <a:p>
            <a:pPr>
              <a:buFont typeface="Wingdings" pitchFamily="2" charset="2"/>
              <a:buNone/>
              <a:defRPr/>
            </a:pPr>
            <a:r>
              <a:rPr lang="pt-BR" sz="3200" b="1" dirty="0">
                <a:solidFill>
                  <a:srgbClr val="7030A0"/>
                </a:solidFill>
              </a:rPr>
              <a:t>A violência parece-se com..., lembra</a:t>
            </a:r>
            <a:r>
              <a:rPr lang="pt-BR" b="1" dirty="0">
                <a:solidFill>
                  <a:srgbClr val="7030A0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28625"/>
            <a:ext cx="8631238" cy="6215063"/>
          </a:xfr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just">
              <a:defRPr/>
            </a:pPr>
            <a:r>
              <a:rPr lang="pt-BR" sz="2800" b="1" dirty="0" smtClean="0">
                <a:solidFill>
                  <a:srgbClr val="002060"/>
                </a:solidFill>
                <a:latin typeface="Book Antiqua" pitchFamily="18" charset="0"/>
              </a:rPr>
              <a:t>Citação</a:t>
            </a:r>
            <a:r>
              <a:rPr lang="pt-BR" sz="2800" dirty="0">
                <a:latin typeface="Book Antiqua" pitchFamily="18" charset="0"/>
              </a:rPr>
              <a:t>: Pode-se ainda iniciar o texto com uma citação relativa ao tema. </a:t>
            </a:r>
            <a:r>
              <a:rPr lang="pt-BR" sz="2800" b="1" dirty="0">
                <a:solidFill>
                  <a:srgbClr val="002060"/>
                </a:solidFill>
                <a:latin typeface="Book Antiqua" pitchFamily="18" charset="0"/>
              </a:rPr>
              <a:t>Uma frase interessante, um verso, um fragmento...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pt-BR" sz="2800" dirty="0">
                <a:latin typeface="Book Antiqua" pitchFamily="18" charset="0"/>
              </a:rPr>
              <a:t>		</a:t>
            </a:r>
            <a:endParaRPr lang="pt-BR" sz="2800" dirty="0" smtClean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pt-BR" sz="2800" dirty="0" smtClean="0">
                <a:latin typeface="Book Antiqua" pitchFamily="18" charset="0"/>
              </a:rPr>
              <a:t>O </a:t>
            </a:r>
            <a:r>
              <a:rPr lang="pt-BR" sz="2800" dirty="0">
                <a:latin typeface="Book Antiqua" pitchFamily="18" charset="0"/>
              </a:rPr>
              <a:t>ideal é que a citação seja feita do modo clássico: </a:t>
            </a:r>
            <a:r>
              <a:rPr lang="pt-BR" sz="2800" b="1" dirty="0">
                <a:solidFill>
                  <a:srgbClr val="C00000"/>
                </a:solidFill>
                <a:latin typeface="Book Antiqua" pitchFamily="18" charset="0"/>
              </a:rPr>
              <a:t>entre aspas</a:t>
            </a:r>
            <a:r>
              <a:rPr lang="pt-BR" sz="2800" dirty="0">
                <a:latin typeface="Book Antiqua" pitchFamily="18" charset="0"/>
              </a:rPr>
              <a:t>, reproduzindo </a:t>
            </a:r>
            <a:r>
              <a:rPr lang="pt-BR" sz="2800" b="1" dirty="0">
                <a:solidFill>
                  <a:srgbClr val="002060"/>
                </a:solidFill>
                <a:latin typeface="Book Antiqua" pitchFamily="18" charset="0"/>
              </a:rPr>
              <a:t>exatamente as palavras do autor </a:t>
            </a:r>
            <a:r>
              <a:rPr lang="pt-BR" sz="2800" dirty="0">
                <a:latin typeface="Book Antiqua" pitchFamily="18" charset="0"/>
              </a:rPr>
              <a:t>e com indicação </a:t>
            </a:r>
            <a:r>
              <a:rPr lang="pt-BR" sz="2800" b="1" dirty="0">
                <a:solidFill>
                  <a:srgbClr val="C00000"/>
                </a:solidFill>
                <a:latin typeface="Book Antiqua" pitchFamily="18" charset="0"/>
              </a:rPr>
              <a:t>da fonte de onde foi retirada</a:t>
            </a:r>
            <a:r>
              <a:rPr lang="pt-BR" sz="2800" dirty="0">
                <a:latin typeface="Book Antiqua" pitchFamily="18" charset="0"/>
              </a:rPr>
              <a:t>. </a:t>
            </a:r>
            <a:endParaRPr lang="pt-BR" sz="2800" dirty="0" smtClean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endParaRPr lang="pt-BR" sz="2800" dirty="0" smtClean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pt-BR" sz="2800" dirty="0" smtClean="0">
                <a:latin typeface="Book Antiqua" pitchFamily="18" charset="0"/>
              </a:rPr>
              <a:t>Em </a:t>
            </a:r>
            <a:r>
              <a:rPr lang="pt-BR" sz="2800" dirty="0">
                <a:latin typeface="Book Antiqua" pitchFamily="18" charset="0"/>
              </a:rPr>
              <a:t>seguida, faz-se uma pequena análise, um breve comentário a respeito da opinião citada, expondo, ao mesmo tempo, </a:t>
            </a:r>
            <a:r>
              <a:rPr lang="pt-BR" sz="2800" dirty="0" smtClean="0">
                <a:latin typeface="Book Antiqua" pitchFamily="18" charset="0"/>
              </a:rPr>
              <a:t>o seu ponto </a:t>
            </a:r>
            <a:r>
              <a:rPr lang="pt-BR" sz="2800" dirty="0">
                <a:latin typeface="Book Antiqua" pitchFamily="18" charset="0"/>
              </a:rPr>
              <a:t>de vista sobre o assunto.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631238" cy="5727700"/>
          </a:xfrm>
          <a:solidFill>
            <a:schemeClr val="bg1"/>
          </a:solidFill>
          <a:ln w="19050">
            <a:solidFill>
              <a:srgbClr val="FFC0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BR" b="1" smtClean="0">
                <a:solidFill>
                  <a:srgbClr val="0070C0"/>
                </a:solidFill>
                <a:latin typeface="Arial Narrow" pitchFamily="34" charset="0"/>
              </a:rPr>
              <a:t>Histórico</a:t>
            </a:r>
            <a:r>
              <a:rPr lang="pt-BR" smtClean="0">
                <a:solidFill>
                  <a:srgbClr val="0070C0"/>
                </a:solidFill>
                <a:latin typeface="Arial Narrow" pitchFamily="34" charset="0"/>
              </a:rPr>
              <a:t>:</a:t>
            </a:r>
            <a:r>
              <a:rPr lang="pt-BR" b="1" smtClean="0">
                <a:solidFill>
                  <a:srgbClr val="002060"/>
                </a:solidFill>
                <a:latin typeface="Arial Narrow" pitchFamily="34" charset="0"/>
              </a:rPr>
              <a:t> no início do texto pode fazer um histórico, uma explanação rápida do tema através dos tempos, dando ao tema uma abordagem temporal.</a:t>
            </a:r>
          </a:p>
          <a:p>
            <a:pPr algn="just">
              <a:lnSpc>
                <a:spcPct val="150000"/>
              </a:lnSpc>
            </a:pPr>
            <a:endParaRPr lang="pt-BR" smtClean="0">
              <a:latin typeface="Arial Narrow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pt-BR" smtClean="0">
                <a:latin typeface="Arial Narrow" pitchFamily="34" charset="0"/>
              </a:rPr>
              <a:t>		</a:t>
            </a:r>
            <a:r>
              <a:rPr lang="pt-BR" b="1" smtClean="0">
                <a:solidFill>
                  <a:srgbClr val="C00000"/>
                </a:solidFill>
                <a:latin typeface="Arial Narrow" pitchFamily="34" charset="0"/>
              </a:rPr>
              <a:t>Antes, a violência era “X”; agora é...</a:t>
            </a: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pt-BR" smtClean="0">
                <a:latin typeface="Arial Narrow" pitchFamily="34" charset="0"/>
              </a:rPr>
              <a:t>		</a:t>
            </a:r>
            <a:r>
              <a:rPr lang="pt-BR" b="1" smtClean="0">
                <a:solidFill>
                  <a:srgbClr val="002060"/>
                </a:solidFill>
                <a:latin typeface="Arial Narrow" pitchFamily="34" charset="0"/>
              </a:rPr>
              <a:t>Ontem, a violência era “X”; hoje é “Y”; amanhã será...</a:t>
            </a: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endParaRPr lang="pt-BR" smtClean="0">
              <a:latin typeface="Arial Narrow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pt-BR" smtClean="0">
                <a:latin typeface="Arial Narrow" pitchFamily="34" charset="0"/>
              </a:rPr>
              <a:t>	</a:t>
            </a:r>
            <a:r>
              <a:rPr lang="pt-BR" b="1" smtClean="0">
                <a:solidFill>
                  <a:srgbClr val="C00000"/>
                </a:solidFill>
                <a:latin typeface="Arial Narrow" pitchFamily="34" charset="0"/>
              </a:rPr>
              <a:t>Depois do </a:t>
            </a:r>
            <a:r>
              <a:rPr lang="pt-BR" b="1" smtClean="0">
                <a:solidFill>
                  <a:srgbClr val="0070C0"/>
                </a:solidFill>
                <a:latin typeface="Arial Narrow" pitchFamily="34" charset="0"/>
              </a:rPr>
              <a:t>histórico</a:t>
            </a:r>
            <a:r>
              <a:rPr lang="pt-BR" b="1" smtClean="0">
                <a:solidFill>
                  <a:srgbClr val="C00000"/>
                </a:solidFill>
                <a:latin typeface="Arial Narrow" pitchFamily="34" charset="0"/>
              </a:rPr>
              <a:t>, apresenta-se a </a:t>
            </a:r>
            <a:r>
              <a:rPr lang="pt-BR" b="1" smtClean="0">
                <a:solidFill>
                  <a:srgbClr val="7030A0"/>
                </a:solidFill>
                <a:latin typeface="Arial Narrow" pitchFamily="34" charset="0"/>
              </a:rPr>
              <a:t>IDEIA CENTRAL</a:t>
            </a:r>
            <a:r>
              <a:rPr lang="pt-BR" b="1" smtClean="0">
                <a:solidFill>
                  <a:srgbClr val="C00000"/>
                </a:solidFill>
                <a:latin typeface="Arial Narrow" pitchFamily="34" charset="0"/>
              </a:rPr>
              <a:t> e inicia-se a argumentação.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04263" cy="5656263"/>
          </a:xfrm>
          <a:solidFill>
            <a:schemeClr val="accent1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/>
          <a:lstStyle/>
          <a:p>
            <a:pPr algn="just">
              <a:defRPr/>
            </a:pPr>
            <a:endParaRPr lang="pt-BR" b="1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r>
              <a:rPr lang="pt-BR" b="1" dirty="0" smtClean="0">
                <a:solidFill>
                  <a:srgbClr val="002060"/>
                </a:solidFill>
              </a:rPr>
              <a:t>Exemplo</a:t>
            </a:r>
            <a:r>
              <a:rPr lang="pt-BR" dirty="0"/>
              <a:t>: Pode-se também escolher um </a:t>
            </a:r>
            <a:r>
              <a:rPr lang="pt-BR" b="1" dirty="0">
                <a:solidFill>
                  <a:srgbClr val="C00000"/>
                </a:solidFill>
              </a:rPr>
              <a:t>fato-exemplo expressivo</a:t>
            </a:r>
            <a:r>
              <a:rPr lang="pt-BR" dirty="0"/>
              <a:t> para iniciar o texto. Em seguida, </a:t>
            </a:r>
            <a:r>
              <a:rPr lang="pt-BR" dirty="0" smtClean="0"/>
              <a:t>faz-se </a:t>
            </a:r>
            <a:r>
              <a:rPr lang="pt-BR" dirty="0"/>
              <a:t>uma análise interpretativa desse exemplo – que poderá ou não ser retomado mais adiante – , revelando nossa visão sobre o tema</a:t>
            </a:r>
            <a:r>
              <a:rPr lang="pt-BR" dirty="0" smtClean="0"/>
              <a:t>.</a:t>
            </a:r>
          </a:p>
          <a:p>
            <a:pPr algn="just">
              <a:buFont typeface="Wingdings 2" pitchFamily="18" charset="2"/>
              <a:buNone/>
              <a:defRPr/>
            </a:pPr>
            <a:endParaRPr lang="pt-BR" dirty="0"/>
          </a:p>
          <a:p>
            <a:pPr algn="just">
              <a:buFont typeface="Wingdings" pitchFamily="2" charset="2"/>
              <a:buNone/>
              <a:defRPr/>
            </a:pPr>
            <a:r>
              <a:rPr lang="pt-BR" dirty="0"/>
              <a:t>	Iniciar uma dissertação a partir de um exemplo dá concretude e </a:t>
            </a:r>
            <a:r>
              <a:rPr lang="pt-BR" b="1" dirty="0"/>
              <a:t>comunicabilidade</a:t>
            </a:r>
            <a:r>
              <a:rPr lang="pt-BR" dirty="0"/>
              <a:t> ao texto.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57250"/>
            <a:ext cx="8704263" cy="5275263"/>
          </a:xfrm>
          <a:solidFill>
            <a:srgbClr val="99FF99"/>
          </a:solidFill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pt-BR" sz="2800" b="1" smtClean="0">
                <a:solidFill>
                  <a:srgbClr val="002060"/>
                </a:solidFill>
              </a:rPr>
              <a:t>Estatística:</a:t>
            </a:r>
            <a:r>
              <a:rPr lang="pt-BR" sz="2800" smtClean="0"/>
              <a:t> Pode-se começar a redação pela apresentação de um dado estatístico esclarecedor sobre o tema. O procedimento é praticamente idêntico ao de iniciar o texto pela exemplificação.</a:t>
            </a:r>
          </a:p>
          <a:p>
            <a:pPr algn="just">
              <a:lnSpc>
                <a:spcPct val="90000"/>
              </a:lnSpc>
              <a:buFont typeface="Wingdings 2" pitchFamily="18" charset="2"/>
              <a:buNone/>
            </a:pPr>
            <a:endParaRPr lang="pt-BR" sz="2800" smtClean="0"/>
          </a:p>
          <a:p>
            <a:pPr algn="just">
              <a:lnSpc>
                <a:spcPct val="90000"/>
              </a:lnSpc>
            </a:pPr>
            <a:r>
              <a:rPr lang="pt-BR" sz="2800" b="1" smtClean="0">
                <a:solidFill>
                  <a:srgbClr val="002060"/>
                </a:solidFill>
              </a:rPr>
              <a:t>Resumo:</a:t>
            </a:r>
            <a:r>
              <a:rPr lang="pt-BR" sz="2800" smtClean="0"/>
              <a:t> Um resumo daquilo que se pensa sobre o assunto da redação é uma das possibilidades de início. O começo da dissertação funcionaria, assim, como uma espécie de índice, de sumário do texto, em que se apresentaria de modo sintético o tema, o ponto de vista e a argumentação</a:t>
            </a:r>
            <a:r>
              <a:rPr 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4313" y="428625"/>
            <a:ext cx="8715375" cy="20621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800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   </a:t>
            </a:r>
            <a:r>
              <a:rPr lang="pt-BR" sz="2500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É possível afirmar que, desde 2004, alguns eleitores desinformados vêm sendo confundidos, principalmente, por causa de falsos e-mails que circulam pela Internet. Essas mensagens, de autoria desconhecida, transmitem uma informação incorreta sobre o voto nulo e acabam convencendo os cidadãos insatisfeitos com os políticos a anular seu voto.</a:t>
            </a:r>
            <a:endParaRPr lang="pt-BR" sz="25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313" y="2857500"/>
            <a:ext cx="8715375" cy="3416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    </a:t>
            </a:r>
            <a:r>
              <a:rPr lang="pt-BR" sz="2400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Porém muitos eleitores não sabem que o único voto capaz de anular a eleição é o voto que é anulado decorrente de algum acontecimento que prejudica o processo eleitoral, como, por exemplo, a falsificação de votos, a compra de votos ou o furto de urnas. </a:t>
            </a:r>
          </a:p>
          <a:p>
            <a:pPr algn="just">
              <a:defRPr/>
            </a:pPr>
            <a:endParaRPr lang="pt-BR" sz="2400" dirty="0">
              <a:solidFill>
                <a:srgbClr val="002060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>
              <a:defRPr/>
            </a:pPr>
            <a:r>
              <a:rPr lang="pt-BR" sz="2400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   Assim, o voto nulo é apenas uma manifestação direta da pessoa que vota, muitas vezes, pensando que pode anular a eleição e ter, como </a:t>
            </a:r>
            <a:r>
              <a:rPr lang="pt-BR" sz="2400" dirty="0" err="1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consequência</a:t>
            </a:r>
            <a:r>
              <a:rPr lang="pt-BR" sz="2400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, a substituição dos candidatos, sendo aparentemente algo vantajoso.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2875" y="214313"/>
            <a:ext cx="8786813" cy="33004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92D050"/>
            </a:solidFill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2300" dirty="0">
                <a:latin typeface="Arial Narrow" pitchFamily="34" charset="0"/>
                <a:cs typeface="Times New Roman" pitchFamily="18" charset="0"/>
              </a:rPr>
              <a:t>         Então, em alguns casos, quando uma pessoa vota nulo, visando a provocar uma nova eleição, ela está sendo, muitas vezes, enganada por falsas informações que recebeu na Internet ou que ouviu de alguém, o que faz com que o eleitor desperdice um dos nossos direitos mais valiosos, o direito de escolher um candidato para representá-lo politicamente.</a:t>
            </a:r>
          </a:p>
          <a:p>
            <a:pPr algn="just">
              <a:defRPr/>
            </a:pPr>
            <a:r>
              <a:rPr lang="pt-BR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</a:br>
            <a:endParaRPr lang="pt-BR" dirty="0">
              <a:latin typeface="Arial Narrow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2875" y="3500438"/>
            <a:ext cx="8786813" cy="29781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pt-BR" sz="2500" dirty="0">
                <a:latin typeface="Arial Narrow" pitchFamily="34" charset="0"/>
                <a:cs typeface="Times New Roman" pitchFamily="18" charset="0"/>
              </a:rPr>
              <a:t>Assim, antes de uma pessoa votar, além de pensar qual será o melhor candidato para votar, deve ter o cuidado de não se enganar com informações incorretas , procurando sempre confirmar essas informações  e verificar se as fontes são confiáveis, pois, assim,  os eleitores estarão valorizando o seu voto.</a:t>
            </a:r>
            <a:endParaRPr lang="pt-BR" sz="2500" dirty="0">
              <a:latin typeface="Arial Narrow" pitchFamily="34" charset="0"/>
            </a:endParaRPr>
          </a:p>
        </p:txBody>
      </p:sp>
      <p:sp>
        <p:nvSpPr>
          <p:cNvPr id="43012" name="CaixaDeTexto 3"/>
          <p:cNvSpPr txBox="1">
            <a:spLocks noChangeArrowheads="1"/>
          </p:cNvSpPr>
          <p:nvPr/>
        </p:nvSpPr>
        <p:spPr bwMode="auto">
          <a:xfrm>
            <a:off x="3000375" y="6467475"/>
            <a:ext cx="571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pt-BR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Redação de um aluno do Ensino Médio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85750"/>
            <a:ext cx="8229600" cy="1285875"/>
          </a:xfrm>
          <a:solidFill>
            <a:srgbClr val="FFFF00"/>
          </a:solidFill>
        </p:spPr>
        <p:txBody>
          <a:bodyPr/>
          <a:lstStyle/>
          <a:p>
            <a:r>
              <a:rPr lang="pt-BR" smtClean="0"/>
              <a:t>     </a:t>
            </a:r>
            <a:r>
              <a:rPr lang="pt-BR" b="1" smtClean="0"/>
              <a:t>A linguagem dissertativa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r>
              <a:rPr lang="pt-BR" sz="2400" dirty="0">
                <a:latin typeface="+mj-lt"/>
              </a:rPr>
              <a:t>Adequação: A redação deve obedecer à norma culta escrita, evitando-se </a:t>
            </a:r>
            <a:r>
              <a:rPr lang="pt-BR" sz="2400" b="1" dirty="0">
                <a:solidFill>
                  <a:srgbClr val="0070C0"/>
                </a:solidFill>
                <a:latin typeface="+mj-lt"/>
              </a:rPr>
              <a:t>repetições inexpressivas</a:t>
            </a:r>
            <a:r>
              <a:rPr lang="pt-BR" sz="2400" dirty="0">
                <a:latin typeface="+mj-lt"/>
              </a:rPr>
              <a:t>, </a:t>
            </a:r>
            <a:r>
              <a:rPr lang="pt-BR" sz="2400" b="1" dirty="0">
                <a:solidFill>
                  <a:srgbClr val="C00000"/>
                </a:solidFill>
                <a:latin typeface="+mj-lt"/>
              </a:rPr>
              <a:t>gírias</a:t>
            </a:r>
            <a:r>
              <a:rPr lang="pt-BR" sz="2400" dirty="0">
                <a:latin typeface="+mj-lt"/>
              </a:rPr>
              <a:t>, </a:t>
            </a:r>
            <a:r>
              <a:rPr lang="pt-BR" sz="2400" b="1" dirty="0">
                <a:solidFill>
                  <a:srgbClr val="00B050"/>
                </a:solidFill>
                <a:latin typeface="+mj-lt"/>
              </a:rPr>
              <a:t>vocabulário impreciso</a:t>
            </a:r>
            <a:r>
              <a:rPr lang="pt-BR" sz="2400" b="1" dirty="0" smtClean="0">
                <a:solidFill>
                  <a:srgbClr val="00B050"/>
                </a:solidFill>
                <a:latin typeface="+mj-lt"/>
              </a:rPr>
              <a:t>...</a:t>
            </a:r>
          </a:p>
          <a:p>
            <a:pPr algn="just">
              <a:buFont typeface="Wingdings 2" pitchFamily="18" charset="2"/>
              <a:buNone/>
              <a:defRPr/>
            </a:pPr>
            <a:endParaRPr lang="pt-BR" sz="2400" dirty="0"/>
          </a:p>
          <a:p>
            <a:pPr algn="just">
              <a:defRPr/>
            </a:pPr>
            <a:r>
              <a:rPr lang="pt-BR" sz="2400" dirty="0"/>
              <a:t>Clareza: Deve-se evitar </a:t>
            </a:r>
            <a:r>
              <a:rPr lang="pt-BR" sz="2400" dirty="0" smtClean="0"/>
              <a:t> </a:t>
            </a:r>
            <a:r>
              <a:rPr lang="pt-BR" sz="2400" dirty="0" err="1" smtClean="0"/>
              <a:t>ambiguidade</a:t>
            </a:r>
            <a:r>
              <a:rPr lang="pt-BR" sz="2400" dirty="0" smtClean="0"/>
              <a:t> </a:t>
            </a:r>
            <a:r>
              <a:rPr lang="pt-BR" sz="2400" dirty="0"/>
              <a:t>e obscuridade.</a:t>
            </a:r>
          </a:p>
          <a:p>
            <a:pPr algn="just">
              <a:defRPr/>
            </a:pPr>
            <a:r>
              <a:rPr lang="pt-BR" sz="2400" dirty="0"/>
              <a:t>Concisão: Evitar redundâncias, prolixidade.</a:t>
            </a:r>
          </a:p>
          <a:p>
            <a:pPr algn="just">
              <a:defRPr/>
            </a:pPr>
            <a:r>
              <a:rPr lang="pt-BR" sz="2400" dirty="0"/>
              <a:t>Coesão: Evitar frases e períodos desconexos.</a:t>
            </a:r>
          </a:p>
          <a:p>
            <a:pPr algn="just">
              <a:defRPr/>
            </a:pPr>
            <a:r>
              <a:rPr lang="pt-BR" sz="2400" dirty="0"/>
              <a:t>Expressividade: Evitar </a:t>
            </a:r>
            <a:r>
              <a:rPr lang="pt-BR" sz="2400" dirty="0" smtClean="0"/>
              <a:t> as </a:t>
            </a:r>
            <a:r>
              <a:rPr lang="pt-BR" sz="2400" dirty="0"/>
              <a:t>frases feitas e os lugares-comuns.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214438"/>
            <a:ext cx="8429625" cy="5286375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rgbClr val="92D050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800" dirty="0" smtClean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pt-BR" sz="2800" b="1" dirty="0" smtClean="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procuramos justificativas</a:t>
            </a:r>
            <a:r>
              <a:rPr lang="pt-BR" sz="2800" b="1" dirty="0" smtClean="0">
                <a:solidFill>
                  <a:srgbClr val="002060"/>
                </a:solidFill>
                <a:latin typeface="Arial Narrow" pitchFamily="34" charset="0"/>
              </a:rPr>
              <a:t>: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  <a:sym typeface="Wingdings" pitchFamily="2" charset="2"/>
              </a:rPr>
              <a:t>para a elevação dos preços;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para o aumento da violência;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para o desemprego.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800" b="1" dirty="0" smtClean="0">
                <a:solidFill>
                  <a:srgbClr val="C00000"/>
                </a:solidFill>
                <a:latin typeface="Arial Narrow" pitchFamily="34" charset="0"/>
                <a:sym typeface="Wingdings" pitchFamily="2" charset="2"/>
              </a:rPr>
              <a:t></a:t>
            </a:r>
            <a:r>
              <a:rPr lang="pt-BR" sz="2800" b="1" dirty="0" smtClean="0">
                <a:solidFill>
                  <a:srgbClr val="C00000"/>
                </a:solidFill>
                <a:latin typeface="Arial Narrow" pitchFamily="34" charset="0"/>
              </a:rPr>
              <a:t> estamos preocupados com: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os descasos com a Amazônia;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as guerras;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a AIDS;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dirty="0" smtClean="0">
                <a:latin typeface="Arial Narrow" pitchFamily="34" charset="0"/>
              </a:rPr>
              <a:t>a natureza: a poluição, os desmatamentos, o aquecimento global, etc.</a:t>
            </a:r>
          </a:p>
        </p:txBody>
      </p:sp>
      <p:sp>
        <p:nvSpPr>
          <p:cNvPr id="8195" name="CaixaDeTexto 2"/>
          <p:cNvSpPr txBox="1">
            <a:spLocks noChangeArrowheads="1"/>
          </p:cNvSpPr>
          <p:nvPr/>
        </p:nvSpPr>
        <p:spPr bwMode="auto">
          <a:xfrm>
            <a:off x="428625" y="142875"/>
            <a:ext cx="8501063" cy="954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sz="2700" b="1">
                <a:solidFill>
                  <a:srgbClr val="002060"/>
                </a:solidFill>
              </a:rPr>
              <a:t>DISSERTAR</a:t>
            </a:r>
            <a:r>
              <a:rPr lang="pt-BR" sz="2700" b="1">
                <a:solidFill>
                  <a:srgbClr val="FF0000"/>
                </a:solidFill>
              </a:rPr>
              <a:t> é um ato que desenvolvemos todos os dias, quando</a:t>
            </a:r>
            <a:r>
              <a:rPr lang="pt-BR" sz="2700" b="1">
                <a:solidFill>
                  <a:srgbClr val="FF0000"/>
                </a:solidFill>
                <a:sym typeface="Wingdings" pitchFamily="2" charset="2"/>
              </a:rPr>
              <a:t>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14313"/>
            <a:ext cx="8286750" cy="6383337"/>
          </a:xfrm>
          <a:solidFill>
            <a:srgbClr val="FFFF00"/>
          </a:solidFill>
          <a:ln w="12700">
            <a:solidFill>
              <a:srgbClr val="00B050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2800" b="1" u="sng" dirty="0" smtClean="0">
                <a:latin typeface="Arial Narrow" pitchFamily="34" charset="0"/>
                <a:sym typeface="Wingdings" pitchFamily="2" charset="2"/>
              </a:rPr>
              <a:t>Defendemos nossos pontos de vista em relação: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pt-BR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b="1" dirty="0" smtClean="0">
                <a:solidFill>
                  <a:srgbClr val="0070C0"/>
                </a:solidFill>
                <a:latin typeface="Arial Narrow" pitchFamily="34" charset="0"/>
                <a:sym typeface="Wingdings" pitchFamily="2" charset="2"/>
              </a:rPr>
              <a:t>à nossa liberdade;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dirty="0" smtClean="0">
                <a:latin typeface="Arial Narrow" pitchFamily="34" charset="0"/>
                <a:sym typeface="Wingdings" pitchFamily="2" charset="2"/>
              </a:rPr>
              <a:t>ao futebol;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b="1" dirty="0" smtClean="0">
                <a:solidFill>
                  <a:srgbClr val="C00000"/>
                </a:solidFill>
                <a:latin typeface="Arial Narrow" pitchFamily="34" charset="0"/>
                <a:sym typeface="Wingdings" pitchFamily="2" charset="2"/>
              </a:rPr>
              <a:t>à música;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dirty="0" smtClean="0">
                <a:latin typeface="Arial Narrow" pitchFamily="34" charset="0"/>
                <a:sym typeface="Wingdings" pitchFamily="2" charset="2"/>
              </a:rPr>
              <a:t>ao aborto;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en-US" sz="3600" dirty="0" err="1" smtClean="0">
                <a:latin typeface="Arial Narrow" pitchFamily="34" charset="0"/>
                <a:sym typeface="Wingdings" pitchFamily="2" charset="2"/>
              </a:rPr>
              <a:t>às</a:t>
            </a:r>
            <a:r>
              <a:rPr lang="en-US" sz="3600" dirty="0" smtClean="0">
                <a:latin typeface="Arial Narrow" pitchFamily="34" charset="0"/>
                <a:sym typeface="Wingdings" pitchFamily="2" charset="2"/>
              </a:rPr>
              <a:t> </a:t>
            </a:r>
            <a:r>
              <a:rPr lang="en-US" sz="3600" dirty="0" err="1" smtClean="0">
                <a:latin typeface="Arial Narrow" pitchFamily="34" charset="0"/>
                <a:sym typeface="Wingdings" pitchFamily="2" charset="2"/>
              </a:rPr>
              <a:t>minorias</a:t>
            </a:r>
            <a:r>
              <a:rPr lang="en-US" sz="3600" dirty="0" smtClean="0">
                <a:latin typeface="Arial Narrow" pitchFamily="34" charset="0"/>
                <a:sym typeface="Wingdings" pitchFamily="2" charset="2"/>
              </a:rPr>
              <a:t>;</a:t>
            </a:r>
            <a:endParaRPr lang="pt-BR" sz="3600" dirty="0" smtClean="0">
              <a:latin typeface="Arial Narrow" pitchFamily="34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b="1" dirty="0" smtClean="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às injustiças sociais;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dirty="0" smtClean="0">
                <a:latin typeface="Arial Narrow" pitchFamily="34" charset="0"/>
                <a:sym typeface="Wingdings" pitchFamily="2" charset="2"/>
              </a:rPr>
              <a:t>ao avanço da tecnologia;</a:t>
            </a:r>
          </a:p>
          <a:p>
            <a:pPr eaLnBrk="1" hangingPunct="1">
              <a:buFont typeface="Wingdings" pitchFamily="2" charset="2"/>
              <a:buChar char="à"/>
              <a:defRPr/>
            </a:pPr>
            <a:r>
              <a:rPr lang="pt-BR" sz="3600" b="1" dirty="0" smtClean="0">
                <a:solidFill>
                  <a:srgbClr val="002060"/>
                </a:solidFill>
                <a:latin typeface="Arial Narrow" pitchFamily="34" charset="0"/>
                <a:sym typeface="Wingdings" pitchFamily="2" charset="2"/>
              </a:rPr>
              <a:t>à genética.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2214563"/>
            <a:ext cx="8786813" cy="4357687"/>
          </a:xfrm>
          <a:solidFill>
            <a:schemeClr val="bg1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2800" b="1" dirty="0" smtClean="0">
                <a:solidFill>
                  <a:srgbClr val="0070C0"/>
                </a:solidFill>
                <a:latin typeface="Arial Narrow" pitchFamily="34" charset="0"/>
              </a:rPr>
              <a:t>O TEXTO DISSERTATIVO </a:t>
            </a:r>
            <a:r>
              <a:rPr lang="pt-BR" sz="2800" b="1" dirty="0" smtClean="0">
                <a:solidFill>
                  <a:srgbClr val="FF0000"/>
                </a:solidFill>
                <a:latin typeface="Arial Narrow" pitchFamily="34" charset="0"/>
              </a:rPr>
              <a:t>é aquele que expressa uma TESE (um ponto de vista) </a:t>
            </a:r>
            <a:r>
              <a:rPr lang="pt-B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sobre determinado </a:t>
            </a:r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ASSUNTO</a:t>
            </a:r>
            <a:r>
              <a:rPr lang="pt-B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apoiada em </a:t>
            </a:r>
            <a:r>
              <a:rPr lang="pt-B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dados,</a:t>
            </a:r>
            <a:r>
              <a:rPr lang="pt-B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fatos</a:t>
            </a:r>
            <a:r>
              <a:rPr lang="pt-B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(exemplos), </a:t>
            </a:r>
            <a:r>
              <a:rPr lang="pt-BR" sz="2800" b="1" dirty="0" smtClean="0">
                <a:solidFill>
                  <a:srgbClr val="C00000"/>
                </a:solidFill>
                <a:latin typeface="Arial Narrow" pitchFamily="34" charset="0"/>
              </a:rPr>
              <a:t>fundamentações</a:t>
            </a:r>
            <a:r>
              <a:rPr lang="pt-B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; </a:t>
            </a:r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enfim, em ARGUMENTOS (informações que comprovem sua tese).</a:t>
            </a:r>
          </a:p>
        </p:txBody>
      </p:sp>
      <p:sp>
        <p:nvSpPr>
          <p:cNvPr id="10243" name="CaixaDeTexto 2"/>
          <p:cNvSpPr txBox="1">
            <a:spLocks noChangeArrowheads="1"/>
          </p:cNvSpPr>
          <p:nvPr/>
        </p:nvSpPr>
        <p:spPr bwMode="auto">
          <a:xfrm>
            <a:off x="214313" y="142875"/>
            <a:ext cx="8715375" cy="1878013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sz="2900" b="1" dirty="0">
                <a:latin typeface="Arial Narrow" pitchFamily="34" charset="0"/>
              </a:rPr>
              <a:t>Em suma, dissertação implica em discussão de ideias, argumentação, raciocínio, organização de pensamento, defesa de pontos de vista, descoberta de soluções. </a:t>
            </a:r>
            <a:r>
              <a:rPr lang="pt-BR" sz="2900" b="1" u="sng" dirty="0">
                <a:solidFill>
                  <a:srgbClr val="C00000"/>
                </a:solidFill>
                <a:latin typeface="Arial Narrow" pitchFamily="34" charset="0"/>
              </a:rPr>
              <a:t>Significa</a:t>
            </a:r>
            <a:r>
              <a:rPr lang="pt-BR" sz="2900" b="1" dirty="0">
                <a:latin typeface="Arial Narrow" pitchFamily="34" charset="0"/>
              </a:rPr>
              <a:t> refletir sobre o mundo que nos cerca. </a:t>
            </a:r>
            <a:endParaRPr lang="pt-BR" sz="29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357188"/>
            <a:ext cx="8001000" cy="768350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pt-BR" b="1" smtClean="0">
                <a:solidFill>
                  <a:srgbClr val="0070C0"/>
                </a:solidFill>
                <a:latin typeface="Arial Narrow" pitchFamily="34" charset="0"/>
              </a:rPr>
              <a:t>ESTRUTURA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214438"/>
            <a:ext cx="7994650" cy="5214937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dirty="0" smtClean="0"/>
              <a:t>  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2800" dirty="0" smtClean="0"/>
              <a:t>   </a:t>
            </a:r>
            <a:r>
              <a:rPr lang="pt-BR" sz="2800" dirty="0" smtClean="0">
                <a:solidFill>
                  <a:srgbClr val="002060"/>
                </a:solidFill>
                <a:latin typeface="Arial Narrow" pitchFamily="34" charset="0"/>
              </a:rPr>
              <a:t>Um texto dissertativo precisa ter uma estrutura bem organizada. Nesse sentido, os maiores </a:t>
            </a:r>
            <a:r>
              <a:rPr lang="pt-BR" sz="2800" u="sng" dirty="0" smtClean="0">
                <a:solidFill>
                  <a:srgbClr val="002060"/>
                </a:solidFill>
                <a:latin typeface="Arial Narrow" pitchFamily="34" charset="0"/>
              </a:rPr>
              <a:t>problemas de um texto dissertativo </a:t>
            </a:r>
            <a:r>
              <a:rPr lang="pt-BR" sz="2800" dirty="0" smtClean="0">
                <a:solidFill>
                  <a:srgbClr val="002060"/>
                </a:solidFill>
                <a:latin typeface="Arial Narrow" pitchFamily="34" charset="0"/>
              </a:rPr>
              <a:t>são</a:t>
            </a:r>
            <a:r>
              <a:rPr lang="pt-BR" sz="2800" dirty="0" smtClean="0">
                <a:solidFill>
                  <a:schemeClr val="tx2"/>
                </a:solidFill>
                <a:latin typeface="Arial Narrow" pitchFamily="34" charset="0"/>
              </a:rPr>
              <a:t>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2800" dirty="0" smtClean="0">
              <a:solidFill>
                <a:schemeClr val="tx2"/>
              </a:solidFill>
              <a:latin typeface="Arial Narrow" pitchFamily="34" charset="0"/>
            </a:endParaRPr>
          </a:p>
          <a:p>
            <a:pPr algn="just" eaLnBrk="1" hangingPunct="1">
              <a:buFontTx/>
              <a:buChar char="-"/>
            </a:pPr>
            <a:r>
              <a:rPr lang="pt-BR" sz="2800" smtClean="0">
                <a:latin typeface="Arial Narrow" pitchFamily="34" charset="0"/>
              </a:rPr>
              <a:t>Expor as ideias desordenadas no papel;</a:t>
            </a:r>
          </a:p>
          <a:p>
            <a:pPr algn="just" eaLnBrk="1" hangingPunct="1">
              <a:buFontTx/>
              <a:buChar char="-"/>
            </a:pPr>
            <a:r>
              <a:rPr lang="pt-BR" sz="2800" dirty="0" smtClean="0">
                <a:latin typeface="Arial Narrow" pitchFamily="34" charset="0"/>
              </a:rPr>
              <a:t>falta de uma linha de raciocínio (coerência);</a:t>
            </a:r>
          </a:p>
          <a:p>
            <a:pPr algn="just" eaLnBrk="1" hangingPunct="1">
              <a:buFontTx/>
              <a:buChar char="-"/>
            </a:pPr>
            <a:r>
              <a:rPr lang="pt-BR" sz="2800" dirty="0" smtClean="0">
                <a:latin typeface="Arial Narrow" pitchFamily="34" charset="0"/>
              </a:rPr>
              <a:t>não relacionar uma ideia com outra (coesão);</a:t>
            </a:r>
          </a:p>
          <a:p>
            <a:pPr algn="just" eaLnBrk="1" hangingPunct="1">
              <a:buFontTx/>
              <a:buChar char="-"/>
            </a:pPr>
            <a:r>
              <a:rPr lang="pt-BR" sz="2800" dirty="0" smtClean="0">
                <a:latin typeface="Arial Narrow" pitchFamily="34" charset="0"/>
              </a:rPr>
              <a:t>não provar absolutamente nada.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4"/>
          <p:cNvSpPr txBox="1">
            <a:spLocks noChangeArrowheads="1"/>
          </p:cNvSpPr>
          <p:nvPr/>
        </p:nvSpPr>
        <p:spPr bwMode="auto">
          <a:xfrm>
            <a:off x="428596" y="1285860"/>
            <a:ext cx="8358246" cy="449353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pt-BR" sz="4400" dirty="0">
                <a:latin typeface="Arial Narrow" pitchFamily="34" charset="0"/>
              </a:rPr>
              <a:t>=&gt; As partes da dissertação devem estar bem definidas e intimamente ligadas.</a:t>
            </a:r>
          </a:p>
          <a:p>
            <a:pPr algn="just">
              <a:spcBef>
                <a:spcPct val="50000"/>
              </a:spcBef>
              <a:defRPr/>
            </a:pPr>
            <a:r>
              <a:rPr lang="pt-BR" sz="4400" dirty="0">
                <a:latin typeface="Arial Narrow" pitchFamily="34" charset="0"/>
              </a:rPr>
              <a:t>=&gt; O modo de se estruturar </a:t>
            </a:r>
            <a:r>
              <a:rPr lang="pt-BR" sz="4400" b="1" dirty="0">
                <a:solidFill>
                  <a:srgbClr val="FF0000"/>
                </a:solidFill>
                <a:latin typeface="Arial Narrow" pitchFamily="34" charset="0"/>
              </a:rPr>
              <a:t>a redação </a:t>
            </a:r>
            <a:r>
              <a:rPr lang="pt-BR" sz="4400" dirty="0">
                <a:latin typeface="Arial Narrow" pitchFamily="34" charset="0"/>
              </a:rPr>
              <a:t>é o que mais se valoriza para a </a:t>
            </a:r>
            <a:r>
              <a:rPr lang="pt-BR" sz="4400" b="1" dirty="0">
                <a:solidFill>
                  <a:srgbClr val="CC3300"/>
                </a:solidFill>
                <a:latin typeface="Arial Narrow" pitchFamily="34" charset="0"/>
              </a:rPr>
              <a:t>inteligibilidade</a:t>
            </a:r>
            <a:r>
              <a:rPr lang="pt-BR" sz="4400" dirty="0">
                <a:latin typeface="Arial Narrow" pitchFamily="34" charset="0"/>
              </a:rPr>
              <a:t> do texto.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715436" cy="5286412"/>
          </a:xfr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1 – </a:t>
            </a:r>
            <a:r>
              <a:rPr lang="pt-BR" sz="38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Introdução</a:t>
            </a: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: apresentação da </a:t>
            </a:r>
            <a:r>
              <a:rPr lang="pt-BR" sz="3800" dirty="0" err="1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ideia</a:t>
            </a: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principal ou tese.</a:t>
            </a:r>
            <a:b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2 – </a:t>
            </a:r>
            <a:r>
              <a:rPr lang="pt-BR" sz="38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Desenvolvimento</a:t>
            </a:r>
            <a:r>
              <a:rPr lang="pt-BR" sz="3800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: apresentação de argumentos que sustentam a </a:t>
            </a:r>
            <a:r>
              <a:rPr lang="pt-BR" sz="3800" dirty="0" err="1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ideia</a:t>
            </a:r>
            <a:r>
              <a:rPr lang="pt-BR" sz="3800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 principal.</a:t>
            </a: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/>
            </a:r>
            <a:b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3 – </a:t>
            </a:r>
            <a:r>
              <a:rPr lang="pt-BR" sz="38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Conclusão</a:t>
            </a: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: apresentação de um resumo da </a:t>
            </a:r>
            <a:r>
              <a:rPr lang="pt-BR" sz="3800" dirty="0" err="1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ideia</a:t>
            </a:r>
            <a: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principal ou de uma sugestão para a resolução do problema.</a:t>
            </a:r>
            <a:br>
              <a:rPr lang="pt-BR" sz="3800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</a:br>
            <a:endParaRPr lang="pt-BR" sz="38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500063" y="285750"/>
            <a:ext cx="8358187" cy="868363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pt-BR" sz="2800"/>
              <a:t>O texto dissertativo - argumentativo  organiza-se em três partes: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496</TotalTime>
  <Words>1741</Words>
  <Application>Microsoft Office PowerPoint</Application>
  <PresentationFormat>Apresentação na tela (4:3)</PresentationFormat>
  <Paragraphs>191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0" baseType="lpstr">
      <vt:lpstr>Fluxo</vt:lpstr>
      <vt:lpstr>Apresentação do PowerPoint</vt:lpstr>
      <vt:lpstr>Objetivo: Expor, argumentar ou desenvolver uma tema proposto, analisando-o sob um determinado ponto de vista e fundamentando-o com argumentos convincentes, em defesa de nossas posições. </vt:lpstr>
      <vt:lpstr>Apresentação do PowerPoint</vt:lpstr>
      <vt:lpstr>Apresentação do PowerPoint</vt:lpstr>
      <vt:lpstr>Apresentação do PowerPoint</vt:lpstr>
      <vt:lpstr>Apresentação do PowerPoint</vt:lpstr>
      <vt:lpstr>ESTRUTURA</vt:lpstr>
      <vt:lpstr>Apresentação do PowerPoint</vt:lpstr>
      <vt:lpstr> 1 – Introdução: apresentação da ideia principal ou tese.  2 – Desenvolvimento: apresentação de argumentos que sustentam a ideia principal.  3 – Conclusão: apresentação de um resumo da ideia principal ou de uma sugestão para a resolução do problema.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Observações:   1 –  A linguagem tende à impessoalidade, por isso os verbos e os pronomes são empregados na 3ª pessoa do singular.   2 – A variedade linguística predominante é a padrão.   3 – Os verbos são empregados predominantemente no presente do indicativo.</vt:lpstr>
      <vt:lpstr>Apresentação do PowerPoint</vt:lpstr>
      <vt:lpstr>Apresentação do PowerPoint</vt:lpstr>
      <vt:lpstr>EXEMPLOS DE TEXTOS  DISSERTATIVO - ARGUMENTATIVOS</vt:lpstr>
      <vt:lpstr>Tipos de argumentos aos quais podemos recorrer:</vt:lpstr>
      <vt:lpstr>Apresentação do PowerPoint</vt:lpstr>
      <vt:lpstr>Apresentação do PowerPoint</vt:lpstr>
      <vt:lpstr>Apresentação do PowerPoint</vt:lpstr>
      <vt:lpstr>Apresentação do PowerPoint</vt:lpstr>
      <vt:lpstr>A IMPORTÂNCIA DOS EXEMPLOS</vt:lpstr>
      <vt:lpstr>Apresentação do PowerPoint</vt:lpstr>
      <vt:lpstr>Apresentação do PowerPoint</vt:lpstr>
      <vt:lpstr>Apresentação do PowerPoint</vt:lpstr>
      <vt:lpstr>Apresentação do PowerPoint</vt:lpstr>
      <vt:lpstr>ALGUMAS FORMAS DE SE INICIAR UMA DISSERTAÇÃO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A linguagem dissertativa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Dissertativo-Argumentativo  Objetivo: Explicar ou desenvolver um tema proposto, analisando-o sob um determinado ponto de vista e fundamentando-o com argumentos convincentes.</dc:title>
  <dc:creator>.</dc:creator>
  <cp:lastModifiedBy>silvia</cp:lastModifiedBy>
  <cp:revision>58</cp:revision>
  <dcterms:created xsi:type="dcterms:W3CDTF">2010-10-25T00:35:53Z</dcterms:created>
  <dcterms:modified xsi:type="dcterms:W3CDTF">2013-04-18T11:26:45Z</dcterms:modified>
</cp:coreProperties>
</file>