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2" r:id="rId3"/>
    <p:sldId id="263" r:id="rId4"/>
    <p:sldId id="266" r:id="rId5"/>
    <p:sldId id="270" r:id="rId6"/>
    <p:sldId id="268" r:id="rId7"/>
    <p:sldId id="267" r:id="rId8"/>
    <p:sldId id="271" r:id="rId9"/>
    <p:sldId id="269" r:id="rId10"/>
    <p:sldId id="272" r:id="rId11"/>
    <p:sldId id="273" r:id="rId12"/>
    <p:sldId id="274" r:id="rId13"/>
    <p:sldId id="283" r:id="rId14"/>
    <p:sldId id="282" r:id="rId15"/>
    <p:sldId id="277" r:id="rId16"/>
    <p:sldId id="280" r:id="rId17"/>
    <p:sldId id="281" r:id="rId18"/>
    <p:sldId id="28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48E5-0F95-4431-B50E-6064EF53A4C6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D619-5EB5-4D7A-8818-5848280BBD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533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48E5-0F95-4431-B50E-6064EF53A4C6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D619-5EB5-4D7A-8818-5848280BBD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9813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48E5-0F95-4431-B50E-6064EF53A4C6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D619-5EB5-4D7A-8818-5848280BBD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4008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48E5-0F95-4431-B50E-6064EF53A4C6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D619-5EB5-4D7A-8818-5848280BBD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9640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48E5-0F95-4431-B50E-6064EF53A4C6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D619-5EB5-4D7A-8818-5848280BBD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820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48E5-0F95-4431-B50E-6064EF53A4C6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D619-5EB5-4D7A-8818-5848280BBD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231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48E5-0F95-4431-B50E-6064EF53A4C6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D619-5EB5-4D7A-8818-5848280BBD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8891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48E5-0F95-4431-B50E-6064EF53A4C6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D619-5EB5-4D7A-8818-5848280BBD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9819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48E5-0F95-4431-B50E-6064EF53A4C6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D619-5EB5-4D7A-8818-5848280BBD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7600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48E5-0F95-4431-B50E-6064EF53A4C6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D619-5EB5-4D7A-8818-5848280BBD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2014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48E5-0F95-4431-B50E-6064EF53A4C6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D619-5EB5-4D7A-8818-5848280BBD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221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348E5-0F95-4431-B50E-6064EF53A4C6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FD619-5EB5-4D7A-8818-5848280BBD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43666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rra.com.br/noticias/educacao/como-fazer-uma-redacao-confira-o-passo-a-passo,6ead90702c4f2f376083b8244515b112x4n8rni7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emolinoquintos.blogspot.com/2018/11/soy-experto-en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ea.ceibal.edu.uy/elp/representando-personas-retrato-y-autorretrato/propsitos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vgsilh.com/es/03a9f4/tag/incertidumbre-1.html" TargetMode="External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9D707D-0562-4E61-A385-FD7D8E4E5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265"/>
            <a:ext cx="11201400" cy="6322547"/>
          </a:xfrm>
        </p:spPr>
        <p:txBody>
          <a:bodyPr>
            <a:normAutofit fontScale="90000"/>
          </a:bodyPr>
          <a:lstStyle/>
          <a:p>
            <a:pPr algn="ctr"/>
            <a:br>
              <a:rPr lang="pt-BR" sz="6600" dirty="0">
                <a:latin typeface="Arial Black" panose="020B0A04020102020204" pitchFamily="34" charset="0"/>
              </a:rPr>
            </a:br>
            <a:r>
              <a:rPr lang="pt-BR" sz="4900" dirty="0">
                <a:latin typeface="Arial Black" panose="020B0A04020102020204" pitchFamily="34" charset="0"/>
              </a:rPr>
              <a:t>EEEFM DONA BENTA</a:t>
            </a:r>
            <a:br>
              <a:rPr lang="pt-BR" sz="4900" dirty="0">
                <a:latin typeface="Arial Black" panose="020B0A04020102020204" pitchFamily="34" charset="0"/>
              </a:rPr>
            </a:br>
            <a:br>
              <a:rPr lang="pt-BR" sz="6600" dirty="0">
                <a:latin typeface="Arial Black" panose="020B0A04020102020204" pitchFamily="34" charset="0"/>
              </a:rPr>
            </a:br>
            <a:br>
              <a:rPr lang="pt-BR" sz="6600" dirty="0">
                <a:latin typeface="Arial Black" panose="020B0A04020102020204" pitchFamily="34" charset="0"/>
              </a:rPr>
            </a:br>
            <a:br>
              <a:rPr lang="pt-BR" sz="6600" dirty="0">
                <a:latin typeface="Arial Black" panose="020B0A04020102020204" pitchFamily="34" charset="0"/>
              </a:rPr>
            </a:br>
            <a:br>
              <a:rPr lang="pt-BR" sz="6600" dirty="0">
                <a:latin typeface="Arial Black" panose="020B0A04020102020204" pitchFamily="34" charset="0"/>
              </a:rPr>
            </a:br>
            <a:r>
              <a:rPr lang="pt-BR" sz="6600" dirty="0">
                <a:latin typeface="Arial Black" panose="020B0A04020102020204" pitchFamily="34" charset="0"/>
              </a:rPr>
              <a:t>EEEFM DONA BENTA</a:t>
            </a:r>
            <a:br>
              <a:rPr lang="pt-BR" sz="6600" dirty="0">
                <a:latin typeface="Arial Black" panose="020B0A04020102020204" pitchFamily="34" charset="0"/>
              </a:rPr>
            </a:br>
            <a:br>
              <a:rPr lang="pt-BR" sz="6600" dirty="0">
                <a:latin typeface="Arial Black" panose="020B0A04020102020204" pitchFamily="34" charset="0"/>
              </a:rPr>
            </a:br>
            <a:r>
              <a:rPr lang="pt-BR" sz="9800" dirty="0">
                <a:latin typeface="Arial Black" panose="020B0A04020102020204" pitchFamily="34" charset="0"/>
              </a:rPr>
              <a:t>Redação</a:t>
            </a:r>
            <a:r>
              <a:rPr lang="pt-BR" sz="6600" dirty="0">
                <a:latin typeface="Arial Black" panose="020B0A04020102020204" pitchFamily="34" charset="0"/>
              </a:rPr>
              <a:t> </a:t>
            </a:r>
            <a:br>
              <a:rPr lang="pt-BR" sz="6600" dirty="0">
                <a:latin typeface="Arial Black" panose="020B0A04020102020204" pitchFamily="34" charset="0"/>
              </a:rPr>
            </a:br>
            <a:r>
              <a:rPr lang="pt-BR" sz="6600" dirty="0">
                <a:latin typeface="Arial Black" panose="020B0A04020102020204" pitchFamily="34" charset="0"/>
              </a:rPr>
              <a:t>Dicas e planejamento</a:t>
            </a:r>
            <a:br>
              <a:rPr lang="pt-BR" sz="6600" dirty="0">
                <a:latin typeface="Arial Black" panose="020B0A04020102020204" pitchFamily="34" charset="0"/>
              </a:rPr>
            </a:br>
            <a:br>
              <a:rPr lang="pt-BR" sz="6600" dirty="0">
                <a:latin typeface="Arial Black" panose="020B0A04020102020204" pitchFamily="34" charset="0"/>
              </a:rPr>
            </a:br>
            <a:r>
              <a:rPr lang="pt-BR" sz="6600" dirty="0">
                <a:latin typeface="Arial Black" panose="020B0A04020102020204" pitchFamily="34" charset="0"/>
              </a:rPr>
              <a:t>                          </a:t>
            </a:r>
            <a:r>
              <a:rPr lang="pt-BR" dirty="0" err="1">
                <a:latin typeface="Arial Black" panose="020B0A04020102020204" pitchFamily="34" charset="0"/>
              </a:rPr>
              <a:t>Prof</a:t>
            </a:r>
            <a:r>
              <a:rPr lang="pt-BR" dirty="0">
                <a:latin typeface="Arial Black" panose="020B0A04020102020204" pitchFamily="34" charset="0"/>
              </a:rPr>
              <a:t>: </a:t>
            </a:r>
            <a:r>
              <a:rPr lang="pt-BR" dirty="0" err="1">
                <a:latin typeface="Arial Black" panose="020B0A04020102020204" pitchFamily="34" charset="0"/>
              </a:rPr>
              <a:t>Uelerson</a:t>
            </a:r>
            <a:br>
              <a:rPr lang="pt-BR" sz="6600" dirty="0">
                <a:latin typeface="Arial Black" panose="020B0A04020102020204" pitchFamily="34" charset="0"/>
              </a:rPr>
            </a:br>
            <a:br>
              <a:rPr lang="pt-BR" sz="6600" dirty="0">
                <a:latin typeface="Arial Black" panose="020B0A04020102020204" pitchFamily="34" charset="0"/>
              </a:rPr>
            </a:br>
            <a:r>
              <a:rPr lang="pt-BR" sz="3100" dirty="0" err="1">
                <a:latin typeface="Arial Black" panose="020B0A04020102020204" pitchFamily="34" charset="0"/>
              </a:rPr>
              <a:t>Prof</a:t>
            </a:r>
            <a:r>
              <a:rPr lang="pt-BR" sz="3100" dirty="0">
                <a:latin typeface="Arial Black" panose="020B0A04020102020204" pitchFamily="34" charset="0"/>
              </a:rPr>
              <a:t>: </a:t>
            </a:r>
            <a:r>
              <a:rPr lang="pt-BR" sz="3100" dirty="0" err="1">
                <a:latin typeface="Arial Black" panose="020B0A04020102020204" pitchFamily="34" charset="0"/>
              </a:rPr>
              <a:t>Uelerson</a:t>
            </a:r>
            <a:br>
              <a:rPr lang="pt-BR" dirty="0">
                <a:latin typeface="Arial Black" panose="020B0A04020102020204" pitchFamily="34" charset="0"/>
              </a:rPr>
            </a:br>
            <a:br>
              <a:rPr lang="pt-BR" dirty="0">
                <a:latin typeface="Arial Black" panose="020B0A04020102020204" pitchFamily="34" charset="0"/>
              </a:rPr>
            </a:br>
            <a:br>
              <a:rPr lang="pt-BR" dirty="0">
                <a:latin typeface="Arial Black" panose="020B0A04020102020204" pitchFamily="34" charset="0"/>
              </a:rPr>
            </a:br>
            <a:r>
              <a:rPr lang="pt-BR" dirty="0">
                <a:latin typeface="Arial Black" panose="020B0A04020102020204" pitchFamily="34" charset="0"/>
              </a:rPr>
              <a:t>                           </a:t>
            </a:r>
            <a:br>
              <a:rPr lang="pt-BR" dirty="0">
                <a:latin typeface="Arial Black" panose="020B0A04020102020204" pitchFamily="34" charset="0"/>
              </a:rPr>
            </a:br>
            <a:br>
              <a:rPr lang="pt-BR" dirty="0">
                <a:latin typeface="Arial Black" panose="020B0A04020102020204" pitchFamily="34" charset="0"/>
              </a:rPr>
            </a:br>
            <a:r>
              <a:rPr lang="pt-BR" dirty="0">
                <a:latin typeface="Arial Black" panose="020B0A04020102020204" pitchFamily="34" charset="0"/>
              </a:rPr>
              <a:t> </a:t>
            </a:r>
            <a:endParaRPr lang="pt-BR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981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.freepik.com/vetores-gratis/caderno-aberto-em-branco_1639-16082.jpg?size=626&amp;ext=jpg">
            <a:extLst>
              <a:ext uri="{FF2B5EF4-FFF2-40B4-BE49-F238E27FC236}">
                <a16:creationId xmlns:a16="http://schemas.microsoft.com/office/drawing/2014/main" id="{AF7E171D-E005-47BF-AE38-2C69AF093C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" t="2520" r="1952" b="1801"/>
          <a:stretch/>
        </p:blipFill>
        <p:spPr bwMode="auto">
          <a:xfrm>
            <a:off x="0" y="30280"/>
            <a:ext cx="12239267" cy="682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CE1AEDD-47B6-4740-8621-64C223754905}"/>
              </a:ext>
            </a:extLst>
          </p:cNvPr>
          <p:cNvSpPr txBox="1"/>
          <p:nvPr/>
        </p:nvSpPr>
        <p:spPr>
          <a:xfrm>
            <a:off x="349624" y="618564"/>
            <a:ext cx="52891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chemeClr val="bg1"/>
                </a:solidFill>
                <a:latin typeface="Arial Black" panose="020B0A04020102020204" pitchFamily="34" charset="0"/>
              </a:rPr>
              <a:t>      </a:t>
            </a:r>
          </a:p>
          <a:p>
            <a:pPr algn="just"/>
            <a:r>
              <a:rPr lang="pt-BR" sz="2000" dirty="0">
                <a:solidFill>
                  <a:schemeClr val="bg1"/>
                </a:solidFill>
                <a:latin typeface="Arial Black" panose="020B0A04020102020204" pitchFamily="34" charset="0"/>
              </a:rPr>
              <a:t>     O desenvolvimento é um dos três elementos principais da redação, seja ela narrativa, descritiva, dissertativa argumentativa ou explicativa. A escrita exige fluidez como forma de informar e permitir ao leitor que entenda e reflita sobre o tema proposto. Para maior eficácia, há dicas que podem ser usadas em qualquer uma das modalidades de redação.</a:t>
            </a:r>
          </a:p>
          <a:p>
            <a:pPr algn="just"/>
            <a:endParaRPr lang="pt-BR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just"/>
            <a:endParaRPr lang="pt-BR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just"/>
            <a:endParaRPr lang="pt-BR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just"/>
            <a:endParaRPr lang="pt-BR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0ACDA06-A7ED-4E53-B3A1-30BE7C80ED92}"/>
              </a:ext>
            </a:extLst>
          </p:cNvPr>
          <p:cNvSpPr txBox="1"/>
          <p:nvPr/>
        </p:nvSpPr>
        <p:spPr>
          <a:xfrm>
            <a:off x="6723529" y="618564"/>
            <a:ext cx="50292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chemeClr val="bg1"/>
                </a:solidFill>
              </a:rPr>
              <a:t>Expressar-se com eficácia.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chemeClr val="bg1"/>
                </a:solidFill>
              </a:rPr>
              <a:t>Usar de originalidade e criatividade.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chemeClr val="bg1"/>
                </a:solidFill>
              </a:rPr>
              <a:t>Seguir o contexto do tema.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chemeClr val="bg1"/>
                </a:solidFill>
              </a:rPr>
              <a:t>Usar conectivos.</a:t>
            </a:r>
          </a:p>
          <a:p>
            <a:pPr fontAlgn="base"/>
            <a:r>
              <a:rPr lang="pt-BR" dirty="0">
                <a:solidFill>
                  <a:schemeClr val="bg1"/>
                </a:solidFill>
              </a:rPr>
              <a:t>            logo; </a:t>
            </a:r>
          </a:p>
          <a:p>
            <a:pPr fontAlgn="base"/>
            <a:r>
              <a:rPr lang="pt-BR" dirty="0">
                <a:solidFill>
                  <a:schemeClr val="bg1"/>
                </a:solidFill>
              </a:rPr>
              <a:t>            portanto;</a:t>
            </a:r>
          </a:p>
          <a:p>
            <a:pPr fontAlgn="base"/>
            <a:r>
              <a:rPr lang="pt-BR" dirty="0">
                <a:solidFill>
                  <a:schemeClr val="bg1"/>
                </a:solidFill>
              </a:rPr>
              <a:t>            então; </a:t>
            </a:r>
          </a:p>
          <a:p>
            <a:pPr fontAlgn="base"/>
            <a:r>
              <a:rPr lang="pt-BR" dirty="0">
                <a:solidFill>
                  <a:schemeClr val="bg1"/>
                </a:solidFill>
              </a:rPr>
              <a:t>            assim; </a:t>
            </a:r>
          </a:p>
          <a:p>
            <a:pPr fontAlgn="base"/>
            <a:r>
              <a:rPr lang="pt-BR" dirty="0">
                <a:solidFill>
                  <a:schemeClr val="bg1"/>
                </a:solidFill>
              </a:rPr>
              <a:t>            enfim; </a:t>
            </a:r>
          </a:p>
          <a:p>
            <a:pPr fontAlgn="base"/>
            <a:r>
              <a:rPr lang="pt-BR" dirty="0">
                <a:solidFill>
                  <a:schemeClr val="bg1"/>
                </a:solidFill>
              </a:rPr>
              <a:t>            por isso; </a:t>
            </a:r>
          </a:p>
          <a:p>
            <a:pPr fontAlgn="base"/>
            <a:r>
              <a:rPr lang="pt-BR" dirty="0">
                <a:solidFill>
                  <a:schemeClr val="bg1"/>
                </a:solidFill>
              </a:rPr>
              <a:t>            por conseguinte; </a:t>
            </a:r>
          </a:p>
          <a:p>
            <a:pPr fontAlgn="base"/>
            <a:r>
              <a:rPr lang="pt-BR" dirty="0">
                <a:solidFill>
                  <a:schemeClr val="bg1"/>
                </a:solidFill>
              </a:rPr>
              <a:t>           de modo que; </a:t>
            </a:r>
          </a:p>
          <a:p>
            <a:pPr fontAlgn="base"/>
            <a:r>
              <a:rPr lang="pt-BR" dirty="0">
                <a:solidFill>
                  <a:schemeClr val="bg1"/>
                </a:solidFill>
              </a:rPr>
              <a:t>           dessa forma; </a:t>
            </a:r>
          </a:p>
          <a:p>
            <a:pPr fontAlgn="base"/>
            <a:r>
              <a:rPr lang="pt-BR" dirty="0">
                <a:solidFill>
                  <a:schemeClr val="bg1"/>
                </a:solidFill>
              </a:rPr>
              <a:t>           em resumo; </a:t>
            </a:r>
          </a:p>
          <a:p>
            <a:pPr fontAlgn="base"/>
            <a:r>
              <a:rPr lang="pt-BR" dirty="0">
                <a:solidFill>
                  <a:schemeClr val="bg1"/>
                </a:solidFill>
              </a:rPr>
              <a:t>           em síntese;</a:t>
            </a:r>
          </a:p>
          <a:p>
            <a:pPr fontAlgn="base"/>
            <a:r>
              <a:rPr lang="pt-BR" dirty="0">
                <a:solidFill>
                  <a:schemeClr val="bg1"/>
                </a:solidFill>
              </a:rPr>
              <a:t>           assim sendo. </a:t>
            </a:r>
          </a:p>
          <a:p>
            <a:pPr fontAlgn="base"/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1544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.freepik.com/vetores-gratis/caderno-aberto-em-branco_1639-16082.jpg?size=626&amp;ext=jpg">
            <a:extLst>
              <a:ext uri="{FF2B5EF4-FFF2-40B4-BE49-F238E27FC236}">
                <a16:creationId xmlns:a16="http://schemas.microsoft.com/office/drawing/2014/main" id="{AF7E171D-E005-47BF-AE38-2C69AF093C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" t="2520" r="1952" b="1801"/>
          <a:stretch/>
        </p:blipFill>
        <p:spPr bwMode="auto">
          <a:xfrm>
            <a:off x="0" y="30280"/>
            <a:ext cx="12239267" cy="682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73FFB30-9C52-4E53-B72D-CFFB7B5F9446}"/>
              </a:ext>
            </a:extLst>
          </p:cNvPr>
          <p:cNvSpPr txBox="1"/>
          <p:nvPr/>
        </p:nvSpPr>
        <p:spPr>
          <a:xfrm>
            <a:off x="385482" y="2429435"/>
            <a:ext cx="51098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chemeClr val="bg1"/>
                </a:solidFill>
              </a:rPr>
              <a:t> </a:t>
            </a:r>
            <a:r>
              <a:rPr lang="pt-BR" dirty="0">
                <a:solidFill>
                  <a:schemeClr val="bg1"/>
                </a:solidFill>
              </a:rPr>
              <a:t>É a parte final de uma </a:t>
            </a:r>
            <a:r>
              <a:rPr lang="pt-BR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redação</a:t>
            </a:r>
            <a:r>
              <a:rPr lang="pt-BR" dirty="0">
                <a:solidFill>
                  <a:schemeClr val="bg1"/>
                </a:solidFill>
              </a:rPr>
              <a:t>. E, como último parágrafo do seu texto, precisa ter alguns elementos importantes, como um tom de encerramento e o reforço do ponto de vista desenvolvido ao longo do texto. O ideal é que a conclusão leve o leitor a refletir sobre as suas ideias a respeito do tema da redação e também apresenta as consequências, bem como sugestões que proponham a solução para o problema apresentado no tema.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B45E46F-7098-4312-80ED-5C3F99E37EEB}"/>
              </a:ext>
            </a:extLst>
          </p:cNvPr>
          <p:cNvSpPr txBox="1"/>
          <p:nvPr/>
        </p:nvSpPr>
        <p:spPr>
          <a:xfrm>
            <a:off x="6696637" y="627528"/>
            <a:ext cx="51995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Dicas para fazer uma boa conclusão</a:t>
            </a:r>
          </a:p>
          <a:p>
            <a:pPr algn="ctr"/>
            <a:endParaRPr lang="pt-BR" sz="2000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bg1"/>
                </a:solidFill>
              </a:rPr>
              <a:t>Leia e organize o fechamento do seu texto.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bg1"/>
                </a:solidFill>
              </a:rPr>
              <a:t>Seja claro e objetivo.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bg1"/>
                </a:solidFill>
              </a:rPr>
              <a:t>Retome a ideia principal do texto.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bg1"/>
                </a:solidFill>
              </a:rPr>
              <a:t>Apresente consequências e soluções para o que foi abordado.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bg1"/>
                </a:solidFill>
              </a:rPr>
              <a:t>Apresentar uma solução para o problema.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bg1"/>
                </a:solidFill>
              </a:rPr>
              <a:t>Usar conectivos.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F9484A0-9C01-4281-8952-C8EEBBE475C1}"/>
              </a:ext>
            </a:extLst>
          </p:cNvPr>
          <p:cNvSpPr txBox="1"/>
          <p:nvPr/>
        </p:nvSpPr>
        <p:spPr>
          <a:xfrm>
            <a:off x="8095129" y="4500282"/>
            <a:ext cx="22232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  <a:latin typeface="Algerian" panose="04020705040A02060702" pitchFamily="82" charset="0"/>
              </a:rPr>
              <a:t>Conclui-se</a:t>
            </a:r>
          </a:p>
          <a:p>
            <a:r>
              <a:rPr lang="pt-BR" sz="1600" dirty="0">
                <a:solidFill>
                  <a:schemeClr val="bg1"/>
                </a:solidFill>
                <a:latin typeface="Algerian" panose="04020705040A02060702" pitchFamily="82" charset="0"/>
              </a:rPr>
              <a:t>Diante disso</a:t>
            </a:r>
          </a:p>
          <a:p>
            <a:r>
              <a:rPr lang="pt-BR" sz="1600" dirty="0">
                <a:solidFill>
                  <a:schemeClr val="bg1"/>
                </a:solidFill>
                <a:latin typeface="Algerian" panose="04020705040A02060702" pitchFamily="82" charset="0"/>
              </a:rPr>
              <a:t>Em síntese</a:t>
            </a:r>
          </a:p>
          <a:p>
            <a:r>
              <a:rPr lang="pt-BR" sz="1600" dirty="0">
                <a:solidFill>
                  <a:schemeClr val="bg1"/>
                </a:solidFill>
                <a:latin typeface="Algerian" panose="04020705040A02060702" pitchFamily="82" charset="0"/>
              </a:rPr>
              <a:t>Logo</a:t>
            </a:r>
          </a:p>
          <a:p>
            <a:r>
              <a:rPr lang="pt-BR" sz="1600" dirty="0">
                <a:solidFill>
                  <a:schemeClr val="bg1"/>
                </a:solidFill>
                <a:latin typeface="Algerian" panose="04020705040A02060702" pitchFamily="82" charset="0"/>
              </a:rPr>
              <a:t>Portanto</a:t>
            </a:r>
          </a:p>
          <a:p>
            <a:r>
              <a:rPr lang="pt-BR" sz="1600" dirty="0">
                <a:solidFill>
                  <a:schemeClr val="bg1"/>
                </a:solidFill>
                <a:latin typeface="Algerian" panose="04020705040A02060702" pitchFamily="82" charset="0"/>
              </a:rPr>
              <a:t>Por conseguinte</a:t>
            </a:r>
          </a:p>
          <a:p>
            <a:r>
              <a:rPr lang="pt-BR" sz="1600" dirty="0">
                <a:solidFill>
                  <a:schemeClr val="bg1"/>
                </a:solidFill>
                <a:latin typeface="Algerian" panose="04020705040A02060702" pitchFamily="82" charset="0"/>
              </a:rPr>
              <a:t>Por isso</a:t>
            </a:r>
          </a:p>
          <a:p>
            <a:r>
              <a:rPr lang="pt-BR" sz="1600" dirty="0">
                <a:solidFill>
                  <a:schemeClr val="bg1"/>
                </a:solidFill>
                <a:latin typeface="Algerian" panose="04020705040A02060702" pitchFamily="82" charset="0"/>
              </a:rPr>
              <a:t>Em virtude de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3D17D39-BA0A-4590-9C8D-24D547592FC7}"/>
              </a:ext>
            </a:extLst>
          </p:cNvPr>
          <p:cNvSpPr txBox="1"/>
          <p:nvPr/>
        </p:nvSpPr>
        <p:spPr>
          <a:xfrm>
            <a:off x="986118" y="627528"/>
            <a:ext cx="43658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</a:rPr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3084094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.freepik.com/vetores-gratis/caderno-aberto-em-branco_1639-16082.jpg?size=626&amp;ext=jpg">
            <a:extLst>
              <a:ext uri="{FF2B5EF4-FFF2-40B4-BE49-F238E27FC236}">
                <a16:creationId xmlns:a16="http://schemas.microsoft.com/office/drawing/2014/main" id="{AF7E171D-E005-47BF-AE38-2C69AF093C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" t="2520" r="1952" b="1801"/>
          <a:stretch/>
        </p:blipFill>
        <p:spPr bwMode="auto">
          <a:xfrm>
            <a:off x="0" y="30280"/>
            <a:ext cx="12239267" cy="682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72CDB8F-CFC7-4097-920F-067E39686CAA}"/>
              </a:ext>
            </a:extLst>
          </p:cNvPr>
          <p:cNvSpPr txBox="1"/>
          <p:nvPr/>
        </p:nvSpPr>
        <p:spPr>
          <a:xfrm>
            <a:off x="421341" y="1541930"/>
            <a:ext cx="476025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solidFill>
                  <a:schemeClr val="bg1"/>
                </a:solidFill>
                <a:latin typeface="Algerian" panose="04020705040A02060702" pitchFamily="82" charset="0"/>
              </a:rPr>
              <a:t>Situações que se dever evitar em uma redação.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C27B0BA-EEB2-4AFD-9028-CD8FA24F1B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1652" b="8326"/>
          <a:stretch/>
        </p:blipFill>
        <p:spPr>
          <a:xfrm>
            <a:off x="6922489" y="745729"/>
            <a:ext cx="4760258" cy="471825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9343BFB-1212-456B-B30D-E8042538EA8B}"/>
              </a:ext>
            </a:extLst>
          </p:cNvPr>
          <p:cNvSpPr txBox="1"/>
          <p:nvPr/>
        </p:nvSpPr>
        <p:spPr>
          <a:xfrm>
            <a:off x="7234518" y="5549153"/>
            <a:ext cx="40251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3958404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.freepik.com/vetores-gratis/caderno-aberto-em-branco_1639-16082.jpg?size=626&amp;ext=jpg">
            <a:extLst>
              <a:ext uri="{FF2B5EF4-FFF2-40B4-BE49-F238E27FC236}">
                <a16:creationId xmlns:a16="http://schemas.microsoft.com/office/drawing/2014/main" id="{AF7E171D-E005-47BF-AE38-2C69AF093C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" t="2520" r="1952" b="1801"/>
          <a:stretch/>
        </p:blipFill>
        <p:spPr bwMode="auto">
          <a:xfrm>
            <a:off x="0" y="30280"/>
            <a:ext cx="12239267" cy="682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9343BFB-1212-456B-B30D-E8042538EA8B}"/>
              </a:ext>
            </a:extLst>
          </p:cNvPr>
          <p:cNvSpPr txBox="1"/>
          <p:nvPr/>
        </p:nvSpPr>
        <p:spPr>
          <a:xfrm>
            <a:off x="7234518" y="5549153"/>
            <a:ext cx="40251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9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8EE546B-F773-481B-8DDC-990C4BB3DA42}"/>
              </a:ext>
            </a:extLst>
          </p:cNvPr>
          <p:cNvSpPr txBox="1"/>
          <p:nvPr/>
        </p:nvSpPr>
        <p:spPr>
          <a:xfrm>
            <a:off x="412375" y="600636"/>
            <a:ext cx="4984377" cy="787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Não escreva de forma embolada.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Não rabisque as palavras.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Não generalize.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Não fale diretamente com o leitor.</a:t>
            </a:r>
            <a:endParaRPr lang="pt-BR" sz="3200" b="1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Não use gírias e expressões da internet.</a:t>
            </a:r>
            <a:endParaRPr lang="pt-BR" sz="3200" b="1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Não ultrapasse o número de linhas.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Não fuja do gênero proposto.</a:t>
            </a:r>
            <a:endParaRPr lang="pt-BR" sz="3200" b="1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Não fique desatualizado.</a:t>
            </a:r>
            <a:endParaRPr lang="pt-BR" sz="3200" b="1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sz="2000" b="1" dirty="0">
              <a:solidFill>
                <a:schemeClr val="bg1"/>
              </a:solidFill>
            </a:endParaRPr>
          </a:p>
          <a:p>
            <a:endParaRPr lang="pt-BR" sz="4400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b="1" dirty="0"/>
          </a:p>
          <a:p>
            <a:endParaRPr lang="pt-BR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87CC7B5-73FD-401F-B043-79D7A8CC1C7A}"/>
              </a:ext>
            </a:extLst>
          </p:cNvPr>
          <p:cNvSpPr txBox="1"/>
          <p:nvPr/>
        </p:nvSpPr>
        <p:spPr>
          <a:xfrm>
            <a:off x="6795249" y="905436"/>
            <a:ext cx="507402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chemeClr val="bg1"/>
                </a:solidFill>
              </a:rPr>
              <a:t>   Segundo o geógrafo Milton Santos o Brasil vive um cenário de cidadanias mutiladas em que embora a Constituição preveja de forma universal e indistinta o acesso a prerrogativas estas não são efetivamente consubstanciadas na prática gerando disparidades sociais baseadas principalmente, no poder econômico dos membros da sociedade.</a:t>
            </a:r>
          </a:p>
        </p:txBody>
      </p:sp>
    </p:spTree>
    <p:extLst>
      <p:ext uri="{BB962C8B-B14F-4D97-AF65-F5344CB8AC3E}">
        <p14:creationId xmlns:p14="http://schemas.microsoft.com/office/powerpoint/2010/main" val="2172213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.freepik.com/vetores-gratis/caderno-aberto-em-branco_1639-16082.jpg?size=626&amp;ext=jpg">
            <a:extLst>
              <a:ext uri="{FF2B5EF4-FFF2-40B4-BE49-F238E27FC236}">
                <a16:creationId xmlns:a16="http://schemas.microsoft.com/office/drawing/2014/main" id="{AF7E171D-E005-47BF-AE38-2C69AF093C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" t="2520" r="1952" b="1801"/>
          <a:stretch/>
        </p:blipFill>
        <p:spPr bwMode="auto">
          <a:xfrm>
            <a:off x="0" y="30280"/>
            <a:ext cx="12239267" cy="682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9343BFB-1212-456B-B30D-E8042538EA8B}"/>
              </a:ext>
            </a:extLst>
          </p:cNvPr>
          <p:cNvSpPr txBox="1"/>
          <p:nvPr/>
        </p:nvSpPr>
        <p:spPr>
          <a:xfrm>
            <a:off x="7234518" y="5549153"/>
            <a:ext cx="40251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9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79D1C39-9A0B-4D5C-81F0-147B57B5270F}"/>
              </a:ext>
            </a:extLst>
          </p:cNvPr>
          <p:cNvSpPr txBox="1"/>
          <p:nvPr/>
        </p:nvSpPr>
        <p:spPr>
          <a:xfrm>
            <a:off x="2931459" y="1246093"/>
            <a:ext cx="2205317" cy="1308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924C1FF-A6AC-4702-8E50-73AEB79FB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17" y="405671"/>
            <a:ext cx="5172185" cy="604665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6E54DD0-59A6-40F7-988B-868ECC0F508B}"/>
              </a:ext>
            </a:extLst>
          </p:cNvPr>
          <p:cNvSpPr txBox="1"/>
          <p:nvPr/>
        </p:nvSpPr>
        <p:spPr>
          <a:xfrm>
            <a:off x="6795246" y="609601"/>
            <a:ext cx="48678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Rasuras são admissíveis desde que não comprometam a legibilidade.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FAF94B5-2D95-4DC7-A799-8C952C2B4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9840" y="1767667"/>
            <a:ext cx="5252184" cy="362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97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79343BFB-1212-456B-B30D-E8042538EA8B}"/>
              </a:ext>
            </a:extLst>
          </p:cNvPr>
          <p:cNvSpPr txBox="1"/>
          <p:nvPr/>
        </p:nvSpPr>
        <p:spPr>
          <a:xfrm>
            <a:off x="7234518" y="5549153"/>
            <a:ext cx="40251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900" dirty="0"/>
          </a:p>
        </p:txBody>
      </p:sp>
      <p:pic>
        <p:nvPicPr>
          <p:cNvPr id="3076" name="Picture 4" descr="A dissertação argumentativa - ppt carregar">
            <a:extLst>
              <a:ext uri="{FF2B5EF4-FFF2-40B4-BE49-F238E27FC236}">
                <a16:creationId xmlns:a16="http://schemas.microsoft.com/office/drawing/2014/main" id="{51968C6C-E80F-4407-A009-DACD1BC11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90" y="391534"/>
            <a:ext cx="10626397" cy="587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904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79343BFB-1212-456B-B30D-E8042538EA8B}"/>
              </a:ext>
            </a:extLst>
          </p:cNvPr>
          <p:cNvSpPr txBox="1"/>
          <p:nvPr/>
        </p:nvSpPr>
        <p:spPr>
          <a:xfrm>
            <a:off x="7234518" y="5549153"/>
            <a:ext cx="40251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900" dirty="0"/>
          </a:p>
        </p:txBody>
      </p:sp>
      <p:pic>
        <p:nvPicPr>
          <p:cNvPr id="1032" name="Picture 8" descr="Redação do Enem: os erros mais cometidos na competência 4 | Guia do  Estudante">
            <a:extLst>
              <a:ext uri="{FF2B5EF4-FFF2-40B4-BE49-F238E27FC236}">
                <a16:creationId xmlns:a16="http://schemas.microsoft.com/office/drawing/2014/main" id="{9C5CB965-9F30-449F-A065-5AE59E2E1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862" y="1213841"/>
            <a:ext cx="8740937" cy="536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9EC714C-C785-421B-AAC3-5AF5841C4552}"/>
              </a:ext>
            </a:extLst>
          </p:cNvPr>
          <p:cNvSpPr txBox="1"/>
          <p:nvPr/>
        </p:nvSpPr>
        <p:spPr>
          <a:xfrm>
            <a:off x="1274156" y="552593"/>
            <a:ext cx="9190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lgerian" panose="04020705040A02060702" pitchFamily="82" charset="0"/>
              </a:rPr>
              <a:t>Evitar o uso de palavras repetidas</a:t>
            </a:r>
          </a:p>
        </p:txBody>
      </p:sp>
    </p:spTree>
    <p:extLst>
      <p:ext uri="{BB962C8B-B14F-4D97-AF65-F5344CB8AC3E}">
        <p14:creationId xmlns:p14="http://schemas.microsoft.com/office/powerpoint/2010/main" val="4202166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.freepik.com/vetores-gratis/caderno-aberto-em-branco_1639-16082.jpg?size=626&amp;ext=jpg">
            <a:extLst>
              <a:ext uri="{FF2B5EF4-FFF2-40B4-BE49-F238E27FC236}">
                <a16:creationId xmlns:a16="http://schemas.microsoft.com/office/drawing/2014/main" id="{AF7E171D-E005-47BF-AE38-2C69AF093C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" t="2520" r="1952" b="1801"/>
          <a:stretch/>
        </p:blipFill>
        <p:spPr bwMode="auto">
          <a:xfrm>
            <a:off x="0" y="30280"/>
            <a:ext cx="12239267" cy="682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9343BFB-1212-456B-B30D-E8042538EA8B}"/>
              </a:ext>
            </a:extLst>
          </p:cNvPr>
          <p:cNvSpPr txBox="1"/>
          <p:nvPr/>
        </p:nvSpPr>
        <p:spPr>
          <a:xfrm>
            <a:off x="7234518" y="5549153"/>
            <a:ext cx="40251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9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66F6A0A-62C2-457E-ADFF-F5F42EBB9B38}"/>
              </a:ext>
            </a:extLst>
          </p:cNvPr>
          <p:cNvSpPr txBox="1"/>
          <p:nvPr/>
        </p:nvSpPr>
        <p:spPr>
          <a:xfrm>
            <a:off x="636494" y="840172"/>
            <a:ext cx="47961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t-BR" sz="6000" b="1" dirty="0">
                <a:solidFill>
                  <a:schemeClr val="bg1"/>
                </a:solidFill>
              </a:rPr>
              <a:t>Como melhorar a redação para aumentar sua nota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B608F55-D63E-4061-B301-2DB1E8F22E35}"/>
              </a:ext>
            </a:extLst>
          </p:cNvPr>
          <p:cNvSpPr txBox="1"/>
          <p:nvPr/>
        </p:nvSpPr>
        <p:spPr>
          <a:xfrm>
            <a:off x="6893859" y="1147482"/>
            <a:ext cx="492162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800" b="1" dirty="0">
                <a:solidFill>
                  <a:schemeClr val="bg1"/>
                </a:solidFill>
              </a:rPr>
              <a:t>Leia bons livros.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800" b="1" dirty="0">
                <a:solidFill>
                  <a:schemeClr val="bg1"/>
                </a:solidFill>
              </a:rPr>
              <a:t>Conheça a gramática.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800" b="1" dirty="0">
                <a:solidFill>
                  <a:schemeClr val="bg1"/>
                </a:solidFill>
              </a:rPr>
              <a:t>Acompanhe temas atuais.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800" b="1" dirty="0">
                <a:solidFill>
                  <a:schemeClr val="bg1"/>
                </a:solidFill>
              </a:rPr>
              <a:t>Tenha uma rotina de estudos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800" b="1" dirty="0">
                <a:solidFill>
                  <a:schemeClr val="bg1"/>
                </a:solidFill>
              </a:rPr>
              <a:t>Cuide do seu tempo.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800" b="1" dirty="0">
                <a:solidFill>
                  <a:schemeClr val="bg1"/>
                </a:solidFill>
              </a:rPr>
              <a:t>Aprenda com os seus erros.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800" b="1" dirty="0">
                <a:solidFill>
                  <a:schemeClr val="bg1"/>
                </a:solidFill>
              </a:rPr>
              <a:t>Saiba quais são as competências cobradas na redação.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800" b="1" dirty="0">
                <a:solidFill>
                  <a:schemeClr val="bg1"/>
                </a:solidFill>
              </a:rPr>
              <a:t>Treine a escrita.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0915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.freepik.com/vetores-gratis/caderno-aberto-em-branco_1639-16082.jpg?size=626&amp;ext=jpg">
            <a:extLst>
              <a:ext uri="{FF2B5EF4-FFF2-40B4-BE49-F238E27FC236}">
                <a16:creationId xmlns:a16="http://schemas.microsoft.com/office/drawing/2014/main" id="{AF7E171D-E005-47BF-AE38-2C69AF093C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" t="2520" r="1952" b="1801"/>
          <a:stretch/>
        </p:blipFill>
        <p:spPr bwMode="auto">
          <a:xfrm>
            <a:off x="0" y="30280"/>
            <a:ext cx="12239267" cy="682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9343BFB-1212-456B-B30D-E8042538EA8B}"/>
              </a:ext>
            </a:extLst>
          </p:cNvPr>
          <p:cNvSpPr txBox="1"/>
          <p:nvPr/>
        </p:nvSpPr>
        <p:spPr>
          <a:xfrm>
            <a:off x="7234518" y="5549153"/>
            <a:ext cx="40251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9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7D04E50-E546-4011-B73D-836BAF9F4601}"/>
              </a:ext>
            </a:extLst>
          </p:cNvPr>
          <p:cNvSpPr txBox="1"/>
          <p:nvPr/>
        </p:nvSpPr>
        <p:spPr>
          <a:xfrm>
            <a:off x="7037294" y="782780"/>
            <a:ext cx="422237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Só fazemos melhor aquilo que repetidamente insistimos em melhorar. A busca da excelência não deve ser um objetivo, e sim um hábito. </a:t>
            </a:r>
          </a:p>
          <a:p>
            <a:endParaRPr lang="pt-BR" sz="4000" dirty="0">
              <a:solidFill>
                <a:srgbClr val="FF0000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900652C-9689-41C1-8553-8A33A6083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05" y="782780"/>
            <a:ext cx="5057342" cy="437130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E76F66A-4509-48C0-8417-B0E7D76D4D3E}"/>
              </a:ext>
            </a:extLst>
          </p:cNvPr>
          <p:cNvSpPr txBox="1"/>
          <p:nvPr/>
        </p:nvSpPr>
        <p:spPr>
          <a:xfrm>
            <a:off x="3478306" y="5217458"/>
            <a:ext cx="167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Aristóteles</a:t>
            </a:r>
          </a:p>
        </p:txBody>
      </p:sp>
    </p:spTree>
    <p:extLst>
      <p:ext uri="{BB962C8B-B14F-4D97-AF65-F5344CB8AC3E}">
        <p14:creationId xmlns:p14="http://schemas.microsoft.com/office/powerpoint/2010/main" val="210865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.freepik.com/vetores-gratis/caderno-aberto-em-branco_1639-16082.jpg?size=626&amp;ext=jpg">
            <a:extLst>
              <a:ext uri="{FF2B5EF4-FFF2-40B4-BE49-F238E27FC236}">
                <a16:creationId xmlns:a16="http://schemas.microsoft.com/office/drawing/2014/main" id="{AF7E171D-E005-47BF-AE38-2C69AF093C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" t="2520" r="1952" b="1801"/>
          <a:stretch/>
        </p:blipFill>
        <p:spPr bwMode="auto">
          <a:xfrm>
            <a:off x="17930" y="-35859"/>
            <a:ext cx="12193239" cy="678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F1ABD3DA-8D80-4CED-9F0B-80EB8C7C5D71}"/>
              </a:ext>
            </a:extLst>
          </p:cNvPr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pt-B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605E92A-2A8C-4169-9888-FDC9C1177E99}"/>
              </a:ext>
            </a:extLst>
          </p:cNvPr>
          <p:cNvSpPr/>
          <p:nvPr/>
        </p:nvSpPr>
        <p:spPr>
          <a:xfrm>
            <a:off x="340660" y="753034"/>
            <a:ext cx="5145740" cy="175432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Como  planejar?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8D4D694-A05C-42C3-9336-B054D0EBA975}"/>
              </a:ext>
            </a:extLst>
          </p:cNvPr>
          <p:cNvSpPr/>
          <p:nvPr/>
        </p:nvSpPr>
        <p:spPr>
          <a:xfrm>
            <a:off x="519953" y="3272118"/>
            <a:ext cx="4966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B864B82C-CE42-48B6-B13A-A42E63BD7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0660" y="2967335"/>
            <a:ext cx="5127813" cy="3348299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0D558245-A529-472E-9CE1-E09439852779}"/>
              </a:ext>
            </a:extLst>
          </p:cNvPr>
          <p:cNvSpPr/>
          <p:nvPr/>
        </p:nvSpPr>
        <p:spPr>
          <a:xfrm>
            <a:off x="6705600" y="2070846"/>
            <a:ext cx="514574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Interpretar a proposta do tema.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Pense nas implicações políticas, culturais, sociais ou tecnológicas do tema.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Liste suas ideias, referências e argumentos.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Faça um roteiro e organize a forma como seu parágrafos serão dispostos.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Se possível, faça um rascunho, leia o texto atentamente para revisar algo que possa ter saído  de errado.</a:t>
            </a:r>
          </a:p>
        </p:txBody>
      </p:sp>
    </p:spTree>
    <p:extLst>
      <p:ext uri="{BB962C8B-B14F-4D97-AF65-F5344CB8AC3E}">
        <p14:creationId xmlns:p14="http://schemas.microsoft.com/office/powerpoint/2010/main" val="814288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.freepik.com/vetores-gratis/caderno-aberto-em-branco_1639-16082.jpg?size=626&amp;ext=jpg">
            <a:extLst>
              <a:ext uri="{FF2B5EF4-FFF2-40B4-BE49-F238E27FC236}">
                <a16:creationId xmlns:a16="http://schemas.microsoft.com/office/drawing/2014/main" id="{AF7E171D-E005-47BF-AE38-2C69AF093C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" t="2520" r="1952" b="1801"/>
          <a:stretch/>
        </p:blipFill>
        <p:spPr bwMode="auto">
          <a:xfrm>
            <a:off x="0" y="30280"/>
            <a:ext cx="12239267" cy="682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5795B1BD-096B-4EBE-A448-A368E642A900}"/>
              </a:ext>
            </a:extLst>
          </p:cNvPr>
          <p:cNvSpPr/>
          <p:nvPr/>
        </p:nvSpPr>
        <p:spPr>
          <a:xfrm>
            <a:off x="295836" y="1048870"/>
            <a:ext cx="5423646" cy="5301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750" dirty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r>
              <a:rPr lang="pt-BR" sz="1750" dirty="0">
                <a:solidFill>
                  <a:srgbClr val="000000"/>
                </a:solidFill>
                <a:latin typeface="Arial Black" panose="020B0A04020102020204" pitchFamily="34" charset="0"/>
              </a:rPr>
              <a:t>Na maioria das vezes tiramos uma nota baixa na Redação porque simplesmente cometemos uma série de erros gramaticais, às vezes, são alguns erros bobos que até pensamos: “nossa! Eu errei isso?” Por isso sempre devemos está atentos na hora de escrever qualquer texto e depois que escrever fazer outra leitura conferindo se fez alguma coisa errada antes de passar para a folha oficial. Isto é uma regra básica que muitos já sabem, mas que às vezes não fazemos e perdemos algum ponto por bobeira. </a:t>
            </a:r>
            <a:endParaRPr lang="pt-BR" sz="1750" dirty="0">
              <a:latin typeface="Arial Black" panose="020B0A040201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DAD158E-A725-44A5-8211-D26BF6B0380D}"/>
              </a:ext>
            </a:extLst>
          </p:cNvPr>
          <p:cNvSpPr/>
          <p:nvPr/>
        </p:nvSpPr>
        <p:spPr>
          <a:xfrm>
            <a:off x="7091082" y="2483224"/>
            <a:ext cx="47244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>
              <a:solidFill>
                <a:srgbClr val="4E4E4E"/>
              </a:solidFill>
              <a:latin typeface="Arial" panose="020B0604020202020204" pitchFamily="34" charset="0"/>
            </a:endParaRPr>
          </a:p>
          <a:p>
            <a:pPr algn="just"/>
            <a:r>
              <a:rPr lang="pt-BR" dirty="0">
                <a:solidFill>
                  <a:srgbClr val="4E4E4E"/>
                </a:solidFill>
                <a:latin typeface="Arial Black" panose="020B0A04020102020204" pitchFamily="34" charset="0"/>
              </a:rPr>
              <a:t>     </a:t>
            </a:r>
            <a:r>
              <a:rPr lang="pt-BR" sz="2000" dirty="0">
                <a:solidFill>
                  <a:srgbClr val="4E4E4E"/>
                </a:solidFill>
                <a:latin typeface="Algerian" panose="04020705040A02060702" pitchFamily="82" charset="0"/>
              </a:rPr>
              <a:t>pode-se usar tanto a letra de </a:t>
            </a:r>
            <a:r>
              <a:rPr lang="pt-BR" sz="2000" b="1" dirty="0">
                <a:solidFill>
                  <a:srgbClr val="4E4E4E"/>
                </a:solidFill>
                <a:latin typeface="Algerian" panose="04020705040A02060702" pitchFamily="82" charset="0"/>
              </a:rPr>
              <a:t>forma</a:t>
            </a:r>
            <a:r>
              <a:rPr lang="pt-BR" sz="2000" dirty="0">
                <a:solidFill>
                  <a:srgbClr val="4E4E4E"/>
                </a:solidFill>
                <a:latin typeface="Algerian" panose="04020705040A02060702" pitchFamily="82" charset="0"/>
              </a:rPr>
              <a:t>, quanto a letra </a:t>
            </a:r>
            <a:r>
              <a:rPr lang="pt-BR" sz="2000" b="1" dirty="0">
                <a:solidFill>
                  <a:srgbClr val="4E4E4E"/>
                </a:solidFill>
                <a:latin typeface="Algerian" panose="04020705040A02060702" pitchFamily="82" charset="0"/>
              </a:rPr>
              <a:t>cursiva</a:t>
            </a:r>
            <a:r>
              <a:rPr lang="pt-BR" sz="2000" dirty="0">
                <a:solidFill>
                  <a:srgbClr val="4E4E4E"/>
                </a:solidFill>
                <a:latin typeface="Algerian" panose="04020705040A02060702" pitchFamily="82" charset="0"/>
              </a:rPr>
              <a:t> em qualquer tipo de redação. A preocupação de quem escreve deve ser a garantia de uma letra legível, diferenciando letras maiúsculas no início de frases e em nomes próprios. As redações costumam ser digitalizadas para correção e por esse motivo precisa caprichar na letra.</a:t>
            </a:r>
            <a:endParaRPr lang="pt-BR" sz="2000" dirty="0">
              <a:latin typeface="Algerian" panose="04020705040A02060702" pitchFamily="82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56D8F72-0184-4EF5-BF77-74035C121190}"/>
              </a:ext>
            </a:extLst>
          </p:cNvPr>
          <p:cNvSpPr/>
          <p:nvPr/>
        </p:nvSpPr>
        <p:spPr>
          <a:xfrm>
            <a:off x="7091081" y="1048870"/>
            <a:ext cx="4724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2D2D2D"/>
                </a:solidFill>
                <a:latin typeface="Arial Black" panose="020B0A04020102020204" pitchFamily="34" charset="0"/>
              </a:rPr>
              <a:t>Qual tipo de letra é ideal para fazer redação?</a:t>
            </a:r>
            <a:endParaRPr lang="pt-BR" sz="2800" b="0" i="0" dirty="0">
              <a:solidFill>
                <a:srgbClr val="2D2D2D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021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.freepik.com/vetores-gratis/caderno-aberto-em-branco_1639-16082.jpg?size=626&amp;ext=jpg">
            <a:extLst>
              <a:ext uri="{FF2B5EF4-FFF2-40B4-BE49-F238E27FC236}">
                <a16:creationId xmlns:a16="http://schemas.microsoft.com/office/drawing/2014/main" id="{AF7E171D-E005-47BF-AE38-2C69AF093C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" t="2520" r="1952" b="1801"/>
          <a:stretch/>
        </p:blipFill>
        <p:spPr bwMode="auto">
          <a:xfrm>
            <a:off x="0" y="30280"/>
            <a:ext cx="12239267" cy="682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8145EDC-1182-41A3-8867-704D4860C225}"/>
              </a:ext>
            </a:extLst>
          </p:cNvPr>
          <p:cNvSpPr txBox="1"/>
          <p:nvPr/>
        </p:nvSpPr>
        <p:spPr>
          <a:xfrm>
            <a:off x="430305" y="3074808"/>
            <a:ext cx="50023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/>
                </a:solidFill>
                <a:latin typeface="Arial Black" panose="020B0A04020102020204" pitchFamily="34" charset="0"/>
              </a:rPr>
              <a:t>A redação pode ser anulada?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9441221-7C3A-4288-9182-1CF08C2FDB62}"/>
              </a:ext>
            </a:extLst>
          </p:cNvPr>
          <p:cNvSpPr txBox="1"/>
          <p:nvPr/>
        </p:nvSpPr>
        <p:spPr>
          <a:xfrm flipH="1">
            <a:off x="6911787" y="1810871"/>
            <a:ext cx="50023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3000" dirty="0">
                <a:solidFill>
                  <a:schemeClr val="bg1"/>
                </a:solidFill>
              </a:rPr>
              <a:t>Estiver ilegível.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3000" dirty="0">
                <a:solidFill>
                  <a:schemeClr val="bg1"/>
                </a:solidFill>
              </a:rPr>
              <a:t>Fugir do assunto.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3000" dirty="0">
                <a:solidFill>
                  <a:schemeClr val="bg1"/>
                </a:solidFill>
              </a:rPr>
              <a:t>For escrita a lápis.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3000" dirty="0">
                <a:solidFill>
                  <a:schemeClr val="bg1"/>
                </a:solidFill>
              </a:rPr>
              <a:t>For escritas com rasuras.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3000" dirty="0">
                <a:solidFill>
                  <a:schemeClr val="bg1"/>
                </a:solidFill>
              </a:rPr>
              <a:t>Não obedecer aos espaços e números de parágrafos determinados.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3000" dirty="0">
                <a:solidFill>
                  <a:schemeClr val="bg1"/>
                </a:solidFill>
              </a:rPr>
              <a:t>Não seguir as instruções relativas ao tema escolhido.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286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.freepik.com/vetores-gratis/caderno-aberto-em-branco_1639-16082.jpg?size=626&amp;ext=jpg">
            <a:extLst>
              <a:ext uri="{FF2B5EF4-FFF2-40B4-BE49-F238E27FC236}">
                <a16:creationId xmlns:a16="http://schemas.microsoft.com/office/drawing/2014/main" id="{AF7E171D-E005-47BF-AE38-2C69AF093C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" t="2520" r="1952" b="1801"/>
          <a:stretch/>
        </p:blipFill>
        <p:spPr bwMode="auto">
          <a:xfrm>
            <a:off x="0" y="30280"/>
            <a:ext cx="12239267" cy="682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DEB5B91-987D-4DD6-A45E-65649FA6BBAD}"/>
              </a:ext>
            </a:extLst>
          </p:cNvPr>
          <p:cNvSpPr txBox="1"/>
          <p:nvPr/>
        </p:nvSpPr>
        <p:spPr>
          <a:xfrm>
            <a:off x="3478306" y="296731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1CDB1AA-7F69-4AC7-9B89-88E4244698C2}"/>
              </a:ext>
            </a:extLst>
          </p:cNvPr>
          <p:cNvSpPr txBox="1"/>
          <p:nvPr/>
        </p:nvSpPr>
        <p:spPr>
          <a:xfrm>
            <a:off x="367553" y="2097741"/>
            <a:ext cx="51547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solidFill>
                  <a:schemeClr val="bg1"/>
                </a:solidFill>
                <a:latin typeface="Algerian" panose="04020705040A02060702" pitchFamily="82" charset="0"/>
              </a:rPr>
              <a:t>Estrutura física do texto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284C2CD-914E-43AA-98AF-7987E729A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778" y="1951114"/>
            <a:ext cx="5354441" cy="315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53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.freepik.com/vetores-gratis/caderno-aberto-em-branco_1639-16082.jpg?size=626&amp;ext=jpg">
            <a:extLst>
              <a:ext uri="{FF2B5EF4-FFF2-40B4-BE49-F238E27FC236}">
                <a16:creationId xmlns:a16="http://schemas.microsoft.com/office/drawing/2014/main" id="{AF7E171D-E005-47BF-AE38-2C69AF093C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" t="2520" r="1952" b="1801"/>
          <a:stretch/>
        </p:blipFill>
        <p:spPr bwMode="auto">
          <a:xfrm>
            <a:off x="0" y="30280"/>
            <a:ext cx="12239267" cy="682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E3F98E7-8CEB-4E7A-9859-C367D17A715A}"/>
              </a:ext>
            </a:extLst>
          </p:cNvPr>
          <p:cNvSpPr txBox="1"/>
          <p:nvPr/>
        </p:nvSpPr>
        <p:spPr>
          <a:xfrm flipH="1">
            <a:off x="394445" y="2599764"/>
            <a:ext cx="4966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solidFill>
                  <a:schemeClr val="bg1"/>
                </a:solidFill>
                <a:latin typeface="Arial Black" panose="020B0A04020102020204" pitchFamily="34" charset="0"/>
              </a:rPr>
              <a:t>Introdução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2086A02-08C4-45B5-B402-84ABC6EA6DAC}"/>
              </a:ext>
            </a:extLst>
          </p:cNvPr>
          <p:cNvSpPr txBox="1"/>
          <p:nvPr/>
        </p:nvSpPr>
        <p:spPr>
          <a:xfrm>
            <a:off x="6831109" y="1891553"/>
            <a:ext cx="4966446" cy="368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pt-BR" sz="2400" dirty="0">
                <a:solidFill>
                  <a:schemeClr val="bg1"/>
                </a:solidFill>
                <a:latin typeface="Arial Black" panose="020B0A04020102020204" pitchFamily="34" charset="0"/>
              </a:rPr>
              <a:t>Explique o tema indicando a importância dele.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pt-BR" sz="2400" dirty="0">
                <a:solidFill>
                  <a:schemeClr val="bg1"/>
                </a:solidFill>
                <a:latin typeface="Arial Black" panose="020B0A04020102020204" pitchFamily="34" charset="0"/>
              </a:rPr>
              <a:t>Identifique o ponto de vista a ser defendido.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pt-BR" sz="2400" dirty="0">
                <a:solidFill>
                  <a:schemeClr val="bg1"/>
                </a:solidFill>
                <a:latin typeface="Arial Black" panose="020B0A04020102020204" pitchFamily="34" charset="0"/>
              </a:rPr>
              <a:t>Construa uma tese.</a:t>
            </a:r>
          </a:p>
        </p:txBody>
      </p:sp>
    </p:spTree>
    <p:extLst>
      <p:ext uri="{BB962C8B-B14F-4D97-AF65-F5344CB8AC3E}">
        <p14:creationId xmlns:p14="http://schemas.microsoft.com/office/powerpoint/2010/main" val="4250774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.freepik.com/vetores-gratis/caderno-aberto-em-branco_1639-16082.jpg?size=626&amp;ext=jpg">
            <a:extLst>
              <a:ext uri="{FF2B5EF4-FFF2-40B4-BE49-F238E27FC236}">
                <a16:creationId xmlns:a16="http://schemas.microsoft.com/office/drawing/2014/main" id="{AF7E171D-E005-47BF-AE38-2C69AF093C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" t="2520" r="1952" b="1801"/>
          <a:stretch/>
        </p:blipFill>
        <p:spPr bwMode="auto">
          <a:xfrm>
            <a:off x="0" y="30280"/>
            <a:ext cx="12239267" cy="682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0BC81F6-D3F9-4DB8-964D-41FE1D86BBD4}"/>
              </a:ext>
            </a:extLst>
          </p:cNvPr>
          <p:cNvSpPr txBox="1"/>
          <p:nvPr/>
        </p:nvSpPr>
        <p:spPr>
          <a:xfrm>
            <a:off x="322729" y="1084729"/>
            <a:ext cx="50023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dirty="0">
                <a:solidFill>
                  <a:schemeClr val="bg1"/>
                </a:solidFill>
                <a:latin typeface="Arial Black" panose="020B0A04020102020204" pitchFamily="34" charset="0"/>
              </a:rPr>
              <a:t>Tese</a:t>
            </a:r>
          </a:p>
          <a:p>
            <a:pPr algn="ctr"/>
            <a:endParaRPr lang="pt-BR" sz="7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pt-BR" sz="7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pt-BR" sz="7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7200" dirty="0">
                <a:solidFill>
                  <a:schemeClr val="bg1"/>
                </a:solidFill>
                <a:latin typeface="Arial Black" panose="020B0A04020102020204" pitchFamily="34" charset="0"/>
              </a:rPr>
              <a:t>O que é?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4D926095-D585-4940-890D-84065FE515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649387" y="2255861"/>
            <a:ext cx="2348990" cy="302110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A55163E-AA15-49FA-8125-1DEBC550DD3F}"/>
              </a:ext>
            </a:extLst>
          </p:cNvPr>
          <p:cNvSpPr txBox="1"/>
          <p:nvPr/>
        </p:nvSpPr>
        <p:spPr>
          <a:xfrm>
            <a:off x="6795247" y="824753"/>
            <a:ext cx="507402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      </a:t>
            </a:r>
          </a:p>
          <a:p>
            <a:pPr algn="just"/>
            <a:endParaRPr lang="pt-BR" sz="3200" dirty="0">
              <a:solidFill>
                <a:schemeClr val="bg1"/>
              </a:solidFill>
            </a:endParaRPr>
          </a:p>
          <a:p>
            <a:pPr algn="just"/>
            <a:endParaRPr lang="pt-BR" sz="3200" dirty="0">
              <a:solidFill>
                <a:schemeClr val="bg1"/>
              </a:solidFill>
            </a:endParaRPr>
          </a:p>
          <a:p>
            <a:pPr algn="just"/>
            <a:r>
              <a:rPr lang="pt-BR" sz="3200" dirty="0">
                <a:solidFill>
                  <a:schemeClr val="bg1"/>
                </a:solidFill>
              </a:rPr>
              <a:t>     É a sua opinião, o seu ponto de vista sobre o tema proposto. Ela pode ser apresentada por meio de declarações afirmativas ou negativas.</a:t>
            </a:r>
          </a:p>
        </p:txBody>
      </p:sp>
    </p:spTree>
    <p:extLst>
      <p:ext uri="{BB962C8B-B14F-4D97-AF65-F5344CB8AC3E}">
        <p14:creationId xmlns:p14="http://schemas.microsoft.com/office/powerpoint/2010/main" val="585569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.freepik.com/vetores-gratis/caderno-aberto-em-branco_1639-16082.jpg?size=626&amp;ext=jpg">
            <a:extLst>
              <a:ext uri="{FF2B5EF4-FFF2-40B4-BE49-F238E27FC236}">
                <a16:creationId xmlns:a16="http://schemas.microsoft.com/office/drawing/2014/main" id="{AF7E171D-E005-47BF-AE38-2C69AF093C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" t="2520" r="1952" b="1801"/>
          <a:stretch/>
        </p:blipFill>
        <p:spPr bwMode="auto">
          <a:xfrm>
            <a:off x="0" y="30280"/>
            <a:ext cx="12239267" cy="682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FCD5A0A-A632-482B-AB5A-2DEF8B45730F}"/>
              </a:ext>
            </a:extLst>
          </p:cNvPr>
          <p:cNvSpPr txBox="1"/>
          <p:nvPr/>
        </p:nvSpPr>
        <p:spPr>
          <a:xfrm>
            <a:off x="295835" y="322729"/>
            <a:ext cx="542364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solidFill>
                  <a:schemeClr val="bg1"/>
                </a:solidFill>
                <a:latin typeface="Algerian" panose="04020705040A02060702" pitchFamily="82" charset="0"/>
              </a:rPr>
              <a:t>E agora como iniciar um texto!!!</a:t>
            </a:r>
          </a:p>
          <a:p>
            <a:pPr algn="ctr"/>
            <a:endParaRPr lang="pt-BR" sz="6000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algn="ctr"/>
            <a:r>
              <a:rPr lang="pt-BR" sz="3600" dirty="0">
                <a:solidFill>
                  <a:schemeClr val="bg1"/>
                </a:solidFill>
                <a:latin typeface="Algerian" panose="04020705040A02060702" pitchFamily="82" charset="0"/>
              </a:rPr>
              <a:t>Evitar clichês</a:t>
            </a:r>
          </a:p>
          <a:p>
            <a:pPr algn="ctr" fontAlgn="base"/>
            <a:r>
              <a:rPr lang="pt-BR" dirty="0">
                <a:solidFill>
                  <a:schemeClr val="bg1"/>
                </a:solidFill>
              </a:rPr>
              <a:t>Hoje em dia</a:t>
            </a:r>
          </a:p>
          <a:p>
            <a:pPr algn="ctr" fontAlgn="base"/>
            <a:r>
              <a:rPr lang="pt-BR" dirty="0">
                <a:solidFill>
                  <a:schemeClr val="bg1"/>
                </a:solidFill>
              </a:rPr>
              <a:t>Na atualidade</a:t>
            </a:r>
          </a:p>
          <a:p>
            <a:pPr algn="ctr" fontAlgn="base"/>
            <a:r>
              <a:rPr lang="pt-BR" dirty="0">
                <a:solidFill>
                  <a:schemeClr val="bg1"/>
                </a:solidFill>
              </a:rPr>
              <a:t>Atualmente</a:t>
            </a:r>
          </a:p>
          <a:p>
            <a:pPr algn="ctr" fontAlgn="base"/>
            <a:r>
              <a:rPr lang="pt-BR" dirty="0">
                <a:solidFill>
                  <a:schemeClr val="bg1"/>
                </a:solidFill>
              </a:rPr>
              <a:t>No mundo de hoje</a:t>
            </a:r>
          </a:p>
          <a:p>
            <a:pPr algn="ctr" fontAlgn="base"/>
            <a:r>
              <a:rPr lang="pt-BR" dirty="0">
                <a:solidFill>
                  <a:schemeClr val="bg1"/>
                </a:solidFill>
              </a:rPr>
              <a:t>Antes de mais nada</a:t>
            </a:r>
          </a:p>
          <a:p>
            <a:pPr algn="ctr" fontAlgn="base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sz="36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CA77A67-64F3-4F7C-9BC0-D2B277E76C83}"/>
              </a:ext>
            </a:extLst>
          </p:cNvPr>
          <p:cNvSpPr txBox="1"/>
          <p:nvPr/>
        </p:nvSpPr>
        <p:spPr>
          <a:xfrm>
            <a:off x="6660776" y="788893"/>
            <a:ext cx="5235389" cy="5497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chemeClr val="bg1"/>
                </a:solidFill>
              </a:rPr>
              <a:t>Frases que podem te ajudar a iniciar um texto: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bg1"/>
                </a:solidFill>
              </a:rPr>
              <a:t>Muito se tem discutido, recentemente, sobre...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bg1"/>
                </a:solidFill>
              </a:rPr>
              <a:t>No que se refere..., pode se afirmar que...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bg1"/>
                </a:solidFill>
              </a:rPr>
              <a:t>É de conhecimento geral que....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bg1"/>
                </a:solidFill>
              </a:rPr>
              <a:t>Cogita-se, com muita frequência, que...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bg1"/>
                </a:solidFill>
              </a:rPr>
              <a:t>É notório que....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bg1"/>
                </a:solidFill>
              </a:rPr>
              <a:t>É de conhecimento geral que...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bg1"/>
                </a:solidFill>
              </a:rPr>
              <a:t>Ao refletir acerca de...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t-BR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t-BR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t-BR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chemeClr val="bg1"/>
                </a:solidFill>
              </a:rPr>
              <a:t>Implantação da lei seca no Brasil...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chemeClr val="bg1"/>
                </a:solidFill>
              </a:rPr>
              <a:t>A persistência da violência contra a mulher...</a:t>
            </a:r>
          </a:p>
        </p:txBody>
      </p:sp>
    </p:spTree>
    <p:extLst>
      <p:ext uri="{BB962C8B-B14F-4D97-AF65-F5344CB8AC3E}">
        <p14:creationId xmlns:p14="http://schemas.microsoft.com/office/powerpoint/2010/main" val="1569490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.freepik.com/vetores-gratis/caderno-aberto-em-branco_1639-16082.jpg?size=626&amp;ext=jpg">
            <a:extLst>
              <a:ext uri="{FF2B5EF4-FFF2-40B4-BE49-F238E27FC236}">
                <a16:creationId xmlns:a16="http://schemas.microsoft.com/office/drawing/2014/main" id="{AF7E171D-E005-47BF-AE38-2C69AF093C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" t="2520" r="1952" b="1801"/>
          <a:stretch/>
        </p:blipFill>
        <p:spPr bwMode="auto">
          <a:xfrm>
            <a:off x="0" y="30280"/>
            <a:ext cx="12239267" cy="682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C2BF7E9-466B-478E-B61D-384109216C9E}"/>
              </a:ext>
            </a:extLst>
          </p:cNvPr>
          <p:cNvSpPr txBox="1"/>
          <p:nvPr/>
        </p:nvSpPr>
        <p:spPr>
          <a:xfrm>
            <a:off x="448235" y="358588"/>
            <a:ext cx="509195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solidFill>
                  <a:schemeClr val="bg1"/>
                </a:solidFill>
                <a:latin typeface="Arial Black" panose="020B0A04020102020204" pitchFamily="34" charset="0"/>
              </a:rPr>
              <a:t>Como tornar minha introdução mais atrativa!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152F89E-21A4-4818-88AB-88A5DEFBA832}"/>
              </a:ext>
            </a:extLst>
          </p:cNvPr>
          <p:cNvSpPr txBox="1"/>
          <p:nvPr/>
        </p:nvSpPr>
        <p:spPr>
          <a:xfrm>
            <a:off x="6956612" y="1183341"/>
            <a:ext cx="4616823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Clareza no que se escreve.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Redija frases curtas e, portanto, use ponto à vontade.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Inserir dados (mostra conhecimento do assunto).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Citações (demostra que tem hábito de ler).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usar a norma culta da língua portuguesa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seja, deve obedecer aos princípios estabelecidos pela gramática. </a:t>
            </a:r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5033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324</TotalTime>
  <Words>802</Words>
  <Application>Microsoft Office PowerPoint</Application>
  <PresentationFormat>Widescreen</PresentationFormat>
  <Paragraphs>126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8" baseType="lpstr">
      <vt:lpstr>Algerian</vt:lpstr>
      <vt:lpstr>Arial</vt:lpstr>
      <vt:lpstr>Arial Black</vt:lpstr>
      <vt:lpstr>Bahnschrift Condensed</vt:lpstr>
      <vt:lpstr>Calibri</vt:lpstr>
      <vt:lpstr>Calibri Light</vt:lpstr>
      <vt:lpstr>Courier New</vt:lpstr>
      <vt:lpstr>Times New Roman</vt:lpstr>
      <vt:lpstr>Wingdings</vt:lpstr>
      <vt:lpstr>Office Theme</vt:lpstr>
      <vt:lpstr> EEEFM DONA BENTA     EEEFM DONA BENTA  Redação  Dicas e planejamento                            Prof: Uelerson  Prof: Uelerson                             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Lenovo</dc:creator>
  <cp:lastModifiedBy>Lenovo</cp:lastModifiedBy>
  <cp:revision>56</cp:revision>
  <dcterms:created xsi:type="dcterms:W3CDTF">2023-06-22T01:57:38Z</dcterms:created>
  <dcterms:modified xsi:type="dcterms:W3CDTF">2023-08-08T23:24:00Z</dcterms:modified>
</cp:coreProperties>
</file>