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70" r:id="rId9"/>
    <p:sldId id="268" r:id="rId10"/>
    <p:sldId id="269" r:id="rId11"/>
    <p:sldId id="266" r:id="rId12"/>
    <p:sldId id="271" r:id="rId13"/>
    <p:sldId id="272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08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5883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313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80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43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14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676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359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053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23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6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230E3-A47B-460A-8C57-B7EBABF6F545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6E2C6-C061-4CB2-9514-9D59ABB302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663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1768288" y="1990610"/>
            <a:ext cx="8655424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" marR="1270" algn="ctr">
              <a:lnSpc>
                <a:spcPts val="1490"/>
              </a:lnSpc>
              <a:spcBef>
                <a:spcPts val="1415"/>
              </a:spcBef>
              <a:spcAft>
                <a:spcPts val="0"/>
              </a:spcAft>
            </a:pP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Lema</a:t>
            </a:r>
            <a:r>
              <a:rPr lang="es-ES" b="1" i="1" spc="-3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b="1" i="1" spc="-3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b="1" i="1" spc="-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63ª</a:t>
            </a:r>
            <a:r>
              <a:rPr lang="es-ES" b="1" i="1" spc="-3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Conferencia</a:t>
            </a:r>
            <a:r>
              <a:rPr lang="es-ES" b="1" i="1" spc="-3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b="1" i="1" spc="-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Servicios</a:t>
            </a:r>
            <a:r>
              <a:rPr lang="es-ES" b="1" i="1" spc="-3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b="1" i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Generales</a:t>
            </a:r>
            <a:endParaRPr lang="es-MX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" algn="ctr">
              <a:lnSpc>
                <a:spcPts val="1490"/>
              </a:lnSpc>
              <a:spcAft>
                <a:spcPts val="0"/>
              </a:spcAft>
            </a:pPr>
            <a:r>
              <a:rPr lang="es-E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"LA UNIDAD, LA CONFIANZA Y LA COMUNICACIÓN, FORTALECEN NUESTRA ESTRUCTURA</a:t>
            </a:r>
            <a:r>
              <a:rPr lang="es-ES" b="1" i="1" spc="-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es-MX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7918" y="789967"/>
            <a:ext cx="1418216" cy="1200643"/>
          </a:xfrm>
          <a:prstGeom prst="rect">
            <a:avLst/>
          </a:prstGeom>
        </p:spPr>
      </p:pic>
      <p:sp>
        <p:nvSpPr>
          <p:cNvPr id="9" name="Textbox 3"/>
          <p:cNvSpPr txBox="1">
            <a:spLocks/>
          </p:cNvSpPr>
          <p:nvPr/>
        </p:nvSpPr>
        <p:spPr>
          <a:xfrm>
            <a:off x="3039034" y="910521"/>
            <a:ext cx="7126941" cy="9595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" algn="ctr">
              <a:spcBef>
                <a:spcPts val="30"/>
              </a:spcBef>
              <a:spcAft>
                <a:spcPts val="0"/>
              </a:spcAft>
            </a:pP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Distrito Cinco</a:t>
            </a:r>
            <a:endParaRPr lang="es-MX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7015" marR="245745" indent="635" algn="ctr">
              <a:spcAft>
                <a:spcPts val="0"/>
              </a:spcAft>
            </a:pP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Área 7 Medellín Norte Región</a:t>
            </a:r>
            <a:r>
              <a:rPr lang="es-ES" sz="2400" b="1" i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s-ES" sz="2400" b="1" i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s-ES" sz="2400" b="1" i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Territorio</a:t>
            </a:r>
            <a:r>
              <a:rPr lang="es-ES" sz="2400" b="1" i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Norte</a:t>
            </a:r>
            <a:endParaRPr lang="es-MX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70" marR="1270" algn="ctr">
              <a:lnSpc>
                <a:spcPts val="1605"/>
              </a:lnSpc>
              <a:spcAft>
                <a:spcPts val="0"/>
              </a:spcAft>
            </a:pP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Alcohólicos</a:t>
            </a:r>
            <a:r>
              <a:rPr lang="es-ES" sz="2400" b="1" i="1" spc="-4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Anónimos</a:t>
            </a:r>
            <a:r>
              <a:rPr lang="es-ES" sz="2400" b="1" i="1" spc="-4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s-ES" sz="2400" b="1" i="1" spc="-4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b="1" i="1" spc="-1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Colombia</a:t>
            </a:r>
            <a:endParaRPr lang="es-MX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587778" y="2901131"/>
            <a:ext cx="9016444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¿Qué pasaría si nadie hiciera el café o nadie contestara el teléfono en la oficina central?</a:t>
            </a:r>
            <a:endParaRPr lang="es-MX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9308" y="4580440"/>
            <a:ext cx="1638300" cy="16954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6235" y="4579557"/>
            <a:ext cx="1892911" cy="180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00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1632858" y="632156"/>
            <a:ext cx="9261565" cy="50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Entidades </a:t>
            </a: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Operativas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OSG (Oficina de Servicios Generales):</a:t>
            </a:r>
            <a:r>
              <a:rPr lang="es-MX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Centro de información que distribuye la literatura aprobada.</a:t>
            </a:r>
            <a:endParaRPr lang="es-MX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AA El Mensaje:</a:t>
            </a:r>
            <a:r>
              <a:rPr lang="es-MX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Responsable de la revista oficial (medio de comunicación y enriquecimiento).</a:t>
            </a:r>
            <a:endParaRPr lang="es-MX" sz="32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2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929640" y="671892"/>
            <a:ext cx="10332720" cy="5245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Espíritu de Servicio (Conclusión</a:t>
            </a: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Responsabilidad Adulta: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1955 (Convención de San Luis), los fundadores pasaron la responsabilidad a la comunidad.</a:t>
            </a:r>
            <a:endParaRPr lang="es-MX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Principio de Rotación: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Los cargos no son vitalicios para permitir que otros sirvan.</a:t>
            </a:r>
            <a:endParaRPr lang="es-MX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Resumen: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Servir es la acción de transmitir el mensaje para que AA siga existiendo y funcionando.</a:t>
            </a:r>
            <a:endParaRPr lang="es-MX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570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04503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Rectángulo 2"/>
          <p:cNvSpPr/>
          <p:nvPr/>
        </p:nvSpPr>
        <p:spPr>
          <a:xfrm>
            <a:off x="1197428" y="1858563"/>
            <a:ext cx="9797143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líderes son "servidores de confianza", no jefes. Esto es lo que hace a AA diferente de cualquier otra organización.</a:t>
            </a:r>
            <a:endParaRPr lang="es-MX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718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4609156" y="2321004"/>
            <a:ext cx="263405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FIN</a:t>
            </a:r>
            <a:endParaRPr lang="es-E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1166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496389" y="457201"/>
            <a:ext cx="9326880" cy="5637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“El </a:t>
            </a: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Servicio: Nuestra Libertad en </a:t>
            </a: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Acción”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6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Introducción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concepto espiritual del Servicio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s-MX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Nivel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corazón de AA (El Grupo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s-MX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Estructura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Geográfica: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Distrito al Área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s-MX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Servicios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Mundiales: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Conferencia y la Junta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s-MX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Principios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Fundamentales: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Servidores de confianza y rotación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Conclusión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Legado de Responsabilidad.</a:t>
            </a:r>
            <a:endParaRPr lang="es-MX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116" y="1579992"/>
            <a:ext cx="3962627" cy="436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3847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1210491" y="1097381"/>
            <a:ext cx="9771018" cy="2441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Servicio en Alcohólicos </a:t>
            </a:r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Anónimos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Tercer Legado</a:t>
            </a:r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MX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"Una 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sociedad de alcohólicos en acción".</a:t>
            </a:r>
            <a:endParaRPr lang="es-MX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2" y="886550"/>
            <a:ext cx="2103121" cy="175214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1427" y="3748337"/>
            <a:ext cx="3789146" cy="290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735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dirty="0"/>
          </a:p>
        </p:txBody>
      </p:sp>
      <p:sp>
        <p:nvSpPr>
          <p:cNvPr id="3" name="Rectángulo 2"/>
          <p:cNvSpPr/>
          <p:nvPr/>
        </p:nvSpPr>
        <p:spPr>
          <a:xfrm>
            <a:off x="1245325" y="678573"/>
            <a:ext cx="9000308" cy="2610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¿Qué es el Servicio</a:t>
            </a:r>
            <a:r>
              <a:rPr lang="es-MX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Definición: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Cualquier acción que ayude a alcanzar al alcohólico que aún sufre</a:t>
            </a: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45325" y="3184400"/>
            <a:ext cx="94923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De aquí que un servicio de AA es todo aquello que nos ayuda a</a:t>
            </a:r>
          </a:p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alcanzar al alcohólico que todavía sufre, abarcando desde el Paso</a:t>
            </a:r>
          </a:p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Doce en sí, una llamada telefónica y una taza de café, hasta la Oficina</a:t>
            </a:r>
          </a:p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de Servicios Generales de AA (OSG) para las actividades nacionales</a:t>
            </a:r>
          </a:p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e internacionales. La suma total de estos servicios es nuestro Tercer</a:t>
            </a:r>
          </a:p>
          <a:p>
            <a:pPr algn="ctr"/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Legado de Servicio.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176195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0" y="1070085"/>
            <a:ext cx="7223760" cy="4717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Estructura </a:t>
            </a: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“Al Revés”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Concepto: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AA, la autoridad final reside en los </a:t>
            </a: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Grupos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 en los líderes.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Servidores de confianza: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Los oficiales no gobiernan, sirven a la conciencia del grupo.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Gratuidad: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"Lo que recibimos gratuitamente, lo damos gratuitamente". AA se mantiene solo con contribuciones voluntarias.</a:t>
            </a:r>
            <a:endParaRPr lang="es-MX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0373" y="1419938"/>
            <a:ext cx="4815014" cy="401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519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492034" y="292381"/>
            <a:ext cx="11207932" cy="4527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Servicio en el Grupo </a:t>
            </a:r>
            <a:r>
              <a:rPr lang="es-MX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Tareas esenciales: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Preparar el café, limpiar el local, dar la bienvenida.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Cargos clave: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Coordinador: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Lidera las reuniones y mantiene el orden.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Secretario: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Gestiona la comunicación, literatura y agenda.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Tesorero: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Administra los fondos para mantener el grupo abierto y aportar a los servicios generales.</a:t>
            </a:r>
            <a:endParaRPr lang="es-MX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890" y="4820224"/>
            <a:ext cx="6210980" cy="182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909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1097280" y="1133583"/>
            <a:ext cx="10332720" cy="4256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Vínculos (RSG y MCD</a:t>
            </a:r>
            <a:r>
              <a:rPr lang="es-MX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RSG (Representante de Servicios Generales):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vínculo principal entre el grupo y AA en su totalidad. Es la "voz" del grupo en la Conferencia.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Distrito: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Grupo de grupos cercanos geográficamente.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MCD (Miembro del Comité de Distrito):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Coordina a los RSG y comunica al Distrito con el Área.</a:t>
            </a:r>
            <a:endParaRPr lang="es-MX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50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1203960" y="985402"/>
            <a:ext cx="9784080" cy="4190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Región (Asamblea y Área</a:t>
            </a:r>
            <a:r>
              <a:rPr lang="es-MX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Asamblea de Área: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Reunión de RSGs para tratar asuntos regionales y elegir al Delegado.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Comité de Área: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brazo administrativo que planifica actividades y mantiene la salud de AA en la región.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Delegado:</a:t>
            </a: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Representa al Área en la Conferencia anual; lleva la "conciencia" de su región y regresa con información.</a:t>
            </a:r>
            <a:endParaRPr lang="es-MX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066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>
            <a:off x="1619795" y="1036009"/>
            <a:ext cx="9666514" cy="4227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Guardianes del Mensaje (Conferencia y Junta</a:t>
            </a:r>
            <a:r>
              <a:rPr lang="es-MX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Conferencia de Servicios Generales: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Guardián de los servicios mundiales y de los Doce Pasos/Tradiciones. Es la "conciencia colectiva" de AA.</a:t>
            </a: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Junta de Servicios Generales (Custodios):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Rama de servicio de la Conferencia. Cuida las finanzas, política y tradiciones.</a:t>
            </a: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MX" sz="24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Clase A: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alcohólicos.</a:t>
            </a:r>
            <a:endParaRPr lang="es-MX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MX" sz="24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Clase B: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Alcohólicos.</a:t>
            </a:r>
            <a:endParaRPr lang="es-MX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04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615</Words>
  <Application>Microsoft Office PowerPoint</Application>
  <PresentationFormat>Panorámica</PresentationFormat>
  <Paragraphs>71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41</cp:revision>
  <dcterms:created xsi:type="dcterms:W3CDTF">2026-05-11T13:42:38Z</dcterms:created>
  <dcterms:modified xsi:type="dcterms:W3CDTF">2026-05-13T13:23:52Z</dcterms:modified>
</cp:coreProperties>
</file>