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0058400" cy="7772400"/>
  <p:notesSz cx="6858000" cy="9144000"/>
  <p:embeddedFontLst>
    <p:embeddedFont>
      <p:font typeface="Oswald" charset="1" panose="00000500000000000000"/>
      <p:regular r:id="rId23"/>
    </p:embeddedFont>
    <p:embeddedFont>
      <p:font typeface="Inter" charset="1" panose="020B0502030000000004"/>
      <p:regular r:id="rId24"/>
    </p:embeddedFont>
    <p:embeddedFont>
      <p:font typeface="Open Sans" charset="1" panose="020B0606030504020204"/>
      <p:regular r:id="rId25"/>
    </p:embeddedFont>
    <p:embeddedFont>
      <p:font typeface="Oswald Bold" charset="1" panose="000008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https://www.pensador.com/autor/antonio_cicero/" TargetMode="External" Type="http://schemas.openxmlformats.org/officeDocument/2006/relationships/hyperlink"/><Relationship Id="rId5" Target="https://www.pensador.com/autor/antonio_cicero/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6680" y="777240"/>
            <a:ext cx="4819642" cy="6217920"/>
            <a:chOff x="0" y="0"/>
            <a:chExt cx="6426189" cy="82905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6956" r="0" b="6956"/>
            <a:stretch>
              <a:fillRect/>
            </a:stretch>
          </p:blipFill>
          <p:spPr>
            <a:xfrm flipH="false" flipV="false">
              <a:off x="0" y="0"/>
              <a:ext cx="6426189" cy="829056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080836" y="1170729"/>
            <a:ext cx="3345848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181818"/>
                </a:solidFill>
                <a:latin typeface="Oswald"/>
                <a:ea typeface="Oswald"/>
                <a:cs typeface="Oswald"/>
                <a:sym typeface="Oswald"/>
              </a:rPr>
              <a:t>NOME DO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080836" y="2624182"/>
            <a:ext cx="320032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181818"/>
                </a:solidFill>
                <a:latin typeface="Oswald"/>
                <a:ea typeface="Oswald"/>
                <a:cs typeface="Oswald"/>
                <a:sym typeface="Oswald"/>
              </a:rPr>
              <a:t>ÁLBUM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080836" y="6242218"/>
            <a:ext cx="2185521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Turma:</a:t>
            </a:r>
          </a:p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Integrantes:</a:t>
            </a:r>
          </a:p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professor: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" y="1109901"/>
            <a:ext cx="6230680" cy="5174537"/>
            <a:chOff x="0" y="0"/>
            <a:chExt cx="8307573" cy="689938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2291" r="0" b="22291"/>
            <a:stretch>
              <a:fillRect/>
            </a:stretch>
          </p:blipFill>
          <p:spPr>
            <a:xfrm flipH="false" flipV="false">
              <a:off x="0" y="0"/>
              <a:ext cx="8307573" cy="6899383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941704" y="653415"/>
            <a:ext cx="2732202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true">
                <a:solidFill>
                  <a:srgbClr val="000000"/>
                </a:solidFill>
                <a:latin typeface="Oswald Bold"/>
                <a:ea typeface="Oswald Bold"/>
                <a:cs typeface="Oswald Bold"/>
                <a:sym typeface="Oswald Bold"/>
              </a:rPr>
              <a:t>Título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533147" y="2422798"/>
            <a:ext cx="3368842" cy="826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Faça um breve relato de experiência sobre estudar fotografia e construir memórias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7290" y="7480868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composições de referência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6313013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32058" y="312748"/>
            <a:ext cx="6050206" cy="5042190"/>
            <a:chOff x="0" y="0"/>
            <a:chExt cx="8066941" cy="672292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2195" r="0" b="22195"/>
            <a:stretch>
              <a:fillRect/>
            </a:stretch>
          </p:blipFill>
          <p:spPr>
            <a:xfrm flipH="false" flipV="false">
              <a:off x="0" y="0"/>
              <a:ext cx="8066941" cy="672292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87290" y="1604651"/>
            <a:ext cx="3368842" cy="826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Continue o relato de experiência sobre estudar fotografia e construir memórias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34416" y="5467734"/>
            <a:ext cx="1547847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7290" y="7480868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composições de referência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18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7240" y="3698738"/>
            <a:ext cx="2303091" cy="3296422"/>
            <a:chOff x="0" y="0"/>
            <a:chExt cx="56787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67874" cy="812800"/>
            </a:xfrm>
            <a:custGeom>
              <a:avLst/>
              <a:gdLst/>
              <a:ahLst/>
              <a:cxnLst/>
              <a:rect r="r" b="b" t="t" l="l"/>
              <a:pathLst>
                <a:path h="812800" w="567874">
                  <a:moveTo>
                    <a:pt x="0" y="0"/>
                  </a:moveTo>
                  <a:lnTo>
                    <a:pt x="567874" y="0"/>
                  </a:lnTo>
                  <a:lnTo>
                    <a:pt x="56787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57250" t="0" r="-5725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452701" y="3698738"/>
            <a:ext cx="3674327" cy="1648211"/>
            <a:chOff x="0" y="0"/>
            <a:chExt cx="905980" cy="406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5980" cy="406400"/>
            </a:xfrm>
            <a:custGeom>
              <a:avLst/>
              <a:gdLst/>
              <a:ahLst/>
              <a:cxnLst/>
              <a:rect r="r" b="b" t="t" l="l"/>
              <a:pathLst>
                <a:path h="406400" w="905980">
                  <a:moveTo>
                    <a:pt x="0" y="0"/>
                  </a:moveTo>
                  <a:lnTo>
                    <a:pt x="905980" y="0"/>
                  </a:lnTo>
                  <a:lnTo>
                    <a:pt x="905980" y="406400"/>
                  </a:lnTo>
                  <a:lnTo>
                    <a:pt x="0" y="406400"/>
                  </a:lnTo>
                  <a:close/>
                </a:path>
              </a:pathLst>
            </a:custGeom>
            <a:blipFill>
              <a:blip r:embed="rId3"/>
              <a:stretch>
                <a:fillRect l="0" t="-57410" r="0" b="-5741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452701" y="777240"/>
            <a:ext cx="3674327" cy="2549129"/>
            <a:chOff x="0" y="0"/>
            <a:chExt cx="668460" cy="4637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68460" cy="463756"/>
            </a:xfrm>
            <a:custGeom>
              <a:avLst/>
              <a:gdLst/>
              <a:ahLst/>
              <a:cxnLst/>
              <a:rect r="r" b="b" t="t" l="l"/>
              <a:pathLst>
                <a:path h="463756" w="668460">
                  <a:moveTo>
                    <a:pt x="0" y="0"/>
                  </a:moveTo>
                  <a:lnTo>
                    <a:pt x="668460" y="0"/>
                  </a:lnTo>
                  <a:lnTo>
                    <a:pt x="668460" y="463756"/>
                  </a:lnTo>
                  <a:lnTo>
                    <a:pt x="0" y="463756"/>
                  </a:lnTo>
                  <a:close/>
                </a:path>
              </a:pathLst>
            </a:custGeom>
            <a:blipFill>
              <a:blip r:embed="rId4"/>
              <a:stretch>
                <a:fillRect l="-10375" t="0" r="-1037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77240" y="2051804"/>
            <a:ext cx="2303091" cy="1274564"/>
            <a:chOff x="0" y="0"/>
            <a:chExt cx="418995" cy="2318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18995" cy="231878"/>
            </a:xfrm>
            <a:custGeom>
              <a:avLst/>
              <a:gdLst/>
              <a:ahLst/>
              <a:cxnLst/>
              <a:rect r="r" b="b" t="t" l="l"/>
              <a:pathLst>
                <a:path h="231878" w="418995">
                  <a:moveTo>
                    <a:pt x="0" y="0"/>
                  </a:moveTo>
                  <a:lnTo>
                    <a:pt x="418995" y="0"/>
                  </a:lnTo>
                  <a:lnTo>
                    <a:pt x="418995" y="231878"/>
                  </a:lnTo>
                  <a:lnTo>
                    <a:pt x="0" y="231878"/>
                  </a:lnTo>
                  <a:close/>
                </a:path>
              </a:pathLst>
            </a:custGeom>
            <a:blipFill>
              <a:blip r:embed="rId5"/>
              <a:stretch>
                <a:fillRect l="0" t="-759" r="0" b="-759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>
            <a:off x="8392656" y="3698738"/>
            <a:ext cx="0" cy="816250"/>
          </a:xfrm>
          <a:prstGeom prst="line">
            <a:avLst/>
          </a:prstGeom>
          <a:ln cap="flat" w="9525">
            <a:solidFill>
              <a:srgbClr val="F2F1E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4502402" y="6182694"/>
            <a:ext cx="4430350" cy="92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F2F1EB"/>
                </a:solidFill>
                <a:latin typeface="Oswald"/>
                <a:ea typeface="Oswald"/>
                <a:cs typeface="Oswald"/>
                <a:sym typeface="Oswald"/>
              </a:rPr>
              <a:t>TERRITÓRIO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722028" y="4629288"/>
            <a:ext cx="1341257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399" spc="69">
                <a:solidFill>
                  <a:srgbClr val="F2F1EB"/>
                </a:solidFill>
                <a:latin typeface="Inter"/>
                <a:ea typeface="Inter"/>
                <a:cs typeface="Inter"/>
                <a:sym typeface="Inter"/>
              </a:rPr>
              <a:t>poesia e memória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419931" y="3067924"/>
            <a:ext cx="2149205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spc="70">
                <a:solidFill>
                  <a:srgbClr val="F2F1EB"/>
                </a:solidFill>
                <a:latin typeface="Inter"/>
                <a:ea typeface="Inter"/>
                <a:cs typeface="Inter"/>
                <a:sym typeface="Inter"/>
              </a:rPr>
              <a:t>Conecte palavras imagens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7290" y="7480868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BBBBBB"/>
                </a:solidFill>
                <a:latin typeface="Inter"/>
                <a:ea typeface="Inter"/>
                <a:cs typeface="Inter"/>
                <a:sym typeface="Inter"/>
              </a:rPr>
              <a:t>composições de referência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2926" y="260717"/>
            <a:ext cx="9152547" cy="7250967"/>
            <a:chOff x="0" y="0"/>
            <a:chExt cx="6705600" cy="53124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705600" cy="5312410"/>
            </a:xfrm>
            <a:custGeom>
              <a:avLst/>
              <a:gdLst/>
              <a:ahLst/>
              <a:cxnLst/>
              <a:rect r="r" b="b" t="t" l="l"/>
              <a:pathLst>
                <a:path h="5312410" w="6705600">
                  <a:moveTo>
                    <a:pt x="4471670" y="405130"/>
                  </a:moveTo>
                  <a:lnTo>
                    <a:pt x="4471670" y="0"/>
                  </a:lnTo>
                  <a:lnTo>
                    <a:pt x="2235200" y="405130"/>
                  </a:lnTo>
                  <a:lnTo>
                    <a:pt x="2235200" y="0"/>
                  </a:lnTo>
                  <a:lnTo>
                    <a:pt x="0" y="405130"/>
                  </a:lnTo>
                  <a:lnTo>
                    <a:pt x="0" y="5312410"/>
                  </a:lnTo>
                  <a:lnTo>
                    <a:pt x="2235200" y="4907280"/>
                  </a:lnTo>
                  <a:lnTo>
                    <a:pt x="2235200" y="5312410"/>
                  </a:lnTo>
                  <a:lnTo>
                    <a:pt x="4470400" y="4907280"/>
                  </a:lnTo>
                  <a:lnTo>
                    <a:pt x="4470400" y="5312410"/>
                  </a:lnTo>
                  <a:lnTo>
                    <a:pt x="6705600" y="4907280"/>
                  </a:lnTo>
                  <a:lnTo>
                    <a:pt x="6705600" y="0"/>
                  </a:lnTo>
                  <a:lnTo>
                    <a:pt x="4471670" y="405130"/>
                  </a:lnTo>
                  <a:close/>
                </a:path>
              </a:pathLst>
            </a:custGeom>
            <a:blipFill>
              <a:blip r:embed="rId2"/>
              <a:stretch>
                <a:fillRect l="-8040" t="0" r="-1470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972766" y="7436754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composições de referência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52926" y="7540258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0013" y="230013"/>
            <a:ext cx="9410291" cy="7196631"/>
            <a:chOff x="0" y="0"/>
            <a:chExt cx="12547055" cy="959550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205" t="0" r="2205" b="0"/>
            <a:stretch>
              <a:fillRect/>
            </a:stretch>
          </p:blipFill>
          <p:spPr>
            <a:xfrm flipH="false" flipV="false">
              <a:off x="0" y="0"/>
              <a:ext cx="6114778" cy="9595508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205" t="0" r="2205" b="0"/>
            <a:stretch>
              <a:fillRect/>
            </a:stretch>
          </p:blipFill>
          <p:spPr>
            <a:xfrm flipH="false" flipV="false">
              <a:off x="6432278" y="0"/>
              <a:ext cx="6114778" cy="9595508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230013" y="7570962"/>
            <a:ext cx="1547847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29200" y="7570962"/>
            <a:ext cx="1547847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3632" y="4687001"/>
            <a:ext cx="2556900" cy="2308159"/>
            <a:chOff x="0" y="0"/>
            <a:chExt cx="900392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392" cy="812800"/>
            </a:xfrm>
            <a:custGeom>
              <a:avLst/>
              <a:gdLst/>
              <a:ahLst/>
              <a:cxnLst/>
              <a:rect r="r" b="b" t="t" l="l"/>
              <a:pathLst>
                <a:path h="812800" w="900392">
                  <a:moveTo>
                    <a:pt x="0" y="0"/>
                  </a:moveTo>
                  <a:lnTo>
                    <a:pt x="900392" y="0"/>
                  </a:lnTo>
                  <a:lnTo>
                    <a:pt x="90039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0" t="-33134" r="0" b="-3313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480533" y="2607750"/>
            <a:ext cx="4375785" cy="3233330"/>
            <a:chOff x="0" y="0"/>
            <a:chExt cx="1525328" cy="112708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25328" cy="1127087"/>
            </a:xfrm>
            <a:custGeom>
              <a:avLst/>
              <a:gdLst/>
              <a:ahLst/>
              <a:cxnLst/>
              <a:rect r="r" b="b" t="t" l="l"/>
              <a:pathLst>
                <a:path h="1127087" w="1525328">
                  <a:moveTo>
                    <a:pt x="0" y="0"/>
                  </a:moveTo>
                  <a:lnTo>
                    <a:pt x="1525328" y="0"/>
                  </a:lnTo>
                  <a:lnTo>
                    <a:pt x="1525328" y="1127087"/>
                  </a:lnTo>
                  <a:lnTo>
                    <a:pt x="0" y="1127087"/>
                  </a:lnTo>
                  <a:close/>
                </a:path>
              </a:pathLst>
            </a:custGeom>
            <a:solidFill>
              <a:srgbClr val="18181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525328" cy="11556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875666" y="2995382"/>
            <a:ext cx="3585519" cy="2458066"/>
            <a:chOff x="0" y="0"/>
            <a:chExt cx="1249854" cy="85684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49854" cy="856842"/>
            </a:xfrm>
            <a:custGeom>
              <a:avLst/>
              <a:gdLst/>
              <a:ahLst/>
              <a:cxnLst/>
              <a:rect r="r" b="b" t="t" l="l"/>
              <a:pathLst>
                <a:path h="856842" w="1249854">
                  <a:moveTo>
                    <a:pt x="0" y="0"/>
                  </a:moveTo>
                  <a:lnTo>
                    <a:pt x="1249854" y="0"/>
                  </a:lnTo>
                  <a:lnTo>
                    <a:pt x="1249854" y="856842"/>
                  </a:lnTo>
                  <a:lnTo>
                    <a:pt x="0" y="856842"/>
                  </a:ln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1249854" cy="8854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3875666" y="4687001"/>
            <a:ext cx="2308159" cy="230815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46369" t="-18977" r="-31935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431475" y="777240"/>
            <a:ext cx="2849685" cy="3661020"/>
            <a:chOff x="0" y="0"/>
            <a:chExt cx="1003494" cy="12891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03494" cy="1289199"/>
            </a:xfrm>
            <a:custGeom>
              <a:avLst/>
              <a:gdLst/>
              <a:ahLst/>
              <a:cxnLst/>
              <a:rect r="r" b="b" t="t" l="l"/>
              <a:pathLst>
                <a:path h="1289199" w="1003494">
                  <a:moveTo>
                    <a:pt x="0" y="0"/>
                  </a:moveTo>
                  <a:lnTo>
                    <a:pt x="1003494" y="0"/>
                  </a:lnTo>
                  <a:lnTo>
                    <a:pt x="1003494" y="1289199"/>
                  </a:lnTo>
                  <a:lnTo>
                    <a:pt x="0" y="1289199"/>
                  </a:lnTo>
                  <a:close/>
                </a:path>
              </a:pathLst>
            </a:custGeom>
            <a:blipFill>
              <a:blip r:embed="rId4"/>
              <a:stretch>
                <a:fillRect l="0" t="-1955" r="0" b="-1955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2317575" y="1444792"/>
            <a:ext cx="2325915" cy="232591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0" t="-24931" r="0" b="-24931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915900" y="6645275"/>
            <a:ext cx="2582280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Pode repetir algumas fotos trazendo sentido atravéz de sua sequência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7290" y="7480868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composições de referência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" y="3886200"/>
            <a:ext cx="5143500" cy="4000500"/>
            <a:chOff x="0" y="0"/>
            <a:chExt cx="6858000" cy="5334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4050" r="0" b="24050"/>
            <a:stretch>
              <a:fillRect/>
            </a:stretch>
          </p:blipFill>
          <p:spPr>
            <a:xfrm flipH="false" flipV="false">
              <a:off x="0" y="0"/>
              <a:ext cx="6858000" cy="5334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542531" y="5698364"/>
            <a:ext cx="1711661" cy="1297814"/>
            <a:chOff x="0" y="0"/>
            <a:chExt cx="812800" cy="6162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616280"/>
            </a:xfrm>
            <a:custGeom>
              <a:avLst/>
              <a:gdLst/>
              <a:ahLst/>
              <a:cxnLst/>
              <a:rect r="r" b="b" t="t" l="l"/>
              <a:pathLst>
                <a:path h="61628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616280"/>
                  </a:lnTo>
                  <a:lnTo>
                    <a:pt x="0" y="616280"/>
                  </a:lnTo>
                  <a:close/>
                </a:path>
              </a:pathLst>
            </a:custGeom>
            <a:blipFill>
              <a:blip r:embed="rId3"/>
              <a:stretch>
                <a:fillRect l="-6814" t="0" r="-681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542531" y="3886200"/>
            <a:ext cx="2288839" cy="1297814"/>
            <a:chOff x="0" y="0"/>
            <a:chExt cx="1086879" cy="6162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86879" cy="616280"/>
            </a:xfrm>
            <a:custGeom>
              <a:avLst/>
              <a:gdLst/>
              <a:ahLst/>
              <a:cxnLst/>
              <a:rect r="r" b="b" t="t" l="l"/>
              <a:pathLst>
                <a:path h="616280" w="1086879">
                  <a:moveTo>
                    <a:pt x="0" y="0"/>
                  </a:moveTo>
                  <a:lnTo>
                    <a:pt x="1086879" y="0"/>
                  </a:lnTo>
                  <a:lnTo>
                    <a:pt x="1086879" y="616280"/>
                  </a:lnTo>
                  <a:lnTo>
                    <a:pt x="0" y="61628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134863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90061" y="1120633"/>
            <a:ext cx="4218305" cy="92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181818"/>
                </a:solidFill>
                <a:latin typeface="Oswald"/>
                <a:ea typeface="Oswald"/>
                <a:cs typeface="Oswald"/>
                <a:sym typeface="Oswald"/>
              </a:rPr>
              <a:t>EXPERIÊNCIA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684103" y="2347854"/>
            <a:ext cx="5208855" cy="92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181818"/>
                </a:solidFill>
                <a:latin typeface="Oswald"/>
                <a:ea typeface="Oswald"/>
                <a:cs typeface="Oswald"/>
                <a:sym typeface="Oswald"/>
              </a:rPr>
              <a:t>EM 2 PALAVRAS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915900" y="6645275"/>
            <a:ext cx="2582280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Pode repetir algumas fotos trazendo sentido atravéz de sua sequência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18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" y="-114300"/>
            <a:ext cx="6518889" cy="8001000"/>
            <a:chOff x="0" y="0"/>
            <a:chExt cx="8691852" cy="10668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4905" t="0" r="4905" b="26136"/>
            <a:stretch>
              <a:fillRect/>
            </a:stretch>
          </p:blipFill>
          <p:spPr>
            <a:xfrm flipH="false" flipV="false">
              <a:off x="0" y="0"/>
              <a:ext cx="8691852" cy="10668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7049768" y="2282380"/>
            <a:ext cx="2231392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59"/>
              </a:lnSpc>
            </a:pPr>
            <a:r>
              <a:rPr lang="en-US" sz="1399" spc="69">
                <a:solidFill>
                  <a:srgbClr val="F2F1EB"/>
                </a:solidFill>
                <a:latin typeface="Inter"/>
                <a:ea typeface="Inter"/>
                <a:cs typeface="Inter"/>
                <a:sym typeface="Inter"/>
              </a:rPr>
              <a:t>Foto do grupo ou</a:t>
            </a:r>
          </a:p>
          <a:p>
            <a:pPr algn="l">
              <a:lnSpc>
                <a:spcPts val="1959"/>
              </a:lnSpc>
            </a:pPr>
            <a:r>
              <a:rPr lang="en-US" sz="1399" spc="69">
                <a:solidFill>
                  <a:srgbClr val="F2F1EB"/>
                </a:solidFill>
                <a:latin typeface="Inter"/>
                <a:ea typeface="Inter"/>
                <a:cs typeface="Inter"/>
                <a:sym typeface="Inter"/>
              </a:rPr>
              <a:t>Foto de fechamento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1818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1610594"/>
            <a:ext cx="10058400" cy="5955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proposta é para ser realizada 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 grupos de 4 a 8 estudantes, entregando, no mínimo, 16 fotografias por grupo. </a:t>
            </a:r>
          </a:p>
          <a:p>
            <a:pPr algn="ctr">
              <a:lnSpc>
                <a:spcPts val="2520"/>
              </a:lnSpc>
            </a:pP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Todas as fotografias serão avaliadas por dois eixos: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Técnico e conceitual.</a:t>
            </a:r>
          </a:p>
          <a:p>
            <a:pPr algn="ctr">
              <a:lnSpc>
                <a:spcPts val="2520"/>
              </a:lnSpc>
            </a:pP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eixo técnico, os estudants realiazar: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 fotos para cada um destes conceitos: regra dos terços, sobreposição, composição por reflexo, emolduramento e composição radial.</a:t>
            </a:r>
          </a:p>
          <a:p>
            <a:pPr algn="l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 fotos de composição por linhas, contemplando horizontais, verticais, diagonais e curvas.</a:t>
            </a:r>
          </a:p>
          <a:p>
            <a:pPr algn="ctr">
              <a:lnSpc>
                <a:spcPts val="2520"/>
              </a:lnSpc>
            </a:pP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Já no </a:t>
            </a: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eixo conceitual, os estudants devem: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Todas as fotos devem dialogar com um dos 3 conceitos discutidos em sala de aula: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Identidade 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Territória 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Ancestralidade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Boas fotos!</a:t>
            </a:r>
          </a:p>
          <a:p>
            <a:pPr algn="ctr">
              <a:lnSpc>
                <a:spcPts val="2520"/>
              </a:lnSpc>
            </a:pPr>
          </a:p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(esse slide deve ser excluído antes da entrega)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79130" y="123190"/>
            <a:ext cx="4900139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BBBBBB"/>
                </a:solidFill>
                <a:latin typeface="Oswald"/>
                <a:ea typeface="Oswald"/>
                <a:cs typeface="Oswald"/>
                <a:sym typeface="Oswald"/>
              </a:rPr>
              <a:t>INSTRUÇÕES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192855"/>
            <a:ext cx="5085539" cy="2713590"/>
            <a:chOff x="0" y="0"/>
            <a:chExt cx="6780718" cy="361812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9729" r="0" b="9729"/>
            <a:stretch>
              <a:fillRect/>
            </a:stretch>
          </p:blipFill>
          <p:spPr>
            <a:xfrm flipH="false" flipV="false">
              <a:off x="0" y="0"/>
              <a:ext cx="6780718" cy="361812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201461" y="2192855"/>
            <a:ext cx="5085539" cy="2713590"/>
            <a:chOff x="0" y="0"/>
            <a:chExt cx="6780718" cy="361812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30001" r="0" b="30001"/>
            <a:stretch>
              <a:fillRect/>
            </a:stretch>
          </p:blipFill>
          <p:spPr>
            <a:xfrm flipH="false" flipV="false">
              <a:off x="0" y="0"/>
              <a:ext cx="6780718" cy="3618120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4971239" y="586740"/>
            <a:ext cx="3988658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181818"/>
                </a:solidFill>
                <a:latin typeface="Oswald"/>
                <a:ea typeface="Oswald"/>
                <a:cs typeface="Oswald"/>
                <a:sym typeface="Oswald"/>
              </a:rPr>
              <a:t>GUARDAR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5636" y="5002965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01461" y="5002965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09172" y="5565140"/>
            <a:ext cx="7840055" cy="220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</a:pP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Guardar uma coisa </a:t>
            </a:r>
            <a:r>
              <a:rPr lang="en-US" sz="159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não é escondê-la ou trancá-la.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Em cofre não se guarda coisa alguma.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Em cofre perde-se a coisa à vista.</a:t>
            </a:r>
          </a:p>
          <a:p>
            <a:pPr algn="ctr">
              <a:lnSpc>
                <a:spcPts val="2239"/>
              </a:lnSpc>
            </a:pP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Guardar uma coisa é olhá-la, fitá-la, mirá-la por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admirá-la, isto é, iluminá-la ou ser por ela iluminado.</a:t>
            </a:r>
          </a:p>
          <a:p>
            <a:pPr algn="ctr">
              <a:lnSpc>
                <a:spcPts val="223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4971239" y="1742440"/>
            <a:ext cx="4544725" cy="240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u="sng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  <a:hlinkClick r:id="rId4" tooltip="https://www.pensador.com/autor/antonio_cicero/"/>
              </a:rPr>
              <a:t>Anto</a:t>
            </a:r>
            <a:r>
              <a:rPr lang="en-US" sz="1400" u="sng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  <a:hlinkClick r:id="rId5" tooltip="https://www.pensador.com/autor/antonio_cicero/"/>
              </a:rPr>
              <a:t>nio Cicero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945038" y="1125038"/>
            <a:ext cx="2403628" cy="240362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0" t="0" r="-4986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7240" y="3234972"/>
            <a:ext cx="3553178" cy="355317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24931" r="0" b="-24931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6945038" y="3698240"/>
            <a:ext cx="2555856" cy="187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400" spc="140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30640" y="7488790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compo</a:t>
            </a: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sições de referência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7240" y="6816725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7240" y="1153613"/>
            <a:ext cx="5896484" cy="1612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Gua</a:t>
            </a: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rdar uma coisa é vigiá-la, isto é, fazer vigília por ela, isto é, velar por ela, isto é, estar acordado por ela, isto é, estar por ela ou ser por ela.</a:t>
            </a:r>
          </a:p>
          <a:p>
            <a:pPr algn="l">
              <a:lnSpc>
                <a:spcPts val="1599"/>
              </a:lnSpc>
            </a:pPr>
          </a:p>
          <a:p>
            <a:pPr algn="l">
              <a:lnSpc>
                <a:spcPts val="1599"/>
              </a:lnSpc>
            </a:pP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Por isso melhor se guarda o voo de um pássaro</a:t>
            </a:r>
          </a:p>
          <a:p>
            <a:pPr algn="l">
              <a:lnSpc>
                <a:spcPts val="1599"/>
              </a:lnSpc>
            </a:pP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Do que um pássaro sem voos.</a:t>
            </a:r>
          </a:p>
          <a:p>
            <a:pPr algn="l">
              <a:lnSpc>
                <a:spcPts val="159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17132" y="476715"/>
            <a:ext cx="4772964" cy="3074104"/>
            <a:chOff x="0" y="0"/>
            <a:chExt cx="1261982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61982" cy="812800"/>
            </a:xfrm>
            <a:custGeom>
              <a:avLst/>
              <a:gdLst/>
              <a:ahLst/>
              <a:cxnLst/>
              <a:rect r="r" b="b" t="t" l="l"/>
              <a:pathLst>
                <a:path h="812800" w="1261982">
                  <a:moveTo>
                    <a:pt x="0" y="0"/>
                  </a:moveTo>
                  <a:lnTo>
                    <a:pt x="1261982" y="0"/>
                  </a:lnTo>
                  <a:lnTo>
                    <a:pt x="126198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0" t="-55497" r="-6452" b="-9220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329966" y="3654323"/>
            <a:ext cx="2951194" cy="295119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6585" t="0" r="-16585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73324" y="4382770"/>
            <a:ext cx="5788200" cy="261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99"/>
              </a:lnSpc>
            </a:pP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Po</a:t>
            </a: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r isso se escreve, por isso se diz, por isso se publica, por isso se declara e declama um poema:</a:t>
            </a:r>
          </a:p>
          <a:p>
            <a:pPr algn="l">
              <a:lnSpc>
                <a:spcPts val="1599"/>
              </a:lnSpc>
            </a:pPr>
          </a:p>
          <a:p>
            <a:pPr algn="l">
              <a:lnSpc>
                <a:spcPts val="1599"/>
              </a:lnSpc>
            </a:pP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Para guardá-lo:</a:t>
            </a:r>
          </a:p>
          <a:p>
            <a:pPr algn="l">
              <a:lnSpc>
                <a:spcPts val="1599"/>
              </a:lnSpc>
            </a:pPr>
          </a:p>
          <a:p>
            <a:pPr algn="l">
              <a:lnSpc>
                <a:spcPts val="1599"/>
              </a:lnSpc>
            </a:pP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Para que ele, por sua vez, guarde o que guarda:</a:t>
            </a:r>
          </a:p>
          <a:p>
            <a:pPr algn="l">
              <a:lnSpc>
                <a:spcPts val="1599"/>
              </a:lnSpc>
            </a:pPr>
          </a:p>
          <a:p>
            <a:pPr algn="l">
              <a:lnSpc>
                <a:spcPts val="1599"/>
              </a:lnSpc>
            </a:pP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Guarde o que quer que guarda um poema:</a:t>
            </a:r>
          </a:p>
          <a:p>
            <a:pPr algn="l">
              <a:lnSpc>
                <a:spcPts val="1599"/>
              </a:lnSpc>
            </a:pPr>
          </a:p>
          <a:p>
            <a:pPr algn="l">
              <a:lnSpc>
                <a:spcPts val="1599"/>
              </a:lnSpc>
            </a:pP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Por isso o lance do poema:</a:t>
            </a:r>
          </a:p>
          <a:p>
            <a:pPr algn="l">
              <a:lnSpc>
                <a:spcPts val="1599"/>
              </a:lnSpc>
            </a:pPr>
          </a:p>
          <a:p>
            <a:pPr algn="l">
              <a:lnSpc>
                <a:spcPts val="1599"/>
              </a:lnSpc>
            </a:pPr>
            <a:r>
              <a:rPr lang="en-US" sz="1599" spc="15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Por guardar-se o que se quer guardar.</a:t>
            </a:r>
          </a:p>
          <a:p>
            <a:pPr algn="l">
              <a:lnSpc>
                <a:spcPts val="159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6990095" y="7488790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compo</a:t>
            </a:r>
            <a:r>
              <a:rPr lang="en-US" sz="1399" spc="139">
                <a:solidFill>
                  <a:srgbClr val="181818"/>
                </a:solidFill>
                <a:latin typeface="Inter"/>
                <a:ea typeface="Inter"/>
                <a:cs typeface="Inter"/>
                <a:sym typeface="Inter"/>
              </a:rPr>
              <a:t>sições de referência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17132" y="3579394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329966" y="6716542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583186" y="402515"/>
            <a:ext cx="6072699" cy="6967370"/>
            <a:chOff x="0" y="0"/>
            <a:chExt cx="8096932" cy="928982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3442" r="0" b="0"/>
            <a:stretch>
              <a:fillRect/>
            </a:stretch>
          </p:blipFill>
          <p:spPr>
            <a:xfrm flipH="false" flipV="false">
              <a:off x="0" y="0"/>
              <a:ext cx="8096932" cy="9289827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402515" y="402515"/>
            <a:ext cx="3032925" cy="6967370"/>
            <a:chOff x="0" y="0"/>
            <a:chExt cx="4043900" cy="928982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46106" t="0" r="24846" b="0"/>
            <a:stretch>
              <a:fillRect/>
            </a:stretch>
          </p:blipFill>
          <p:spPr>
            <a:xfrm flipH="false" flipV="false">
              <a:off x="0" y="0"/>
              <a:ext cx="4043900" cy="9289827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3724725" y="598805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EBEBEB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0420" y="598805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EBEBEB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8295" y="7023735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BBBBBB"/>
                </a:solidFill>
                <a:latin typeface="Inter"/>
                <a:ea typeface="Inter"/>
                <a:cs typeface="Inter"/>
                <a:sym typeface="Inter"/>
              </a:rPr>
              <a:t>composições de referência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518404" y="-114300"/>
            <a:ext cx="4654296" cy="8001000"/>
            <a:chOff x="0" y="0"/>
            <a:chExt cx="6205728" cy="10668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5190" t="0" r="5190" b="0"/>
            <a:stretch>
              <a:fillRect/>
            </a:stretch>
          </p:blipFill>
          <p:spPr>
            <a:xfrm flipH="false" flipV="false">
              <a:off x="0" y="0"/>
              <a:ext cx="6205728" cy="10668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8609546" y="7480868"/>
            <a:ext cx="1563154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EBEBEB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290" y="7480868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composições de referência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7611" y="1713698"/>
            <a:ext cx="4487912" cy="273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Faça um breve texto sobre o tempo e ancestra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0672" y="388303"/>
            <a:ext cx="3921791" cy="92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>
                <a:solidFill>
                  <a:srgbClr val="181818"/>
                </a:solidFill>
                <a:latin typeface="Oswald"/>
                <a:ea typeface="Oswald"/>
                <a:cs typeface="Oswald"/>
                <a:sym typeface="Oswald"/>
              </a:rPr>
              <a:t>ANCESTRAL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818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38135" y="995173"/>
            <a:ext cx="4582129" cy="5782053"/>
            <a:chOff x="0" y="0"/>
            <a:chExt cx="6109506" cy="770940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99" r="0" b="7899"/>
            <a:stretch>
              <a:fillRect/>
            </a:stretch>
          </p:blipFill>
          <p:spPr>
            <a:xfrm flipH="false" flipV="false">
              <a:off x="0" y="0"/>
              <a:ext cx="6109506" cy="7709404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2738135" y="6920230"/>
            <a:ext cx="2185521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EBEBEB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284" y="7449820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BBBBBB"/>
                </a:solidFill>
                <a:latin typeface="Inter"/>
                <a:ea typeface="Inter"/>
                <a:cs typeface="Inter"/>
                <a:sym typeface="Inter"/>
              </a:rPr>
              <a:t>composições de referência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1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7606" y="307606"/>
            <a:ext cx="9457970" cy="6743168"/>
            <a:chOff x="0" y="0"/>
            <a:chExt cx="12610626" cy="899089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3296" r="0" b="23296"/>
            <a:stretch>
              <a:fillRect/>
            </a:stretch>
          </p:blipFill>
          <p:spPr>
            <a:xfrm flipH="false" flipV="false">
              <a:off x="0" y="0"/>
              <a:ext cx="12610626" cy="8990891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307606" y="7131102"/>
            <a:ext cx="1547847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Nome da foto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07606" y="7389864"/>
            <a:ext cx="2901365" cy="17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1399" spc="13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composições de referência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DAHGUQ3hln8</dc:identifier>
  <dcterms:modified xsi:type="dcterms:W3CDTF">2011-08-01T06:04:30Z</dcterms:modified>
  <cp:revision>1</cp:revision>
  <dc:title>Modelo Álbum de estudos fotográficos</dc:title>
</cp:coreProperties>
</file>