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850" y="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8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01168"/>
            <a:ext cx="11277295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800" b="1">
                <a:solidFill>
                  <a:srgbClr val="142540"/>
                </a:solidFill>
              </a:rPr>
              <a:t>Programa de retiro · Presencia Directiva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078992"/>
            <a:ext cx="11277295" cy="5596128"/>
          </a:xfrm>
          <a:prstGeom prst="rect">
            <a:avLst/>
          </a:prstGeom>
          <a:noFill/>
          <a:ln w="12700">
            <a:solidFill>
              <a:srgbClr val="C8C8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6791236"/>
              </p:ext>
            </p:extLst>
          </p:nvPr>
        </p:nvGraphicFramePr>
        <p:xfrm>
          <a:off x="-49161" y="1078992"/>
          <a:ext cx="12241160" cy="103090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298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556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556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66928">
                <a:tc>
                  <a:txBody>
                    <a:bodyPr/>
                    <a:lstStyle/>
                    <a:p>
                      <a:pPr algn="ctr"/>
                      <a:r>
                        <a:rPr sz="2000" b="1" dirty="0">
                          <a:solidFill>
                            <a:srgbClr val="FFFFFF"/>
                          </a:solidFill>
                        </a:rPr>
                        <a:t>VIERNES</a:t>
                      </a:r>
                    </a:p>
                  </a:txBody>
                  <a:tcPr>
                    <a:solidFill>
                      <a:srgbClr val="14254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2000" b="1" dirty="0">
                          <a:solidFill>
                            <a:srgbClr val="FFFFFF"/>
                          </a:solidFill>
                        </a:rPr>
                        <a:t>SÁBADO</a:t>
                      </a:r>
                    </a:p>
                  </a:txBody>
                  <a:tcPr>
                    <a:solidFill>
                      <a:srgbClr val="14254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2000" b="1" dirty="0">
                          <a:solidFill>
                            <a:srgbClr val="FFFFFF"/>
                          </a:solidFill>
                        </a:rPr>
                        <a:t>DOMINGO</a:t>
                      </a:r>
                    </a:p>
                  </a:txBody>
                  <a:tcPr>
                    <a:solidFill>
                      <a:srgbClr val="14254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2920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800" b="1" dirty="0">
                          <a:solidFill>
                            <a:srgbClr val="142540"/>
                          </a:solidFill>
                        </a:rPr>
                        <a:t>12:00–1</a:t>
                      </a:r>
                      <a:r>
                        <a:rPr lang="es-ES" sz="1800" b="1" dirty="0">
                          <a:solidFill>
                            <a:srgbClr val="142540"/>
                          </a:solidFill>
                        </a:rPr>
                        <a:t>3</a:t>
                      </a:r>
                      <a:r>
                        <a:rPr sz="1800" b="1" dirty="0">
                          <a:solidFill>
                            <a:srgbClr val="142540"/>
                          </a:solidFill>
                        </a:rPr>
                        <a:t>:</a:t>
                      </a:r>
                      <a:r>
                        <a:rPr lang="es-ES" sz="1800" b="1" dirty="0">
                          <a:solidFill>
                            <a:srgbClr val="142540"/>
                          </a:solidFill>
                        </a:rPr>
                        <a:t>00</a:t>
                      </a:r>
                      <a:endParaRPr sz="1800" b="1" dirty="0">
                        <a:solidFill>
                          <a:srgbClr val="142540"/>
                        </a:solidFill>
                      </a:endParaRPr>
                    </a:p>
                    <a:p>
                      <a:pPr>
                        <a:lnSpc>
                          <a:spcPct val="108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Recepción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· 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Habitaciones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· Presentación </a:t>
                      </a:r>
                      <a:r>
                        <a:rPr lang="es-ES" sz="1800" dirty="0">
                          <a:solidFill>
                            <a:srgbClr val="2D2D2D"/>
                          </a:solidFill>
                        </a:rPr>
                        <a:t>personal.</a:t>
                      </a:r>
                      <a:endParaRPr sz="1800" dirty="0">
                        <a:solidFill>
                          <a:srgbClr val="2D2D2D"/>
                        </a:solidFill>
                      </a:endParaRPr>
                    </a:p>
                    <a:p>
                      <a:pPr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800" b="1" dirty="0">
                          <a:solidFill>
                            <a:srgbClr val="142540"/>
                          </a:solidFill>
                        </a:rPr>
                        <a:t>1</a:t>
                      </a:r>
                      <a:r>
                        <a:rPr lang="es-ES" sz="1800" b="1" dirty="0">
                          <a:solidFill>
                            <a:srgbClr val="142540"/>
                          </a:solidFill>
                        </a:rPr>
                        <a:t>3</a:t>
                      </a:r>
                      <a:r>
                        <a:rPr sz="1800" b="1" dirty="0">
                          <a:solidFill>
                            <a:srgbClr val="142540"/>
                          </a:solidFill>
                        </a:rPr>
                        <a:t>:</a:t>
                      </a:r>
                      <a:r>
                        <a:rPr lang="es-ES" sz="1800" b="1" dirty="0">
                          <a:solidFill>
                            <a:srgbClr val="142540"/>
                          </a:solidFill>
                        </a:rPr>
                        <a:t>00</a:t>
                      </a:r>
                      <a:r>
                        <a:rPr sz="1800" b="1" dirty="0">
                          <a:solidFill>
                            <a:srgbClr val="142540"/>
                          </a:solidFill>
                        </a:rPr>
                        <a:t>–1</a:t>
                      </a:r>
                      <a:r>
                        <a:rPr lang="es-ES" sz="1800" b="1" dirty="0">
                          <a:solidFill>
                            <a:srgbClr val="142540"/>
                          </a:solidFill>
                        </a:rPr>
                        <a:t>4:00</a:t>
                      </a:r>
                      <a:endParaRPr sz="1800" b="1" dirty="0">
                        <a:solidFill>
                          <a:srgbClr val="142540"/>
                        </a:solidFill>
                      </a:endParaRPr>
                    </a:p>
                    <a:p>
                      <a:pPr>
                        <a:lnSpc>
                          <a:spcPct val="108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Liderar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desde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la 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presencia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</a:t>
                      </a:r>
                      <a:r>
                        <a:rPr lang="es-ES" sz="1800" dirty="0">
                          <a:solidFill>
                            <a:srgbClr val="2D2D2D"/>
                          </a:solidFill>
                        </a:rPr>
                        <a:t>. Presentación</a:t>
                      </a:r>
                      <a:endParaRPr sz="1800" dirty="0">
                        <a:solidFill>
                          <a:srgbClr val="2D2D2D"/>
                        </a:solidFill>
                      </a:endParaRPr>
                    </a:p>
                    <a:p>
                      <a:pPr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800" b="1" dirty="0">
                          <a:solidFill>
                            <a:srgbClr val="142540"/>
                          </a:solidFill>
                        </a:rPr>
                        <a:t>14:00–15:30</a:t>
                      </a:r>
                    </a:p>
                    <a:p>
                      <a:pPr>
                        <a:lnSpc>
                          <a:spcPct val="108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Almuerzo 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macrobiótico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/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temporada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(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claridad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+ 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energía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sostenida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)</a:t>
                      </a:r>
                      <a:r>
                        <a:rPr lang="es-ES" sz="1800" dirty="0">
                          <a:solidFill>
                            <a:srgbClr val="2D2D2D"/>
                          </a:solidFill>
                        </a:rPr>
                        <a:t>.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4254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15:30–16:00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8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D2D2D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Cerebro y estrés · Meditación 7’.</a:t>
                      </a:r>
                    </a:p>
                    <a:p>
                      <a:pPr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800" b="1" dirty="0">
                          <a:solidFill>
                            <a:srgbClr val="142540"/>
                          </a:solidFill>
                        </a:rPr>
                        <a:t>1</a:t>
                      </a:r>
                      <a:r>
                        <a:rPr lang="es-ES" sz="1800" b="1" dirty="0">
                          <a:solidFill>
                            <a:srgbClr val="142540"/>
                          </a:solidFill>
                        </a:rPr>
                        <a:t>6</a:t>
                      </a:r>
                      <a:r>
                        <a:rPr sz="1800" b="1" dirty="0">
                          <a:solidFill>
                            <a:srgbClr val="142540"/>
                          </a:solidFill>
                        </a:rPr>
                        <a:t>:</a:t>
                      </a:r>
                      <a:r>
                        <a:rPr lang="es-ES" sz="1800" b="1" dirty="0">
                          <a:solidFill>
                            <a:srgbClr val="142540"/>
                          </a:solidFill>
                        </a:rPr>
                        <a:t>00</a:t>
                      </a:r>
                      <a:r>
                        <a:rPr sz="1800" b="1" dirty="0">
                          <a:solidFill>
                            <a:srgbClr val="142540"/>
                          </a:solidFill>
                        </a:rPr>
                        <a:t>–17:30</a:t>
                      </a:r>
                    </a:p>
                    <a:p>
                      <a:pPr>
                        <a:lnSpc>
                          <a:spcPct val="108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Caminar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</a:t>
                      </a:r>
                      <a:r>
                        <a:rPr lang="es-ES" sz="1800" dirty="0" err="1">
                          <a:solidFill>
                            <a:srgbClr val="2D2D2D"/>
                          </a:solidFill>
                        </a:rPr>
                        <a:t>Qigong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· 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Respiración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diafragmática</a:t>
                      </a:r>
                      <a:r>
                        <a:rPr lang="es-ES" sz="1800" dirty="0">
                          <a:solidFill>
                            <a:srgbClr val="2D2D2D"/>
                          </a:solidFill>
                        </a:rPr>
                        <a:t>.</a:t>
                      </a:r>
                      <a:endParaRPr sz="1800" dirty="0">
                        <a:solidFill>
                          <a:srgbClr val="2D2D2D"/>
                        </a:solidFill>
                      </a:endParaRPr>
                    </a:p>
                    <a:p>
                      <a:pPr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800" b="1" dirty="0">
                          <a:solidFill>
                            <a:srgbClr val="142540"/>
                          </a:solidFill>
                        </a:rPr>
                        <a:t>17:30–18:00</a:t>
                      </a:r>
                    </a:p>
                    <a:p>
                      <a:pPr>
                        <a:lnSpc>
                          <a:spcPct val="108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Descanso (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fruta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· 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infusión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)</a:t>
                      </a:r>
                    </a:p>
                    <a:p>
                      <a:pPr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800" b="1" dirty="0">
                          <a:solidFill>
                            <a:srgbClr val="142540"/>
                          </a:solidFill>
                        </a:rPr>
                        <a:t>18:00–20:00</a:t>
                      </a:r>
                    </a:p>
                    <a:p>
                      <a:pPr>
                        <a:lnSpc>
                          <a:spcPct val="108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s-ES" sz="1800" dirty="0">
                          <a:solidFill>
                            <a:srgbClr val="2D2D2D"/>
                          </a:solidFill>
                        </a:rPr>
                        <a:t>Serie completa </a:t>
                      </a:r>
                      <a:r>
                        <a:rPr lang="es-ES" sz="1800" dirty="0" err="1">
                          <a:solidFill>
                            <a:srgbClr val="2D2D2D"/>
                          </a:solidFill>
                        </a:rPr>
                        <a:t>quigong</a:t>
                      </a:r>
                      <a:r>
                        <a:rPr lang="es-ES" sz="1800" dirty="0">
                          <a:solidFill>
                            <a:srgbClr val="2D2D2D"/>
                          </a:solidFill>
                        </a:rPr>
                        <a:t> y meditación profunda 10´.</a:t>
                      </a:r>
                      <a:endParaRPr sz="1800" dirty="0">
                        <a:solidFill>
                          <a:srgbClr val="2D2D2D"/>
                        </a:solidFill>
                      </a:endParaRPr>
                    </a:p>
                    <a:p>
                      <a:pPr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800" b="1" dirty="0">
                          <a:solidFill>
                            <a:srgbClr val="142540"/>
                          </a:solidFill>
                        </a:rPr>
                        <a:t>20:00–21:30</a:t>
                      </a:r>
                    </a:p>
                    <a:p>
                      <a:pPr>
                        <a:lnSpc>
                          <a:spcPct val="108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Cena y 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conversación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abierta</a:t>
                      </a:r>
                      <a:r>
                        <a:rPr lang="es-ES" sz="1340" dirty="0">
                          <a:solidFill>
                            <a:srgbClr val="2D2D2D"/>
                          </a:solidFill>
                        </a:rPr>
                        <a:t>.</a:t>
                      </a:r>
                      <a:endParaRPr sz="1340" dirty="0">
                        <a:solidFill>
                          <a:srgbClr val="2D2D2D"/>
                        </a:solidFill>
                      </a:endParaRPr>
                    </a:p>
                  </a:txBody>
                  <a:tcPr marT="64008" marB="64008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800" b="1" dirty="0">
                          <a:solidFill>
                            <a:srgbClr val="142540"/>
                          </a:solidFill>
                        </a:rPr>
                        <a:t>07:00–08:30</a:t>
                      </a:r>
                    </a:p>
                    <a:p>
                      <a:pPr>
                        <a:lnSpc>
                          <a:spcPct val="108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Chi‑Kung (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serie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completa) · 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Meditación</a:t>
                      </a:r>
                      <a:endParaRPr sz="1800" dirty="0">
                        <a:solidFill>
                          <a:srgbClr val="2D2D2D"/>
                        </a:solidFill>
                      </a:endParaRPr>
                    </a:p>
                    <a:p>
                      <a:pPr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800" b="1" dirty="0">
                          <a:solidFill>
                            <a:srgbClr val="142540"/>
                          </a:solidFill>
                        </a:rPr>
                        <a:t>08:30–09:30</a:t>
                      </a:r>
                    </a:p>
                    <a:p>
                      <a:pPr>
                        <a:lnSpc>
                          <a:spcPct val="108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Desayuno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saludable</a:t>
                      </a:r>
                      <a:endParaRPr sz="1800" dirty="0">
                        <a:solidFill>
                          <a:srgbClr val="2D2D2D"/>
                        </a:solidFill>
                      </a:endParaRPr>
                    </a:p>
                    <a:p>
                      <a:pPr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800" b="1" dirty="0">
                          <a:solidFill>
                            <a:srgbClr val="142540"/>
                          </a:solidFill>
                        </a:rPr>
                        <a:t>09:30–10:30</a:t>
                      </a:r>
                    </a:p>
                    <a:p>
                      <a:pPr>
                        <a:lnSpc>
                          <a:spcPct val="108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Caminar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Chi‑Kung </a:t>
                      </a:r>
                      <a:r>
                        <a:rPr lang="es-ES" sz="1800" dirty="0">
                          <a:solidFill>
                            <a:srgbClr val="2D2D2D"/>
                          </a:solidFill>
                        </a:rPr>
                        <a:t>y anclajes.</a:t>
                      </a:r>
                      <a:endParaRPr sz="1800" dirty="0">
                        <a:solidFill>
                          <a:srgbClr val="2D2D2D"/>
                        </a:solidFill>
                      </a:endParaRPr>
                    </a:p>
                    <a:p>
                      <a:pPr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800" b="1" dirty="0">
                          <a:solidFill>
                            <a:srgbClr val="142540"/>
                          </a:solidFill>
                        </a:rPr>
                        <a:t>10:30–12:00</a:t>
                      </a:r>
                    </a:p>
                    <a:p>
                      <a:pPr>
                        <a:lnSpc>
                          <a:spcPct val="108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Respiración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diafragmática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· 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Enfoque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en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casos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reales</a:t>
                      </a:r>
                    </a:p>
                    <a:p>
                      <a:pPr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800" b="1" dirty="0">
                          <a:solidFill>
                            <a:srgbClr val="142540"/>
                          </a:solidFill>
                        </a:rPr>
                        <a:t>12:00–13:00</a:t>
                      </a:r>
                    </a:p>
                    <a:p>
                      <a:pPr>
                        <a:lnSpc>
                          <a:spcPct val="108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Liderar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desde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claridad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· 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Decidir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en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calma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a 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alta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velocidad</a:t>
                      </a:r>
                      <a:endParaRPr sz="1800" dirty="0">
                        <a:solidFill>
                          <a:srgbClr val="2D2D2D"/>
                        </a:solidFill>
                      </a:endParaRPr>
                    </a:p>
                    <a:p>
                      <a:pPr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800" b="1" dirty="0">
                          <a:solidFill>
                            <a:srgbClr val="142540"/>
                          </a:solidFill>
                        </a:rPr>
                        <a:t>13:00–14:00</a:t>
                      </a:r>
                    </a:p>
                    <a:p>
                      <a:pPr>
                        <a:lnSpc>
                          <a:spcPct val="108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Presencia 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directiva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como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ventaja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competitiva</a:t>
                      </a:r>
                      <a:endParaRPr sz="1800" dirty="0">
                        <a:solidFill>
                          <a:srgbClr val="2D2D2D"/>
                        </a:solidFill>
                      </a:endParaRPr>
                    </a:p>
                    <a:p>
                      <a:pPr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800" b="1" dirty="0">
                          <a:solidFill>
                            <a:srgbClr val="142540"/>
                          </a:solidFill>
                        </a:rPr>
                        <a:t>14:00–15:30</a:t>
                      </a:r>
                    </a:p>
                    <a:p>
                      <a:pPr>
                        <a:lnSpc>
                          <a:spcPct val="108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Almuerzo 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macrobiótico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/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temporada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(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claridad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+ 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energía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sostenida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)</a:t>
                      </a:r>
                    </a:p>
                    <a:p>
                      <a:pPr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800" b="1" dirty="0">
                          <a:solidFill>
                            <a:srgbClr val="142540"/>
                          </a:solidFill>
                        </a:rPr>
                        <a:t>15:30–17:30</a:t>
                      </a:r>
                    </a:p>
                    <a:p>
                      <a:pPr>
                        <a:lnSpc>
                          <a:spcPct val="108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Micro‑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hábitos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· Presencia pre‑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reunión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· 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Liderazgo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de 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presencia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· Chi‑Kung 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completo</a:t>
                      </a:r>
                      <a:endParaRPr sz="1800" dirty="0">
                        <a:solidFill>
                          <a:srgbClr val="2D2D2D"/>
                        </a:solidFill>
                      </a:endParaRPr>
                    </a:p>
                    <a:p>
                      <a:pPr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800" b="1" dirty="0">
                          <a:solidFill>
                            <a:srgbClr val="142540"/>
                          </a:solidFill>
                        </a:rPr>
                        <a:t>17:30–18:00</a:t>
                      </a:r>
                    </a:p>
                    <a:p>
                      <a:pPr>
                        <a:lnSpc>
                          <a:spcPct val="108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Descanso (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fruta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· 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infusión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)</a:t>
                      </a:r>
                    </a:p>
                    <a:p>
                      <a:pPr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800" b="1" dirty="0">
                          <a:solidFill>
                            <a:srgbClr val="142540"/>
                          </a:solidFill>
                        </a:rPr>
                        <a:t>18:00–19:00</a:t>
                      </a:r>
                    </a:p>
                    <a:p>
                      <a:pPr>
                        <a:lnSpc>
                          <a:spcPct val="108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Activación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energética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· 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Soltar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el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rol</a:t>
                      </a:r>
                      <a:endParaRPr sz="1800" dirty="0">
                        <a:solidFill>
                          <a:srgbClr val="2D2D2D"/>
                        </a:solidFill>
                      </a:endParaRPr>
                    </a:p>
                    <a:p>
                      <a:pPr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800" b="1" dirty="0">
                          <a:solidFill>
                            <a:srgbClr val="142540"/>
                          </a:solidFill>
                        </a:rPr>
                        <a:t>19:00–20:00</a:t>
                      </a:r>
                    </a:p>
                    <a:p>
                      <a:pPr>
                        <a:lnSpc>
                          <a:spcPct val="108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Caminar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Chi‑Kung · 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Meditación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(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sentado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· 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caminando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· pies parados)</a:t>
                      </a:r>
                    </a:p>
                    <a:p>
                      <a:pPr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800" b="1" dirty="0">
                          <a:solidFill>
                            <a:srgbClr val="142540"/>
                          </a:solidFill>
                        </a:rPr>
                        <a:t>20:00–21:30</a:t>
                      </a:r>
                    </a:p>
                    <a:p>
                      <a:pPr>
                        <a:lnSpc>
                          <a:spcPct val="108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Cena y 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conversación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abierta</a:t>
                      </a:r>
                      <a:endParaRPr sz="1800" dirty="0">
                        <a:solidFill>
                          <a:srgbClr val="2D2D2D"/>
                        </a:solidFill>
                      </a:endParaRPr>
                    </a:p>
                  </a:txBody>
                  <a:tcPr marT="64008" marB="64008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800" b="1" dirty="0">
                          <a:solidFill>
                            <a:srgbClr val="142540"/>
                          </a:solidFill>
                        </a:rPr>
                        <a:t>07:00–08:30</a:t>
                      </a:r>
                    </a:p>
                    <a:p>
                      <a:pPr>
                        <a:lnSpc>
                          <a:spcPct val="108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Chi‑Kung (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serie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completa) · 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Meditación</a:t>
                      </a:r>
                      <a:endParaRPr sz="1800" dirty="0">
                        <a:solidFill>
                          <a:srgbClr val="2D2D2D"/>
                        </a:solidFill>
                      </a:endParaRPr>
                    </a:p>
                    <a:p>
                      <a:pPr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800" b="1" dirty="0">
                          <a:solidFill>
                            <a:srgbClr val="142540"/>
                          </a:solidFill>
                        </a:rPr>
                        <a:t>08:30–09:30</a:t>
                      </a:r>
                    </a:p>
                    <a:p>
                      <a:pPr>
                        <a:lnSpc>
                          <a:spcPct val="108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Desayuno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saludable</a:t>
                      </a:r>
                      <a:endParaRPr sz="1800" dirty="0">
                        <a:solidFill>
                          <a:srgbClr val="2D2D2D"/>
                        </a:solidFill>
                      </a:endParaRPr>
                    </a:p>
                    <a:p>
                      <a:pPr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800" b="1" dirty="0">
                          <a:solidFill>
                            <a:srgbClr val="142540"/>
                          </a:solidFill>
                        </a:rPr>
                        <a:t>09:30–10:30</a:t>
                      </a:r>
                    </a:p>
                    <a:p>
                      <a:pPr>
                        <a:lnSpc>
                          <a:spcPct val="108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Caminar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Chi‑Kung · 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Respiración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sacro‑espinal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(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energizante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)</a:t>
                      </a:r>
                    </a:p>
                    <a:p>
                      <a:pPr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800" b="1" dirty="0">
                          <a:solidFill>
                            <a:srgbClr val="142540"/>
                          </a:solidFill>
                        </a:rPr>
                        <a:t>10:30–11:30</a:t>
                      </a:r>
                    </a:p>
                    <a:p>
                      <a:pPr>
                        <a:lnSpc>
                          <a:spcPct val="108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Respiración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diafragmática</a:t>
                      </a: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 · Ejecutiva · Ritual personal · Plan 14 días</a:t>
                      </a:r>
                    </a:p>
                    <a:p>
                      <a:pPr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sz="1800" b="1" dirty="0">
                          <a:solidFill>
                            <a:srgbClr val="142540"/>
                          </a:solidFill>
                        </a:rPr>
                        <a:t>11:30–12:00</a:t>
                      </a:r>
                    </a:p>
                    <a:p>
                      <a:pPr>
                        <a:lnSpc>
                          <a:spcPct val="108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sz="1800" dirty="0">
                          <a:solidFill>
                            <a:srgbClr val="2D2D2D"/>
                          </a:solidFill>
                        </a:rPr>
                        <a:t>Cierre del </a:t>
                      </a:r>
                      <a:r>
                        <a:rPr sz="1800" dirty="0" err="1">
                          <a:solidFill>
                            <a:srgbClr val="2D2D2D"/>
                          </a:solidFill>
                        </a:rPr>
                        <a:t>retiro</a:t>
                      </a:r>
                      <a:endParaRPr sz="1800" dirty="0">
                        <a:solidFill>
                          <a:srgbClr val="2D2D2D"/>
                        </a:solidFill>
                      </a:endParaRPr>
                    </a:p>
                  </a:txBody>
                  <a:tcPr marT="64008" marB="64008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</TotalTime>
  <Words>236</Words>
  <Application>Microsoft Office PowerPoint</Application>
  <PresentationFormat>Panorámica</PresentationFormat>
  <Paragraphs>54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Presentación de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Usuario</dc:creator>
  <cp:keywords/>
  <dc:description>generated using python-pptx</dc:description>
  <cp:lastModifiedBy>Julene Gonzalez Irigoras</cp:lastModifiedBy>
  <cp:revision>5</cp:revision>
  <dcterms:created xsi:type="dcterms:W3CDTF">2013-01-27T09:14:16Z</dcterms:created>
  <dcterms:modified xsi:type="dcterms:W3CDTF">2026-01-23T12:08:11Z</dcterms:modified>
  <cp:category/>
</cp:coreProperties>
</file>