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8" r:id="rId2"/>
    <p:sldId id="256" r:id="rId3"/>
    <p:sldId id="257" r:id="rId4"/>
  </p:sldIdLst>
  <p:sldSz cx="9601200" cy="12801600" type="A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p:restoredTop sz="94749"/>
  </p:normalViewPr>
  <p:slideViewPr>
    <p:cSldViewPr snapToGrid="0">
      <p:cViewPr varScale="1">
        <p:scale>
          <a:sx n="74" d="100"/>
          <a:sy n="74" d="100"/>
        </p:scale>
        <p:origin x="3960" y="208"/>
      </p:cViewPr>
      <p:guideLst/>
    </p:cSldViewPr>
  </p:slideViewPr>
  <p:notesTextViewPr>
    <p:cViewPr>
      <p:scale>
        <a:sx n="1" d="1"/>
        <a:sy n="1" d="1"/>
      </p:scale>
      <p:origin x="0" y="0"/>
    </p:cViewPr>
  </p:notesText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090" y="2095079"/>
            <a:ext cx="8161020" cy="4456853"/>
          </a:xfrm>
        </p:spPr>
        <p:txBody>
          <a:bodyPr anchor="b"/>
          <a:lstStyle>
            <a:lvl1pPr algn="ctr">
              <a:defRPr sz="8400"/>
            </a:lvl1pPr>
          </a:lstStyle>
          <a:p>
            <a:r>
              <a:rPr lang="en-GB"/>
              <a:t>Click to edit Master title style</a:t>
            </a:r>
            <a:endParaRPr lang="en-US" dirty="0"/>
          </a:p>
        </p:txBody>
      </p:sp>
      <p:sp>
        <p:nvSpPr>
          <p:cNvPr id="3" name="Subtitle 2"/>
          <p:cNvSpPr>
            <a:spLocks noGrp="1"/>
          </p:cNvSpPr>
          <p:nvPr>
            <p:ph type="subTitle" idx="1"/>
          </p:nvPr>
        </p:nvSpPr>
        <p:spPr>
          <a:xfrm>
            <a:off x="1200150" y="6723806"/>
            <a:ext cx="7200900" cy="3090756"/>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7016D672-8074-1D4D-818C-E207F46347DB}" type="datetimeFigureOut">
              <a:rPr lang="en-US" smtClean="0"/>
              <a:t>11/27/25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C8294F-BDDA-7842-845B-8EB3000F542E}" type="slidenum">
              <a:rPr lang="en-US" smtClean="0"/>
              <a:t>‹#›</a:t>
            </a:fld>
            <a:endParaRPr lang="en-US"/>
          </a:p>
        </p:txBody>
      </p:sp>
    </p:spTree>
    <p:extLst>
      <p:ext uri="{BB962C8B-B14F-4D97-AF65-F5344CB8AC3E}">
        <p14:creationId xmlns:p14="http://schemas.microsoft.com/office/powerpoint/2010/main" val="1488374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016D672-8074-1D4D-818C-E207F46347DB}" type="datetimeFigureOut">
              <a:rPr lang="en-US" smtClean="0"/>
              <a:t>11/27/25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C8294F-BDDA-7842-845B-8EB3000F542E}" type="slidenum">
              <a:rPr lang="en-US" smtClean="0"/>
              <a:t>‹#›</a:t>
            </a:fld>
            <a:endParaRPr lang="en-US"/>
          </a:p>
        </p:txBody>
      </p:sp>
    </p:spTree>
    <p:extLst>
      <p:ext uri="{BB962C8B-B14F-4D97-AF65-F5344CB8AC3E}">
        <p14:creationId xmlns:p14="http://schemas.microsoft.com/office/powerpoint/2010/main" val="131200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0861" y="681567"/>
            <a:ext cx="2070259" cy="10848764"/>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60084" y="681567"/>
            <a:ext cx="6090761" cy="1084876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016D672-8074-1D4D-818C-E207F46347DB}" type="datetimeFigureOut">
              <a:rPr lang="en-US" smtClean="0"/>
              <a:t>11/27/25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C8294F-BDDA-7842-845B-8EB3000F542E}" type="slidenum">
              <a:rPr lang="en-US" smtClean="0"/>
              <a:t>‹#›</a:t>
            </a:fld>
            <a:endParaRPr lang="en-US"/>
          </a:p>
        </p:txBody>
      </p:sp>
    </p:spTree>
    <p:extLst>
      <p:ext uri="{BB962C8B-B14F-4D97-AF65-F5344CB8AC3E}">
        <p14:creationId xmlns:p14="http://schemas.microsoft.com/office/powerpoint/2010/main" val="2166951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016D672-8074-1D4D-818C-E207F46347DB}" type="datetimeFigureOut">
              <a:rPr lang="en-US" smtClean="0"/>
              <a:t>11/27/25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C8294F-BDDA-7842-845B-8EB3000F542E}" type="slidenum">
              <a:rPr lang="en-US" smtClean="0"/>
              <a:t>‹#›</a:t>
            </a:fld>
            <a:endParaRPr lang="en-US"/>
          </a:p>
        </p:txBody>
      </p:sp>
    </p:spTree>
    <p:extLst>
      <p:ext uri="{BB962C8B-B14F-4D97-AF65-F5344CB8AC3E}">
        <p14:creationId xmlns:p14="http://schemas.microsoft.com/office/powerpoint/2010/main" val="3750257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55082" y="3191515"/>
            <a:ext cx="8281035" cy="5325109"/>
          </a:xfrm>
        </p:spPr>
        <p:txBody>
          <a:bodyPr anchor="b"/>
          <a:lstStyle>
            <a:lvl1pPr>
              <a:defRPr sz="8400"/>
            </a:lvl1pPr>
          </a:lstStyle>
          <a:p>
            <a:r>
              <a:rPr lang="en-GB"/>
              <a:t>Click to edit Master title style</a:t>
            </a:r>
            <a:endParaRPr lang="en-US" dirty="0"/>
          </a:p>
        </p:txBody>
      </p:sp>
      <p:sp>
        <p:nvSpPr>
          <p:cNvPr id="3" name="Text Placeholder 2"/>
          <p:cNvSpPr>
            <a:spLocks noGrp="1"/>
          </p:cNvSpPr>
          <p:nvPr>
            <p:ph type="body" idx="1"/>
          </p:nvPr>
        </p:nvSpPr>
        <p:spPr>
          <a:xfrm>
            <a:off x="655082" y="8567000"/>
            <a:ext cx="8281035" cy="2800349"/>
          </a:xfrm>
        </p:spPr>
        <p:txBody>
          <a:bodyPr/>
          <a:lstStyle>
            <a:lvl1pPr marL="0" indent="0">
              <a:buNone/>
              <a:defRPr sz="3360">
                <a:solidFill>
                  <a:schemeClr val="tx1">
                    <a:tint val="82000"/>
                  </a:schemeClr>
                </a:solidFill>
              </a:defRPr>
            </a:lvl1pPr>
            <a:lvl2pPr marL="640080" indent="0">
              <a:buNone/>
              <a:defRPr sz="2800">
                <a:solidFill>
                  <a:schemeClr val="tx1">
                    <a:tint val="82000"/>
                  </a:schemeClr>
                </a:solidFill>
              </a:defRPr>
            </a:lvl2pPr>
            <a:lvl3pPr marL="1280160" indent="0">
              <a:buNone/>
              <a:defRPr sz="2520">
                <a:solidFill>
                  <a:schemeClr val="tx1">
                    <a:tint val="82000"/>
                  </a:schemeClr>
                </a:solidFill>
              </a:defRPr>
            </a:lvl3pPr>
            <a:lvl4pPr marL="1920240" indent="0">
              <a:buNone/>
              <a:defRPr sz="2240">
                <a:solidFill>
                  <a:schemeClr val="tx1">
                    <a:tint val="82000"/>
                  </a:schemeClr>
                </a:solidFill>
              </a:defRPr>
            </a:lvl4pPr>
            <a:lvl5pPr marL="2560320" indent="0">
              <a:buNone/>
              <a:defRPr sz="2240">
                <a:solidFill>
                  <a:schemeClr val="tx1">
                    <a:tint val="82000"/>
                  </a:schemeClr>
                </a:solidFill>
              </a:defRPr>
            </a:lvl5pPr>
            <a:lvl6pPr marL="3200400" indent="0">
              <a:buNone/>
              <a:defRPr sz="2240">
                <a:solidFill>
                  <a:schemeClr val="tx1">
                    <a:tint val="82000"/>
                  </a:schemeClr>
                </a:solidFill>
              </a:defRPr>
            </a:lvl6pPr>
            <a:lvl7pPr marL="3840480" indent="0">
              <a:buNone/>
              <a:defRPr sz="2240">
                <a:solidFill>
                  <a:schemeClr val="tx1">
                    <a:tint val="82000"/>
                  </a:schemeClr>
                </a:solidFill>
              </a:defRPr>
            </a:lvl7pPr>
            <a:lvl8pPr marL="4480560" indent="0">
              <a:buNone/>
              <a:defRPr sz="2240">
                <a:solidFill>
                  <a:schemeClr val="tx1">
                    <a:tint val="82000"/>
                  </a:schemeClr>
                </a:solidFill>
              </a:defRPr>
            </a:lvl8pPr>
            <a:lvl9pPr marL="5120640" indent="0">
              <a:buNone/>
              <a:defRPr sz="224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016D672-8074-1D4D-818C-E207F46347DB}" type="datetimeFigureOut">
              <a:rPr lang="en-US" smtClean="0"/>
              <a:t>11/27/25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C8294F-BDDA-7842-845B-8EB3000F542E}" type="slidenum">
              <a:rPr lang="en-US" smtClean="0"/>
              <a:t>‹#›</a:t>
            </a:fld>
            <a:endParaRPr lang="en-US"/>
          </a:p>
        </p:txBody>
      </p:sp>
    </p:spTree>
    <p:extLst>
      <p:ext uri="{BB962C8B-B14F-4D97-AF65-F5344CB8AC3E}">
        <p14:creationId xmlns:p14="http://schemas.microsoft.com/office/powerpoint/2010/main" val="3952997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60083" y="3407835"/>
            <a:ext cx="4080510" cy="812249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860608" y="3407835"/>
            <a:ext cx="4080510" cy="812249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7016D672-8074-1D4D-818C-E207F46347DB}" type="datetimeFigureOut">
              <a:rPr lang="en-US" smtClean="0"/>
              <a:t>11/27/25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C8294F-BDDA-7842-845B-8EB3000F542E}" type="slidenum">
              <a:rPr lang="en-US" smtClean="0"/>
              <a:t>‹#›</a:t>
            </a:fld>
            <a:endParaRPr lang="en-US"/>
          </a:p>
        </p:txBody>
      </p:sp>
    </p:spTree>
    <p:extLst>
      <p:ext uri="{BB962C8B-B14F-4D97-AF65-F5344CB8AC3E}">
        <p14:creationId xmlns:p14="http://schemas.microsoft.com/office/powerpoint/2010/main" val="1287099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61333" y="681569"/>
            <a:ext cx="8281035" cy="2474384"/>
          </a:xfrm>
        </p:spPr>
        <p:txBody>
          <a:bodyPr/>
          <a:lstStyle/>
          <a:p>
            <a:r>
              <a:rPr lang="en-GB"/>
              <a:t>Click to edit Master title style</a:t>
            </a:r>
            <a:endParaRPr lang="en-US" dirty="0"/>
          </a:p>
        </p:txBody>
      </p:sp>
      <p:sp>
        <p:nvSpPr>
          <p:cNvPr id="3" name="Text Placeholder 2"/>
          <p:cNvSpPr>
            <a:spLocks noGrp="1"/>
          </p:cNvSpPr>
          <p:nvPr>
            <p:ph type="body" idx="1"/>
          </p:nvPr>
        </p:nvSpPr>
        <p:spPr>
          <a:xfrm>
            <a:off x="661334" y="3138173"/>
            <a:ext cx="4061757" cy="1537969"/>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GB"/>
              <a:t>Click to edit Master text styles</a:t>
            </a:r>
          </a:p>
        </p:txBody>
      </p:sp>
      <p:sp>
        <p:nvSpPr>
          <p:cNvPr id="4" name="Content Placeholder 3"/>
          <p:cNvSpPr>
            <a:spLocks noGrp="1"/>
          </p:cNvSpPr>
          <p:nvPr>
            <p:ph sz="half" idx="2"/>
          </p:nvPr>
        </p:nvSpPr>
        <p:spPr>
          <a:xfrm>
            <a:off x="661334" y="4676142"/>
            <a:ext cx="4061757" cy="687789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860610" y="3138173"/>
            <a:ext cx="4081760" cy="1537969"/>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GB"/>
              <a:t>Click to edit Master text styles</a:t>
            </a:r>
          </a:p>
        </p:txBody>
      </p:sp>
      <p:sp>
        <p:nvSpPr>
          <p:cNvPr id="6" name="Content Placeholder 5"/>
          <p:cNvSpPr>
            <a:spLocks noGrp="1"/>
          </p:cNvSpPr>
          <p:nvPr>
            <p:ph sz="quarter" idx="4"/>
          </p:nvPr>
        </p:nvSpPr>
        <p:spPr>
          <a:xfrm>
            <a:off x="4860610" y="4676142"/>
            <a:ext cx="4081760" cy="687789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7016D672-8074-1D4D-818C-E207F46347DB}" type="datetimeFigureOut">
              <a:rPr lang="en-US" smtClean="0"/>
              <a:t>11/27/25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C8294F-BDDA-7842-845B-8EB3000F542E}" type="slidenum">
              <a:rPr lang="en-US" smtClean="0"/>
              <a:t>‹#›</a:t>
            </a:fld>
            <a:endParaRPr lang="en-US"/>
          </a:p>
        </p:txBody>
      </p:sp>
    </p:spTree>
    <p:extLst>
      <p:ext uri="{BB962C8B-B14F-4D97-AF65-F5344CB8AC3E}">
        <p14:creationId xmlns:p14="http://schemas.microsoft.com/office/powerpoint/2010/main" val="4253119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7016D672-8074-1D4D-818C-E207F46347DB}" type="datetimeFigureOut">
              <a:rPr lang="en-US" smtClean="0"/>
              <a:t>11/27/25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C8294F-BDDA-7842-845B-8EB3000F542E}" type="slidenum">
              <a:rPr lang="en-US" smtClean="0"/>
              <a:t>‹#›</a:t>
            </a:fld>
            <a:endParaRPr lang="en-US"/>
          </a:p>
        </p:txBody>
      </p:sp>
    </p:spTree>
    <p:extLst>
      <p:ext uri="{BB962C8B-B14F-4D97-AF65-F5344CB8AC3E}">
        <p14:creationId xmlns:p14="http://schemas.microsoft.com/office/powerpoint/2010/main" val="1720760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16D672-8074-1D4D-818C-E207F46347DB}" type="datetimeFigureOut">
              <a:rPr lang="en-US" smtClean="0"/>
              <a:t>11/27/25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C8294F-BDDA-7842-845B-8EB3000F542E}" type="slidenum">
              <a:rPr lang="en-US" smtClean="0"/>
              <a:t>‹#›</a:t>
            </a:fld>
            <a:endParaRPr lang="en-US"/>
          </a:p>
        </p:txBody>
      </p:sp>
    </p:spTree>
    <p:extLst>
      <p:ext uri="{BB962C8B-B14F-4D97-AF65-F5344CB8AC3E}">
        <p14:creationId xmlns:p14="http://schemas.microsoft.com/office/powerpoint/2010/main" val="661685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1335" y="853440"/>
            <a:ext cx="3096637" cy="2987040"/>
          </a:xfrm>
        </p:spPr>
        <p:txBody>
          <a:bodyPr anchor="b"/>
          <a:lstStyle>
            <a:lvl1pPr>
              <a:defRPr sz="4480"/>
            </a:lvl1pPr>
          </a:lstStyle>
          <a:p>
            <a:r>
              <a:rPr lang="en-GB"/>
              <a:t>Click to edit Master title style</a:t>
            </a:r>
            <a:endParaRPr lang="en-US" dirty="0"/>
          </a:p>
        </p:txBody>
      </p:sp>
      <p:sp>
        <p:nvSpPr>
          <p:cNvPr id="3" name="Content Placeholder 2"/>
          <p:cNvSpPr>
            <a:spLocks noGrp="1"/>
          </p:cNvSpPr>
          <p:nvPr>
            <p:ph idx="1"/>
          </p:nvPr>
        </p:nvSpPr>
        <p:spPr>
          <a:xfrm>
            <a:off x="4081761" y="1843198"/>
            <a:ext cx="4860608" cy="9097433"/>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61335" y="3840482"/>
            <a:ext cx="3096637" cy="7114964"/>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GB"/>
              <a:t>Click to edit Master text styles</a:t>
            </a:r>
          </a:p>
        </p:txBody>
      </p:sp>
      <p:sp>
        <p:nvSpPr>
          <p:cNvPr id="5" name="Date Placeholder 4"/>
          <p:cNvSpPr>
            <a:spLocks noGrp="1"/>
          </p:cNvSpPr>
          <p:nvPr>
            <p:ph type="dt" sz="half" idx="10"/>
          </p:nvPr>
        </p:nvSpPr>
        <p:spPr/>
        <p:txBody>
          <a:bodyPr/>
          <a:lstStyle/>
          <a:p>
            <a:fld id="{7016D672-8074-1D4D-818C-E207F46347DB}" type="datetimeFigureOut">
              <a:rPr lang="en-US" smtClean="0"/>
              <a:t>11/27/25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C8294F-BDDA-7842-845B-8EB3000F542E}" type="slidenum">
              <a:rPr lang="en-US" smtClean="0"/>
              <a:t>‹#›</a:t>
            </a:fld>
            <a:endParaRPr lang="en-US"/>
          </a:p>
        </p:txBody>
      </p:sp>
    </p:spTree>
    <p:extLst>
      <p:ext uri="{BB962C8B-B14F-4D97-AF65-F5344CB8AC3E}">
        <p14:creationId xmlns:p14="http://schemas.microsoft.com/office/powerpoint/2010/main" val="2852071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1335" y="853440"/>
            <a:ext cx="3096637" cy="2987040"/>
          </a:xfrm>
        </p:spPr>
        <p:txBody>
          <a:bodyPr anchor="b"/>
          <a:lstStyle>
            <a:lvl1pPr>
              <a:defRPr sz="4480"/>
            </a:lvl1pPr>
          </a:lstStyle>
          <a:p>
            <a:r>
              <a:rPr lang="en-GB"/>
              <a:t>Click to edit Master title style</a:t>
            </a:r>
            <a:endParaRPr lang="en-US" dirty="0"/>
          </a:p>
        </p:txBody>
      </p:sp>
      <p:sp>
        <p:nvSpPr>
          <p:cNvPr id="3" name="Picture Placeholder 2"/>
          <p:cNvSpPr>
            <a:spLocks noGrp="1" noChangeAspect="1"/>
          </p:cNvSpPr>
          <p:nvPr>
            <p:ph type="pic" idx="1"/>
          </p:nvPr>
        </p:nvSpPr>
        <p:spPr>
          <a:xfrm>
            <a:off x="4081761" y="1843198"/>
            <a:ext cx="4860608" cy="9097433"/>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en-GB"/>
              <a:t>Click icon to add picture</a:t>
            </a:r>
            <a:endParaRPr lang="en-US" dirty="0"/>
          </a:p>
        </p:txBody>
      </p:sp>
      <p:sp>
        <p:nvSpPr>
          <p:cNvPr id="4" name="Text Placeholder 3"/>
          <p:cNvSpPr>
            <a:spLocks noGrp="1"/>
          </p:cNvSpPr>
          <p:nvPr>
            <p:ph type="body" sz="half" idx="2"/>
          </p:nvPr>
        </p:nvSpPr>
        <p:spPr>
          <a:xfrm>
            <a:off x="661335" y="3840482"/>
            <a:ext cx="3096637" cy="7114964"/>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GB"/>
              <a:t>Click to edit Master text styles</a:t>
            </a:r>
          </a:p>
        </p:txBody>
      </p:sp>
      <p:sp>
        <p:nvSpPr>
          <p:cNvPr id="5" name="Date Placeholder 4"/>
          <p:cNvSpPr>
            <a:spLocks noGrp="1"/>
          </p:cNvSpPr>
          <p:nvPr>
            <p:ph type="dt" sz="half" idx="10"/>
          </p:nvPr>
        </p:nvSpPr>
        <p:spPr/>
        <p:txBody>
          <a:bodyPr/>
          <a:lstStyle/>
          <a:p>
            <a:fld id="{7016D672-8074-1D4D-818C-E207F46347DB}" type="datetimeFigureOut">
              <a:rPr lang="en-US" smtClean="0"/>
              <a:t>11/27/25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C8294F-BDDA-7842-845B-8EB3000F542E}" type="slidenum">
              <a:rPr lang="en-US" smtClean="0"/>
              <a:t>‹#›</a:t>
            </a:fld>
            <a:endParaRPr lang="en-US"/>
          </a:p>
        </p:txBody>
      </p:sp>
    </p:spTree>
    <p:extLst>
      <p:ext uri="{BB962C8B-B14F-4D97-AF65-F5344CB8AC3E}">
        <p14:creationId xmlns:p14="http://schemas.microsoft.com/office/powerpoint/2010/main" val="2065016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0083" y="681569"/>
            <a:ext cx="8281035" cy="2474384"/>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60083" y="3407835"/>
            <a:ext cx="8281035" cy="812249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60083" y="11865191"/>
            <a:ext cx="2160270" cy="681567"/>
          </a:xfrm>
          <a:prstGeom prst="rect">
            <a:avLst/>
          </a:prstGeom>
        </p:spPr>
        <p:txBody>
          <a:bodyPr vert="horz" lIns="91440" tIns="45720" rIns="91440" bIns="45720" rtlCol="0" anchor="ctr"/>
          <a:lstStyle>
            <a:lvl1pPr algn="l">
              <a:defRPr sz="1680">
                <a:solidFill>
                  <a:schemeClr val="tx1">
                    <a:tint val="82000"/>
                  </a:schemeClr>
                </a:solidFill>
              </a:defRPr>
            </a:lvl1pPr>
          </a:lstStyle>
          <a:p>
            <a:fld id="{7016D672-8074-1D4D-818C-E207F46347DB}" type="datetimeFigureOut">
              <a:rPr lang="en-US" smtClean="0"/>
              <a:t>11/27/25</a:t>
            </a:fld>
            <a:endParaRPr lang="en-US"/>
          </a:p>
        </p:txBody>
      </p:sp>
      <p:sp>
        <p:nvSpPr>
          <p:cNvPr id="5" name="Footer Placeholder 4"/>
          <p:cNvSpPr>
            <a:spLocks noGrp="1"/>
          </p:cNvSpPr>
          <p:nvPr>
            <p:ph type="ftr" sz="quarter" idx="3"/>
          </p:nvPr>
        </p:nvSpPr>
        <p:spPr>
          <a:xfrm>
            <a:off x="3180398" y="11865191"/>
            <a:ext cx="3240405" cy="681567"/>
          </a:xfrm>
          <a:prstGeom prst="rect">
            <a:avLst/>
          </a:prstGeom>
        </p:spPr>
        <p:txBody>
          <a:bodyPr vert="horz" lIns="91440" tIns="45720" rIns="91440" bIns="45720" rtlCol="0" anchor="ctr"/>
          <a:lstStyle>
            <a:lvl1pPr algn="ctr">
              <a:defRPr sz="168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780848" y="11865191"/>
            <a:ext cx="2160270" cy="681567"/>
          </a:xfrm>
          <a:prstGeom prst="rect">
            <a:avLst/>
          </a:prstGeom>
        </p:spPr>
        <p:txBody>
          <a:bodyPr vert="horz" lIns="91440" tIns="45720" rIns="91440" bIns="45720" rtlCol="0" anchor="ctr"/>
          <a:lstStyle>
            <a:lvl1pPr algn="r">
              <a:defRPr sz="1680">
                <a:solidFill>
                  <a:schemeClr val="tx1">
                    <a:tint val="82000"/>
                  </a:schemeClr>
                </a:solidFill>
              </a:defRPr>
            </a:lvl1pPr>
          </a:lstStyle>
          <a:p>
            <a:fld id="{3FC8294F-BDDA-7842-845B-8EB3000F542E}" type="slidenum">
              <a:rPr lang="en-US" smtClean="0"/>
              <a:t>‹#›</a:t>
            </a:fld>
            <a:endParaRPr lang="en-US"/>
          </a:p>
        </p:txBody>
      </p:sp>
    </p:spTree>
    <p:extLst>
      <p:ext uri="{BB962C8B-B14F-4D97-AF65-F5344CB8AC3E}">
        <p14:creationId xmlns:p14="http://schemas.microsoft.com/office/powerpoint/2010/main" val="2798404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B9F3F-8C10-4E3E-38F0-4AF8D4684AD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FCEFA39-E29D-53EA-C40B-BC1D867D6EBE}"/>
              </a:ext>
            </a:extLst>
          </p:cNvPr>
          <p:cNvSpPr txBox="1"/>
          <p:nvPr/>
        </p:nvSpPr>
        <p:spPr>
          <a:xfrm>
            <a:off x="4132225" y="652298"/>
            <a:ext cx="1336749"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Instructions</a:t>
            </a:r>
            <a:r>
              <a:rPr lang="en-US" dirty="0"/>
              <a:t> </a:t>
            </a:r>
          </a:p>
        </p:txBody>
      </p:sp>
      <p:sp>
        <p:nvSpPr>
          <p:cNvPr id="2" name="TextBox 1">
            <a:extLst>
              <a:ext uri="{FF2B5EF4-FFF2-40B4-BE49-F238E27FC236}">
                <a16:creationId xmlns:a16="http://schemas.microsoft.com/office/drawing/2014/main" id="{94D1EB08-5A7F-1EAB-BFDC-1ACA3916496C}"/>
              </a:ext>
            </a:extLst>
          </p:cNvPr>
          <p:cNvSpPr txBox="1"/>
          <p:nvPr/>
        </p:nvSpPr>
        <p:spPr>
          <a:xfrm>
            <a:off x="1375912" y="1276709"/>
            <a:ext cx="6849373" cy="4207370"/>
          </a:xfrm>
          <a:prstGeom prst="rect">
            <a:avLst/>
          </a:prstGeom>
          <a:noFill/>
        </p:spPr>
        <p:txBody>
          <a:bodyPr wrap="square" rtlCol="0">
            <a:spAutoFit/>
          </a:bodyPr>
          <a:lstStyle/>
          <a:p>
            <a:pPr>
              <a:lnSpc>
                <a:spcPct val="150000"/>
              </a:lnSpc>
            </a:pPr>
            <a:r>
              <a:rPr lang="en-AU" dirty="0">
                <a:latin typeface="Calibri" panose="020F0502020204030204" pitchFamily="34" charset="0"/>
                <a:cs typeface="Calibri" panose="020F0502020204030204" pitchFamily="34" charset="0"/>
              </a:rPr>
              <a:t>Step 1: Print slide 2 of this presentation on A3 paper.</a:t>
            </a:r>
            <a:br>
              <a:rPr lang="en-AU" dirty="0">
                <a:latin typeface="Calibri" panose="020F0502020204030204" pitchFamily="34" charset="0"/>
                <a:cs typeface="Calibri" panose="020F0502020204030204" pitchFamily="34" charset="0"/>
              </a:rPr>
            </a:br>
            <a:r>
              <a:rPr lang="en-AU" dirty="0">
                <a:latin typeface="Calibri" panose="020F0502020204030204" pitchFamily="34" charset="0"/>
                <a:cs typeface="Calibri" panose="020F0502020204030204" pitchFamily="34" charset="0"/>
              </a:rPr>
              <a:t>Step 2: Use one puzzle per four students.</a:t>
            </a:r>
            <a:br>
              <a:rPr lang="en-AU" dirty="0">
                <a:latin typeface="Calibri" panose="020F0502020204030204" pitchFamily="34" charset="0"/>
                <a:cs typeface="Calibri" panose="020F0502020204030204" pitchFamily="34" charset="0"/>
              </a:rPr>
            </a:br>
            <a:r>
              <a:rPr lang="en-AU" dirty="0">
                <a:latin typeface="Calibri" panose="020F0502020204030204" pitchFamily="34" charset="0"/>
                <a:cs typeface="Calibri" panose="020F0502020204030204" pitchFamily="34" charset="0"/>
              </a:rPr>
              <a:t>Step 3: Ask each group to cut out all of the cards.</a:t>
            </a:r>
            <a:br>
              <a:rPr lang="en-AU" dirty="0">
                <a:latin typeface="Calibri" panose="020F0502020204030204" pitchFamily="34" charset="0"/>
                <a:cs typeface="Calibri" panose="020F0502020204030204" pitchFamily="34" charset="0"/>
              </a:rPr>
            </a:br>
            <a:r>
              <a:rPr lang="en-AU" dirty="0">
                <a:latin typeface="Calibri" panose="020F0502020204030204" pitchFamily="34" charset="0"/>
                <a:cs typeface="Calibri" panose="020F0502020204030204" pitchFamily="34" charset="0"/>
              </a:rPr>
              <a:t>Step 4: Tell students their first task is to match each picture card with its corresponding text card to form pairs. Once all pairs are complete, explain that their next task is to place the pairs in the correct order to represent the steps of synaptic transmission.</a:t>
            </a:r>
            <a:br>
              <a:rPr lang="en-AU" dirty="0">
                <a:latin typeface="Calibri" panose="020F0502020204030204" pitchFamily="34" charset="0"/>
                <a:cs typeface="Calibri" panose="020F0502020204030204" pitchFamily="34" charset="0"/>
              </a:rPr>
            </a:br>
            <a:r>
              <a:rPr lang="en-AU" dirty="0">
                <a:latin typeface="Calibri" panose="020F0502020204030204" pitchFamily="34" charset="0"/>
                <a:cs typeface="Calibri" panose="020F0502020204030204" pitchFamily="34" charset="0"/>
              </a:rPr>
              <a:t>Step 5: Let them dive in — and if you can, send me a photo of your students solving the puzzle!</a:t>
            </a:r>
            <a:br>
              <a:rPr lang="en-AU" dirty="0">
                <a:latin typeface="Calibri" panose="020F0502020204030204" pitchFamily="34" charset="0"/>
                <a:cs typeface="Calibri" panose="020F0502020204030204" pitchFamily="34" charset="0"/>
              </a:rPr>
            </a:br>
            <a:r>
              <a:rPr lang="en-AU" dirty="0">
                <a:latin typeface="Calibri" panose="020F0502020204030204" pitchFamily="34" charset="0"/>
                <a:cs typeface="Calibri" panose="020F0502020204030204" pitchFamily="34" charset="0"/>
              </a:rPr>
              <a:t>Step 6: Use the key on slide 3 for students to check their answers.</a:t>
            </a:r>
          </a:p>
        </p:txBody>
      </p:sp>
    </p:spTree>
    <p:extLst>
      <p:ext uri="{BB962C8B-B14F-4D97-AF65-F5344CB8AC3E}">
        <p14:creationId xmlns:p14="http://schemas.microsoft.com/office/powerpoint/2010/main" val="3523211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Rounded Corners 22">
            <a:extLst>
              <a:ext uri="{FF2B5EF4-FFF2-40B4-BE49-F238E27FC236}">
                <a16:creationId xmlns:a16="http://schemas.microsoft.com/office/drawing/2014/main" id="{2321DEFC-14BF-D1B4-4A11-0337F33CCCAA}"/>
              </a:ext>
            </a:extLst>
          </p:cNvPr>
          <p:cNvSpPr>
            <a:spLocks/>
          </p:cNvSpPr>
          <p:nvPr/>
        </p:nvSpPr>
        <p:spPr>
          <a:xfrm>
            <a:off x="2594481" y="6461286"/>
            <a:ext cx="2160000" cy="28800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dirty="0"/>
          </a:p>
        </p:txBody>
      </p:sp>
      <p:sp>
        <p:nvSpPr>
          <p:cNvPr id="71" name="Rectangle: Rounded Corners 22">
            <a:extLst>
              <a:ext uri="{FF2B5EF4-FFF2-40B4-BE49-F238E27FC236}">
                <a16:creationId xmlns:a16="http://schemas.microsoft.com/office/drawing/2014/main" id="{CF0973E2-427D-9AA1-7B21-831FC4EC7F37}"/>
              </a:ext>
            </a:extLst>
          </p:cNvPr>
          <p:cNvSpPr>
            <a:spLocks/>
          </p:cNvSpPr>
          <p:nvPr/>
        </p:nvSpPr>
        <p:spPr>
          <a:xfrm>
            <a:off x="4893092" y="310452"/>
            <a:ext cx="2160000" cy="28800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tx1"/>
                </a:solidFill>
                <a:latin typeface="Calibri" panose="020F0502020204030204" pitchFamily="34" charset="0"/>
                <a:cs typeface="Calibri" panose="020F0502020204030204" pitchFamily="34" charset="0"/>
              </a:rPr>
              <a:t>The action potential travels all the way down the axon until it gets to the very end. </a:t>
            </a:r>
          </a:p>
        </p:txBody>
      </p:sp>
      <p:sp>
        <p:nvSpPr>
          <p:cNvPr id="72" name="Rectangle: Rounded Corners 22">
            <a:extLst>
              <a:ext uri="{FF2B5EF4-FFF2-40B4-BE49-F238E27FC236}">
                <a16:creationId xmlns:a16="http://schemas.microsoft.com/office/drawing/2014/main" id="{A64074B4-4F75-AD00-A7D9-40C043E54D5F}"/>
              </a:ext>
            </a:extLst>
          </p:cNvPr>
          <p:cNvSpPr>
            <a:spLocks/>
          </p:cNvSpPr>
          <p:nvPr/>
        </p:nvSpPr>
        <p:spPr>
          <a:xfrm>
            <a:off x="4893092" y="3385869"/>
            <a:ext cx="2160000" cy="28800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tx1"/>
                </a:solidFill>
                <a:latin typeface="Calibri" panose="020F0502020204030204" pitchFamily="34" charset="0"/>
                <a:cs typeface="Calibri" panose="020F0502020204030204" pitchFamily="34" charset="0"/>
              </a:rPr>
              <a:t>The voltage gated Calcium channels open and Calcium enters the pre-synaptic neuron.</a:t>
            </a:r>
          </a:p>
        </p:txBody>
      </p:sp>
      <p:sp>
        <p:nvSpPr>
          <p:cNvPr id="73" name="Rectangle: Rounded Corners 22">
            <a:extLst>
              <a:ext uri="{FF2B5EF4-FFF2-40B4-BE49-F238E27FC236}">
                <a16:creationId xmlns:a16="http://schemas.microsoft.com/office/drawing/2014/main" id="{E29CDF49-878E-7AF7-3F86-FA8EDB3FC1DD}"/>
              </a:ext>
            </a:extLst>
          </p:cNvPr>
          <p:cNvSpPr>
            <a:spLocks/>
          </p:cNvSpPr>
          <p:nvPr/>
        </p:nvSpPr>
        <p:spPr>
          <a:xfrm>
            <a:off x="4887255" y="6461286"/>
            <a:ext cx="2160000" cy="28800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tx1"/>
                </a:solidFill>
                <a:latin typeface="Calibri" panose="020F0502020204030204" pitchFamily="34" charset="0"/>
                <a:cs typeface="Calibri" panose="020F0502020204030204" pitchFamily="34" charset="0"/>
              </a:rPr>
              <a:t>The Sodium channels in the post-synaptic neuron open allowing Sodium into the neuron. </a:t>
            </a:r>
          </a:p>
        </p:txBody>
      </p:sp>
      <p:sp>
        <p:nvSpPr>
          <p:cNvPr id="77" name="Rectangle: Rounded Corners 22">
            <a:extLst>
              <a:ext uri="{FF2B5EF4-FFF2-40B4-BE49-F238E27FC236}">
                <a16:creationId xmlns:a16="http://schemas.microsoft.com/office/drawing/2014/main" id="{4C598D58-715D-8A33-CBE4-7807C29409C9}"/>
              </a:ext>
            </a:extLst>
          </p:cNvPr>
          <p:cNvSpPr>
            <a:spLocks/>
          </p:cNvSpPr>
          <p:nvPr/>
        </p:nvSpPr>
        <p:spPr>
          <a:xfrm>
            <a:off x="4887255" y="9536704"/>
            <a:ext cx="2160000" cy="28800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tx1"/>
                </a:solidFill>
                <a:latin typeface="Calibri" panose="020F0502020204030204" pitchFamily="34" charset="0"/>
                <a:cs typeface="Calibri" panose="020F0502020204030204" pitchFamily="34" charset="0"/>
              </a:rPr>
              <a:t>The synaptic vesicles move closer to the synaptic cleft. </a:t>
            </a:r>
          </a:p>
        </p:txBody>
      </p:sp>
      <p:sp>
        <p:nvSpPr>
          <p:cNvPr id="66" name="Rectangle: Rounded Corners 22">
            <a:extLst>
              <a:ext uri="{FF2B5EF4-FFF2-40B4-BE49-F238E27FC236}">
                <a16:creationId xmlns:a16="http://schemas.microsoft.com/office/drawing/2014/main" id="{0413AE84-7143-22B9-E3E3-87C2F621D8AE}"/>
              </a:ext>
            </a:extLst>
          </p:cNvPr>
          <p:cNvSpPr>
            <a:spLocks/>
          </p:cNvSpPr>
          <p:nvPr/>
        </p:nvSpPr>
        <p:spPr>
          <a:xfrm>
            <a:off x="288804" y="9536704"/>
            <a:ext cx="2160000" cy="28800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dirty="0"/>
          </a:p>
        </p:txBody>
      </p:sp>
      <p:sp>
        <p:nvSpPr>
          <p:cNvPr id="67" name="Rectangle: Rounded Corners 22">
            <a:extLst>
              <a:ext uri="{FF2B5EF4-FFF2-40B4-BE49-F238E27FC236}">
                <a16:creationId xmlns:a16="http://schemas.microsoft.com/office/drawing/2014/main" id="{A517FBB9-7CF9-D069-16AA-334B565621ED}"/>
              </a:ext>
            </a:extLst>
          </p:cNvPr>
          <p:cNvSpPr>
            <a:spLocks/>
          </p:cNvSpPr>
          <p:nvPr/>
        </p:nvSpPr>
        <p:spPr>
          <a:xfrm>
            <a:off x="288804" y="3385869"/>
            <a:ext cx="2160000" cy="28800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dirty="0"/>
          </a:p>
        </p:txBody>
      </p:sp>
      <p:sp>
        <p:nvSpPr>
          <p:cNvPr id="70" name="Rectangle: Rounded Corners 22">
            <a:extLst>
              <a:ext uri="{FF2B5EF4-FFF2-40B4-BE49-F238E27FC236}">
                <a16:creationId xmlns:a16="http://schemas.microsoft.com/office/drawing/2014/main" id="{D0D814E5-D41F-84FF-C959-B1F8CBFE3AC6}"/>
              </a:ext>
            </a:extLst>
          </p:cNvPr>
          <p:cNvSpPr>
            <a:spLocks/>
          </p:cNvSpPr>
          <p:nvPr/>
        </p:nvSpPr>
        <p:spPr>
          <a:xfrm>
            <a:off x="288804" y="6461286"/>
            <a:ext cx="2160000" cy="28800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dirty="0"/>
          </a:p>
        </p:txBody>
      </p:sp>
      <p:sp>
        <p:nvSpPr>
          <p:cNvPr id="38" name="Rectangle: Rounded Corners 22">
            <a:extLst>
              <a:ext uri="{FF2B5EF4-FFF2-40B4-BE49-F238E27FC236}">
                <a16:creationId xmlns:a16="http://schemas.microsoft.com/office/drawing/2014/main" id="{5D2F1DDE-DF06-7FCD-E5B9-CD385E397F9D}"/>
              </a:ext>
            </a:extLst>
          </p:cNvPr>
          <p:cNvSpPr>
            <a:spLocks/>
          </p:cNvSpPr>
          <p:nvPr/>
        </p:nvSpPr>
        <p:spPr>
          <a:xfrm>
            <a:off x="288804" y="310452"/>
            <a:ext cx="2160000" cy="28800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dirty="0"/>
          </a:p>
        </p:txBody>
      </p:sp>
      <p:pic>
        <p:nvPicPr>
          <p:cNvPr id="20" name="Picture 19">
            <a:extLst>
              <a:ext uri="{FF2B5EF4-FFF2-40B4-BE49-F238E27FC236}">
                <a16:creationId xmlns:a16="http://schemas.microsoft.com/office/drawing/2014/main" id="{9ED1E3E0-4B09-D9FB-1703-ACA6FF545C7C}"/>
              </a:ext>
            </a:extLst>
          </p:cNvPr>
          <p:cNvPicPr>
            <a:picLocks noChangeAspect="1"/>
          </p:cNvPicPr>
          <p:nvPr/>
        </p:nvPicPr>
        <p:blipFill>
          <a:blip r:embed="rId2"/>
          <a:stretch>
            <a:fillRect/>
          </a:stretch>
        </p:blipFill>
        <p:spPr>
          <a:xfrm>
            <a:off x="2840003" y="6668923"/>
            <a:ext cx="1643150" cy="2464726"/>
          </a:xfrm>
          <a:prstGeom prst="rect">
            <a:avLst/>
          </a:prstGeom>
        </p:spPr>
      </p:pic>
      <p:sp>
        <p:nvSpPr>
          <p:cNvPr id="69" name="Rectangle: Rounded Corners 22">
            <a:extLst>
              <a:ext uri="{FF2B5EF4-FFF2-40B4-BE49-F238E27FC236}">
                <a16:creationId xmlns:a16="http://schemas.microsoft.com/office/drawing/2014/main" id="{4CD54C46-FB73-5914-1585-D990DFD1CB16}"/>
              </a:ext>
            </a:extLst>
          </p:cNvPr>
          <p:cNvSpPr>
            <a:spLocks/>
          </p:cNvSpPr>
          <p:nvPr/>
        </p:nvSpPr>
        <p:spPr>
          <a:xfrm>
            <a:off x="2581578" y="310452"/>
            <a:ext cx="2160000" cy="28800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dirty="0"/>
          </a:p>
        </p:txBody>
      </p:sp>
      <p:sp>
        <p:nvSpPr>
          <p:cNvPr id="78" name="Rectangle: Rounded Corners 22">
            <a:extLst>
              <a:ext uri="{FF2B5EF4-FFF2-40B4-BE49-F238E27FC236}">
                <a16:creationId xmlns:a16="http://schemas.microsoft.com/office/drawing/2014/main" id="{AD1EDB93-6744-6997-FB35-AA2AA36A27CC}"/>
              </a:ext>
            </a:extLst>
          </p:cNvPr>
          <p:cNvSpPr>
            <a:spLocks/>
          </p:cNvSpPr>
          <p:nvPr/>
        </p:nvSpPr>
        <p:spPr>
          <a:xfrm>
            <a:off x="2594481" y="3385869"/>
            <a:ext cx="2160000" cy="28800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dirty="0"/>
          </a:p>
        </p:txBody>
      </p:sp>
      <p:sp>
        <p:nvSpPr>
          <p:cNvPr id="2" name="Rectangle: Rounded Corners 22">
            <a:extLst>
              <a:ext uri="{FF2B5EF4-FFF2-40B4-BE49-F238E27FC236}">
                <a16:creationId xmlns:a16="http://schemas.microsoft.com/office/drawing/2014/main" id="{B812BC1C-51C1-1815-5326-EA9BCF470119}"/>
              </a:ext>
            </a:extLst>
          </p:cNvPr>
          <p:cNvSpPr>
            <a:spLocks/>
          </p:cNvSpPr>
          <p:nvPr/>
        </p:nvSpPr>
        <p:spPr>
          <a:xfrm>
            <a:off x="2594481" y="9536704"/>
            <a:ext cx="2160000" cy="28800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tx1"/>
                </a:solidFill>
                <a:latin typeface="Calibri" panose="020F0502020204030204" pitchFamily="34" charset="0"/>
                <a:cs typeface="Calibri" panose="020F0502020204030204" pitchFamily="34" charset="0"/>
              </a:rPr>
              <a:t>Spare card</a:t>
            </a:r>
          </a:p>
        </p:txBody>
      </p:sp>
      <p:sp>
        <p:nvSpPr>
          <p:cNvPr id="74" name="Rectangle: Rounded Corners 22">
            <a:extLst>
              <a:ext uri="{FF2B5EF4-FFF2-40B4-BE49-F238E27FC236}">
                <a16:creationId xmlns:a16="http://schemas.microsoft.com/office/drawing/2014/main" id="{48194A99-AB0D-EDB5-7DE9-12E4422A9B71}"/>
              </a:ext>
            </a:extLst>
          </p:cNvPr>
          <p:cNvSpPr>
            <a:spLocks/>
          </p:cNvSpPr>
          <p:nvPr/>
        </p:nvSpPr>
        <p:spPr>
          <a:xfrm>
            <a:off x="7197538" y="310452"/>
            <a:ext cx="2160000" cy="28800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tx1"/>
                </a:solidFill>
                <a:latin typeface="Calibri" panose="020F0502020204030204" pitchFamily="34" charset="0"/>
                <a:cs typeface="Calibri" panose="020F0502020204030204" pitchFamily="34" charset="0"/>
              </a:rPr>
              <a:t>The synaptic vesicles release neurotransmitter into the synaptic cleft. </a:t>
            </a:r>
          </a:p>
        </p:txBody>
      </p:sp>
      <p:sp>
        <p:nvSpPr>
          <p:cNvPr id="75" name="Rectangle: Rounded Corners 22">
            <a:extLst>
              <a:ext uri="{FF2B5EF4-FFF2-40B4-BE49-F238E27FC236}">
                <a16:creationId xmlns:a16="http://schemas.microsoft.com/office/drawing/2014/main" id="{51761E6A-1833-CDCF-0B7F-C4C93A5B6F94}"/>
              </a:ext>
            </a:extLst>
          </p:cNvPr>
          <p:cNvSpPr>
            <a:spLocks/>
          </p:cNvSpPr>
          <p:nvPr/>
        </p:nvSpPr>
        <p:spPr>
          <a:xfrm>
            <a:off x="7218752" y="3385869"/>
            <a:ext cx="2160000" cy="28800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tx1"/>
                </a:solidFill>
                <a:latin typeface="Calibri" panose="020F0502020204030204" pitchFamily="34" charset="0"/>
                <a:cs typeface="Calibri" panose="020F0502020204030204" pitchFamily="34" charset="0"/>
              </a:rPr>
              <a:t>Neurotransmitter diffuses towards the dendrite of the post-synaptic neuron. </a:t>
            </a:r>
          </a:p>
        </p:txBody>
      </p:sp>
      <p:sp>
        <p:nvSpPr>
          <p:cNvPr id="76" name="Rectangle: Rounded Corners 22">
            <a:extLst>
              <a:ext uri="{FF2B5EF4-FFF2-40B4-BE49-F238E27FC236}">
                <a16:creationId xmlns:a16="http://schemas.microsoft.com/office/drawing/2014/main" id="{A6EF93F5-57CF-A326-BAC5-77A03636A0E9}"/>
              </a:ext>
            </a:extLst>
          </p:cNvPr>
          <p:cNvSpPr>
            <a:spLocks/>
          </p:cNvSpPr>
          <p:nvPr/>
        </p:nvSpPr>
        <p:spPr>
          <a:xfrm>
            <a:off x="7185865" y="6461286"/>
            <a:ext cx="2160000" cy="28800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tx1"/>
                </a:solidFill>
                <a:latin typeface="Calibri" panose="020F0502020204030204" pitchFamily="34" charset="0"/>
                <a:cs typeface="Calibri" panose="020F0502020204030204" pitchFamily="34" charset="0"/>
              </a:rPr>
              <a:t>The neurotransmitter binds to proteins (receptors) on the post-synaptic neuron.</a:t>
            </a:r>
            <a:r>
              <a:rPr lang="en-AU" sz="1600" dirty="0">
                <a:latin typeface="Dreaming Outloud Pro" panose="03050502040302030504" pitchFamily="66" charset="0"/>
                <a:cs typeface="Dreaming Outloud Pro" panose="03050502040302030504" pitchFamily="66" charset="0"/>
              </a:rPr>
              <a:t>. </a:t>
            </a:r>
          </a:p>
        </p:txBody>
      </p:sp>
      <p:sp>
        <p:nvSpPr>
          <p:cNvPr id="3" name="Rectangle: Rounded Corners 22">
            <a:extLst>
              <a:ext uri="{FF2B5EF4-FFF2-40B4-BE49-F238E27FC236}">
                <a16:creationId xmlns:a16="http://schemas.microsoft.com/office/drawing/2014/main" id="{6AA8625D-AD79-93F5-D396-5A2A45DA204A}"/>
              </a:ext>
            </a:extLst>
          </p:cNvPr>
          <p:cNvSpPr>
            <a:spLocks/>
          </p:cNvSpPr>
          <p:nvPr/>
        </p:nvSpPr>
        <p:spPr>
          <a:xfrm>
            <a:off x="7185865" y="9536704"/>
            <a:ext cx="2160000" cy="28800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tx1"/>
                </a:solidFill>
                <a:latin typeface="Calibri" panose="020F0502020204030204" pitchFamily="34" charset="0"/>
                <a:cs typeface="Calibri" panose="020F0502020204030204" pitchFamily="34" charset="0"/>
              </a:rPr>
              <a:t>Spare card</a:t>
            </a:r>
            <a:endParaRPr lang="en-AU" sz="1600" dirty="0"/>
          </a:p>
        </p:txBody>
      </p:sp>
      <p:pic>
        <p:nvPicPr>
          <p:cNvPr id="14" name="Picture 13" descr="A diagram of a cell&#10;&#10;AI-generated content may be incorrect.">
            <a:extLst>
              <a:ext uri="{FF2B5EF4-FFF2-40B4-BE49-F238E27FC236}">
                <a16:creationId xmlns:a16="http://schemas.microsoft.com/office/drawing/2014/main" id="{DC8F5102-EF99-DAD1-3487-0EE1EC0EC739}"/>
              </a:ext>
            </a:extLst>
          </p:cNvPr>
          <p:cNvPicPr>
            <a:picLocks noChangeAspect="1"/>
          </p:cNvPicPr>
          <p:nvPr/>
        </p:nvPicPr>
        <p:blipFill rotWithShape="1">
          <a:blip r:embed="rId3"/>
          <a:srcRect l="11" t="4112" r="2446" b="6415"/>
          <a:stretch>
            <a:fillRect/>
          </a:stretch>
        </p:blipFill>
        <p:spPr>
          <a:xfrm>
            <a:off x="2785990" y="3538154"/>
            <a:ext cx="1846463" cy="2540573"/>
          </a:xfrm>
          <a:prstGeom prst="rect">
            <a:avLst/>
          </a:prstGeom>
        </p:spPr>
      </p:pic>
      <p:pic>
        <p:nvPicPr>
          <p:cNvPr id="16" name="Picture 15" descr="A drawing of a brain&#10;&#10;AI-generated content may be incorrect.">
            <a:extLst>
              <a:ext uri="{FF2B5EF4-FFF2-40B4-BE49-F238E27FC236}">
                <a16:creationId xmlns:a16="http://schemas.microsoft.com/office/drawing/2014/main" id="{FD147377-5530-DF9E-B6AC-AD351B27EFB8}"/>
              </a:ext>
            </a:extLst>
          </p:cNvPr>
          <p:cNvPicPr>
            <a:picLocks noChangeAspect="1"/>
          </p:cNvPicPr>
          <p:nvPr/>
        </p:nvPicPr>
        <p:blipFill>
          <a:blip r:embed="rId4"/>
          <a:stretch>
            <a:fillRect/>
          </a:stretch>
        </p:blipFill>
        <p:spPr>
          <a:xfrm>
            <a:off x="542081" y="531214"/>
            <a:ext cx="1625649" cy="2438475"/>
          </a:xfrm>
          <a:prstGeom prst="rect">
            <a:avLst/>
          </a:prstGeom>
        </p:spPr>
      </p:pic>
      <p:pic>
        <p:nvPicPr>
          <p:cNvPr id="18" name="Picture 17" descr="A diagram of a funnel&#10;&#10;AI-generated content may be incorrect.">
            <a:extLst>
              <a:ext uri="{FF2B5EF4-FFF2-40B4-BE49-F238E27FC236}">
                <a16:creationId xmlns:a16="http://schemas.microsoft.com/office/drawing/2014/main" id="{6E9DA9A6-0D26-6CDB-D219-DFD60B5856CF}"/>
              </a:ext>
            </a:extLst>
          </p:cNvPr>
          <p:cNvPicPr>
            <a:picLocks noChangeAspect="1"/>
          </p:cNvPicPr>
          <p:nvPr/>
        </p:nvPicPr>
        <p:blipFill>
          <a:blip r:embed="rId5"/>
          <a:stretch>
            <a:fillRect/>
          </a:stretch>
        </p:blipFill>
        <p:spPr>
          <a:xfrm>
            <a:off x="520861" y="9704789"/>
            <a:ext cx="1695886" cy="2543829"/>
          </a:xfrm>
          <a:prstGeom prst="rect">
            <a:avLst/>
          </a:prstGeom>
        </p:spPr>
      </p:pic>
      <p:pic>
        <p:nvPicPr>
          <p:cNvPr id="19" name="Picture 18">
            <a:extLst>
              <a:ext uri="{FF2B5EF4-FFF2-40B4-BE49-F238E27FC236}">
                <a16:creationId xmlns:a16="http://schemas.microsoft.com/office/drawing/2014/main" id="{4FD68159-5EFB-72BE-F8D6-EDE8B008BEF9}"/>
              </a:ext>
            </a:extLst>
          </p:cNvPr>
          <p:cNvPicPr>
            <a:picLocks noChangeAspect="1"/>
          </p:cNvPicPr>
          <p:nvPr/>
        </p:nvPicPr>
        <p:blipFill>
          <a:blip r:embed="rId6"/>
          <a:stretch>
            <a:fillRect/>
          </a:stretch>
        </p:blipFill>
        <p:spPr>
          <a:xfrm>
            <a:off x="568611" y="3608150"/>
            <a:ext cx="1600386" cy="2400579"/>
          </a:xfrm>
          <a:prstGeom prst="rect">
            <a:avLst/>
          </a:prstGeom>
        </p:spPr>
      </p:pic>
      <p:pic>
        <p:nvPicPr>
          <p:cNvPr id="23" name="Picture 22">
            <a:extLst>
              <a:ext uri="{FF2B5EF4-FFF2-40B4-BE49-F238E27FC236}">
                <a16:creationId xmlns:a16="http://schemas.microsoft.com/office/drawing/2014/main" id="{E13906FF-133B-B860-0881-3F6FBF594534}"/>
              </a:ext>
            </a:extLst>
          </p:cNvPr>
          <p:cNvPicPr>
            <a:picLocks noChangeAspect="1"/>
          </p:cNvPicPr>
          <p:nvPr/>
        </p:nvPicPr>
        <p:blipFill>
          <a:blip r:embed="rId7"/>
          <a:stretch>
            <a:fillRect/>
          </a:stretch>
        </p:blipFill>
        <p:spPr>
          <a:xfrm>
            <a:off x="532637" y="6666847"/>
            <a:ext cx="1644535" cy="2466802"/>
          </a:xfrm>
          <a:prstGeom prst="rect">
            <a:avLst/>
          </a:prstGeom>
        </p:spPr>
      </p:pic>
      <p:pic>
        <p:nvPicPr>
          <p:cNvPr id="24" name="Picture 23">
            <a:extLst>
              <a:ext uri="{FF2B5EF4-FFF2-40B4-BE49-F238E27FC236}">
                <a16:creationId xmlns:a16="http://schemas.microsoft.com/office/drawing/2014/main" id="{AC57747E-0C3A-FDBD-CEEC-DE6CDEAC01D4}"/>
              </a:ext>
            </a:extLst>
          </p:cNvPr>
          <p:cNvPicPr>
            <a:picLocks noChangeAspect="1"/>
          </p:cNvPicPr>
          <p:nvPr/>
        </p:nvPicPr>
        <p:blipFill>
          <a:blip r:embed="rId8"/>
          <a:stretch>
            <a:fillRect/>
          </a:stretch>
        </p:blipFill>
        <p:spPr>
          <a:xfrm>
            <a:off x="2934721" y="647041"/>
            <a:ext cx="1548432" cy="2322648"/>
          </a:xfrm>
          <a:prstGeom prst="rect">
            <a:avLst/>
          </a:prstGeom>
        </p:spPr>
      </p:pic>
    </p:spTree>
    <p:extLst>
      <p:ext uri="{BB962C8B-B14F-4D97-AF65-F5344CB8AC3E}">
        <p14:creationId xmlns:p14="http://schemas.microsoft.com/office/powerpoint/2010/main" val="979774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32FF6-6EF1-2A0F-88E3-A652E2E61CE7}"/>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B3E2006-7FC5-2AD8-3AF9-8501BFD03FA5}"/>
              </a:ext>
            </a:extLst>
          </p:cNvPr>
          <p:cNvGraphicFramePr>
            <a:graphicFrameLocks noGrp="1"/>
          </p:cNvGraphicFramePr>
          <p:nvPr>
            <p:extLst>
              <p:ext uri="{D42A27DB-BD31-4B8C-83A1-F6EECF244321}">
                <p14:modId xmlns:p14="http://schemas.microsoft.com/office/powerpoint/2010/main" val="658007551"/>
              </p:ext>
            </p:extLst>
          </p:nvPr>
        </p:nvGraphicFramePr>
        <p:xfrm>
          <a:off x="1600200" y="1366770"/>
          <a:ext cx="6400800" cy="10444851"/>
        </p:xfrm>
        <a:graphic>
          <a:graphicData uri="http://schemas.openxmlformats.org/drawingml/2006/table">
            <a:tbl>
              <a:tblPr firstRow="1" bandRow="1">
                <a:tableStyleId>{5940675A-B579-460E-94D1-54222C63F5DA}</a:tableStyleId>
              </a:tblPr>
              <a:tblGrid>
                <a:gridCol w="2133600">
                  <a:extLst>
                    <a:ext uri="{9D8B030D-6E8A-4147-A177-3AD203B41FA5}">
                      <a16:colId xmlns:a16="http://schemas.microsoft.com/office/drawing/2014/main" val="410739501"/>
                    </a:ext>
                  </a:extLst>
                </a:gridCol>
                <a:gridCol w="2133600">
                  <a:extLst>
                    <a:ext uri="{9D8B030D-6E8A-4147-A177-3AD203B41FA5}">
                      <a16:colId xmlns:a16="http://schemas.microsoft.com/office/drawing/2014/main" val="837894507"/>
                    </a:ext>
                  </a:extLst>
                </a:gridCol>
                <a:gridCol w="2133600">
                  <a:extLst>
                    <a:ext uri="{9D8B030D-6E8A-4147-A177-3AD203B41FA5}">
                      <a16:colId xmlns:a16="http://schemas.microsoft.com/office/drawing/2014/main" val="2027632799"/>
                    </a:ext>
                  </a:extLst>
                </a:gridCol>
              </a:tblGrid>
              <a:tr h="603285">
                <a:tc>
                  <a:txBody>
                    <a:bodyPr/>
                    <a:lstStyle/>
                    <a:p>
                      <a:pPr algn="ctr"/>
                      <a:r>
                        <a:rPr lang="en-US" sz="1400" dirty="0">
                          <a:latin typeface="Calibri" panose="020F0502020204030204" pitchFamily="34" charset="0"/>
                          <a:cs typeface="Calibri" panose="020F0502020204030204" pitchFamily="34" charset="0"/>
                        </a:rPr>
                        <a:t>Order</a:t>
                      </a:r>
                    </a:p>
                  </a:txBody>
                  <a:tcPr anchor="ctr"/>
                </a:tc>
                <a:tc>
                  <a:txBody>
                    <a:bodyPr/>
                    <a:lstStyle/>
                    <a:p>
                      <a:pPr algn="ctr"/>
                      <a:r>
                        <a:rPr lang="en-US" sz="1400" kern="1200" dirty="0">
                          <a:solidFill>
                            <a:schemeClr val="tx1"/>
                          </a:solidFill>
                          <a:latin typeface="Calibri" panose="020F0502020204030204" pitchFamily="34" charset="0"/>
                          <a:ea typeface="+mn-ea"/>
                          <a:cs typeface="Calibri" panose="020F0502020204030204" pitchFamily="34" charset="0"/>
                        </a:rPr>
                        <a:t>Picture Card</a:t>
                      </a:r>
                    </a:p>
                  </a:txBody>
                  <a:tcPr anchor="ctr"/>
                </a:tc>
                <a:tc>
                  <a:txBody>
                    <a:bodyPr/>
                    <a:lstStyle/>
                    <a:p>
                      <a:pPr algn="ctr"/>
                      <a:r>
                        <a:rPr lang="en-US" sz="1400" kern="1200" dirty="0">
                          <a:solidFill>
                            <a:schemeClr val="tx1"/>
                          </a:solidFill>
                          <a:latin typeface="Calibri" panose="020F0502020204030204" pitchFamily="34" charset="0"/>
                          <a:ea typeface="+mn-ea"/>
                          <a:cs typeface="Calibri" panose="020F0502020204030204" pitchFamily="34" charset="0"/>
                        </a:rPr>
                        <a:t>Text Card</a:t>
                      </a:r>
                    </a:p>
                  </a:txBody>
                  <a:tcPr anchor="ctr"/>
                </a:tc>
                <a:extLst>
                  <a:ext uri="{0D108BD9-81ED-4DB2-BD59-A6C34878D82A}">
                    <a16:rowId xmlns:a16="http://schemas.microsoft.com/office/drawing/2014/main" val="2463438345"/>
                  </a:ext>
                </a:extLst>
              </a:tr>
              <a:tr h="1405938">
                <a:tc>
                  <a:txBody>
                    <a:bodyPr/>
                    <a:lstStyle/>
                    <a:p>
                      <a:pPr algn="ctr"/>
                      <a:r>
                        <a:rPr lang="en-US" sz="1400" dirty="0">
                          <a:latin typeface="Calibri" panose="020F0502020204030204" pitchFamily="34" charset="0"/>
                          <a:cs typeface="Calibri" panose="020F0502020204030204" pitchFamily="34" charset="0"/>
                        </a:rPr>
                        <a:t>1</a:t>
                      </a:r>
                    </a:p>
                  </a:txBody>
                  <a:tcPr anchor="ctr"/>
                </a:tc>
                <a:tc>
                  <a:txBody>
                    <a:bodyPr/>
                    <a:lstStyle/>
                    <a:p>
                      <a:pPr algn="ctr"/>
                      <a:endParaRPr lang="en-US" sz="1400"/>
                    </a:p>
                  </a:txBody>
                  <a:tcPr anchor="ctr"/>
                </a:tc>
                <a:tc>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r>
                        <a:rPr lang="en-AU" sz="1400" dirty="0">
                          <a:solidFill>
                            <a:schemeClr val="tx1"/>
                          </a:solidFill>
                          <a:latin typeface="Calibri" panose="020F0502020204030204" pitchFamily="34" charset="0"/>
                          <a:cs typeface="Calibri" panose="020F0502020204030204" pitchFamily="34" charset="0"/>
                        </a:rPr>
                        <a:t>The action potential travels all the way down the axon until it gets to the very end. </a:t>
                      </a:r>
                    </a:p>
                    <a:p>
                      <a:pPr algn="ctr"/>
                      <a:endParaRPr lang="en-US" sz="1400" dirty="0"/>
                    </a:p>
                  </a:txBody>
                  <a:tcPr anchor="ctr"/>
                </a:tc>
                <a:extLst>
                  <a:ext uri="{0D108BD9-81ED-4DB2-BD59-A6C34878D82A}">
                    <a16:rowId xmlns:a16="http://schemas.microsoft.com/office/drawing/2014/main" val="3737939152"/>
                  </a:ext>
                </a:extLst>
              </a:tr>
              <a:tr h="1405938">
                <a:tc>
                  <a:txBody>
                    <a:bodyPr/>
                    <a:lstStyle/>
                    <a:p>
                      <a:pPr algn="ctr"/>
                      <a:r>
                        <a:rPr lang="en-US" sz="1400" dirty="0">
                          <a:latin typeface="Calibri" panose="020F0502020204030204" pitchFamily="34" charset="0"/>
                          <a:cs typeface="Calibri" panose="020F0502020204030204" pitchFamily="34" charset="0"/>
                        </a:rPr>
                        <a:t>2</a:t>
                      </a:r>
                    </a:p>
                  </a:txBody>
                  <a:tcPr anchor="ctr"/>
                </a:tc>
                <a:tc>
                  <a:txBody>
                    <a:bodyPr/>
                    <a:lstStyle/>
                    <a:p>
                      <a:pPr algn="ctr"/>
                      <a:endParaRPr lang="en-US" sz="1400" dirty="0"/>
                    </a:p>
                  </a:txBody>
                  <a:tcPr anchor="ctr"/>
                </a:tc>
                <a:tc>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r>
                        <a:rPr lang="en-AU" sz="1400" dirty="0">
                          <a:solidFill>
                            <a:schemeClr val="tx1"/>
                          </a:solidFill>
                          <a:latin typeface="Calibri" panose="020F0502020204030204" pitchFamily="34" charset="0"/>
                          <a:cs typeface="Calibri" panose="020F0502020204030204" pitchFamily="34" charset="0"/>
                        </a:rPr>
                        <a:t>The voltage gated Calcium channels open and Calcium enters the pre-synaptic neuron.</a:t>
                      </a:r>
                    </a:p>
                    <a:p>
                      <a:pPr algn="ctr"/>
                      <a:endParaRPr lang="en-US" sz="1400" dirty="0"/>
                    </a:p>
                  </a:txBody>
                  <a:tcPr anchor="ctr"/>
                </a:tc>
                <a:extLst>
                  <a:ext uri="{0D108BD9-81ED-4DB2-BD59-A6C34878D82A}">
                    <a16:rowId xmlns:a16="http://schemas.microsoft.com/office/drawing/2014/main" val="1570646017"/>
                  </a:ext>
                </a:extLst>
              </a:tr>
              <a:tr h="1405938">
                <a:tc>
                  <a:txBody>
                    <a:bodyPr/>
                    <a:lstStyle/>
                    <a:p>
                      <a:pPr algn="ctr"/>
                      <a:r>
                        <a:rPr lang="en-US" sz="1400" dirty="0">
                          <a:latin typeface="Calibri" panose="020F0502020204030204" pitchFamily="34" charset="0"/>
                          <a:cs typeface="Calibri" panose="020F0502020204030204" pitchFamily="34" charset="0"/>
                        </a:rPr>
                        <a:t>3</a:t>
                      </a:r>
                    </a:p>
                  </a:txBody>
                  <a:tcPr anchor="ctr"/>
                </a:tc>
                <a:tc>
                  <a:txBody>
                    <a:bodyPr/>
                    <a:lstStyle/>
                    <a:p>
                      <a:pPr algn="ctr"/>
                      <a:endParaRPr lang="en-US" sz="1400" dirty="0"/>
                    </a:p>
                  </a:txBody>
                  <a:tcPr anchor="ctr"/>
                </a:tc>
                <a:tc>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r>
                        <a:rPr lang="en-AU" sz="1400" dirty="0">
                          <a:solidFill>
                            <a:schemeClr val="tx1"/>
                          </a:solidFill>
                          <a:latin typeface="Calibri" panose="020F0502020204030204" pitchFamily="34" charset="0"/>
                          <a:cs typeface="Calibri" panose="020F0502020204030204" pitchFamily="34" charset="0"/>
                        </a:rPr>
                        <a:t>The synaptic vesicles move closer to the synaptic cleft. </a:t>
                      </a:r>
                    </a:p>
                    <a:p>
                      <a:pPr algn="ctr"/>
                      <a:endParaRPr lang="en-US" sz="1400" dirty="0"/>
                    </a:p>
                  </a:txBody>
                  <a:tcPr anchor="ctr"/>
                </a:tc>
                <a:extLst>
                  <a:ext uri="{0D108BD9-81ED-4DB2-BD59-A6C34878D82A}">
                    <a16:rowId xmlns:a16="http://schemas.microsoft.com/office/drawing/2014/main" val="725390875"/>
                  </a:ext>
                </a:extLst>
              </a:tr>
              <a:tr h="1405938">
                <a:tc>
                  <a:txBody>
                    <a:bodyPr/>
                    <a:lstStyle/>
                    <a:p>
                      <a:pPr algn="ctr"/>
                      <a:r>
                        <a:rPr lang="en-US" sz="1400" dirty="0">
                          <a:latin typeface="Calibri" panose="020F0502020204030204" pitchFamily="34" charset="0"/>
                          <a:cs typeface="Calibri" panose="020F0502020204030204" pitchFamily="34" charset="0"/>
                        </a:rPr>
                        <a:t>4</a:t>
                      </a:r>
                    </a:p>
                  </a:txBody>
                  <a:tcPr anchor="ctr"/>
                </a:tc>
                <a:tc>
                  <a:txBody>
                    <a:bodyPr/>
                    <a:lstStyle/>
                    <a:p>
                      <a:pPr algn="ctr"/>
                      <a:endParaRPr lang="en-US" sz="1400" dirty="0"/>
                    </a:p>
                  </a:txBody>
                  <a:tcPr anchor="ctr"/>
                </a:tc>
                <a:tc>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r>
                        <a:rPr lang="en-AU" sz="1400" dirty="0">
                          <a:solidFill>
                            <a:schemeClr val="tx1"/>
                          </a:solidFill>
                          <a:latin typeface="Calibri" panose="020F0502020204030204" pitchFamily="34" charset="0"/>
                          <a:cs typeface="Calibri" panose="020F0502020204030204" pitchFamily="34" charset="0"/>
                        </a:rPr>
                        <a:t>The synaptic vesicles release neurotransmitter into the synaptic cleft. </a:t>
                      </a:r>
                    </a:p>
                    <a:p>
                      <a:pPr algn="ctr"/>
                      <a:endParaRPr lang="en-US" sz="1400" dirty="0"/>
                    </a:p>
                  </a:txBody>
                  <a:tcPr anchor="ctr"/>
                </a:tc>
                <a:extLst>
                  <a:ext uri="{0D108BD9-81ED-4DB2-BD59-A6C34878D82A}">
                    <a16:rowId xmlns:a16="http://schemas.microsoft.com/office/drawing/2014/main" val="3484586622"/>
                  </a:ext>
                </a:extLst>
              </a:tr>
              <a:tr h="1405938">
                <a:tc>
                  <a:txBody>
                    <a:bodyPr/>
                    <a:lstStyle/>
                    <a:p>
                      <a:pPr algn="ctr"/>
                      <a:r>
                        <a:rPr lang="en-US" sz="1400" dirty="0">
                          <a:latin typeface="Calibri" panose="020F0502020204030204" pitchFamily="34" charset="0"/>
                          <a:cs typeface="Calibri" panose="020F0502020204030204" pitchFamily="34" charset="0"/>
                        </a:rPr>
                        <a:t>5</a:t>
                      </a:r>
                    </a:p>
                  </a:txBody>
                  <a:tcPr anchor="ctr"/>
                </a:tc>
                <a:tc>
                  <a:txBody>
                    <a:bodyPr/>
                    <a:lstStyle/>
                    <a:p>
                      <a:pPr algn="ctr"/>
                      <a:endParaRPr lang="en-US" sz="1400"/>
                    </a:p>
                  </a:txBody>
                  <a:tcPr anchor="ctr"/>
                </a:tc>
                <a:tc>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r>
                        <a:rPr lang="en-AU" sz="1400" dirty="0">
                          <a:solidFill>
                            <a:schemeClr val="tx1"/>
                          </a:solidFill>
                          <a:latin typeface="Calibri" panose="020F0502020204030204" pitchFamily="34" charset="0"/>
                          <a:cs typeface="Calibri" panose="020F0502020204030204" pitchFamily="34" charset="0"/>
                        </a:rPr>
                        <a:t>Neurotransmitter diffuses towards the dendrite of the post-synaptic neuron. </a:t>
                      </a:r>
                    </a:p>
                    <a:p>
                      <a:pPr algn="ctr"/>
                      <a:endParaRPr lang="en-US" sz="1400" dirty="0"/>
                    </a:p>
                  </a:txBody>
                  <a:tcPr anchor="ctr"/>
                </a:tc>
                <a:extLst>
                  <a:ext uri="{0D108BD9-81ED-4DB2-BD59-A6C34878D82A}">
                    <a16:rowId xmlns:a16="http://schemas.microsoft.com/office/drawing/2014/main" val="2465978789"/>
                  </a:ext>
                </a:extLst>
              </a:tr>
              <a:tr h="1405938">
                <a:tc>
                  <a:txBody>
                    <a:bodyPr/>
                    <a:lstStyle/>
                    <a:p>
                      <a:pPr algn="ctr"/>
                      <a:r>
                        <a:rPr lang="en-US" sz="1400" dirty="0">
                          <a:latin typeface="Calibri" panose="020F0502020204030204" pitchFamily="34" charset="0"/>
                          <a:cs typeface="Calibri" panose="020F0502020204030204" pitchFamily="34" charset="0"/>
                        </a:rPr>
                        <a:t>6</a:t>
                      </a:r>
                    </a:p>
                  </a:txBody>
                  <a:tcPr anchor="ctr"/>
                </a:tc>
                <a:tc>
                  <a:txBody>
                    <a:bodyPr/>
                    <a:lstStyle/>
                    <a:p>
                      <a:pPr algn="ctr"/>
                      <a:endParaRPr lang="en-US" sz="1400" dirty="0"/>
                    </a:p>
                  </a:txBody>
                  <a:tcPr anchor="ctr"/>
                </a:tc>
                <a:tc>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r>
                        <a:rPr lang="en-AU" sz="1400" dirty="0">
                          <a:solidFill>
                            <a:schemeClr val="tx1"/>
                          </a:solidFill>
                          <a:latin typeface="Calibri" panose="020F0502020204030204" pitchFamily="34" charset="0"/>
                          <a:cs typeface="Calibri" panose="020F0502020204030204" pitchFamily="34" charset="0"/>
                        </a:rPr>
                        <a:t>The neurotransmitter binds to proteins (receptors) on the post-synaptic neuron.</a:t>
                      </a:r>
                      <a:r>
                        <a:rPr lang="en-AU" sz="1400" dirty="0">
                          <a:latin typeface="Dreaming Outloud Pro" panose="03050502040302030504" pitchFamily="66" charset="0"/>
                          <a:cs typeface="Dreaming Outloud Pro" panose="03050502040302030504" pitchFamily="66" charset="0"/>
                        </a:rPr>
                        <a:t>. </a:t>
                      </a:r>
                    </a:p>
                    <a:p>
                      <a:pPr algn="ctr"/>
                      <a:endParaRPr lang="en-US" sz="1400" dirty="0"/>
                    </a:p>
                  </a:txBody>
                  <a:tcPr anchor="ctr"/>
                </a:tc>
                <a:extLst>
                  <a:ext uri="{0D108BD9-81ED-4DB2-BD59-A6C34878D82A}">
                    <a16:rowId xmlns:a16="http://schemas.microsoft.com/office/drawing/2014/main" val="713182981"/>
                  </a:ext>
                </a:extLst>
              </a:tr>
              <a:tr h="1405938">
                <a:tc>
                  <a:txBody>
                    <a:bodyPr/>
                    <a:lstStyle/>
                    <a:p>
                      <a:pPr algn="ctr"/>
                      <a:r>
                        <a:rPr lang="en-US" sz="1400" dirty="0">
                          <a:latin typeface="Calibri" panose="020F0502020204030204" pitchFamily="34" charset="0"/>
                          <a:cs typeface="Calibri" panose="020F0502020204030204" pitchFamily="34" charset="0"/>
                        </a:rPr>
                        <a:t>7</a:t>
                      </a:r>
                    </a:p>
                  </a:txBody>
                  <a:tcPr anchor="ctr"/>
                </a:tc>
                <a:tc>
                  <a:txBody>
                    <a:bodyPr/>
                    <a:lstStyle/>
                    <a:p>
                      <a:pPr algn="ctr"/>
                      <a:endParaRPr lang="en-US" sz="1400" dirty="0"/>
                    </a:p>
                  </a:txBody>
                  <a:tcPr anchor="ctr"/>
                </a:tc>
                <a:tc>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r>
                        <a:rPr lang="en-AU" sz="1400" dirty="0">
                          <a:solidFill>
                            <a:schemeClr val="tx1"/>
                          </a:solidFill>
                          <a:latin typeface="Calibri" panose="020F0502020204030204" pitchFamily="34" charset="0"/>
                          <a:cs typeface="Calibri" panose="020F0502020204030204" pitchFamily="34" charset="0"/>
                        </a:rPr>
                        <a:t>The Sodium channels in the post-synaptic neuron open allowing Sodium into the neuron. </a:t>
                      </a:r>
                    </a:p>
                    <a:p>
                      <a:pPr algn="ctr"/>
                      <a:endParaRPr lang="en-US" sz="1400" dirty="0"/>
                    </a:p>
                  </a:txBody>
                  <a:tcPr anchor="ctr"/>
                </a:tc>
                <a:extLst>
                  <a:ext uri="{0D108BD9-81ED-4DB2-BD59-A6C34878D82A}">
                    <a16:rowId xmlns:a16="http://schemas.microsoft.com/office/drawing/2014/main" val="1479096575"/>
                  </a:ext>
                </a:extLst>
              </a:tr>
            </a:tbl>
          </a:graphicData>
        </a:graphic>
      </p:graphicFrame>
      <p:pic>
        <p:nvPicPr>
          <p:cNvPr id="20" name="Picture 19">
            <a:extLst>
              <a:ext uri="{FF2B5EF4-FFF2-40B4-BE49-F238E27FC236}">
                <a16:creationId xmlns:a16="http://schemas.microsoft.com/office/drawing/2014/main" id="{4518A5DD-A82B-EA6E-C7D1-302D6AAB5DBC}"/>
              </a:ext>
            </a:extLst>
          </p:cNvPr>
          <p:cNvPicPr>
            <a:picLocks noChangeAspect="1"/>
          </p:cNvPicPr>
          <p:nvPr/>
        </p:nvPicPr>
        <p:blipFill>
          <a:blip r:embed="rId2"/>
          <a:stretch>
            <a:fillRect/>
          </a:stretch>
        </p:blipFill>
        <p:spPr>
          <a:xfrm>
            <a:off x="4295905" y="2087890"/>
            <a:ext cx="833187" cy="1249781"/>
          </a:xfrm>
          <a:prstGeom prst="rect">
            <a:avLst/>
          </a:prstGeom>
        </p:spPr>
      </p:pic>
      <p:pic>
        <p:nvPicPr>
          <p:cNvPr id="14" name="Picture 13" descr="A diagram of a cell&#10;&#10;AI-generated content may be incorrect.">
            <a:extLst>
              <a:ext uri="{FF2B5EF4-FFF2-40B4-BE49-F238E27FC236}">
                <a16:creationId xmlns:a16="http://schemas.microsoft.com/office/drawing/2014/main" id="{C94B5E2B-6DD1-BAA3-6F7B-2AD4A9CDE256}"/>
              </a:ext>
            </a:extLst>
          </p:cNvPr>
          <p:cNvPicPr>
            <a:picLocks noChangeAspect="1"/>
          </p:cNvPicPr>
          <p:nvPr/>
        </p:nvPicPr>
        <p:blipFill rotWithShape="1">
          <a:blip r:embed="rId3"/>
          <a:srcRect l="11" t="4112" r="2446" b="6415"/>
          <a:stretch>
            <a:fillRect/>
          </a:stretch>
        </p:blipFill>
        <p:spPr>
          <a:xfrm>
            <a:off x="4255364" y="4856163"/>
            <a:ext cx="855968" cy="1177738"/>
          </a:xfrm>
          <a:prstGeom prst="rect">
            <a:avLst/>
          </a:prstGeom>
        </p:spPr>
      </p:pic>
      <p:pic>
        <p:nvPicPr>
          <p:cNvPr id="16" name="Picture 15" descr="A drawing of a brain&#10;&#10;AI-generated content may be incorrect.">
            <a:extLst>
              <a:ext uri="{FF2B5EF4-FFF2-40B4-BE49-F238E27FC236}">
                <a16:creationId xmlns:a16="http://schemas.microsoft.com/office/drawing/2014/main" id="{7CD07ECC-303B-04E0-59F0-34CF8F660758}"/>
              </a:ext>
            </a:extLst>
          </p:cNvPr>
          <p:cNvPicPr>
            <a:picLocks noChangeAspect="1"/>
          </p:cNvPicPr>
          <p:nvPr/>
        </p:nvPicPr>
        <p:blipFill>
          <a:blip r:embed="rId4"/>
          <a:stretch>
            <a:fillRect/>
          </a:stretch>
        </p:blipFill>
        <p:spPr>
          <a:xfrm>
            <a:off x="4323445" y="6267532"/>
            <a:ext cx="824313" cy="1236470"/>
          </a:xfrm>
          <a:prstGeom prst="rect">
            <a:avLst/>
          </a:prstGeom>
        </p:spPr>
      </p:pic>
      <p:pic>
        <p:nvPicPr>
          <p:cNvPr id="18" name="Picture 17" descr="A diagram of a funnel&#10;&#10;AI-generated content may be incorrect.">
            <a:extLst>
              <a:ext uri="{FF2B5EF4-FFF2-40B4-BE49-F238E27FC236}">
                <a16:creationId xmlns:a16="http://schemas.microsoft.com/office/drawing/2014/main" id="{E992DA30-BBAB-6261-D3E9-DD4D98045453}"/>
              </a:ext>
            </a:extLst>
          </p:cNvPr>
          <p:cNvPicPr>
            <a:picLocks noChangeAspect="1"/>
          </p:cNvPicPr>
          <p:nvPr/>
        </p:nvPicPr>
        <p:blipFill>
          <a:blip r:embed="rId5"/>
          <a:stretch>
            <a:fillRect/>
          </a:stretch>
        </p:blipFill>
        <p:spPr>
          <a:xfrm>
            <a:off x="4287830" y="7632869"/>
            <a:ext cx="859928" cy="1289892"/>
          </a:xfrm>
          <a:prstGeom prst="rect">
            <a:avLst/>
          </a:prstGeom>
        </p:spPr>
      </p:pic>
      <p:pic>
        <p:nvPicPr>
          <p:cNvPr id="19" name="Picture 18">
            <a:extLst>
              <a:ext uri="{FF2B5EF4-FFF2-40B4-BE49-F238E27FC236}">
                <a16:creationId xmlns:a16="http://schemas.microsoft.com/office/drawing/2014/main" id="{35558C96-592A-1348-9107-CF2F29D25387}"/>
              </a:ext>
            </a:extLst>
          </p:cNvPr>
          <p:cNvPicPr>
            <a:picLocks noChangeAspect="1"/>
          </p:cNvPicPr>
          <p:nvPr/>
        </p:nvPicPr>
        <p:blipFill>
          <a:blip r:embed="rId6"/>
          <a:stretch>
            <a:fillRect/>
          </a:stretch>
        </p:blipFill>
        <p:spPr>
          <a:xfrm>
            <a:off x="4341740" y="9076159"/>
            <a:ext cx="811503" cy="1217254"/>
          </a:xfrm>
          <a:prstGeom prst="rect">
            <a:avLst/>
          </a:prstGeom>
        </p:spPr>
      </p:pic>
      <p:pic>
        <p:nvPicPr>
          <p:cNvPr id="23" name="Picture 22">
            <a:extLst>
              <a:ext uri="{FF2B5EF4-FFF2-40B4-BE49-F238E27FC236}">
                <a16:creationId xmlns:a16="http://schemas.microsoft.com/office/drawing/2014/main" id="{F55929CB-C01D-1AA3-2A52-208A87E5C0F4}"/>
              </a:ext>
            </a:extLst>
          </p:cNvPr>
          <p:cNvPicPr>
            <a:picLocks noChangeAspect="1"/>
          </p:cNvPicPr>
          <p:nvPr/>
        </p:nvPicPr>
        <p:blipFill>
          <a:blip r:embed="rId7"/>
          <a:stretch>
            <a:fillRect/>
          </a:stretch>
        </p:blipFill>
        <p:spPr>
          <a:xfrm>
            <a:off x="4383655" y="10494918"/>
            <a:ext cx="833890" cy="1250834"/>
          </a:xfrm>
          <a:prstGeom prst="rect">
            <a:avLst/>
          </a:prstGeom>
        </p:spPr>
      </p:pic>
      <p:pic>
        <p:nvPicPr>
          <p:cNvPr id="24" name="Picture 23">
            <a:extLst>
              <a:ext uri="{FF2B5EF4-FFF2-40B4-BE49-F238E27FC236}">
                <a16:creationId xmlns:a16="http://schemas.microsoft.com/office/drawing/2014/main" id="{45A9E3F8-F035-6C5E-D3EE-7116485440B2}"/>
              </a:ext>
            </a:extLst>
          </p:cNvPr>
          <p:cNvPicPr>
            <a:picLocks noChangeAspect="1"/>
          </p:cNvPicPr>
          <p:nvPr/>
        </p:nvPicPr>
        <p:blipFill>
          <a:blip r:embed="rId8"/>
          <a:stretch>
            <a:fillRect/>
          </a:stretch>
        </p:blipFill>
        <p:spPr>
          <a:xfrm>
            <a:off x="4302441" y="3472011"/>
            <a:ext cx="785159" cy="1177738"/>
          </a:xfrm>
          <a:prstGeom prst="rect">
            <a:avLst/>
          </a:prstGeom>
        </p:spPr>
      </p:pic>
      <p:sp>
        <p:nvSpPr>
          <p:cNvPr id="4" name="TextBox 3">
            <a:extLst>
              <a:ext uri="{FF2B5EF4-FFF2-40B4-BE49-F238E27FC236}">
                <a16:creationId xmlns:a16="http://schemas.microsoft.com/office/drawing/2014/main" id="{6BD61B98-E83E-8D64-6BBB-783188083CC2}"/>
              </a:ext>
            </a:extLst>
          </p:cNvPr>
          <p:cNvSpPr txBox="1"/>
          <p:nvPr/>
        </p:nvSpPr>
        <p:spPr>
          <a:xfrm>
            <a:off x="4425696" y="640942"/>
            <a:ext cx="749808"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Key</a:t>
            </a:r>
            <a:r>
              <a:rPr lang="en-US" dirty="0"/>
              <a:t> </a:t>
            </a:r>
          </a:p>
        </p:txBody>
      </p:sp>
    </p:spTree>
    <p:extLst>
      <p:ext uri="{BB962C8B-B14F-4D97-AF65-F5344CB8AC3E}">
        <p14:creationId xmlns:p14="http://schemas.microsoft.com/office/powerpoint/2010/main" val="28662022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45595F71-6BD6-544B-A392-719A358F4C8A}" vid="{76BB815C-796B-464B-AFD1-003109D17716}"/>
    </a:ext>
  </a:extLst>
</a:theme>
</file>

<file path=docProps/app.xml><?xml version="1.0" encoding="utf-8"?>
<Properties xmlns="http://schemas.openxmlformats.org/officeDocument/2006/extended-properties" xmlns:vt="http://schemas.openxmlformats.org/officeDocument/2006/docPropsVTypes">
  <Template/>
  <TotalTime>376</TotalTime>
  <Words>327</Words>
  <Application>Microsoft Macintosh PowerPoint</Application>
  <PresentationFormat>A3 Paper (297x420 mm)</PresentationFormat>
  <Paragraphs>29</Paragraphs>
  <Slides>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vt:i4>
      </vt:variant>
    </vt:vector>
  </HeadingPairs>
  <TitlesOfParts>
    <vt:vector size="9" baseType="lpstr">
      <vt:lpstr>Aptos</vt:lpstr>
      <vt:lpstr>Aptos Display</vt:lpstr>
      <vt:lpstr>Arial</vt:lpstr>
      <vt:lpstr>Calibri</vt:lpstr>
      <vt:lpstr>Dreaming Outloud Pro</vt:lpstr>
      <vt:lpstr>Office Theme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Bilton, Natalia</dc:creator>
  <cp:lastModifiedBy>Bilton, Natalia</cp:lastModifiedBy>
  <cp:revision>19</cp:revision>
  <dcterms:created xsi:type="dcterms:W3CDTF">2025-11-25T03:28:28Z</dcterms:created>
  <dcterms:modified xsi:type="dcterms:W3CDTF">2025-11-27T05:10:06Z</dcterms:modified>
</cp:coreProperties>
</file>