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0" r:id="rId2"/>
    <p:sldId id="261" r:id="rId3"/>
    <p:sldId id="263" r:id="rId4"/>
    <p:sldId id="267" r:id="rId5"/>
    <p:sldId id="258" r:id="rId6"/>
  </p:sldIdLst>
  <p:sldSz cx="12801600" cy="9601200" type="A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7"/>
    <p:restoredTop sz="94658"/>
  </p:normalViewPr>
  <p:slideViewPr>
    <p:cSldViewPr snapToGrid="0">
      <p:cViewPr varScale="1">
        <p:scale>
          <a:sx n="86" d="100"/>
          <a:sy n="86" d="100"/>
        </p:scale>
        <p:origin x="185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180023" cy="18002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9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4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6D672-8074-1D4D-818C-E207F46347DB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294F-BDDA-7842-845B-8EB3000F5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374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6D672-8074-1D4D-818C-E207F46347DB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294F-BDDA-7842-845B-8EB3000F5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00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8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2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6D672-8074-1D4D-818C-E207F46347DB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294F-BDDA-7842-845B-8EB3000F5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951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6D672-8074-1D4D-818C-E207F46347DB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294F-BDDA-7842-845B-8EB3000F5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257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6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6D672-8074-1D4D-818C-E207F46347DB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294F-BDDA-7842-845B-8EB3000F5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97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1" y="2555876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1" y="2555876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6D672-8074-1D4D-818C-E207F46347DB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294F-BDDA-7842-845B-8EB3000F5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099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9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6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2" y="2353629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2" y="3507106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6D672-8074-1D4D-818C-E207F46347DB}" type="datetimeFigureOut">
              <a:rPr lang="en-US" smtClean="0"/>
              <a:t>2/5/26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294F-BDDA-7842-845B-8EB3000F5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119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6D672-8074-1D4D-818C-E207F46347DB}" type="datetimeFigureOut">
              <a:rPr lang="en-US" smtClean="0"/>
              <a:t>2/5/26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294F-BDDA-7842-845B-8EB3000F5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760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6D672-8074-1D4D-818C-E207F46347DB}" type="datetimeFigureOut">
              <a:rPr lang="en-US" smtClean="0"/>
              <a:t>2/5/26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294F-BDDA-7842-845B-8EB3000F5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685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80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8"/>
            <a:ext cx="6480811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80" y="2880361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6D672-8074-1D4D-818C-E207F46347DB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294F-BDDA-7842-845B-8EB3000F5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071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80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8"/>
            <a:ext cx="6480811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80" y="2880361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6D672-8074-1D4D-818C-E207F46347DB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294F-BDDA-7842-845B-8EB3000F5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016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1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1" y="2555876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1" y="8898893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16D672-8074-1D4D-818C-E207F46347DB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1" y="8898893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1" y="8898893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C8294F-BDDA-7842-845B-8EB3000F5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40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bi.nlm.nih.gov/books/NBK538534/" TargetMode="External"/><Relationship Id="rId7" Type="http://schemas.openxmlformats.org/officeDocument/2006/relationships/hyperlink" Target="https://samples.jblearning.com/9781284403077/9781284209273_CH02_023_048.pdf" TargetMode="External"/><Relationship Id="rId2" Type="http://schemas.openxmlformats.org/officeDocument/2006/relationships/hyperlink" Target="https://www.ncbi.nlm.nih.gov/books/NBK507893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mc.ncbi.nlm.nih.gov/articles/PMC3938967/" TargetMode="External"/><Relationship Id="rId5" Type="http://schemas.openxmlformats.org/officeDocument/2006/relationships/hyperlink" Target="https://pmc.ncbi.nlm.nih.gov/articles/PMC6767936/" TargetMode="External"/><Relationship Id="rId4" Type="http://schemas.openxmlformats.org/officeDocument/2006/relationships/hyperlink" Target="https://pubmed.ncbi.nlm.nih.gov/18216689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341568-30B9-82AE-F0EB-D5A8B02DDA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9BD9A02-7CDC-AC86-3413-D623F86F4056}"/>
              </a:ext>
            </a:extLst>
          </p:cNvPr>
          <p:cNvCxnSpPr>
            <a:cxnSpLocks/>
            <a:stCxn id="32" idx="0"/>
            <a:endCxn id="31" idx="4"/>
          </p:cNvCxnSpPr>
          <p:nvPr/>
        </p:nvCxnSpPr>
        <p:spPr>
          <a:xfrm flipV="1">
            <a:off x="3572716" y="4655858"/>
            <a:ext cx="2681228" cy="40561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Oval 25">
            <a:extLst>
              <a:ext uri="{FF2B5EF4-FFF2-40B4-BE49-F238E27FC236}">
                <a16:creationId xmlns:a16="http://schemas.microsoft.com/office/drawing/2014/main" id="{2CFD308C-822D-0933-0323-21D9F3848CE0}"/>
              </a:ext>
            </a:extLst>
          </p:cNvPr>
          <p:cNvSpPr>
            <a:spLocks noChangeAspect="1"/>
          </p:cNvSpPr>
          <p:nvPr/>
        </p:nvSpPr>
        <p:spPr>
          <a:xfrm>
            <a:off x="2245506" y="1316074"/>
            <a:ext cx="1800294" cy="1800000"/>
          </a:xfrm>
          <a:prstGeom prst="ellipse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644634FA-6D7B-8DDE-597A-033FF5A6868B}"/>
              </a:ext>
            </a:extLst>
          </p:cNvPr>
          <p:cNvSpPr>
            <a:spLocks noChangeAspect="1"/>
          </p:cNvSpPr>
          <p:nvPr/>
        </p:nvSpPr>
        <p:spPr>
          <a:xfrm>
            <a:off x="9835320" y="2957519"/>
            <a:ext cx="1800294" cy="1800000"/>
          </a:xfrm>
          <a:prstGeom prst="ellipse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CAE0F3C-5E2E-BA35-93B5-95C745994B42}"/>
              </a:ext>
            </a:extLst>
          </p:cNvPr>
          <p:cNvSpPr>
            <a:spLocks noChangeAspect="1"/>
          </p:cNvSpPr>
          <p:nvPr/>
        </p:nvSpPr>
        <p:spPr>
          <a:xfrm>
            <a:off x="5353797" y="2855858"/>
            <a:ext cx="1800294" cy="1800000"/>
          </a:xfrm>
          <a:prstGeom prst="ellipse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39546C0C-04A2-83AF-131F-7A3482CD1604}"/>
              </a:ext>
            </a:extLst>
          </p:cNvPr>
          <p:cNvSpPr>
            <a:spLocks noChangeAspect="1"/>
          </p:cNvSpPr>
          <p:nvPr/>
        </p:nvSpPr>
        <p:spPr>
          <a:xfrm>
            <a:off x="2672569" y="5061476"/>
            <a:ext cx="1800294" cy="1800000"/>
          </a:xfrm>
          <a:prstGeom prst="ellipse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5ABCAC3E-3AF9-DD66-86BC-147F163DC5A9}"/>
              </a:ext>
            </a:extLst>
          </p:cNvPr>
          <p:cNvSpPr>
            <a:spLocks noChangeAspect="1"/>
          </p:cNvSpPr>
          <p:nvPr/>
        </p:nvSpPr>
        <p:spPr>
          <a:xfrm>
            <a:off x="5353797" y="5061476"/>
            <a:ext cx="1800294" cy="1800000"/>
          </a:xfrm>
          <a:prstGeom prst="ellipse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ACFEA149-5B6A-5F97-E9F4-619327357394}"/>
              </a:ext>
            </a:extLst>
          </p:cNvPr>
          <p:cNvSpPr>
            <a:spLocks noChangeAspect="1"/>
          </p:cNvSpPr>
          <p:nvPr/>
        </p:nvSpPr>
        <p:spPr>
          <a:xfrm>
            <a:off x="7937139" y="5061476"/>
            <a:ext cx="1800294" cy="1800000"/>
          </a:xfrm>
          <a:prstGeom prst="ellipse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E2BB2634-B62F-47CE-12BB-007AFE6F704C}"/>
              </a:ext>
            </a:extLst>
          </p:cNvPr>
          <p:cNvCxnSpPr>
            <a:cxnSpLocks/>
            <a:stCxn id="33" idx="0"/>
            <a:endCxn id="31" idx="4"/>
          </p:cNvCxnSpPr>
          <p:nvPr/>
        </p:nvCxnSpPr>
        <p:spPr>
          <a:xfrm flipV="1">
            <a:off x="6253944" y="4655858"/>
            <a:ext cx="0" cy="40561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7990350B-19E9-23A3-02AD-BF868D734B34}"/>
              </a:ext>
            </a:extLst>
          </p:cNvPr>
          <p:cNvCxnSpPr>
            <a:cxnSpLocks/>
            <a:stCxn id="40" idx="0"/>
            <a:endCxn id="31" idx="4"/>
          </p:cNvCxnSpPr>
          <p:nvPr/>
        </p:nvCxnSpPr>
        <p:spPr>
          <a:xfrm flipH="1" flipV="1">
            <a:off x="6253944" y="4655858"/>
            <a:ext cx="2583342" cy="40561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Oval 73">
            <a:extLst>
              <a:ext uri="{FF2B5EF4-FFF2-40B4-BE49-F238E27FC236}">
                <a16:creationId xmlns:a16="http://schemas.microsoft.com/office/drawing/2014/main" id="{84480A42-C473-2BEF-C7AD-6DA6BF682361}"/>
              </a:ext>
            </a:extLst>
          </p:cNvPr>
          <p:cNvSpPr>
            <a:spLocks noChangeAspect="1"/>
          </p:cNvSpPr>
          <p:nvPr/>
        </p:nvSpPr>
        <p:spPr>
          <a:xfrm>
            <a:off x="1168198" y="2943477"/>
            <a:ext cx="1800294" cy="18000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What does “joint”/ “articulation” mean? 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EBCA9C9D-42BF-EAA8-EBE4-DA3E5FE6F4AA}"/>
              </a:ext>
            </a:extLst>
          </p:cNvPr>
          <p:cNvSpPr>
            <a:spLocks noChangeAspect="1"/>
          </p:cNvSpPr>
          <p:nvPr/>
        </p:nvSpPr>
        <p:spPr>
          <a:xfrm>
            <a:off x="163460" y="1308021"/>
            <a:ext cx="1800294" cy="18000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The word ”joint” is used interchangeably with the word “articulation”. </a:t>
            </a: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32C28518-D6F5-A9C6-8FC7-A7B572FC2901}"/>
              </a:ext>
            </a:extLst>
          </p:cNvPr>
          <p:cNvSpPr>
            <a:spLocks noChangeAspect="1"/>
          </p:cNvSpPr>
          <p:nvPr/>
        </p:nvSpPr>
        <p:spPr>
          <a:xfrm>
            <a:off x="3736555" y="7703231"/>
            <a:ext cx="1800294" cy="1800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These terms refer to the spot where two bones meet. </a:t>
            </a: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27DAC992-4CF7-C350-5382-DF1C7985D7D7}"/>
              </a:ext>
            </a:extLst>
          </p:cNvPr>
          <p:cNvSpPr>
            <a:spLocks noChangeAspect="1"/>
          </p:cNvSpPr>
          <p:nvPr/>
        </p:nvSpPr>
        <p:spPr>
          <a:xfrm>
            <a:off x="8882921" y="1266890"/>
            <a:ext cx="1800294" cy="18000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There are three kinds of joints in the human body. </a:t>
            </a: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121EA669-1648-BD3E-A729-CE240761A404}"/>
              </a:ext>
            </a:extLst>
          </p:cNvPr>
          <p:cNvSpPr>
            <a:spLocks noChangeAspect="1"/>
          </p:cNvSpPr>
          <p:nvPr/>
        </p:nvSpPr>
        <p:spPr>
          <a:xfrm>
            <a:off x="9173319" y="7703231"/>
            <a:ext cx="1800294" cy="1800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The first type is called fibrous joints. </a:t>
            </a:r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E0BABC98-A3C2-1A41-7FAA-C09E60ED41CC}"/>
              </a:ext>
            </a:extLst>
          </p:cNvPr>
          <p:cNvSpPr>
            <a:spLocks noChangeAspect="1"/>
          </p:cNvSpPr>
          <p:nvPr/>
        </p:nvSpPr>
        <p:spPr>
          <a:xfrm>
            <a:off x="5354817" y="2855858"/>
            <a:ext cx="1800294" cy="18000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What is in between the two bones in a fibrous joint? </a:t>
            </a:r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E88D8191-46AA-1C16-153C-F6D86A17D8B2}"/>
              </a:ext>
            </a:extLst>
          </p:cNvPr>
          <p:cNvSpPr>
            <a:spLocks noChangeAspect="1"/>
          </p:cNvSpPr>
          <p:nvPr/>
        </p:nvSpPr>
        <p:spPr>
          <a:xfrm>
            <a:off x="1925083" y="7685148"/>
            <a:ext cx="1800294" cy="1800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Collagen. Collagen is a protein made up of three amino acid chains. </a:t>
            </a:r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2173264B-0EC7-8D4B-AF40-BAE6DD5EC008}"/>
              </a:ext>
            </a:extLst>
          </p:cNvPr>
          <p:cNvSpPr>
            <a:spLocks noChangeAspect="1"/>
          </p:cNvSpPr>
          <p:nvPr/>
        </p:nvSpPr>
        <p:spPr>
          <a:xfrm>
            <a:off x="5556692" y="7703231"/>
            <a:ext cx="1800294" cy="1800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Fibrocyte cells. These cells make collagen. </a:t>
            </a:r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CA049E70-5254-238C-E54F-849E5DBAACEE}"/>
              </a:ext>
            </a:extLst>
          </p:cNvPr>
          <p:cNvSpPr>
            <a:spLocks noChangeAspect="1"/>
          </p:cNvSpPr>
          <p:nvPr/>
        </p:nvSpPr>
        <p:spPr>
          <a:xfrm>
            <a:off x="10837846" y="1298809"/>
            <a:ext cx="1800294" cy="18000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This learning map will  focus on fibrous joints.</a:t>
            </a:r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E49BB01E-0FD7-474A-23CD-C7B45C19E54B}"/>
              </a:ext>
            </a:extLst>
          </p:cNvPr>
          <p:cNvSpPr>
            <a:spLocks noChangeAspect="1"/>
          </p:cNvSpPr>
          <p:nvPr/>
        </p:nvSpPr>
        <p:spPr>
          <a:xfrm>
            <a:off x="7353181" y="7703231"/>
            <a:ext cx="1800294" cy="1800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Ground substance. Ground substance is mostly water.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D42B5E-34E3-E86F-5E60-FF5D031DBB7E}"/>
              </a:ext>
            </a:extLst>
          </p:cNvPr>
          <p:cNvSpPr txBox="1"/>
          <p:nvPr/>
        </p:nvSpPr>
        <p:spPr>
          <a:xfrm>
            <a:off x="2672569" y="361516"/>
            <a:ext cx="7465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Part 1: Place the red circles in their correct locations on the learning map.  </a:t>
            </a:r>
          </a:p>
        </p:txBody>
      </p:sp>
    </p:spTree>
    <p:extLst>
      <p:ext uri="{BB962C8B-B14F-4D97-AF65-F5344CB8AC3E}">
        <p14:creationId xmlns:p14="http://schemas.microsoft.com/office/powerpoint/2010/main" val="320728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BE10CC-E40D-A0FF-31B6-9A7AEA0645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E96859A-2AE8-0492-6189-511169AD9059}"/>
              </a:ext>
            </a:extLst>
          </p:cNvPr>
          <p:cNvSpPr txBox="1"/>
          <p:nvPr/>
        </p:nvSpPr>
        <p:spPr>
          <a:xfrm>
            <a:off x="2504653" y="717212"/>
            <a:ext cx="79560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Part 2: Identify the components of a fibrous joint: fibrocyte, collagen and ground substance. Can you identify which parts of this image is bone tissue? </a:t>
            </a:r>
          </a:p>
        </p:txBody>
      </p:sp>
      <p:pic>
        <p:nvPicPr>
          <p:cNvPr id="28" name="Picture 27" descr="A close-up of a white object&#10;&#10;AI-generated content may be incorrect.">
            <a:extLst>
              <a:ext uri="{FF2B5EF4-FFF2-40B4-BE49-F238E27FC236}">
                <a16:creationId xmlns:a16="http://schemas.microsoft.com/office/drawing/2014/main" id="{740CD89C-165A-5040-4EA1-79240031DE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685" y="1606474"/>
            <a:ext cx="5192018" cy="7277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777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566753-513B-7FA6-02B9-4231B9D65D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16C516F5-8572-A8A3-548F-2A01096272AB}"/>
              </a:ext>
            </a:extLst>
          </p:cNvPr>
          <p:cNvSpPr>
            <a:spLocks noChangeAspect="1"/>
          </p:cNvSpPr>
          <p:nvPr/>
        </p:nvSpPr>
        <p:spPr>
          <a:xfrm>
            <a:off x="7426918" y="7555818"/>
            <a:ext cx="1800294" cy="1800000"/>
          </a:xfrm>
          <a:prstGeom prst="ellipse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53202E6-F668-9164-C147-BDC98F652B6C}"/>
              </a:ext>
            </a:extLst>
          </p:cNvPr>
          <p:cNvSpPr>
            <a:spLocks noChangeAspect="1"/>
          </p:cNvSpPr>
          <p:nvPr/>
        </p:nvSpPr>
        <p:spPr>
          <a:xfrm>
            <a:off x="4904663" y="3166689"/>
            <a:ext cx="1800294" cy="1800000"/>
          </a:xfrm>
          <a:prstGeom prst="ellipse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FF96FE3-FA53-DF3A-BB1C-B658905B9148}"/>
              </a:ext>
            </a:extLst>
          </p:cNvPr>
          <p:cNvSpPr>
            <a:spLocks noChangeAspect="1"/>
          </p:cNvSpPr>
          <p:nvPr/>
        </p:nvSpPr>
        <p:spPr>
          <a:xfrm>
            <a:off x="7430293" y="3170905"/>
            <a:ext cx="1800294" cy="1800000"/>
          </a:xfrm>
          <a:prstGeom prst="ellipse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DA68A37C-F4C8-3EA9-6906-8B7FDDE48DE3}"/>
              </a:ext>
            </a:extLst>
          </p:cNvPr>
          <p:cNvSpPr>
            <a:spLocks noChangeAspect="1"/>
          </p:cNvSpPr>
          <p:nvPr/>
        </p:nvSpPr>
        <p:spPr>
          <a:xfrm>
            <a:off x="7426918" y="5475824"/>
            <a:ext cx="1800294" cy="1800000"/>
          </a:xfrm>
          <a:prstGeom prst="ellipse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D20EBA79-674C-1F22-35A0-4C77CAF5C1FF}"/>
              </a:ext>
            </a:extLst>
          </p:cNvPr>
          <p:cNvSpPr>
            <a:spLocks noChangeAspect="1"/>
          </p:cNvSpPr>
          <p:nvPr/>
        </p:nvSpPr>
        <p:spPr>
          <a:xfrm>
            <a:off x="350993" y="4152718"/>
            <a:ext cx="1800294" cy="1800000"/>
          </a:xfrm>
          <a:prstGeom prst="ellipse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AAFBE5EC-DC3E-9946-5670-EF9BB20E90E0}"/>
              </a:ext>
            </a:extLst>
          </p:cNvPr>
          <p:cNvSpPr>
            <a:spLocks noChangeAspect="1"/>
          </p:cNvSpPr>
          <p:nvPr/>
        </p:nvSpPr>
        <p:spPr>
          <a:xfrm>
            <a:off x="2540038" y="7461265"/>
            <a:ext cx="1800294" cy="1800000"/>
          </a:xfrm>
          <a:prstGeom prst="ellipse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A4F86226-D23C-D392-A69B-45558E05A416}"/>
              </a:ext>
            </a:extLst>
          </p:cNvPr>
          <p:cNvSpPr>
            <a:spLocks noChangeAspect="1"/>
          </p:cNvSpPr>
          <p:nvPr/>
        </p:nvSpPr>
        <p:spPr>
          <a:xfrm>
            <a:off x="2553101" y="4196493"/>
            <a:ext cx="1800294" cy="1800000"/>
          </a:xfrm>
          <a:prstGeom prst="ellipse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C4DB7758-1151-650A-5D5A-0B7E62275DFC}"/>
              </a:ext>
            </a:extLst>
          </p:cNvPr>
          <p:cNvSpPr>
            <a:spLocks noChangeAspect="1"/>
          </p:cNvSpPr>
          <p:nvPr/>
        </p:nvSpPr>
        <p:spPr>
          <a:xfrm>
            <a:off x="2568563" y="1057859"/>
            <a:ext cx="1800294" cy="1800000"/>
          </a:xfrm>
          <a:prstGeom prst="ellipse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71DAB1B-C807-9831-B369-43840D3BFB56}"/>
              </a:ext>
            </a:extLst>
          </p:cNvPr>
          <p:cNvCxnSpPr>
            <a:cxnSpLocks/>
            <a:stCxn id="33" idx="2"/>
            <a:endCxn id="31" idx="4"/>
          </p:cNvCxnSpPr>
          <p:nvPr/>
        </p:nvCxnSpPr>
        <p:spPr>
          <a:xfrm flipH="1" flipV="1">
            <a:off x="1251140" y="5952718"/>
            <a:ext cx="1288898" cy="2408547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25270CC6-1339-0BFD-9D0A-B50F3FCE1BBB}"/>
              </a:ext>
            </a:extLst>
          </p:cNvPr>
          <p:cNvCxnSpPr>
            <a:cxnSpLocks/>
            <a:stCxn id="34" idx="2"/>
            <a:endCxn id="31" idx="6"/>
          </p:cNvCxnSpPr>
          <p:nvPr/>
        </p:nvCxnSpPr>
        <p:spPr>
          <a:xfrm flipH="1" flipV="1">
            <a:off x="2151287" y="5052718"/>
            <a:ext cx="401814" cy="4377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C47E98EA-16F4-3680-1533-3295F5658F3E}"/>
              </a:ext>
            </a:extLst>
          </p:cNvPr>
          <p:cNvCxnSpPr>
            <a:cxnSpLocks/>
            <a:stCxn id="35" idx="2"/>
            <a:endCxn id="31" idx="0"/>
          </p:cNvCxnSpPr>
          <p:nvPr/>
        </p:nvCxnSpPr>
        <p:spPr>
          <a:xfrm flipH="1">
            <a:off x="1251140" y="1957859"/>
            <a:ext cx="1317423" cy="2194859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076C0DC-3DD1-297C-2A82-92D4FA1C8B1E}"/>
              </a:ext>
            </a:extLst>
          </p:cNvPr>
          <p:cNvCxnSpPr>
            <a:cxnSpLocks/>
            <a:stCxn id="8" idx="2"/>
            <a:endCxn id="33" idx="6"/>
          </p:cNvCxnSpPr>
          <p:nvPr/>
        </p:nvCxnSpPr>
        <p:spPr>
          <a:xfrm flipH="1" flipV="1">
            <a:off x="4340332" y="8361265"/>
            <a:ext cx="3086586" cy="9455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AD61F62-8BBD-6740-515B-4FE2DFDB7E16}"/>
              </a:ext>
            </a:extLst>
          </p:cNvPr>
          <p:cNvCxnSpPr>
            <a:cxnSpLocks/>
            <a:endCxn id="8" idx="6"/>
          </p:cNvCxnSpPr>
          <p:nvPr/>
        </p:nvCxnSpPr>
        <p:spPr>
          <a:xfrm flipH="1">
            <a:off x="9227212" y="8455818"/>
            <a:ext cx="721961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2B61CAB6-4CC1-3258-23C7-3F1D2E2D8B2B}"/>
              </a:ext>
            </a:extLst>
          </p:cNvPr>
          <p:cNvSpPr>
            <a:spLocks noChangeAspect="1"/>
          </p:cNvSpPr>
          <p:nvPr/>
        </p:nvSpPr>
        <p:spPr>
          <a:xfrm>
            <a:off x="7426918" y="1121253"/>
            <a:ext cx="1800294" cy="1800000"/>
          </a:xfrm>
          <a:prstGeom prst="ellipse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2E6A8D7-9137-92B6-A4F4-FCE5B62DD0BD}"/>
              </a:ext>
            </a:extLst>
          </p:cNvPr>
          <p:cNvCxnSpPr>
            <a:cxnSpLocks/>
            <a:stCxn id="14" idx="2"/>
            <a:endCxn id="35" idx="6"/>
          </p:cNvCxnSpPr>
          <p:nvPr/>
        </p:nvCxnSpPr>
        <p:spPr>
          <a:xfrm flipH="1" flipV="1">
            <a:off x="4368857" y="1957859"/>
            <a:ext cx="3058061" cy="63394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BAD659D-DCE1-60B0-614B-0BF717D1F369}"/>
              </a:ext>
            </a:extLst>
          </p:cNvPr>
          <p:cNvCxnSpPr>
            <a:cxnSpLocks/>
            <a:endCxn id="14" idx="6"/>
          </p:cNvCxnSpPr>
          <p:nvPr/>
        </p:nvCxnSpPr>
        <p:spPr>
          <a:xfrm flipH="1">
            <a:off x="9227212" y="2021253"/>
            <a:ext cx="721961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C7BA0A3F-3A45-2E10-0605-CD16DA501FB6}"/>
              </a:ext>
            </a:extLst>
          </p:cNvPr>
          <p:cNvCxnSpPr>
            <a:cxnSpLocks/>
            <a:stCxn id="26" idx="2"/>
            <a:endCxn id="34" idx="6"/>
          </p:cNvCxnSpPr>
          <p:nvPr/>
        </p:nvCxnSpPr>
        <p:spPr>
          <a:xfrm flipH="1">
            <a:off x="4353395" y="4066689"/>
            <a:ext cx="551268" cy="1029804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5BE48285-8DAC-069F-C42A-D6168D0E83E5}"/>
              </a:ext>
            </a:extLst>
          </p:cNvPr>
          <p:cNvCxnSpPr>
            <a:cxnSpLocks/>
            <a:stCxn id="27" idx="2"/>
            <a:endCxn id="26" idx="6"/>
          </p:cNvCxnSpPr>
          <p:nvPr/>
        </p:nvCxnSpPr>
        <p:spPr>
          <a:xfrm flipH="1" flipV="1">
            <a:off x="6704957" y="4066689"/>
            <a:ext cx="725336" cy="421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5" name="Oval 104">
            <a:extLst>
              <a:ext uri="{FF2B5EF4-FFF2-40B4-BE49-F238E27FC236}">
                <a16:creationId xmlns:a16="http://schemas.microsoft.com/office/drawing/2014/main" id="{A2CC65C1-44A3-B70F-7971-F80D27425948}"/>
              </a:ext>
            </a:extLst>
          </p:cNvPr>
          <p:cNvSpPr>
            <a:spLocks noChangeAspect="1"/>
          </p:cNvSpPr>
          <p:nvPr/>
        </p:nvSpPr>
        <p:spPr>
          <a:xfrm>
            <a:off x="347618" y="4152718"/>
            <a:ext cx="1800294" cy="18000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There are three main kinds of fibrous joints. 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56B65A24-3632-6699-8971-F144CA427912}"/>
              </a:ext>
            </a:extLst>
          </p:cNvPr>
          <p:cNvSpPr>
            <a:spLocks noChangeAspect="1"/>
          </p:cNvSpPr>
          <p:nvPr/>
        </p:nvSpPr>
        <p:spPr>
          <a:xfrm>
            <a:off x="2567167" y="1056484"/>
            <a:ext cx="1800294" cy="18000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In the first type of fibrous joint, collagen is arranged in an orthogonal lattice pattern.  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B940C32-BCCD-62D7-378A-3B304B76F733}"/>
              </a:ext>
            </a:extLst>
          </p:cNvPr>
          <p:cNvSpPr>
            <a:spLocks noChangeAspect="1"/>
          </p:cNvSpPr>
          <p:nvPr/>
        </p:nvSpPr>
        <p:spPr>
          <a:xfrm>
            <a:off x="4904663" y="3166689"/>
            <a:ext cx="1800294" cy="18000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In the first layer, the collagen is arranged at an angle. 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61F0A65-F3ED-86BC-52FD-9311E1E8648C}"/>
              </a:ext>
            </a:extLst>
          </p:cNvPr>
          <p:cNvSpPr>
            <a:spLocks noChangeAspect="1"/>
          </p:cNvSpPr>
          <p:nvPr/>
        </p:nvSpPr>
        <p:spPr>
          <a:xfrm>
            <a:off x="7426918" y="3174316"/>
            <a:ext cx="1800294" cy="18000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This is what the first layer looks like.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BBE98C2B-B5A1-6F75-EAB0-EA1FDAF7F351}"/>
              </a:ext>
            </a:extLst>
          </p:cNvPr>
          <p:cNvCxnSpPr>
            <a:cxnSpLocks/>
            <a:endCxn id="27" idx="6"/>
          </p:cNvCxnSpPr>
          <p:nvPr/>
        </p:nvCxnSpPr>
        <p:spPr>
          <a:xfrm flipH="1" flipV="1">
            <a:off x="9230587" y="4070905"/>
            <a:ext cx="718586" cy="341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Oval 52">
            <a:extLst>
              <a:ext uri="{FF2B5EF4-FFF2-40B4-BE49-F238E27FC236}">
                <a16:creationId xmlns:a16="http://schemas.microsoft.com/office/drawing/2014/main" id="{8867C903-3CBE-8F9A-23BC-8996C20A325D}"/>
              </a:ext>
            </a:extLst>
          </p:cNvPr>
          <p:cNvSpPr>
            <a:spLocks noChangeAspect="1"/>
          </p:cNvSpPr>
          <p:nvPr/>
        </p:nvSpPr>
        <p:spPr>
          <a:xfrm>
            <a:off x="4933106" y="5470210"/>
            <a:ext cx="1800294" cy="1800000"/>
          </a:xfrm>
          <a:prstGeom prst="ellipse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13323A6A-04EE-3ADE-B128-CB8B3D3F7A27}"/>
              </a:ext>
            </a:extLst>
          </p:cNvPr>
          <p:cNvCxnSpPr>
            <a:cxnSpLocks/>
            <a:stCxn id="53" idx="1"/>
            <a:endCxn id="34" idx="6"/>
          </p:cNvCxnSpPr>
          <p:nvPr/>
        </p:nvCxnSpPr>
        <p:spPr>
          <a:xfrm flipH="1" flipV="1">
            <a:off x="4353395" y="5096493"/>
            <a:ext cx="843358" cy="63732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ABA282E5-2497-8EC7-22BA-C03F4974FDA4}"/>
              </a:ext>
            </a:extLst>
          </p:cNvPr>
          <p:cNvCxnSpPr>
            <a:cxnSpLocks/>
            <a:endCxn id="29" idx="6"/>
          </p:cNvCxnSpPr>
          <p:nvPr/>
        </p:nvCxnSpPr>
        <p:spPr>
          <a:xfrm flipH="1" flipV="1">
            <a:off x="9227212" y="6375824"/>
            <a:ext cx="721961" cy="42239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D59919EE-97B0-35B0-844E-7E281EBE6886}"/>
              </a:ext>
            </a:extLst>
          </p:cNvPr>
          <p:cNvCxnSpPr>
            <a:cxnSpLocks/>
            <a:stCxn id="29" idx="2"/>
            <a:endCxn id="53" idx="6"/>
          </p:cNvCxnSpPr>
          <p:nvPr/>
        </p:nvCxnSpPr>
        <p:spPr>
          <a:xfrm flipH="1" flipV="1">
            <a:off x="6733400" y="6370210"/>
            <a:ext cx="693518" cy="5614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1B03899B-FE2C-5D39-232D-8FAE15632518}"/>
              </a:ext>
            </a:extLst>
          </p:cNvPr>
          <p:cNvSpPr txBox="1"/>
          <p:nvPr/>
        </p:nvSpPr>
        <p:spPr>
          <a:xfrm>
            <a:off x="1680649" y="346590"/>
            <a:ext cx="9028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Part 3: Place the red circles and the images in their correct locations on the learning map.  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F7E0C1D-4FA4-CF54-F64E-81169F1BB669}"/>
              </a:ext>
            </a:extLst>
          </p:cNvPr>
          <p:cNvSpPr>
            <a:spLocks noChangeAspect="1"/>
          </p:cNvSpPr>
          <p:nvPr/>
        </p:nvSpPr>
        <p:spPr>
          <a:xfrm>
            <a:off x="4424716" y="-2083901"/>
            <a:ext cx="1800294" cy="1800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In the second type of fibrous joint, the collagen is in two layers. 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B9CF47F-FD43-091A-39B9-1DBC33F92ACA}"/>
              </a:ext>
            </a:extLst>
          </p:cNvPr>
          <p:cNvSpPr>
            <a:spLocks noChangeAspect="1"/>
          </p:cNvSpPr>
          <p:nvPr/>
        </p:nvSpPr>
        <p:spPr>
          <a:xfrm>
            <a:off x="6492057" y="-2083901"/>
            <a:ext cx="1800294" cy="1800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This is what an orthogonal lattice pattern looks like. 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F27E36E-5AAD-8FA8-8068-9F4132CA8ACC}"/>
              </a:ext>
            </a:extLst>
          </p:cNvPr>
          <p:cNvSpPr>
            <a:spLocks noChangeAspect="1"/>
          </p:cNvSpPr>
          <p:nvPr/>
        </p:nvSpPr>
        <p:spPr>
          <a:xfrm>
            <a:off x="106988" y="-2061326"/>
            <a:ext cx="1800294" cy="1800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In the second  layer, the collagen is arranged as a mirror image of the first layer. 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40D6F6B-9348-BF33-AA17-3C9D61D73CCC}"/>
              </a:ext>
            </a:extLst>
          </p:cNvPr>
          <p:cNvSpPr>
            <a:spLocks noChangeAspect="1"/>
          </p:cNvSpPr>
          <p:nvPr/>
        </p:nvSpPr>
        <p:spPr>
          <a:xfrm>
            <a:off x="8620822" y="-2162176"/>
            <a:ext cx="1800294" cy="1800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In the third type of fibrous joint, the collagen is arranged like ropes holding a boat at a dock. 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A7C7415-789C-55BD-E6F4-B17A1D4CF936}"/>
              </a:ext>
            </a:extLst>
          </p:cNvPr>
          <p:cNvSpPr>
            <a:spLocks noChangeAspect="1"/>
          </p:cNvSpPr>
          <p:nvPr/>
        </p:nvSpPr>
        <p:spPr>
          <a:xfrm>
            <a:off x="10708698" y="-2225918"/>
            <a:ext cx="1800294" cy="1800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This is what the second (mirror image) layer looks like. 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97AA99C-7FE3-8810-0166-8FB02E107A71}"/>
              </a:ext>
            </a:extLst>
          </p:cNvPr>
          <p:cNvSpPr>
            <a:spLocks noChangeAspect="1"/>
          </p:cNvSpPr>
          <p:nvPr/>
        </p:nvSpPr>
        <p:spPr>
          <a:xfrm>
            <a:off x="2312471" y="-2095994"/>
            <a:ext cx="1800294" cy="1800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This is is what the third type looks like. </a:t>
            </a:r>
          </a:p>
        </p:txBody>
      </p:sp>
      <p:pic>
        <p:nvPicPr>
          <p:cNvPr id="21" name="Picture 20" descr="A blue and grey pattern&#10;&#10;AI-generated content may be incorrect.">
            <a:extLst>
              <a:ext uri="{FF2B5EF4-FFF2-40B4-BE49-F238E27FC236}">
                <a16:creationId xmlns:a16="http://schemas.microsoft.com/office/drawing/2014/main" id="{991A0EA1-C2EE-C943-355B-B6891C9FCA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25092" y="2538937"/>
            <a:ext cx="1528168" cy="1836000"/>
          </a:xfrm>
          <a:prstGeom prst="rect">
            <a:avLst/>
          </a:prstGeom>
        </p:spPr>
      </p:pic>
      <p:pic>
        <p:nvPicPr>
          <p:cNvPr id="23" name="Picture 22" descr="A pattern of intertwined lines&#10;&#10;AI-generated content may be incorrect.">
            <a:extLst>
              <a:ext uri="{FF2B5EF4-FFF2-40B4-BE49-F238E27FC236}">
                <a16:creationId xmlns:a16="http://schemas.microsoft.com/office/drawing/2014/main" id="{1176C831-CFB7-BA21-1315-52621E4D5A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25092" y="6902785"/>
            <a:ext cx="1517174" cy="1836000"/>
          </a:xfrm>
          <a:prstGeom prst="rect">
            <a:avLst/>
          </a:prstGeom>
        </p:spPr>
      </p:pic>
      <p:pic>
        <p:nvPicPr>
          <p:cNvPr id="25" name="Picture 24" descr="A close-up of a pattern&#10;&#10;AI-generated content may be incorrect.">
            <a:extLst>
              <a:ext uri="{FF2B5EF4-FFF2-40B4-BE49-F238E27FC236}">
                <a16:creationId xmlns:a16="http://schemas.microsoft.com/office/drawing/2014/main" id="{30A10613-9846-BF87-2995-AB49BC517B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37801" y="4720861"/>
            <a:ext cx="1309716" cy="1836000"/>
          </a:xfrm>
          <a:prstGeom prst="rect">
            <a:avLst/>
          </a:prstGeom>
        </p:spPr>
      </p:pic>
      <p:pic>
        <p:nvPicPr>
          <p:cNvPr id="30" name="Picture 29" descr="A close-up of a fence&#10;&#10;AI-generated content may be incorrect.">
            <a:extLst>
              <a:ext uri="{FF2B5EF4-FFF2-40B4-BE49-F238E27FC236}">
                <a16:creationId xmlns:a16="http://schemas.microsoft.com/office/drawing/2014/main" id="{885971B6-E231-D736-619F-701601BAB1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225092" y="351452"/>
            <a:ext cx="2179358" cy="18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296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D9DE6A-0190-A797-0801-CCE682FC52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0CFBD79-71C6-6025-06F4-35F723EB501D}"/>
              </a:ext>
            </a:extLst>
          </p:cNvPr>
          <p:cNvSpPr txBox="1"/>
          <p:nvPr/>
        </p:nvSpPr>
        <p:spPr>
          <a:xfrm>
            <a:off x="3923293" y="352233"/>
            <a:ext cx="4955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Part 4: Recap and self-test discussion questions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7930DB4-DE9D-DC00-776A-EE37BDC9DB49}"/>
              </a:ext>
            </a:extLst>
          </p:cNvPr>
          <p:cNvSpPr txBox="1"/>
          <p:nvPr/>
        </p:nvSpPr>
        <p:spPr>
          <a:xfrm>
            <a:off x="842210" y="1144851"/>
            <a:ext cx="11117179" cy="5557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dirty="0"/>
              <a:t>Which word is used interchangeably with the word articulation? </a:t>
            </a:r>
            <a:endParaRPr lang="en-US" dirty="0">
              <a:solidFill>
                <a:srgbClr val="FF0000"/>
              </a:solidFill>
            </a:endParaRP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dirty="0"/>
              <a:t> What does the word “joint” mean? 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dirty="0"/>
              <a:t>How many types of joints are there in the human body? </a:t>
            </a:r>
            <a:endParaRPr lang="en-US" dirty="0">
              <a:solidFill>
                <a:srgbClr val="FF0000"/>
              </a:solidFill>
            </a:endParaRP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dirty="0"/>
              <a:t>Which type of joint did you learn about today? </a:t>
            </a:r>
            <a:endParaRPr lang="en-US" dirty="0">
              <a:solidFill>
                <a:srgbClr val="FF0000"/>
              </a:solidFill>
            </a:endParaRP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dirty="0"/>
              <a:t>List  and describe the 3 parts that make up all  fibrous joints.  </a:t>
            </a:r>
            <a:endParaRPr lang="en-US" dirty="0">
              <a:solidFill>
                <a:srgbClr val="FF0000"/>
              </a:solidFill>
            </a:endParaRP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dirty="0"/>
              <a:t> How many kinds of fibrous joint are there in the human body? </a:t>
            </a:r>
            <a:endParaRPr lang="en-US" dirty="0">
              <a:solidFill>
                <a:srgbClr val="FF0000"/>
              </a:solidFill>
            </a:endParaRP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dirty="0"/>
              <a:t>Describe how collagen is arranged in each of the fibrous joints? </a:t>
            </a:r>
            <a:endParaRPr lang="en-US" dirty="0">
              <a:solidFill>
                <a:srgbClr val="FF0000"/>
              </a:solidFill>
            </a:endParaRP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dirty="0"/>
              <a:t>Take home message: What is the major difference between the different types of fibrous joints? </a:t>
            </a:r>
            <a:endParaRPr lang="en-US" dirty="0">
              <a:solidFill>
                <a:srgbClr val="FF0000"/>
              </a:solidFill>
            </a:endParaRP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dirty="0"/>
              <a:t>How much would you expect a fibrous joint to move? </a:t>
            </a:r>
            <a:endParaRPr lang="en-US" dirty="0">
              <a:solidFill>
                <a:srgbClr val="FF0000"/>
              </a:solidFill>
            </a:endParaRP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602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C2D7483-F257-B020-C677-2F2C0737C78B}"/>
              </a:ext>
            </a:extLst>
          </p:cNvPr>
          <p:cNvSpPr txBox="1"/>
          <p:nvPr/>
        </p:nvSpPr>
        <p:spPr>
          <a:xfrm>
            <a:off x="1041400" y="1244600"/>
            <a:ext cx="871514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References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dirty="0">
              <a:hlinkClick r:id="rId2"/>
            </a:endParaRPr>
          </a:p>
          <a:p>
            <a:r>
              <a:rPr lang="en-US" dirty="0">
                <a:hlinkClick r:id="rId2"/>
              </a:rPr>
              <a:t>https://www.ncbi.nlm.nih.gov/books/NBK507893/</a:t>
            </a:r>
            <a:endParaRPr lang="en-US" dirty="0"/>
          </a:p>
          <a:p>
            <a:r>
              <a:rPr lang="en-US" dirty="0">
                <a:hlinkClick r:id="rId3"/>
              </a:rPr>
              <a:t>https://www.ncbi.nlm.nih.gov/books/NBK538534/</a:t>
            </a:r>
            <a:endParaRPr lang="en-US" dirty="0">
              <a:hlinkClick r:id="rId4"/>
            </a:endParaRPr>
          </a:p>
          <a:p>
            <a:r>
              <a:rPr lang="en-US" dirty="0">
                <a:hlinkClick r:id="rId4"/>
              </a:rPr>
              <a:t>https://pubmed.ncbi.nlm.nih.gov/18216689/</a:t>
            </a:r>
            <a:endParaRPr lang="en-US" dirty="0"/>
          </a:p>
          <a:p>
            <a:r>
              <a:rPr lang="en-US" dirty="0">
                <a:hlinkClick r:id="rId5"/>
              </a:rPr>
              <a:t>https://pmc.ncbi.nlm.nih.gov/articles/PMC6767936/</a:t>
            </a:r>
            <a:endParaRPr lang="en-US" dirty="0"/>
          </a:p>
          <a:p>
            <a:r>
              <a:rPr lang="en-US" dirty="0">
                <a:hlinkClick r:id="rId6"/>
              </a:rPr>
              <a:t>https://pmc.ncbi.nlm.nih.gov/articles/PMC3938967/</a:t>
            </a:r>
            <a:endParaRPr lang="en-US" dirty="0"/>
          </a:p>
          <a:p>
            <a:r>
              <a:rPr lang="en-US" dirty="0">
                <a:hlinkClick r:id="rId7"/>
              </a:rPr>
              <a:t>https://samples.jblearning.com/9781284403077/9781284209273_CH02_023_048.pdf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270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5595F71-6BD6-544B-A392-719A358F4C8A}" vid="{76BB815C-796B-464B-AFD1-003109D1771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1156</TotalTime>
  <Words>515</Words>
  <Application>Microsoft Macintosh PowerPoint</Application>
  <PresentationFormat>A3 Paper (297x420 mm)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Bilton, Natalia</dc:creator>
  <cp:lastModifiedBy>Bilton, Natalia</cp:lastModifiedBy>
  <cp:revision>18</cp:revision>
  <dcterms:created xsi:type="dcterms:W3CDTF">2026-01-09T03:26:14Z</dcterms:created>
  <dcterms:modified xsi:type="dcterms:W3CDTF">2026-02-05T04:17:36Z</dcterms:modified>
</cp:coreProperties>
</file>