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0" r:id="rId3"/>
    <p:sldId id="264" r:id="rId4"/>
    <p:sldId id="261" r:id="rId5"/>
    <p:sldId id="268" r:id="rId6"/>
    <p:sldId id="263" r:id="rId7"/>
    <p:sldId id="265" r:id="rId8"/>
    <p:sldId id="267" r:id="rId9"/>
    <p:sldId id="266" r:id="rId10"/>
    <p:sldId id="258" r:id="rId11"/>
  </p:sldIdLst>
  <p:sldSz cx="12801600" cy="9601200" type="A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4658"/>
  </p:normalViewPr>
  <p:slideViewPr>
    <p:cSldViewPr snapToGrid="0">
      <p:cViewPr varScale="1">
        <p:scale>
          <a:sx n="86" d="100"/>
          <a:sy n="86" d="100"/>
        </p:scale>
        <p:origin x="1856" y="168"/>
      </p:cViewPr>
      <p:guideLst/>
    </p:cSldViewPr>
  </p:slideViewPr>
  <p:notesTextViewPr>
    <p:cViewPr>
      <p:scale>
        <a:sx n="1" d="1"/>
        <a:sy n="1" d="1"/>
      </p:scale>
      <p:origin x="0" y="0"/>
    </p:cViewPr>
  </p:notesTextViewPr>
  <p:gridSpacing cx="180023" cy="18002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9"/>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4"/>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7016D672-8074-1D4D-818C-E207F46347DB}"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1488374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016D672-8074-1D4D-818C-E207F46347DB}"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131200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8"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2"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016D672-8074-1D4D-818C-E207F46347DB}"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2166951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016D672-8074-1D4D-818C-E207F46347DB}"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3750257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6"/>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016D672-8074-1D4D-818C-E207F46347DB}"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3952997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1" y="2555876"/>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1" y="2555876"/>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7016D672-8074-1D4D-818C-E207F46347DB}" type="datetimeFigureOut">
              <a:rPr lang="en-US" smtClean="0"/>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128709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8"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29"/>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6"/>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2" y="2353629"/>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2" y="3507106"/>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7016D672-8074-1D4D-818C-E207F46347DB}" type="datetimeFigureOut">
              <a:rPr lang="en-US" smtClean="0"/>
              <a:t>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4253119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016D672-8074-1D4D-818C-E207F46347DB}" type="datetimeFigureOut">
              <a:rPr lang="en-US" smtClean="0"/>
              <a:t>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1720760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6D672-8074-1D4D-818C-E207F46347DB}" type="datetimeFigureOut">
              <a:rPr lang="en-US" smtClean="0"/>
              <a:t>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66168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80"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7" y="1382398"/>
            <a:ext cx="6480811"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80" y="2880361"/>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7016D672-8074-1D4D-818C-E207F46347DB}" type="datetimeFigureOut">
              <a:rPr lang="en-US" smtClean="0"/>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2852071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80"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7" y="1382398"/>
            <a:ext cx="6480811"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a:t>Click icon to add picture</a:t>
            </a:r>
            <a:endParaRPr lang="en-US" dirty="0"/>
          </a:p>
        </p:txBody>
      </p:sp>
      <p:sp>
        <p:nvSpPr>
          <p:cNvPr id="4" name="Text Placeholder 3"/>
          <p:cNvSpPr>
            <a:spLocks noGrp="1"/>
          </p:cNvSpPr>
          <p:nvPr>
            <p:ph type="body" sz="half" idx="2"/>
          </p:nvPr>
        </p:nvSpPr>
        <p:spPr>
          <a:xfrm>
            <a:off x="881780" y="2880361"/>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7016D672-8074-1D4D-818C-E207F46347DB}" type="datetimeFigureOut">
              <a:rPr lang="en-US" smtClean="0"/>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C8294F-BDDA-7842-845B-8EB3000F542E}" type="slidenum">
              <a:rPr lang="en-US" smtClean="0"/>
              <a:t>‹#›</a:t>
            </a:fld>
            <a:endParaRPr lang="en-US"/>
          </a:p>
        </p:txBody>
      </p:sp>
    </p:spTree>
    <p:extLst>
      <p:ext uri="{BB962C8B-B14F-4D97-AF65-F5344CB8AC3E}">
        <p14:creationId xmlns:p14="http://schemas.microsoft.com/office/powerpoint/2010/main" val="2065016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1"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1" y="2555876"/>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1" y="8898893"/>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7016D672-8074-1D4D-818C-E207F46347DB}" type="datetimeFigureOut">
              <a:rPr lang="en-US" smtClean="0"/>
              <a:t>2/5/26</a:t>
            </a:fld>
            <a:endParaRPr lang="en-US"/>
          </a:p>
        </p:txBody>
      </p:sp>
      <p:sp>
        <p:nvSpPr>
          <p:cNvPr id="5" name="Footer Placeholder 4"/>
          <p:cNvSpPr>
            <a:spLocks noGrp="1"/>
          </p:cNvSpPr>
          <p:nvPr>
            <p:ph type="ftr" sz="quarter" idx="3"/>
          </p:nvPr>
        </p:nvSpPr>
        <p:spPr>
          <a:xfrm>
            <a:off x="4240531" y="8898893"/>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9041131" y="8898893"/>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3FC8294F-BDDA-7842-845B-8EB3000F542E}" type="slidenum">
              <a:rPr lang="en-US" smtClean="0"/>
              <a:t>‹#›</a:t>
            </a:fld>
            <a:endParaRPr lang="en-US"/>
          </a:p>
        </p:txBody>
      </p:sp>
    </p:spTree>
    <p:extLst>
      <p:ext uri="{BB962C8B-B14F-4D97-AF65-F5344CB8AC3E}">
        <p14:creationId xmlns:p14="http://schemas.microsoft.com/office/powerpoint/2010/main" val="279840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nbilton@csu.edu.au" TargetMode="Externa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hyperlink" Target="https://www.ncbi.nlm.nih.gov/books/NBK538534/" TargetMode="External"/><Relationship Id="rId7" Type="http://schemas.openxmlformats.org/officeDocument/2006/relationships/hyperlink" Target="https://samples.jblearning.com/9781284403077/9781284209273_CH02_023_048.pdf" TargetMode="External"/><Relationship Id="rId2" Type="http://schemas.openxmlformats.org/officeDocument/2006/relationships/hyperlink" Target="https://www.ncbi.nlm.nih.gov/books/NBK507893/" TargetMode="External"/><Relationship Id="rId1" Type="http://schemas.openxmlformats.org/officeDocument/2006/relationships/slideLayout" Target="../slideLayouts/slideLayout2.xml"/><Relationship Id="rId6" Type="http://schemas.openxmlformats.org/officeDocument/2006/relationships/hyperlink" Target="https://pmc.ncbi.nlm.nih.gov/articles/PMC3938967/" TargetMode="External"/><Relationship Id="rId5" Type="http://schemas.openxmlformats.org/officeDocument/2006/relationships/hyperlink" Target="https://pmc.ncbi.nlm.nih.gov/articles/PMC6767936/" TargetMode="External"/><Relationship Id="rId4" Type="http://schemas.openxmlformats.org/officeDocument/2006/relationships/hyperlink" Target="https://pubmed.ncbi.nlm.nih.gov/18216689/"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Box 34">
            <a:extLst>
              <a:ext uri="{FF2B5EF4-FFF2-40B4-BE49-F238E27FC236}">
                <a16:creationId xmlns:a16="http://schemas.microsoft.com/office/drawing/2014/main" id="{AA67E134-32DD-2CFD-2811-9E33E428A231}"/>
              </a:ext>
            </a:extLst>
          </p:cNvPr>
          <p:cNvSpPr txBox="1"/>
          <p:nvPr/>
        </p:nvSpPr>
        <p:spPr>
          <a:xfrm>
            <a:off x="4664879" y="617375"/>
            <a:ext cx="3021789" cy="707886"/>
          </a:xfrm>
          <a:prstGeom prst="rect">
            <a:avLst/>
          </a:prstGeom>
          <a:noFill/>
        </p:spPr>
        <p:txBody>
          <a:bodyPr wrap="none" rtlCol="0">
            <a:spAutoFit/>
          </a:bodyPr>
          <a:lstStyle/>
          <a:p>
            <a:pPr algn="ctr"/>
            <a:r>
              <a:rPr lang="en-US" sz="4000" dirty="0">
                <a:latin typeface="Calibri" panose="020F0502020204030204" pitchFamily="34" charset="0"/>
                <a:cs typeface="Calibri" panose="020F0502020204030204" pitchFamily="34" charset="0"/>
              </a:rPr>
              <a:t>Fibrous Joints</a:t>
            </a:r>
          </a:p>
        </p:txBody>
      </p:sp>
      <p:sp>
        <p:nvSpPr>
          <p:cNvPr id="2" name="Slide Number Placeholder 1">
            <a:extLst>
              <a:ext uri="{FF2B5EF4-FFF2-40B4-BE49-F238E27FC236}">
                <a16:creationId xmlns:a16="http://schemas.microsoft.com/office/drawing/2014/main" id="{AB99DC58-8299-B53C-8033-3A0E92BE00F6}"/>
              </a:ext>
            </a:extLst>
          </p:cNvPr>
          <p:cNvSpPr>
            <a:spLocks noGrp="1"/>
          </p:cNvSpPr>
          <p:nvPr>
            <p:ph type="sldNum" sz="quarter" idx="12"/>
          </p:nvPr>
        </p:nvSpPr>
        <p:spPr/>
        <p:txBody>
          <a:bodyPr/>
          <a:lstStyle/>
          <a:p>
            <a:fld id="{9352A608-5D43-D94D-B460-A05C730E73D6}" type="slidenum">
              <a:rPr lang="en-US" smtClean="0"/>
              <a:t>1</a:t>
            </a:fld>
            <a:endParaRPr lang="en-US"/>
          </a:p>
        </p:txBody>
      </p:sp>
      <p:sp>
        <p:nvSpPr>
          <p:cNvPr id="3" name="TextBox 2">
            <a:extLst>
              <a:ext uri="{FF2B5EF4-FFF2-40B4-BE49-F238E27FC236}">
                <a16:creationId xmlns:a16="http://schemas.microsoft.com/office/drawing/2014/main" id="{53FA54C5-5FBB-2D05-1261-26AA0D27A667}"/>
              </a:ext>
            </a:extLst>
          </p:cNvPr>
          <p:cNvSpPr txBox="1"/>
          <p:nvPr/>
        </p:nvSpPr>
        <p:spPr>
          <a:xfrm>
            <a:off x="1136756" y="1692664"/>
            <a:ext cx="10078037" cy="8079135"/>
          </a:xfrm>
          <a:prstGeom prst="rect">
            <a:avLst/>
          </a:prstGeom>
          <a:noFill/>
        </p:spPr>
        <p:txBody>
          <a:bodyPr wrap="square" rtlCol="0">
            <a:spAutoFit/>
          </a:bodyPr>
          <a:lstStyle/>
          <a:p>
            <a:pPr algn="ctr"/>
            <a:r>
              <a:rPr lang="en-US" sz="2400" dirty="0">
                <a:latin typeface="Calibri" panose="020F0502020204030204" pitchFamily="34" charset="0"/>
                <a:cs typeface="Calibri" panose="020F0502020204030204" pitchFamily="34" charset="0"/>
              </a:rPr>
              <a:t>Instructions for educators</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pPr>
              <a:lnSpc>
                <a:spcPct val="150000"/>
              </a:lnSpc>
            </a:pPr>
            <a:r>
              <a:rPr lang="en-AU" dirty="0">
                <a:latin typeface="Calibri" panose="020F0502020204030204" pitchFamily="34" charset="0"/>
                <a:cs typeface="Calibri" panose="020F0502020204030204" pitchFamily="34" charset="0"/>
              </a:rPr>
              <a:t>Step 1: Give students the Fibrous Joints Student Version PowerPoint file to open on their own devices. </a:t>
            </a:r>
            <a:br>
              <a:rPr lang="en-AU" dirty="0">
                <a:latin typeface="Calibri" panose="020F0502020204030204" pitchFamily="34" charset="0"/>
                <a:cs typeface="Calibri" panose="020F0502020204030204" pitchFamily="34" charset="0"/>
              </a:rPr>
            </a:br>
            <a:r>
              <a:rPr lang="en-AU" dirty="0">
                <a:latin typeface="Calibri" panose="020F0502020204030204" pitchFamily="34" charset="0"/>
                <a:cs typeface="Calibri" panose="020F0502020204030204" pitchFamily="34" charset="0"/>
              </a:rPr>
              <a:t>Step 2: Show the students slide 2. Explain to the students that this activity is a drag and drop. What they have to do is, drag the red circles in the correct spots on the learning map. Once finished show them the correct placement of the circles as shown on slide 3.</a:t>
            </a:r>
          </a:p>
          <a:p>
            <a:pPr>
              <a:lnSpc>
                <a:spcPct val="150000"/>
              </a:lnSpc>
            </a:pPr>
            <a:r>
              <a:rPr lang="en-AU" dirty="0">
                <a:latin typeface="Calibri" panose="020F0502020204030204" pitchFamily="34" charset="0"/>
                <a:cs typeface="Calibri" panose="020F0502020204030204" pitchFamily="34" charset="0"/>
              </a:rPr>
              <a:t>Step 3: Show the students slide 4. Explain to them that they have to identify on the image the components listed. Once finished show them the correct answer as shown on slide 5.</a:t>
            </a:r>
          </a:p>
          <a:p>
            <a:pPr>
              <a:lnSpc>
                <a:spcPct val="150000"/>
              </a:lnSpc>
            </a:pPr>
            <a:r>
              <a:rPr lang="en-AU" dirty="0">
                <a:latin typeface="Calibri" panose="020F0502020204030204" pitchFamily="34" charset="0"/>
                <a:cs typeface="Calibri" panose="020F0502020204030204" pitchFamily="34" charset="0"/>
              </a:rPr>
              <a:t>Step 4: Show the students slide 6. Explain to the students that this activity is a drag and drop. What they have to do is, drag the red circles and the images in the correct spots on the learning map. Once finished show them the correct placement of the circles as shown on slide 7.</a:t>
            </a:r>
          </a:p>
          <a:p>
            <a:pPr>
              <a:lnSpc>
                <a:spcPct val="150000"/>
              </a:lnSpc>
            </a:pPr>
            <a:r>
              <a:rPr lang="en-AU" dirty="0">
                <a:latin typeface="Calibri" panose="020F0502020204030204" pitchFamily="34" charset="0"/>
                <a:cs typeface="Calibri" panose="020F0502020204030204" pitchFamily="34" charset="0"/>
              </a:rPr>
              <a:t>Step 5: To finish, have students discuss the answers to the questions on slide 8 and then clear up any misunderstandings by showing them the correct answers to the questions as shown on slide 9. </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If you have used this activity, please let me know via </a:t>
            </a:r>
            <a:r>
              <a:rPr lang="en-US" dirty="0">
                <a:latin typeface="Calibri" panose="020F0502020204030204" pitchFamily="34" charset="0"/>
                <a:cs typeface="Calibri" panose="020F0502020204030204" pitchFamily="34" charset="0"/>
                <a:hlinkClick r:id="rId2"/>
              </a:rPr>
              <a:t>nbilton@csu.edu.au</a:t>
            </a:r>
            <a:r>
              <a:rPr lang="en-US" dirty="0">
                <a:latin typeface="Calibri" panose="020F0502020204030204" pitchFamily="34" charset="0"/>
                <a:cs typeface="Calibri" panose="020F0502020204030204" pitchFamily="34" charset="0"/>
              </a:rPr>
              <a:t>. I would love to hear from you. </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pPr algn="ctr"/>
            <a:endParaRPr lang="en-US" dirty="0">
              <a:latin typeface="Calibri" panose="020F0502020204030204" pitchFamily="34" charset="0"/>
              <a:cs typeface="Calibri" panose="020F0502020204030204" pitchFamily="34" charset="0"/>
            </a:endParaRPr>
          </a:p>
          <a:p>
            <a:pPr algn="ctr"/>
            <a:r>
              <a:rPr lang="en-US" dirty="0">
                <a:latin typeface="Calibri" panose="020F0502020204030204" pitchFamily="34" charset="0"/>
                <a:cs typeface="Calibri" panose="020F0502020204030204" pitchFamily="34" charset="0"/>
              </a:rPr>
              <a:t>Nat</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pic>
        <p:nvPicPr>
          <p:cNvPr id="5" name="Graphic 4" descr="Badge Heart with solid fill">
            <a:extLst>
              <a:ext uri="{FF2B5EF4-FFF2-40B4-BE49-F238E27FC236}">
                <a16:creationId xmlns:a16="http://schemas.microsoft.com/office/drawing/2014/main" id="{CFE9736B-9E0D-A44C-C696-C328618E306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50750" y="8246460"/>
            <a:ext cx="450050" cy="450050"/>
          </a:xfrm>
          <a:prstGeom prst="rect">
            <a:avLst/>
          </a:prstGeom>
        </p:spPr>
      </p:pic>
    </p:spTree>
    <p:extLst>
      <p:ext uri="{BB962C8B-B14F-4D97-AF65-F5344CB8AC3E}">
        <p14:creationId xmlns:p14="http://schemas.microsoft.com/office/powerpoint/2010/main" val="1154635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C2D7483-F257-B020-C677-2F2C0737C78B}"/>
              </a:ext>
            </a:extLst>
          </p:cNvPr>
          <p:cNvSpPr txBox="1"/>
          <p:nvPr/>
        </p:nvSpPr>
        <p:spPr>
          <a:xfrm>
            <a:off x="1041400" y="1244600"/>
            <a:ext cx="8715143" cy="2585323"/>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References</a:t>
            </a:r>
            <a:endParaRPr lang="en-US" dirty="0">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endParaRPr>
          </a:p>
          <a:p>
            <a:endParaRPr lang="en-US" dirty="0">
              <a:hlinkClick r:id="rId2"/>
            </a:endParaRPr>
          </a:p>
          <a:p>
            <a:r>
              <a:rPr lang="en-US" dirty="0">
                <a:hlinkClick r:id="rId2"/>
              </a:rPr>
              <a:t>https://www.ncbi.nlm.nih.gov/books/NBK507893/</a:t>
            </a:r>
            <a:endParaRPr lang="en-US" dirty="0"/>
          </a:p>
          <a:p>
            <a:r>
              <a:rPr lang="en-US" dirty="0">
                <a:hlinkClick r:id="rId3"/>
              </a:rPr>
              <a:t>https://www.ncbi.nlm.nih.gov/books/NBK538534/</a:t>
            </a:r>
            <a:endParaRPr lang="en-US" dirty="0">
              <a:hlinkClick r:id="rId4"/>
            </a:endParaRPr>
          </a:p>
          <a:p>
            <a:r>
              <a:rPr lang="en-US" dirty="0">
                <a:hlinkClick r:id="rId4"/>
              </a:rPr>
              <a:t>https://pubmed.ncbi.nlm.nih.gov/18216689/</a:t>
            </a:r>
            <a:endParaRPr lang="en-US" dirty="0"/>
          </a:p>
          <a:p>
            <a:r>
              <a:rPr lang="en-US" dirty="0">
                <a:hlinkClick r:id="rId5"/>
              </a:rPr>
              <a:t>https://pmc.ncbi.nlm.nih.gov/articles/PMC6767936/</a:t>
            </a:r>
            <a:endParaRPr lang="en-US" dirty="0"/>
          </a:p>
          <a:p>
            <a:r>
              <a:rPr lang="en-US" dirty="0">
                <a:hlinkClick r:id="rId6"/>
              </a:rPr>
              <a:t>https://pmc.ncbi.nlm.nih.gov/articles/PMC3938967/</a:t>
            </a:r>
            <a:endParaRPr lang="en-US" dirty="0"/>
          </a:p>
          <a:p>
            <a:r>
              <a:rPr lang="en-US" dirty="0">
                <a:hlinkClick r:id="rId7"/>
              </a:rPr>
              <a:t>https://samples.jblearning.com/9781284403077/9781284209273_CH02_023_048.pdf</a:t>
            </a:r>
            <a:endParaRPr lang="en-US" dirty="0"/>
          </a:p>
          <a:p>
            <a:endParaRPr lang="en-US" dirty="0"/>
          </a:p>
        </p:txBody>
      </p:sp>
    </p:spTree>
    <p:extLst>
      <p:ext uri="{BB962C8B-B14F-4D97-AF65-F5344CB8AC3E}">
        <p14:creationId xmlns:p14="http://schemas.microsoft.com/office/powerpoint/2010/main" val="4038270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41568-30B9-82AE-F0EB-D5A8B02DDAEC}"/>
            </a:ext>
          </a:extLst>
        </p:cNvPr>
        <p:cNvGrpSpPr/>
        <p:nvPr/>
      </p:nvGrpSpPr>
      <p:grpSpPr>
        <a:xfrm>
          <a:off x="0" y="0"/>
          <a:ext cx="0" cy="0"/>
          <a:chOff x="0" y="0"/>
          <a:chExt cx="0" cy="0"/>
        </a:xfrm>
      </p:grpSpPr>
      <p:cxnSp>
        <p:nvCxnSpPr>
          <p:cNvPr id="18" name="Straight Connector 17">
            <a:extLst>
              <a:ext uri="{FF2B5EF4-FFF2-40B4-BE49-F238E27FC236}">
                <a16:creationId xmlns:a16="http://schemas.microsoft.com/office/drawing/2014/main" id="{79BD9A02-7CDC-AC86-3413-D623F86F4056}"/>
              </a:ext>
            </a:extLst>
          </p:cNvPr>
          <p:cNvCxnSpPr>
            <a:cxnSpLocks/>
            <a:stCxn id="32" idx="0"/>
            <a:endCxn id="31" idx="4"/>
          </p:cNvCxnSpPr>
          <p:nvPr/>
        </p:nvCxnSpPr>
        <p:spPr>
          <a:xfrm flipV="1">
            <a:off x="3572716" y="4655858"/>
            <a:ext cx="2681228" cy="405618"/>
          </a:xfrm>
          <a:prstGeom prst="line">
            <a:avLst/>
          </a:prstGeom>
          <a:ln>
            <a:solidFill>
              <a:schemeClr val="bg1">
                <a:lumMod val="75000"/>
              </a:schemeClr>
            </a:solidFill>
            <a:prstDash val="sysDash"/>
          </a:ln>
        </p:spPr>
        <p:style>
          <a:lnRef idx="2">
            <a:schemeClr val="accent1"/>
          </a:lnRef>
          <a:fillRef idx="0">
            <a:schemeClr val="accent1"/>
          </a:fillRef>
          <a:effectRef idx="1">
            <a:schemeClr val="accent1"/>
          </a:effectRef>
          <a:fontRef idx="minor">
            <a:schemeClr val="tx1"/>
          </a:fontRef>
        </p:style>
      </p:cxnSp>
      <p:sp>
        <p:nvSpPr>
          <p:cNvPr id="26" name="Oval 25">
            <a:extLst>
              <a:ext uri="{FF2B5EF4-FFF2-40B4-BE49-F238E27FC236}">
                <a16:creationId xmlns:a16="http://schemas.microsoft.com/office/drawing/2014/main" id="{2CFD308C-822D-0933-0323-21D9F3848CE0}"/>
              </a:ext>
            </a:extLst>
          </p:cNvPr>
          <p:cNvSpPr>
            <a:spLocks noChangeAspect="1"/>
          </p:cNvSpPr>
          <p:nvPr/>
        </p:nvSpPr>
        <p:spPr>
          <a:xfrm>
            <a:off x="2245506" y="1316074"/>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9" name="Oval 28">
            <a:extLst>
              <a:ext uri="{FF2B5EF4-FFF2-40B4-BE49-F238E27FC236}">
                <a16:creationId xmlns:a16="http://schemas.microsoft.com/office/drawing/2014/main" id="{644634FA-6D7B-8DDE-597A-033FF5A6868B}"/>
              </a:ext>
            </a:extLst>
          </p:cNvPr>
          <p:cNvSpPr>
            <a:spLocks noChangeAspect="1"/>
          </p:cNvSpPr>
          <p:nvPr/>
        </p:nvSpPr>
        <p:spPr>
          <a:xfrm>
            <a:off x="9835320" y="2957519"/>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1" name="Oval 30">
            <a:extLst>
              <a:ext uri="{FF2B5EF4-FFF2-40B4-BE49-F238E27FC236}">
                <a16:creationId xmlns:a16="http://schemas.microsoft.com/office/drawing/2014/main" id="{2CAE0F3C-5E2E-BA35-93B5-95C745994B42}"/>
              </a:ext>
            </a:extLst>
          </p:cNvPr>
          <p:cNvSpPr>
            <a:spLocks noChangeAspect="1"/>
          </p:cNvSpPr>
          <p:nvPr/>
        </p:nvSpPr>
        <p:spPr>
          <a:xfrm>
            <a:off x="5353797" y="2855858"/>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2" name="Oval 31">
            <a:extLst>
              <a:ext uri="{FF2B5EF4-FFF2-40B4-BE49-F238E27FC236}">
                <a16:creationId xmlns:a16="http://schemas.microsoft.com/office/drawing/2014/main" id="{39546C0C-04A2-83AF-131F-7A3482CD1604}"/>
              </a:ext>
            </a:extLst>
          </p:cNvPr>
          <p:cNvSpPr>
            <a:spLocks noChangeAspect="1"/>
          </p:cNvSpPr>
          <p:nvPr/>
        </p:nvSpPr>
        <p:spPr>
          <a:xfrm>
            <a:off x="2672569" y="5061476"/>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3" name="Oval 32">
            <a:extLst>
              <a:ext uri="{FF2B5EF4-FFF2-40B4-BE49-F238E27FC236}">
                <a16:creationId xmlns:a16="http://schemas.microsoft.com/office/drawing/2014/main" id="{5ABCAC3E-3AF9-DD66-86BC-147F163DC5A9}"/>
              </a:ext>
            </a:extLst>
          </p:cNvPr>
          <p:cNvSpPr>
            <a:spLocks noChangeAspect="1"/>
          </p:cNvSpPr>
          <p:nvPr/>
        </p:nvSpPr>
        <p:spPr>
          <a:xfrm>
            <a:off x="5353797" y="5061476"/>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40" name="Oval 39">
            <a:extLst>
              <a:ext uri="{FF2B5EF4-FFF2-40B4-BE49-F238E27FC236}">
                <a16:creationId xmlns:a16="http://schemas.microsoft.com/office/drawing/2014/main" id="{ACFEA149-5B6A-5F97-E9F4-619327357394}"/>
              </a:ext>
            </a:extLst>
          </p:cNvPr>
          <p:cNvSpPr>
            <a:spLocks noChangeAspect="1"/>
          </p:cNvSpPr>
          <p:nvPr/>
        </p:nvSpPr>
        <p:spPr>
          <a:xfrm>
            <a:off x="7937139" y="5061476"/>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cxnSp>
        <p:nvCxnSpPr>
          <p:cNvPr id="43" name="Straight Connector 42">
            <a:extLst>
              <a:ext uri="{FF2B5EF4-FFF2-40B4-BE49-F238E27FC236}">
                <a16:creationId xmlns:a16="http://schemas.microsoft.com/office/drawing/2014/main" id="{E2BB2634-B62F-47CE-12BB-007AFE6F704C}"/>
              </a:ext>
            </a:extLst>
          </p:cNvPr>
          <p:cNvCxnSpPr>
            <a:cxnSpLocks/>
            <a:stCxn id="33" idx="0"/>
            <a:endCxn id="31" idx="4"/>
          </p:cNvCxnSpPr>
          <p:nvPr/>
        </p:nvCxnSpPr>
        <p:spPr>
          <a:xfrm flipV="1">
            <a:off x="6253944" y="4655858"/>
            <a:ext cx="0" cy="405618"/>
          </a:xfrm>
          <a:prstGeom prst="line">
            <a:avLst/>
          </a:prstGeom>
          <a:ln>
            <a:solidFill>
              <a:schemeClr val="bg1">
                <a:lumMod val="75000"/>
              </a:schemeClr>
            </a:solidFill>
            <a:prstDash val="sysDash"/>
          </a:ln>
        </p:spPr>
        <p:style>
          <a:lnRef idx="2">
            <a:schemeClr val="accent1"/>
          </a:lnRef>
          <a:fillRef idx="0">
            <a:schemeClr val="accent1"/>
          </a:fillRef>
          <a:effectRef idx="1">
            <a:schemeClr val="accent1"/>
          </a:effectRef>
          <a:fontRef idx="minor">
            <a:schemeClr val="tx1"/>
          </a:fontRef>
        </p:style>
      </p:cxnSp>
      <p:cxnSp>
        <p:nvCxnSpPr>
          <p:cNvPr id="53" name="Straight Connector 52">
            <a:extLst>
              <a:ext uri="{FF2B5EF4-FFF2-40B4-BE49-F238E27FC236}">
                <a16:creationId xmlns:a16="http://schemas.microsoft.com/office/drawing/2014/main" id="{7990350B-19E9-23A3-02AD-BF868D734B34}"/>
              </a:ext>
            </a:extLst>
          </p:cNvPr>
          <p:cNvCxnSpPr>
            <a:cxnSpLocks/>
            <a:stCxn id="40" idx="0"/>
            <a:endCxn id="31" idx="4"/>
          </p:cNvCxnSpPr>
          <p:nvPr/>
        </p:nvCxnSpPr>
        <p:spPr>
          <a:xfrm flipH="1" flipV="1">
            <a:off x="6253944" y="4655858"/>
            <a:ext cx="2583342" cy="405618"/>
          </a:xfrm>
          <a:prstGeom prst="line">
            <a:avLst/>
          </a:prstGeom>
          <a:ln>
            <a:solidFill>
              <a:schemeClr val="bg1">
                <a:lumMod val="75000"/>
              </a:schemeClr>
            </a:solidFill>
            <a:prstDash val="sysDash"/>
          </a:ln>
        </p:spPr>
        <p:style>
          <a:lnRef idx="2">
            <a:schemeClr val="accent1"/>
          </a:lnRef>
          <a:fillRef idx="0">
            <a:schemeClr val="accent1"/>
          </a:fillRef>
          <a:effectRef idx="1">
            <a:schemeClr val="accent1"/>
          </a:effectRef>
          <a:fontRef idx="minor">
            <a:schemeClr val="tx1"/>
          </a:fontRef>
        </p:style>
      </p:cxnSp>
      <p:sp>
        <p:nvSpPr>
          <p:cNvPr id="74" name="Oval 73">
            <a:extLst>
              <a:ext uri="{FF2B5EF4-FFF2-40B4-BE49-F238E27FC236}">
                <a16:creationId xmlns:a16="http://schemas.microsoft.com/office/drawing/2014/main" id="{84480A42-C473-2BEF-C7AD-6DA6BF682361}"/>
              </a:ext>
            </a:extLst>
          </p:cNvPr>
          <p:cNvSpPr>
            <a:spLocks noChangeAspect="1"/>
          </p:cNvSpPr>
          <p:nvPr/>
        </p:nvSpPr>
        <p:spPr>
          <a:xfrm>
            <a:off x="1168198" y="2943477"/>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What does “joint”/ “articulation” mean? </a:t>
            </a:r>
          </a:p>
        </p:txBody>
      </p:sp>
      <p:sp>
        <p:nvSpPr>
          <p:cNvPr id="75" name="Oval 74">
            <a:extLst>
              <a:ext uri="{FF2B5EF4-FFF2-40B4-BE49-F238E27FC236}">
                <a16:creationId xmlns:a16="http://schemas.microsoft.com/office/drawing/2014/main" id="{EBCA9C9D-42BF-EAA8-EBE4-DA3E5FE6F4AA}"/>
              </a:ext>
            </a:extLst>
          </p:cNvPr>
          <p:cNvSpPr>
            <a:spLocks noChangeAspect="1"/>
          </p:cNvSpPr>
          <p:nvPr/>
        </p:nvSpPr>
        <p:spPr>
          <a:xfrm>
            <a:off x="163460" y="1308021"/>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The word ”joint” is used interchangeably with the word “articulation”. </a:t>
            </a:r>
          </a:p>
        </p:txBody>
      </p:sp>
      <p:sp>
        <p:nvSpPr>
          <p:cNvPr id="76" name="Oval 75">
            <a:extLst>
              <a:ext uri="{FF2B5EF4-FFF2-40B4-BE49-F238E27FC236}">
                <a16:creationId xmlns:a16="http://schemas.microsoft.com/office/drawing/2014/main" id="{32C28518-D6F5-A9C6-8FC7-A7B572FC2901}"/>
              </a:ext>
            </a:extLst>
          </p:cNvPr>
          <p:cNvSpPr>
            <a:spLocks noChangeAspect="1"/>
          </p:cNvSpPr>
          <p:nvPr/>
        </p:nvSpPr>
        <p:spPr>
          <a:xfrm>
            <a:off x="3736555" y="7703231"/>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These terms refer to the spot where two bones meet. </a:t>
            </a:r>
          </a:p>
        </p:txBody>
      </p:sp>
      <p:sp>
        <p:nvSpPr>
          <p:cNvPr id="77" name="Oval 76">
            <a:extLst>
              <a:ext uri="{FF2B5EF4-FFF2-40B4-BE49-F238E27FC236}">
                <a16:creationId xmlns:a16="http://schemas.microsoft.com/office/drawing/2014/main" id="{27DAC992-4CF7-C350-5382-DF1C7985D7D7}"/>
              </a:ext>
            </a:extLst>
          </p:cNvPr>
          <p:cNvSpPr>
            <a:spLocks noChangeAspect="1"/>
          </p:cNvSpPr>
          <p:nvPr/>
        </p:nvSpPr>
        <p:spPr>
          <a:xfrm>
            <a:off x="8882921" y="1266890"/>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There are three kinds of joints in the human body. </a:t>
            </a:r>
          </a:p>
        </p:txBody>
      </p:sp>
      <p:sp>
        <p:nvSpPr>
          <p:cNvPr id="78" name="Oval 77">
            <a:extLst>
              <a:ext uri="{FF2B5EF4-FFF2-40B4-BE49-F238E27FC236}">
                <a16:creationId xmlns:a16="http://schemas.microsoft.com/office/drawing/2014/main" id="{121EA669-1648-BD3E-A729-CE240761A404}"/>
              </a:ext>
            </a:extLst>
          </p:cNvPr>
          <p:cNvSpPr>
            <a:spLocks noChangeAspect="1"/>
          </p:cNvSpPr>
          <p:nvPr/>
        </p:nvSpPr>
        <p:spPr>
          <a:xfrm>
            <a:off x="9173319" y="7703231"/>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The first type is called fibrous joints. </a:t>
            </a:r>
          </a:p>
        </p:txBody>
      </p:sp>
      <p:sp>
        <p:nvSpPr>
          <p:cNvPr id="79" name="Oval 78">
            <a:extLst>
              <a:ext uri="{FF2B5EF4-FFF2-40B4-BE49-F238E27FC236}">
                <a16:creationId xmlns:a16="http://schemas.microsoft.com/office/drawing/2014/main" id="{E0BABC98-A3C2-1A41-7FAA-C09E60ED41CC}"/>
              </a:ext>
            </a:extLst>
          </p:cNvPr>
          <p:cNvSpPr>
            <a:spLocks noChangeAspect="1"/>
          </p:cNvSpPr>
          <p:nvPr/>
        </p:nvSpPr>
        <p:spPr>
          <a:xfrm>
            <a:off x="5354817" y="2855858"/>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What is in between the two bones in a fibrous joint? </a:t>
            </a:r>
          </a:p>
        </p:txBody>
      </p:sp>
      <p:sp>
        <p:nvSpPr>
          <p:cNvPr id="82" name="Oval 81">
            <a:extLst>
              <a:ext uri="{FF2B5EF4-FFF2-40B4-BE49-F238E27FC236}">
                <a16:creationId xmlns:a16="http://schemas.microsoft.com/office/drawing/2014/main" id="{E88D8191-46AA-1C16-153C-F6D86A17D8B2}"/>
              </a:ext>
            </a:extLst>
          </p:cNvPr>
          <p:cNvSpPr>
            <a:spLocks noChangeAspect="1"/>
          </p:cNvSpPr>
          <p:nvPr/>
        </p:nvSpPr>
        <p:spPr>
          <a:xfrm>
            <a:off x="1925083" y="7685148"/>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Collagen. Collagen is a protein made up of three amino acid chains. </a:t>
            </a:r>
          </a:p>
        </p:txBody>
      </p:sp>
      <p:sp>
        <p:nvSpPr>
          <p:cNvPr id="83" name="Oval 82">
            <a:extLst>
              <a:ext uri="{FF2B5EF4-FFF2-40B4-BE49-F238E27FC236}">
                <a16:creationId xmlns:a16="http://schemas.microsoft.com/office/drawing/2014/main" id="{2173264B-0EC7-8D4B-AF40-BAE6DD5EC008}"/>
              </a:ext>
            </a:extLst>
          </p:cNvPr>
          <p:cNvSpPr>
            <a:spLocks noChangeAspect="1"/>
          </p:cNvSpPr>
          <p:nvPr/>
        </p:nvSpPr>
        <p:spPr>
          <a:xfrm>
            <a:off x="5556692" y="7703231"/>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Fibrocyte cells. These cells make collagen. </a:t>
            </a:r>
          </a:p>
        </p:txBody>
      </p:sp>
      <p:sp>
        <p:nvSpPr>
          <p:cNvPr id="84" name="Oval 83">
            <a:extLst>
              <a:ext uri="{FF2B5EF4-FFF2-40B4-BE49-F238E27FC236}">
                <a16:creationId xmlns:a16="http://schemas.microsoft.com/office/drawing/2014/main" id="{CA049E70-5254-238C-E54F-849E5DBAACEE}"/>
              </a:ext>
            </a:extLst>
          </p:cNvPr>
          <p:cNvSpPr>
            <a:spLocks noChangeAspect="1"/>
          </p:cNvSpPr>
          <p:nvPr/>
        </p:nvSpPr>
        <p:spPr>
          <a:xfrm>
            <a:off x="10837846" y="1298809"/>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This learning map will  focus on fibrous joints.</a:t>
            </a:r>
          </a:p>
        </p:txBody>
      </p:sp>
      <p:sp>
        <p:nvSpPr>
          <p:cNvPr id="85" name="Oval 84">
            <a:extLst>
              <a:ext uri="{FF2B5EF4-FFF2-40B4-BE49-F238E27FC236}">
                <a16:creationId xmlns:a16="http://schemas.microsoft.com/office/drawing/2014/main" id="{E49BB01E-0FD7-474A-23CD-C7B45C19E54B}"/>
              </a:ext>
            </a:extLst>
          </p:cNvPr>
          <p:cNvSpPr>
            <a:spLocks noChangeAspect="1"/>
          </p:cNvSpPr>
          <p:nvPr/>
        </p:nvSpPr>
        <p:spPr>
          <a:xfrm>
            <a:off x="7353181" y="7703231"/>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Ground substance. Ground substance is mostly water. </a:t>
            </a:r>
          </a:p>
        </p:txBody>
      </p:sp>
      <p:sp>
        <p:nvSpPr>
          <p:cNvPr id="8" name="TextBox 7">
            <a:extLst>
              <a:ext uri="{FF2B5EF4-FFF2-40B4-BE49-F238E27FC236}">
                <a16:creationId xmlns:a16="http://schemas.microsoft.com/office/drawing/2014/main" id="{A6D42B5E-34E3-E86F-5E60-FF5D031DBB7E}"/>
              </a:ext>
            </a:extLst>
          </p:cNvPr>
          <p:cNvSpPr txBox="1"/>
          <p:nvPr/>
        </p:nvSpPr>
        <p:spPr>
          <a:xfrm>
            <a:off x="2672569" y="361516"/>
            <a:ext cx="7465185" cy="369332"/>
          </a:xfrm>
          <a:prstGeom prst="rect">
            <a:avLst/>
          </a:prstGeom>
          <a:noFill/>
        </p:spPr>
        <p:txBody>
          <a:bodyPr wrap="none" rtlCol="0">
            <a:spAutoFit/>
          </a:bodyPr>
          <a:lstStyle/>
          <a:p>
            <a:pPr algn="ctr"/>
            <a:r>
              <a:rPr lang="en-US" dirty="0"/>
              <a:t>Part 1: Place the red circles in their correct locations on the learning map.  </a:t>
            </a:r>
          </a:p>
        </p:txBody>
      </p:sp>
    </p:spTree>
    <p:extLst>
      <p:ext uri="{BB962C8B-B14F-4D97-AF65-F5344CB8AC3E}">
        <p14:creationId xmlns:p14="http://schemas.microsoft.com/office/powerpoint/2010/main" val="320728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9BAA7-B260-6DC1-332D-1EFCC2892CBC}"/>
            </a:ext>
          </a:extLst>
        </p:cNvPr>
        <p:cNvGrpSpPr/>
        <p:nvPr/>
      </p:nvGrpSpPr>
      <p:grpSpPr>
        <a:xfrm>
          <a:off x="0" y="0"/>
          <a:ext cx="0" cy="0"/>
          <a:chOff x="0" y="0"/>
          <a:chExt cx="0" cy="0"/>
        </a:xfrm>
      </p:grpSpPr>
      <p:cxnSp>
        <p:nvCxnSpPr>
          <p:cNvPr id="18" name="Straight Connector 17">
            <a:extLst>
              <a:ext uri="{FF2B5EF4-FFF2-40B4-BE49-F238E27FC236}">
                <a16:creationId xmlns:a16="http://schemas.microsoft.com/office/drawing/2014/main" id="{290D0A09-4EE8-27B1-80FF-9475722C95F7}"/>
              </a:ext>
            </a:extLst>
          </p:cNvPr>
          <p:cNvCxnSpPr>
            <a:cxnSpLocks/>
            <a:stCxn id="32" idx="0"/>
            <a:endCxn id="31" idx="4"/>
          </p:cNvCxnSpPr>
          <p:nvPr/>
        </p:nvCxnSpPr>
        <p:spPr>
          <a:xfrm flipV="1">
            <a:off x="3572716" y="4655858"/>
            <a:ext cx="2681228" cy="405618"/>
          </a:xfrm>
          <a:prstGeom prst="line">
            <a:avLst/>
          </a:prstGeom>
          <a:ln>
            <a:solidFill>
              <a:schemeClr val="bg1">
                <a:lumMod val="75000"/>
              </a:schemeClr>
            </a:solidFill>
            <a:prstDash val="sysDash"/>
          </a:ln>
        </p:spPr>
        <p:style>
          <a:lnRef idx="2">
            <a:schemeClr val="accent1"/>
          </a:lnRef>
          <a:fillRef idx="0">
            <a:schemeClr val="accent1"/>
          </a:fillRef>
          <a:effectRef idx="1">
            <a:schemeClr val="accent1"/>
          </a:effectRef>
          <a:fontRef idx="minor">
            <a:schemeClr val="tx1"/>
          </a:fontRef>
        </p:style>
      </p:cxnSp>
      <p:sp>
        <p:nvSpPr>
          <p:cNvPr id="26" name="Oval 25">
            <a:extLst>
              <a:ext uri="{FF2B5EF4-FFF2-40B4-BE49-F238E27FC236}">
                <a16:creationId xmlns:a16="http://schemas.microsoft.com/office/drawing/2014/main" id="{BAED7374-15D4-C74E-EA26-B797D4BDB3CD}"/>
              </a:ext>
            </a:extLst>
          </p:cNvPr>
          <p:cNvSpPr>
            <a:spLocks noChangeAspect="1"/>
          </p:cNvSpPr>
          <p:nvPr/>
        </p:nvSpPr>
        <p:spPr>
          <a:xfrm>
            <a:off x="2245506" y="1316074"/>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9" name="Oval 28">
            <a:extLst>
              <a:ext uri="{FF2B5EF4-FFF2-40B4-BE49-F238E27FC236}">
                <a16:creationId xmlns:a16="http://schemas.microsoft.com/office/drawing/2014/main" id="{3C1E1F59-6CE8-AD4B-B084-EDD5CA9C4411}"/>
              </a:ext>
            </a:extLst>
          </p:cNvPr>
          <p:cNvSpPr>
            <a:spLocks noChangeAspect="1"/>
          </p:cNvSpPr>
          <p:nvPr/>
        </p:nvSpPr>
        <p:spPr>
          <a:xfrm>
            <a:off x="9835320" y="2957519"/>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1" name="Oval 30">
            <a:extLst>
              <a:ext uri="{FF2B5EF4-FFF2-40B4-BE49-F238E27FC236}">
                <a16:creationId xmlns:a16="http://schemas.microsoft.com/office/drawing/2014/main" id="{9E4055E3-BFA3-464B-4475-505598E1439C}"/>
              </a:ext>
            </a:extLst>
          </p:cNvPr>
          <p:cNvSpPr>
            <a:spLocks noChangeAspect="1"/>
          </p:cNvSpPr>
          <p:nvPr/>
        </p:nvSpPr>
        <p:spPr>
          <a:xfrm>
            <a:off x="5353797" y="2855858"/>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2" name="Oval 31">
            <a:extLst>
              <a:ext uri="{FF2B5EF4-FFF2-40B4-BE49-F238E27FC236}">
                <a16:creationId xmlns:a16="http://schemas.microsoft.com/office/drawing/2014/main" id="{A906C988-B35B-30F9-DE2C-56B1628254CE}"/>
              </a:ext>
            </a:extLst>
          </p:cNvPr>
          <p:cNvSpPr>
            <a:spLocks noChangeAspect="1"/>
          </p:cNvSpPr>
          <p:nvPr/>
        </p:nvSpPr>
        <p:spPr>
          <a:xfrm>
            <a:off x="2672569" y="5061476"/>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3" name="Oval 32">
            <a:extLst>
              <a:ext uri="{FF2B5EF4-FFF2-40B4-BE49-F238E27FC236}">
                <a16:creationId xmlns:a16="http://schemas.microsoft.com/office/drawing/2014/main" id="{7E2A2382-2096-3895-22DC-5C54C4166A98}"/>
              </a:ext>
            </a:extLst>
          </p:cNvPr>
          <p:cNvSpPr>
            <a:spLocks noChangeAspect="1"/>
          </p:cNvSpPr>
          <p:nvPr/>
        </p:nvSpPr>
        <p:spPr>
          <a:xfrm>
            <a:off x="5353797" y="5061476"/>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40" name="Oval 39">
            <a:extLst>
              <a:ext uri="{FF2B5EF4-FFF2-40B4-BE49-F238E27FC236}">
                <a16:creationId xmlns:a16="http://schemas.microsoft.com/office/drawing/2014/main" id="{45890D7E-269E-66E5-DE36-0830242C8CC3}"/>
              </a:ext>
            </a:extLst>
          </p:cNvPr>
          <p:cNvSpPr>
            <a:spLocks noChangeAspect="1"/>
          </p:cNvSpPr>
          <p:nvPr/>
        </p:nvSpPr>
        <p:spPr>
          <a:xfrm>
            <a:off x="7937139" y="5061476"/>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cxnSp>
        <p:nvCxnSpPr>
          <p:cNvPr id="43" name="Straight Connector 42">
            <a:extLst>
              <a:ext uri="{FF2B5EF4-FFF2-40B4-BE49-F238E27FC236}">
                <a16:creationId xmlns:a16="http://schemas.microsoft.com/office/drawing/2014/main" id="{F7CCA8B0-262A-CF98-5308-17AE2511AFC3}"/>
              </a:ext>
            </a:extLst>
          </p:cNvPr>
          <p:cNvCxnSpPr>
            <a:cxnSpLocks/>
            <a:stCxn id="33" idx="0"/>
            <a:endCxn id="31" idx="4"/>
          </p:cNvCxnSpPr>
          <p:nvPr/>
        </p:nvCxnSpPr>
        <p:spPr>
          <a:xfrm flipV="1">
            <a:off x="6253944" y="4655858"/>
            <a:ext cx="0" cy="405618"/>
          </a:xfrm>
          <a:prstGeom prst="line">
            <a:avLst/>
          </a:prstGeom>
          <a:ln>
            <a:solidFill>
              <a:schemeClr val="bg1">
                <a:lumMod val="75000"/>
              </a:schemeClr>
            </a:solidFill>
            <a:prstDash val="sysDash"/>
          </a:ln>
        </p:spPr>
        <p:style>
          <a:lnRef idx="2">
            <a:schemeClr val="accent1"/>
          </a:lnRef>
          <a:fillRef idx="0">
            <a:schemeClr val="accent1"/>
          </a:fillRef>
          <a:effectRef idx="1">
            <a:schemeClr val="accent1"/>
          </a:effectRef>
          <a:fontRef idx="minor">
            <a:schemeClr val="tx1"/>
          </a:fontRef>
        </p:style>
      </p:cxnSp>
      <p:cxnSp>
        <p:nvCxnSpPr>
          <p:cNvPr id="53" name="Straight Connector 52">
            <a:extLst>
              <a:ext uri="{FF2B5EF4-FFF2-40B4-BE49-F238E27FC236}">
                <a16:creationId xmlns:a16="http://schemas.microsoft.com/office/drawing/2014/main" id="{8399AD03-C434-2CA0-75E0-CF32D5117A03}"/>
              </a:ext>
            </a:extLst>
          </p:cNvPr>
          <p:cNvCxnSpPr>
            <a:cxnSpLocks/>
            <a:stCxn id="40" idx="0"/>
            <a:endCxn id="31" idx="4"/>
          </p:cNvCxnSpPr>
          <p:nvPr/>
        </p:nvCxnSpPr>
        <p:spPr>
          <a:xfrm flipH="1" flipV="1">
            <a:off x="6253944" y="4655858"/>
            <a:ext cx="2583342" cy="405618"/>
          </a:xfrm>
          <a:prstGeom prst="line">
            <a:avLst/>
          </a:prstGeom>
          <a:ln>
            <a:solidFill>
              <a:schemeClr val="bg1">
                <a:lumMod val="75000"/>
              </a:schemeClr>
            </a:solidFill>
            <a:prstDash val="sysDash"/>
          </a:ln>
        </p:spPr>
        <p:style>
          <a:lnRef idx="2">
            <a:schemeClr val="accent1"/>
          </a:lnRef>
          <a:fillRef idx="0">
            <a:schemeClr val="accent1"/>
          </a:fillRef>
          <a:effectRef idx="1">
            <a:schemeClr val="accent1"/>
          </a:effectRef>
          <a:fontRef idx="minor">
            <a:schemeClr val="tx1"/>
          </a:fontRef>
        </p:style>
      </p:cxnSp>
      <p:sp>
        <p:nvSpPr>
          <p:cNvPr id="74" name="Oval 73">
            <a:extLst>
              <a:ext uri="{FF2B5EF4-FFF2-40B4-BE49-F238E27FC236}">
                <a16:creationId xmlns:a16="http://schemas.microsoft.com/office/drawing/2014/main" id="{4BC8F55C-5A7C-54A1-4B1A-7E660DF5FE60}"/>
              </a:ext>
            </a:extLst>
          </p:cNvPr>
          <p:cNvSpPr>
            <a:spLocks noChangeAspect="1"/>
          </p:cNvSpPr>
          <p:nvPr/>
        </p:nvSpPr>
        <p:spPr>
          <a:xfrm>
            <a:off x="1168198" y="2943477"/>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What does “joint”/ “articulation” mean? </a:t>
            </a:r>
          </a:p>
        </p:txBody>
      </p:sp>
      <p:sp>
        <p:nvSpPr>
          <p:cNvPr id="75" name="Oval 74">
            <a:extLst>
              <a:ext uri="{FF2B5EF4-FFF2-40B4-BE49-F238E27FC236}">
                <a16:creationId xmlns:a16="http://schemas.microsoft.com/office/drawing/2014/main" id="{07C4AF1A-5862-3519-F2B1-A8C5248E0F9F}"/>
              </a:ext>
            </a:extLst>
          </p:cNvPr>
          <p:cNvSpPr>
            <a:spLocks noChangeAspect="1"/>
          </p:cNvSpPr>
          <p:nvPr/>
        </p:nvSpPr>
        <p:spPr>
          <a:xfrm>
            <a:off x="163460" y="1308021"/>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The word ”joint” is used interchangeably with the word “articulation”. </a:t>
            </a:r>
          </a:p>
        </p:txBody>
      </p:sp>
      <p:sp>
        <p:nvSpPr>
          <p:cNvPr id="76" name="Oval 75">
            <a:extLst>
              <a:ext uri="{FF2B5EF4-FFF2-40B4-BE49-F238E27FC236}">
                <a16:creationId xmlns:a16="http://schemas.microsoft.com/office/drawing/2014/main" id="{7F75E8D2-65AE-C41B-AAD3-06DA800A4642}"/>
              </a:ext>
            </a:extLst>
          </p:cNvPr>
          <p:cNvSpPr>
            <a:spLocks noChangeAspect="1"/>
          </p:cNvSpPr>
          <p:nvPr/>
        </p:nvSpPr>
        <p:spPr>
          <a:xfrm>
            <a:off x="2222976" y="1320057"/>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These terms refer to the spot where two bones meet. </a:t>
            </a:r>
          </a:p>
        </p:txBody>
      </p:sp>
      <p:sp>
        <p:nvSpPr>
          <p:cNvPr id="77" name="Oval 76">
            <a:extLst>
              <a:ext uri="{FF2B5EF4-FFF2-40B4-BE49-F238E27FC236}">
                <a16:creationId xmlns:a16="http://schemas.microsoft.com/office/drawing/2014/main" id="{AF76BFFC-404B-6235-A4D4-B2646DFD8FAD}"/>
              </a:ext>
            </a:extLst>
          </p:cNvPr>
          <p:cNvSpPr>
            <a:spLocks noChangeAspect="1"/>
          </p:cNvSpPr>
          <p:nvPr/>
        </p:nvSpPr>
        <p:spPr>
          <a:xfrm>
            <a:off x="8882921" y="1266890"/>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There are three kinds of joints in the human body. </a:t>
            </a:r>
          </a:p>
        </p:txBody>
      </p:sp>
      <p:sp>
        <p:nvSpPr>
          <p:cNvPr id="78" name="Oval 77">
            <a:extLst>
              <a:ext uri="{FF2B5EF4-FFF2-40B4-BE49-F238E27FC236}">
                <a16:creationId xmlns:a16="http://schemas.microsoft.com/office/drawing/2014/main" id="{4BC9170D-F16F-9E7C-892D-BCCCCCF1018D}"/>
              </a:ext>
            </a:extLst>
          </p:cNvPr>
          <p:cNvSpPr>
            <a:spLocks noChangeAspect="1"/>
          </p:cNvSpPr>
          <p:nvPr/>
        </p:nvSpPr>
        <p:spPr>
          <a:xfrm>
            <a:off x="9833108" y="2961324"/>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The first type is called fibrous joints. </a:t>
            </a:r>
          </a:p>
        </p:txBody>
      </p:sp>
      <p:sp>
        <p:nvSpPr>
          <p:cNvPr id="79" name="Oval 78">
            <a:extLst>
              <a:ext uri="{FF2B5EF4-FFF2-40B4-BE49-F238E27FC236}">
                <a16:creationId xmlns:a16="http://schemas.microsoft.com/office/drawing/2014/main" id="{8899473B-7B43-0DF6-E0BB-D667AD2A7071}"/>
              </a:ext>
            </a:extLst>
          </p:cNvPr>
          <p:cNvSpPr>
            <a:spLocks noChangeAspect="1"/>
          </p:cNvSpPr>
          <p:nvPr/>
        </p:nvSpPr>
        <p:spPr>
          <a:xfrm>
            <a:off x="5354817" y="2855858"/>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What is in between the two bones in a fibrous joint? </a:t>
            </a:r>
          </a:p>
        </p:txBody>
      </p:sp>
      <p:sp>
        <p:nvSpPr>
          <p:cNvPr id="82" name="Oval 81">
            <a:extLst>
              <a:ext uri="{FF2B5EF4-FFF2-40B4-BE49-F238E27FC236}">
                <a16:creationId xmlns:a16="http://schemas.microsoft.com/office/drawing/2014/main" id="{7253A40B-7FEC-ADDF-B640-E83133695797}"/>
              </a:ext>
            </a:extLst>
          </p:cNvPr>
          <p:cNvSpPr>
            <a:spLocks noChangeAspect="1"/>
          </p:cNvSpPr>
          <p:nvPr/>
        </p:nvSpPr>
        <p:spPr>
          <a:xfrm>
            <a:off x="2672569" y="5076897"/>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Collagen. Collagen is a protein made up of three amino acid chains. </a:t>
            </a:r>
          </a:p>
        </p:txBody>
      </p:sp>
      <p:sp>
        <p:nvSpPr>
          <p:cNvPr id="83" name="Oval 82">
            <a:extLst>
              <a:ext uri="{FF2B5EF4-FFF2-40B4-BE49-F238E27FC236}">
                <a16:creationId xmlns:a16="http://schemas.microsoft.com/office/drawing/2014/main" id="{7141F0CD-599E-E325-C4F7-DC654CC00D00}"/>
              </a:ext>
            </a:extLst>
          </p:cNvPr>
          <p:cNvSpPr>
            <a:spLocks noChangeAspect="1"/>
          </p:cNvSpPr>
          <p:nvPr/>
        </p:nvSpPr>
        <p:spPr>
          <a:xfrm>
            <a:off x="5334584" y="5062592"/>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Fibrocyte cells. These cells make collagen. </a:t>
            </a:r>
          </a:p>
        </p:txBody>
      </p:sp>
      <p:sp>
        <p:nvSpPr>
          <p:cNvPr id="84" name="Oval 83">
            <a:extLst>
              <a:ext uri="{FF2B5EF4-FFF2-40B4-BE49-F238E27FC236}">
                <a16:creationId xmlns:a16="http://schemas.microsoft.com/office/drawing/2014/main" id="{7DD655C1-2F76-0E4C-2F82-C0980CB4235A}"/>
              </a:ext>
            </a:extLst>
          </p:cNvPr>
          <p:cNvSpPr>
            <a:spLocks noChangeAspect="1"/>
          </p:cNvSpPr>
          <p:nvPr/>
        </p:nvSpPr>
        <p:spPr>
          <a:xfrm>
            <a:off x="10837846" y="1298809"/>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This learning map will  focus on fibrous joints.</a:t>
            </a:r>
          </a:p>
        </p:txBody>
      </p:sp>
      <p:sp>
        <p:nvSpPr>
          <p:cNvPr id="85" name="Oval 84">
            <a:extLst>
              <a:ext uri="{FF2B5EF4-FFF2-40B4-BE49-F238E27FC236}">
                <a16:creationId xmlns:a16="http://schemas.microsoft.com/office/drawing/2014/main" id="{1C2FA2AE-3E7D-1EDA-E6F1-53BAC4C6B4DE}"/>
              </a:ext>
            </a:extLst>
          </p:cNvPr>
          <p:cNvSpPr>
            <a:spLocks noChangeAspect="1"/>
          </p:cNvSpPr>
          <p:nvPr/>
        </p:nvSpPr>
        <p:spPr>
          <a:xfrm>
            <a:off x="7942579" y="5084863"/>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Ground substance. Ground substance is mostly water. </a:t>
            </a:r>
          </a:p>
        </p:txBody>
      </p:sp>
      <p:sp>
        <p:nvSpPr>
          <p:cNvPr id="8" name="TextBox 7">
            <a:extLst>
              <a:ext uri="{FF2B5EF4-FFF2-40B4-BE49-F238E27FC236}">
                <a16:creationId xmlns:a16="http://schemas.microsoft.com/office/drawing/2014/main" id="{BFCC6B3E-2C9C-07BC-5972-FE63C5F27C79}"/>
              </a:ext>
            </a:extLst>
          </p:cNvPr>
          <p:cNvSpPr txBox="1"/>
          <p:nvPr/>
        </p:nvSpPr>
        <p:spPr>
          <a:xfrm>
            <a:off x="2457254" y="361516"/>
            <a:ext cx="7895816" cy="369332"/>
          </a:xfrm>
          <a:prstGeom prst="rect">
            <a:avLst/>
          </a:prstGeom>
          <a:noFill/>
        </p:spPr>
        <p:txBody>
          <a:bodyPr wrap="none" rtlCol="0">
            <a:spAutoFit/>
          </a:bodyPr>
          <a:lstStyle/>
          <a:p>
            <a:pPr algn="ctr"/>
            <a:r>
              <a:rPr lang="en-US" dirty="0"/>
              <a:t>Part 1: Place the red circles in their correct locations on the learning map. </a:t>
            </a:r>
            <a:r>
              <a:rPr lang="en-US" dirty="0">
                <a:solidFill>
                  <a:srgbClr val="FF0000"/>
                </a:solidFill>
              </a:rPr>
              <a:t>KEY</a:t>
            </a:r>
            <a:r>
              <a:rPr lang="en-US" dirty="0"/>
              <a:t> </a:t>
            </a:r>
          </a:p>
        </p:txBody>
      </p:sp>
    </p:spTree>
    <p:extLst>
      <p:ext uri="{BB962C8B-B14F-4D97-AF65-F5344CB8AC3E}">
        <p14:creationId xmlns:p14="http://schemas.microsoft.com/office/powerpoint/2010/main" val="3345673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E10CC-E40D-A0FF-31B6-9A7AEA06456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E96859A-2AE8-0492-6189-511169AD9059}"/>
              </a:ext>
            </a:extLst>
          </p:cNvPr>
          <p:cNvSpPr txBox="1"/>
          <p:nvPr/>
        </p:nvSpPr>
        <p:spPr>
          <a:xfrm>
            <a:off x="2504653" y="717212"/>
            <a:ext cx="7956083" cy="646331"/>
          </a:xfrm>
          <a:prstGeom prst="rect">
            <a:avLst/>
          </a:prstGeom>
          <a:noFill/>
        </p:spPr>
        <p:txBody>
          <a:bodyPr wrap="square" rtlCol="0">
            <a:spAutoFit/>
          </a:bodyPr>
          <a:lstStyle/>
          <a:p>
            <a:pPr algn="ctr"/>
            <a:r>
              <a:rPr lang="en-US" dirty="0"/>
              <a:t>Part 2: Identify the components of a fibrous joint: fibrocyte, collagen and ground substance. Can you identify which parts of this image is bone tissue? </a:t>
            </a:r>
          </a:p>
        </p:txBody>
      </p:sp>
      <p:pic>
        <p:nvPicPr>
          <p:cNvPr id="28" name="Picture 27" descr="A close-up of a white object&#10;&#10;AI-generated content may be incorrect.">
            <a:extLst>
              <a:ext uri="{FF2B5EF4-FFF2-40B4-BE49-F238E27FC236}">
                <a16:creationId xmlns:a16="http://schemas.microsoft.com/office/drawing/2014/main" id="{740CD89C-165A-5040-4EA1-79240031DE95}"/>
              </a:ext>
            </a:extLst>
          </p:cNvPr>
          <p:cNvPicPr>
            <a:picLocks noChangeAspect="1"/>
          </p:cNvPicPr>
          <p:nvPr/>
        </p:nvPicPr>
        <p:blipFill>
          <a:blip r:embed="rId2"/>
          <a:stretch>
            <a:fillRect/>
          </a:stretch>
        </p:blipFill>
        <p:spPr>
          <a:xfrm>
            <a:off x="3886685" y="1606474"/>
            <a:ext cx="5192018" cy="7277514"/>
          </a:xfrm>
          <a:prstGeom prst="rect">
            <a:avLst/>
          </a:prstGeom>
        </p:spPr>
      </p:pic>
    </p:spTree>
    <p:extLst>
      <p:ext uri="{BB962C8B-B14F-4D97-AF65-F5344CB8AC3E}">
        <p14:creationId xmlns:p14="http://schemas.microsoft.com/office/powerpoint/2010/main" val="3351777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B7DD7-3040-C8E7-BFBB-3B44F3D6B41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A4120D2-5354-DCCA-1B87-043FE8E40A32}"/>
              </a:ext>
            </a:extLst>
          </p:cNvPr>
          <p:cNvSpPr txBox="1"/>
          <p:nvPr/>
        </p:nvSpPr>
        <p:spPr>
          <a:xfrm>
            <a:off x="2504653" y="717212"/>
            <a:ext cx="8175539" cy="646331"/>
          </a:xfrm>
          <a:prstGeom prst="rect">
            <a:avLst/>
          </a:prstGeom>
          <a:noFill/>
        </p:spPr>
        <p:txBody>
          <a:bodyPr wrap="square" rtlCol="0">
            <a:spAutoFit/>
          </a:bodyPr>
          <a:lstStyle/>
          <a:p>
            <a:pPr algn="ctr"/>
            <a:r>
              <a:rPr lang="en-US" dirty="0"/>
              <a:t>Part 2: Identify the components of a fibrous joint: fibrocyte, collagen and ground substance. Can you identify which parts of this image is bone tissue? </a:t>
            </a:r>
            <a:r>
              <a:rPr lang="en-US" dirty="0">
                <a:solidFill>
                  <a:srgbClr val="FF0000"/>
                </a:solidFill>
              </a:rPr>
              <a:t>KEY</a:t>
            </a:r>
            <a:r>
              <a:rPr lang="en-US" dirty="0"/>
              <a:t> </a:t>
            </a:r>
          </a:p>
        </p:txBody>
      </p:sp>
      <p:pic>
        <p:nvPicPr>
          <p:cNvPr id="28" name="Picture 27" descr="A close-up of a white object&#10;&#10;AI-generated content may be incorrect.">
            <a:extLst>
              <a:ext uri="{FF2B5EF4-FFF2-40B4-BE49-F238E27FC236}">
                <a16:creationId xmlns:a16="http://schemas.microsoft.com/office/drawing/2014/main" id="{DA024052-1B46-43DF-8A00-527F51255B25}"/>
              </a:ext>
            </a:extLst>
          </p:cNvPr>
          <p:cNvPicPr>
            <a:picLocks noChangeAspect="1"/>
          </p:cNvPicPr>
          <p:nvPr/>
        </p:nvPicPr>
        <p:blipFill>
          <a:blip r:embed="rId2"/>
          <a:stretch>
            <a:fillRect/>
          </a:stretch>
        </p:blipFill>
        <p:spPr>
          <a:xfrm>
            <a:off x="3886685" y="1606474"/>
            <a:ext cx="5192018" cy="7277514"/>
          </a:xfrm>
          <a:prstGeom prst="rect">
            <a:avLst/>
          </a:prstGeom>
        </p:spPr>
      </p:pic>
      <p:cxnSp>
        <p:nvCxnSpPr>
          <p:cNvPr id="4" name="Straight Arrow Connector 3">
            <a:extLst>
              <a:ext uri="{FF2B5EF4-FFF2-40B4-BE49-F238E27FC236}">
                <a16:creationId xmlns:a16="http://schemas.microsoft.com/office/drawing/2014/main" id="{A858A414-3FF3-45E7-1FE2-B39B107659BE}"/>
              </a:ext>
            </a:extLst>
          </p:cNvPr>
          <p:cNvCxnSpPr/>
          <p:nvPr/>
        </p:nvCxnSpPr>
        <p:spPr>
          <a:xfrm flipH="1">
            <a:off x="8613648" y="1993392"/>
            <a:ext cx="2542032" cy="20116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5" name="Straight Arrow Connector 4">
            <a:extLst>
              <a:ext uri="{FF2B5EF4-FFF2-40B4-BE49-F238E27FC236}">
                <a16:creationId xmlns:a16="http://schemas.microsoft.com/office/drawing/2014/main" id="{2BCD04E4-C77C-4AB2-97B4-7A8FB86B2ED2}"/>
              </a:ext>
            </a:extLst>
          </p:cNvPr>
          <p:cNvCxnSpPr/>
          <p:nvPr/>
        </p:nvCxnSpPr>
        <p:spPr>
          <a:xfrm flipH="1">
            <a:off x="8613648" y="8162544"/>
            <a:ext cx="2542032" cy="20116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6" name="TextBox 5">
            <a:extLst>
              <a:ext uri="{FF2B5EF4-FFF2-40B4-BE49-F238E27FC236}">
                <a16:creationId xmlns:a16="http://schemas.microsoft.com/office/drawing/2014/main" id="{388FD4D5-2243-BC9B-FE62-01DE41C9D0EF}"/>
              </a:ext>
            </a:extLst>
          </p:cNvPr>
          <p:cNvSpPr txBox="1"/>
          <p:nvPr/>
        </p:nvSpPr>
        <p:spPr>
          <a:xfrm>
            <a:off x="11155680" y="1810512"/>
            <a:ext cx="1340432" cy="369332"/>
          </a:xfrm>
          <a:prstGeom prst="rect">
            <a:avLst/>
          </a:prstGeom>
          <a:noFill/>
        </p:spPr>
        <p:txBody>
          <a:bodyPr wrap="none" rtlCol="0">
            <a:spAutoFit/>
          </a:bodyPr>
          <a:lstStyle/>
          <a:p>
            <a:r>
              <a:rPr lang="en-US" dirty="0"/>
              <a:t>bone tissue</a:t>
            </a:r>
          </a:p>
        </p:txBody>
      </p:sp>
      <p:sp>
        <p:nvSpPr>
          <p:cNvPr id="7" name="TextBox 6">
            <a:extLst>
              <a:ext uri="{FF2B5EF4-FFF2-40B4-BE49-F238E27FC236}">
                <a16:creationId xmlns:a16="http://schemas.microsoft.com/office/drawing/2014/main" id="{B48C6005-4742-C438-11AF-3210E620C911}"/>
              </a:ext>
            </a:extLst>
          </p:cNvPr>
          <p:cNvSpPr txBox="1"/>
          <p:nvPr/>
        </p:nvSpPr>
        <p:spPr>
          <a:xfrm>
            <a:off x="11240680" y="7941302"/>
            <a:ext cx="1340432" cy="369332"/>
          </a:xfrm>
          <a:prstGeom prst="rect">
            <a:avLst/>
          </a:prstGeom>
          <a:noFill/>
        </p:spPr>
        <p:txBody>
          <a:bodyPr wrap="none" rtlCol="0">
            <a:spAutoFit/>
          </a:bodyPr>
          <a:lstStyle/>
          <a:p>
            <a:r>
              <a:rPr lang="en-US" dirty="0"/>
              <a:t>bone tissue</a:t>
            </a:r>
          </a:p>
        </p:txBody>
      </p:sp>
      <p:cxnSp>
        <p:nvCxnSpPr>
          <p:cNvPr id="8" name="Straight Arrow Connector 7">
            <a:extLst>
              <a:ext uri="{FF2B5EF4-FFF2-40B4-BE49-F238E27FC236}">
                <a16:creationId xmlns:a16="http://schemas.microsoft.com/office/drawing/2014/main" id="{4E700A5B-0C10-C5B3-7E7E-457624EF7CC5}"/>
              </a:ext>
            </a:extLst>
          </p:cNvPr>
          <p:cNvCxnSpPr>
            <a:cxnSpLocks/>
          </p:cNvCxnSpPr>
          <p:nvPr/>
        </p:nvCxnSpPr>
        <p:spPr>
          <a:xfrm flipH="1">
            <a:off x="7699248" y="3249168"/>
            <a:ext cx="3456432" cy="33922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9" name="TextBox 8">
            <a:extLst>
              <a:ext uri="{FF2B5EF4-FFF2-40B4-BE49-F238E27FC236}">
                <a16:creationId xmlns:a16="http://schemas.microsoft.com/office/drawing/2014/main" id="{8A5DED4A-BF2D-B7B5-206A-01BF19809375}"/>
              </a:ext>
            </a:extLst>
          </p:cNvPr>
          <p:cNvSpPr txBox="1"/>
          <p:nvPr/>
        </p:nvSpPr>
        <p:spPr>
          <a:xfrm>
            <a:off x="11240680" y="3027926"/>
            <a:ext cx="1034194" cy="369332"/>
          </a:xfrm>
          <a:prstGeom prst="rect">
            <a:avLst/>
          </a:prstGeom>
          <a:noFill/>
        </p:spPr>
        <p:txBody>
          <a:bodyPr wrap="none" rtlCol="0">
            <a:spAutoFit/>
          </a:bodyPr>
          <a:lstStyle/>
          <a:p>
            <a:r>
              <a:rPr lang="en-US" dirty="0"/>
              <a:t>collagen</a:t>
            </a:r>
          </a:p>
        </p:txBody>
      </p:sp>
      <p:cxnSp>
        <p:nvCxnSpPr>
          <p:cNvPr id="10" name="Straight Arrow Connector 9">
            <a:extLst>
              <a:ext uri="{FF2B5EF4-FFF2-40B4-BE49-F238E27FC236}">
                <a16:creationId xmlns:a16="http://schemas.microsoft.com/office/drawing/2014/main" id="{E56DD6A5-2A80-A9EF-E3F0-B89EB28815FA}"/>
              </a:ext>
            </a:extLst>
          </p:cNvPr>
          <p:cNvCxnSpPr>
            <a:cxnSpLocks/>
          </p:cNvCxnSpPr>
          <p:nvPr/>
        </p:nvCxnSpPr>
        <p:spPr>
          <a:xfrm flipH="1">
            <a:off x="5888736" y="4868549"/>
            <a:ext cx="5285232" cy="27573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023750F8-AA7D-7698-E571-B6427B0D0551}"/>
              </a:ext>
            </a:extLst>
          </p:cNvPr>
          <p:cNvSpPr txBox="1"/>
          <p:nvPr/>
        </p:nvSpPr>
        <p:spPr>
          <a:xfrm>
            <a:off x="11258968" y="4647307"/>
            <a:ext cx="1059842" cy="369332"/>
          </a:xfrm>
          <a:prstGeom prst="rect">
            <a:avLst/>
          </a:prstGeom>
          <a:noFill/>
        </p:spPr>
        <p:txBody>
          <a:bodyPr wrap="none" rtlCol="0">
            <a:spAutoFit/>
          </a:bodyPr>
          <a:lstStyle/>
          <a:p>
            <a:r>
              <a:rPr lang="en-US" dirty="0"/>
              <a:t>fibrocyte</a:t>
            </a:r>
          </a:p>
        </p:txBody>
      </p:sp>
      <p:cxnSp>
        <p:nvCxnSpPr>
          <p:cNvPr id="12" name="Straight Arrow Connector 11">
            <a:extLst>
              <a:ext uri="{FF2B5EF4-FFF2-40B4-BE49-F238E27FC236}">
                <a16:creationId xmlns:a16="http://schemas.microsoft.com/office/drawing/2014/main" id="{DA6C7D0A-090C-630F-4452-FA0A4FFD493D}"/>
              </a:ext>
            </a:extLst>
          </p:cNvPr>
          <p:cNvCxnSpPr/>
          <p:nvPr/>
        </p:nvCxnSpPr>
        <p:spPr>
          <a:xfrm flipH="1">
            <a:off x="8631936" y="6414779"/>
            <a:ext cx="2542032" cy="20116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3" name="TextBox 12">
            <a:extLst>
              <a:ext uri="{FF2B5EF4-FFF2-40B4-BE49-F238E27FC236}">
                <a16:creationId xmlns:a16="http://schemas.microsoft.com/office/drawing/2014/main" id="{C4666863-BDB6-09B3-501B-F9CE95BC7A1F}"/>
              </a:ext>
            </a:extLst>
          </p:cNvPr>
          <p:cNvSpPr txBox="1"/>
          <p:nvPr/>
        </p:nvSpPr>
        <p:spPr>
          <a:xfrm>
            <a:off x="11258968" y="6193537"/>
            <a:ext cx="1233992" cy="646331"/>
          </a:xfrm>
          <a:prstGeom prst="rect">
            <a:avLst/>
          </a:prstGeom>
          <a:noFill/>
        </p:spPr>
        <p:txBody>
          <a:bodyPr wrap="none" rtlCol="0">
            <a:spAutoFit/>
          </a:bodyPr>
          <a:lstStyle/>
          <a:p>
            <a:r>
              <a:rPr lang="en-US" dirty="0"/>
              <a:t>ground </a:t>
            </a:r>
          </a:p>
          <a:p>
            <a:r>
              <a:rPr lang="en-US" dirty="0"/>
              <a:t>substance</a:t>
            </a:r>
          </a:p>
        </p:txBody>
      </p:sp>
    </p:spTree>
    <p:extLst>
      <p:ext uri="{BB962C8B-B14F-4D97-AF65-F5344CB8AC3E}">
        <p14:creationId xmlns:p14="http://schemas.microsoft.com/office/powerpoint/2010/main" val="3051642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66753-513B-7FA6-02B9-4231B9D65DDB}"/>
            </a:ext>
          </a:extLst>
        </p:cNvPr>
        <p:cNvGrpSpPr/>
        <p:nvPr/>
      </p:nvGrpSpPr>
      <p:grpSpPr>
        <a:xfrm>
          <a:off x="0" y="0"/>
          <a:ext cx="0" cy="0"/>
          <a:chOff x="0" y="0"/>
          <a:chExt cx="0" cy="0"/>
        </a:xfrm>
      </p:grpSpPr>
      <p:sp>
        <p:nvSpPr>
          <p:cNvPr id="8" name="Oval 7">
            <a:extLst>
              <a:ext uri="{FF2B5EF4-FFF2-40B4-BE49-F238E27FC236}">
                <a16:creationId xmlns:a16="http://schemas.microsoft.com/office/drawing/2014/main" id="{16C516F5-8572-A8A3-548F-2A01096272AB}"/>
              </a:ext>
            </a:extLst>
          </p:cNvPr>
          <p:cNvSpPr>
            <a:spLocks noChangeAspect="1"/>
          </p:cNvSpPr>
          <p:nvPr/>
        </p:nvSpPr>
        <p:spPr>
          <a:xfrm>
            <a:off x="7426918" y="7555818"/>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6" name="Oval 25">
            <a:extLst>
              <a:ext uri="{FF2B5EF4-FFF2-40B4-BE49-F238E27FC236}">
                <a16:creationId xmlns:a16="http://schemas.microsoft.com/office/drawing/2014/main" id="{053202E6-F668-9164-C147-BDC98F652B6C}"/>
              </a:ext>
            </a:extLst>
          </p:cNvPr>
          <p:cNvSpPr>
            <a:spLocks noChangeAspect="1"/>
          </p:cNvSpPr>
          <p:nvPr/>
        </p:nvSpPr>
        <p:spPr>
          <a:xfrm>
            <a:off x="4904663" y="3166689"/>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7" name="Oval 26">
            <a:extLst>
              <a:ext uri="{FF2B5EF4-FFF2-40B4-BE49-F238E27FC236}">
                <a16:creationId xmlns:a16="http://schemas.microsoft.com/office/drawing/2014/main" id="{2FF96FE3-FA53-DF3A-BB1C-B658905B9148}"/>
              </a:ext>
            </a:extLst>
          </p:cNvPr>
          <p:cNvSpPr>
            <a:spLocks noChangeAspect="1"/>
          </p:cNvSpPr>
          <p:nvPr/>
        </p:nvSpPr>
        <p:spPr>
          <a:xfrm>
            <a:off x="7430293" y="3170905"/>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9" name="Oval 28">
            <a:extLst>
              <a:ext uri="{FF2B5EF4-FFF2-40B4-BE49-F238E27FC236}">
                <a16:creationId xmlns:a16="http://schemas.microsoft.com/office/drawing/2014/main" id="{DA68A37C-F4C8-3EA9-6906-8B7FDDE48DE3}"/>
              </a:ext>
            </a:extLst>
          </p:cNvPr>
          <p:cNvSpPr>
            <a:spLocks noChangeAspect="1"/>
          </p:cNvSpPr>
          <p:nvPr/>
        </p:nvSpPr>
        <p:spPr>
          <a:xfrm>
            <a:off x="7426918" y="5475824"/>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1" name="Oval 30">
            <a:extLst>
              <a:ext uri="{FF2B5EF4-FFF2-40B4-BE49-F238E27FC236}">
                <a16:creationId xmlns:a16="http://schemas.microsoft.com/office/drawing/2014/main" id="{D20EBA79-674C-1F22-35A0-4C77CAF5C1FF}"/>
              </a:ext>
            </a:extLst>
          </p:cNvPr>
          <p:cNvSpPr>
            <a:spLocks noChangeAspect="1"/>
          </p:cNvSpPr>
          <p:nvPr/>
        </p:nvSpPr>
        <p:spPr>
          <a:xfrm>
            <a:off x="350993" y="4152718"/>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3" name="Oval 32">
            <a:extLst>
              <a:ext uri="{FF2B5EF4-FFF2-40B4-BE49-F238E27FC236}">
                <a16:creationId xmlns:a16="http://schemas.microsoft.com/office/drawing/2014/main" id="{AAFBE5EC-DC3E-9946-5670-EF9BB20E90E0}"/>
              </a:ext>
            </a:extLst>
          </p:cNvPr>
          <p:cNvSpPr>
            <a:spLocks noChangeAspect="1"/>
          </p:cNvSpPr>
          <p:nvPr/>
        </p:nvSpPr>
        <p:spPr>
          <a:xfrm>
            <a:off x="2540038" y="7461265"/>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4" name="Oval 33">
            <a:extLst>
              <a:ext uri="{FF2B5EF4-FFF2-40B4-BE49-F238E27FC236}">
                <a16:creationId xmlns:a16="http://schemas.microsoft.com/office/drawing/2014/main" id="{A4F86226-D23C-D392-A69B-45558E05A416}"/>
              </a:ext>
            </a:extLst>
          </p:cNvPr>
          <p:cNvSpPr>
            <a:spLocks noChangeAspect="1"/>
          </p:cNvSpPr>
          <p:nvPr/>
        </p:nvSpPr>
        <p:spPr>
          <a:xfrm>
            <a:off x="2553101" y="4196493"/>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5" name="Oval 34">
            <a:extLst>
              <a:ext uri="{FF2B5EF4-FFF2-40B4-BE49-F238E27FC236}">
                <a16:creationId xmlns:a16="http://schemas.microsoft.com/office/drawing/2014/main" id="{C4DB7758-1151-650A-5D5A-0B7E62275DFC}"/>
              </a:ext>
            </a:extLst>
          </p:cNvPr>
          <p:cNvSpPr>
            <a:spLocks noChangeAspect="1"/>
          </p:cNvSpPr>
          <p:nvPr/>
        </p:nvSpPr>
        <p:spPr>
          <a:xfrm>
            <a:off x="2568563" y="1057859"/>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cxnSp>
        <p:nvCxnSpPr>
          <p:cNvPr id="43" name="Straight Connector 42">
            <a:extLst>
              <a:ext uri="{FF2B5EF4-FFF2-40B4-BE49-F238E27FC236}">
                <a16:creationId xmlns:a16="http://schemas.microsoft.com/office/drawing/2014/main" id="{B71DAB1B-C807-9831-B369-43840D3BFB56}"/>
              </a:ext>
            </a:extLst>
          </p:cNvPr>
          <p:cNvCxnSpPr>
            <a:cxnSpLocks/>
            <a:stCxn id="33" idx="2"/>
            <a:endCxn id="31" idx="4"/>
          </p:cNvCxnSpPr>
          <p:nvPr/>
        </p:nvCxnSpPr>
        <p:spPr>
          <a:xfrm flipH="1" flipV="1">
            <a:off x="1251140" y="5952718"/>
            <a:ext cx="1288898" cy="2408547"/>
          </a:xfrm>
          <a:prstGeom prst="line">
            <a:avLst/>
          </a:prstGeom>
          <a:ln>
            <a:solidFill>
              <a:schemeClr val="bg1">
                <a:lumMod val="75000"/>
              </a:schemeClr>
            </a:solidFill>
            <a:prstDash val="sysDash"/>
            <a:headEnd type="arrow"/>
            <a:tailEnd type="none"/>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25270CC6-1339-0BFD-9D0A-B50F3FCE1BBB}"/>
              </a:ext>
            </a:extLst>
          </p:cNvPr>
          <p:cNvCxnSpPr>
            <a:cxnSpLocks/>
            <a:stCxn id="34" idx="2"/>
            <a:endCxn id="31" idx="6"/>
          </p:cNvCxnSpPr>
          <p:nvPr/>
        </p:nvCxnSpPr>
        <p:spPr>
          <a:xfrm flipH="1" flipV="1">
            <a:off x="2151287" y="5052718"/>
            <a:ext cx="401814" cy="43775"/>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C47E98EA-16F4-3680-1533-3295F5658F3E}"/>
              </a:ext>
            </a:extLst>
          </p:cNvPr>
          <p:cNvCxnSpPr>
            <a:cxnSpLocks/>
            <a:stCxn id="35" idx="2"/>
            <a:endCxn id="31" idx="0"/>
          </p:cNvCxnSpPr>
          <p:nvPr/>
        </p:nvCxnSpPr>
        <p:spPr>
          <a:xfrm flipH="1">
            <a:off x="1251140" y="1957859"/>
            <a:ext cx="1317423" cy="2194859"/>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F076C0DC-3DD1-297C-2A82-92D4FA1C8B1E}"/>
              </a:ext>
            </a:extLst>
          </p:cNvPr>
          <p:cNvCxnSpPr>
            <a:cxnSpLocks/>
            <a:stCxn id="8" idx="2"/>
            <a:endCxn id="33" idx="6"/>
          </p:cNvCxnSpPr>
          <p:nvPr/>
        </p:nvCxnSpPr>
        <p:spPr>
          <a:xfrm flipH="1" flipV="1">
            <a:off x="4340332" y="8361265"/>
            <a:ext cx="3086586" cy="94553"/>
          </a:xfrm>
          <a:prstGeom prst="line">
            <a:avLst/>
          </a:prstGeom>
          <a:ln>
            <a:solidFill>
              <a:schemeClr val="bg1">
                <a:lumMod val="75000"/>
              </a:schemeClr>
            </a:solidFill>
            <a:prstDash val="sysDash"/>
            <a:headEnd type="arrow"/>
            <a:tailEnd type="none"/>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8AD61F62-8BBD-6740-515B-4FE2DFDB7E16}"/>
              </a:ext>
            </a:extLst>
          </p:cNvPr>
          <p:cNvCxnSpPr>
            <a:cxnSpLocks/>
            <a:endCxn id="8" idx="6"/>
          </p:cNvCxnSpPr>
          <p:nvPr/>
        </p:nvCxnSpPr>
        <p:spPr>
          <a:xfrm flipH="1">
            <a:off x="9227212" y="8455818"/>
            <a:ext cx="721961" cy="0"/>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sp>
        <p:nvSpPr>
          <p:cNvPr id="14" name="Oval 13">
            <a:extLst>
              <a:ext uri="{FF2B5EF4-FFF2-40B4-BE49-F238E27FC236}">
                <a16:creationId xmlns:a16="http://schemas.microsoft.com/office/drawing/2014/main" id="{2B61CAB6-4CC1-3258-23C7-3F1D2E2D8B2B}"/>
              </a:ext>
            </a:extLst>
          </p:cNvPr>
          <p:cNvSpPr>
            <a:spLocks noChangeAspect="1"/>
          </p:cNvSpPr>
          <p:nvPr/>
        </p:nvSpPr>
        <p:spPr>
          <a:xfrm>
            <a:off x="7426918" y="1121253"/>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cxnSp>
        <p:nvCxnSpPr>
          <p:cNvPr id="16" name="Straight Connector 15">
            <a:extLst>
              <a:ext uri="{FF2B5EF4-FFF2-40B4-BE49-F238E27FC236}">
                <a16:creationId xmlns:a16="http://schemas.microsoft.com/office/drawing/2014/main" id="{52E6A8D7-9137-92B6-A4F4-FCE5B62DD0BD}"/>
              </a:ext>
            </a:extLst>
          </p:cNvPr>
          <p:cNvCxnSpPr>
            <a:cxnSpLocks/>
            <a:stCxn id="14" idx="2"/>
            <a:endCxn id="35" idx="6"/>
          </p:cNvCxnSpPr>
          <p:nvPr/>
        </p:nvCxnSpPr>
        <p:spPr>
          <a:xfrm flipH="1" flipV="1">
            <a:off x="4368857" y="1957859"/>
            <a:ext cx="3058061" cy="63394"/>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EBAD659D-DCE1-60B0-614B-0BF717D1F369}"/>
              </a:ext>
            </a:extLst>
          </p:cNvPr>
          <p:cNvCxnSpPr>
            <a:cxnSpLocks/>
            <a:endCxn id="14" idx="6"/>
          </p:cNvCxnSpPr>
          <p:nvPr/>
        </p:nvCxnSpPr>
        <p:spPr>
          <a:xfrm flipH="1">
            <a:off x="9227212" y="2021253"/>
            <a:ext cx="721961" cy="0"/>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54" name="Straight Connector 53">
            <a:extLst>
              <a:ext uri="{FF2B5EF4-FFF2-40B4-BE49-F238E27FC236}">
                <a16:creationId xmlns:a16="http://schemas.microsoft.com/office/drawing/2014/main" id="{C7BA0A3F-3A45-2E10-0605-CD16DA501FB6}"/>
              </a:ext>
            </a:extLst>
          </p:cNvPr>
          <p:cNvCxnSpPr>
            <a:cxnSpLocks/>
            <a:stCxn id="26" idx="2"/>
            <a:endCxn id="34" idx="6"/>
          </p:cNvCxnSpPr>
          <p:nvPr/>
        </p:nvCxnSpPr>
        <p:spPr>
          <a:xfrm flipH="1">
            <a:off x="4353395" y="4066689"/>
            <a:ext cx="551268" cy="1029804"/>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57" name="Straight Connector 56">
            <a:extLst>
              <a:ext uri="{FF2B5EF4-FFF2-40B4-BE49-F238E27FC236}">
                <a16:creationId xmlns:a16="http://schemas.microsoft.com/office/drawing/2014/main" id="{5BE48285-8DAC-069F-C42A-D6168D0E83E5}"/>
              </a:ext>
            </a:extLst>
          </p:cNvPr>
          <p:cNvCxnSpPr>
            <a:cxnSpLocks/>
            <a:stCxn id="27" idx="2"/>
            <a:endCxn id="26" idx="6"/>
          </p:cNvCxnSpPr>
          <p:nvPr/>
        </p:nvCxnSpPr>
        <p:spPr>
          <a:xfrm flipH="1" flipV="1">
            <a:off x="6704957" y="4066689"/>
            <a:ext cx="725336" cy="4216"/>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sp>
        <p:nvSpPr>
          <p:cNvPr id="105" name="Oval 104">
            <a:extLst>
              <a:ext uri="{FF2B5EF4-FFF2-40B4-BE49-F238E27FC236}">
                <a16:creationId xmlns:a16="http://schemas.microsoft.com/office/drawing/2014/main" id="{A2CC65C1-44A3-B70F-7971-F80D27425948}"/>
              </a:ext>
            </a:extLst>
          </p:cNvPr>
          <p:cNvSpPr>
            <a:spLocks noChangeAspect="1"/>
          </p:cNvSpPr>
          <p:nvPr/>
        </p:nvSpPr>
        <p:spPr>
          <a:xfrm>
            <a:off x="347618" y="4152718"/>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There are three main kinds of fibrous joints. </a:t>
            </a:r>
          </a:p>
        </p:txBody>
      </p:sp>
      <p:sp>
        <p:nvSpPr>
          <p:cNvPr id="3" name="Oval 2">
            <a:extLst>
              <a:ext uri="{FF2B5EF4-FFF2-40B4-BE49-F238E27FC236}">
                <a16:creationId xmlns:a16="http://schemas.microsoft.com/office/drawing/2014/main" id="{56B65A24-3632-6699-8971-F144CA427912}"/>
              </a:ext>
            </a:extLst>
          </p:cNvPr>
          <p:cNvSpPr>
            <a:spLocks noChangeAspect="1"/>
          </p:cNvSpPr>
          <p:nvPr/>
        </p:nvSpPr>
        <p:spPr>
          <a:xfrm>
            <a:off x="2567167" y="1056484"/>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In the first type of fibrous joint, collagen is arranged in an orthogonal lattice pattern.  </a:t>
            </a:r>
          </a:p>
        </p:txBody>
      </p:sp>
      <p:sp>
        <p:nvSpPr>
          <p:cNvPr id="6" name="Oval 5">
            <a:extLst>
              <a:ext uri="{FF2B5EF4-FFF2-40B4-BE49-F238E27FC236}">
                <a16:creationId xmlns:a16="http://schemas.microsoft.com/office/drawing/2014/main" id="{1B940C32-BCCD-62D7-378A-3B304B76F733}"/>
              </a:ext>
            </a:extLst>
          </p:cNvPr>
          <p:cNvSpPr>
            <a:spLocks noChangeAspect="1"/>
          </p:cNvSpPr>
          <p:nvPr/>
        </p:nvSpPr>
        <p:spPr>
          <a:xfrm>
            <a:off x="4904663" y="3166689"/>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In the first layer, the collagen is arranged at an angle. </a:t>
            </a:r>
          </a:p>
        </p:txBody>
      </p:sp>
      <p:sp>
        <p:nvSpPr>
          <p:cNvPr id="7" name="Oval 6">
            <a:extLst>
              <a:ext uri="{FF2B5EF4-FFF2-40B4-BE49-F238E27FC236}">
                <a16:creationId xmlns:a16="http://schemas.microsoft.com/office/drawing/2014/main" id="{461F0A65-F3ED-86BC-52FD-9311E1E8648C}"/>
              </a:ext>
            </a:extLst>
          </p:cNvPr>
          <p:cNvSpPr>
            <a:spLocks noChangeAspect="1"/>
          </p:cNvSpPr>
          <p:nvPr/>
        </p:nvSpPr>
        <p:spPr>
          <a:xfrm>
            <a:off x="7426918" y="3174316"/>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This is what the first layer looks like.</a:t>
            </a:r>
          </a:p>
        </p:txBody>
      </p:sp>
      <p:cxnSp>
        <p:nvCxnSpPr>
          <p:cNvPr id="44" name="Straight Connector 43">
            <a:extLst>
              <a:ext uri="{FF2B5EF4-FFF2-40B4-BE49-F238E27FC236}">
                <a16:creationId xmlns:a16="http://schemas.microsoft.com/office/drawing/2014/main" id="{BBE98C2B-B5A1-6F75-EAB0-EA1FDAF7F351}"/>
              </a:ext>
            </a:extLst>
          </p:cNvPr>
          <p:cNvCxnSpPr>
            <a:cxnSpLocks/>
            <a:endCxn id="27" idx="6"/>
          </p:cNvCxnSpPr>
          <p:nvPr/>
        </p:nvCxnSpPr>
        <p:spPr>
          <a:xfrm flipH="1" flipV="1">
            <a:off x="9230587" y="4070905"/>
            <a:ext cx="718586" cy="3411"/>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sp>
        <p:nvSpPr>
          <p:cNvPr id="53" name="Oval 52">
            <a:extLst>
              <a:ext uri="{FF2B5EF4-FFF2-40B4-BE49-F238E27FC236}">
                <a16:creationId xmlns:a16="http://schemas.microsoft.com/office/drawing/2014/main" id="{8867C903-3CBE-8F9A-23BC-8996C20A325D}"/>
              </a:ext>
            </a:extLst>
          </p:cNvPr>
          <p:cNvSpPr>
            <a:spLocks noChangeAspect="1"/>
          </p:cNvSpPr>
          <p:nvPr/>
        </p:nvSpPr>
        <p:spPr>
          <a:xfrm>
            <a:off x="4933106" y="5470210"/>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cxnSp>
        <p:nvCxnSpPr>
          <p:cNvPr id="55" name="Straight Connector 54">
            <a:extLst>
              <a:ext uri="{FF2B5EF4-FFF2-40B4-BE49-F238E27FC236}">
                <a16:creationId xmlns:a16="http://schemas.microsoft.com/office/drawing/2014/main" id="{13323A6A-04EE-3ADE-B128-CB8B3D3F7A27}"/>
              </a:ext>
            </a:extLst>
          </p:cNvPr>
          <p:cNvCxnSpPr>
            <a:cxnSpLocks/>
            <a:stCxn id="53" idx="1"/>
            <a:endCxn id="34" idx="6"/>
          </p:cNvCxnSpPr>
          <p:nvPr/>
        </p:nvCxnSpPr>
        <p:spPr>
          <a:xfrm flipH="1" flipV="1">
            <a:off x="4353395" y="5096493"/>
            <a:ext cx="843358" cy="637321"/>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56" name="Straight Connector 55">
            <a:extLst>
              <a:ext uri="{FF2B5EF4-FFF2-40B4-BE49-F238E27FC236}">
                <a16:creationId xmlns:a16="http://schemas.microsoft.com/office/drawing/2014/main" id="{ABA282E5-2497-8EC7-22BA-C03F4974FDA4}"/>
              </a:ext>
            </a:extLst>
          </p:cNvPr>
          <p:cNvCxnSpPr>
            <a:cxnSpLocks/>
            <a:endCxn id="29" idx="6"/>
          </p:cNvCxnSpPr>
          <p:nvPr/>
        </p:nvCxnSpPr>
        <p:spPr>
          <a:xfrm flipH="1" flipV="1">
            <a:off x="9227212" y="6375824"/>
            <a:ext cx="721961" cy="42239"/>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65" name="Straight Connector 64">
            <a:extLst>
              <a:ext uri="{FF2B5EF4-FFF2-40B4-BE49-F238E27FC236}">
                <a16:creationId xmlns:a16="http://schemas.microsoft.com/office/drawing/2014/main" id="{D59919EE-97B0-35B0-844E-7E281EBE6886}"/>
              </a:ext>
            </a:extLst>
          </p:cNvPr>
          <p:cNvCxnSpPr>
            <a:cxnSpLocks/>
            <a:stCxn id="29" idx="2"/>
            <a:endCxn id="53" idx="6"/>
          </p:cNvCxnSpPr>
          <p:nvPr/>
        </p:nvCxnSpPr>
        <p:spPr>
          <a:xfrm flipH="1" flipV="1">
            <a:off x="6733400" y="6370210"/>
            <a:ext cx="693518" cy="5614"/>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1B03899B-FE2C-5D39-232D-8FAE15632518}"/>
              </a:ext>
            </a:extLst>
          </p:cNvPr>
          <p:cNvSpPr txBox="1"/>
          <p:nvPr/>
        </p:nvSpPr>
        <p:spPr>
          <a:xfrm>
            <a:off x="1680649" y="346590"/>
            <a:ext cx="9028049" cy="369332"/>
          </a:xfrm>
          <a:prstGeom prst="rect">
            <a:avLst/>
          </a:prstGeom>
          <a:noFill/>
        </p:spPr>
        <p:txBody>
          <a:bodyPr wrap="none" rtlCol="0">
            <a:spAutoFit/>
          </a:bodyPr>
          <a:lstStyle/>
          <a:p>
            <a:pPr algn="ctr"/>
            <a:r>
              <a:rPr lang="en-US" dirty="0"/>
              <a:t>Part 3: Place the red circles and the images in their correct locations on the learning map.  </a:t>
            </a:r>
          </a:p>
        </p:txBody>
      </p:sp>
      <p:sp>
        <p:nvSpPr>
          <p:cNvPr id="9" name="Oval 8">
            <a:extLst>
              <a:ext uri="{FF2B5EF4-FFF2-40B4-BE49-F238E27FC236}">
                <a16:creationId xmlns:a16="http://schemas.microsoft.com/office/drawing/2014/main" id="{5F7E0C1D-4FA4-CF54-F64E-81169F1BB669}"/>
              </a:ext>
            </a:extLst>
          </p:cNvPr>
          <p:cNvSpPr>
            <a:spLocks noChangeAspect="1"/>
          </p:cNvSpPr>
          <p:nvPr/>
        </p:nvSpPr>
        <p:spPr>
          <a:xfrm>
            <a:off x="4424716" y="-2083901"/>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In the second type of fibrous joint, the collagen is in two layers. </a:t>
            </a:r>
          </a:p>
        </p:txBody>
      </p:sp>
      <p:sp>
        <p:nvSpPr>
          <p:cNvPr id="11" name="Oval 10">
            <a:extLst>
              <a:ext uri="{FF2B5EF4-FFF2-40B4-BE49-F238E27FC236}">
                <a16:creationId xmlns:a16="http://schemas.microsoft.com/office/drawing/2014/main" id="{2B9CF47F-FD43-091A-39B9-1DBC33F92ACA}"/>
              </a:ext>
            </a:extLst>
          </p:cNvPr>
          <p:cNvSpPr>
            <a:spLocks noChangeAspect="1"/>
          </p:cNvSpPr>
          <p:nvPr/>
        </p:nvSpPr>
        <p:spPr>
          <a:xfrm>
            <a:off x="6492057" y="-2083901"/>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This is what an orthogonal lattice pattern looks like. </a:t>
            </a:r>
          </a:p>
        </p:txBody>
      </p:sp>
      <p:sp>
        <p:nvSpPr>
          <p:cNvPr id="12" name="Oval 11">
            <a:extLst>
              <a:ext uri="{FF2B5EF4-FFF2-40B4-BE49-F238E27FC236}">
                <a16:creationId xmlns:a16="http://schemas.microsoft.com/office/drawing/2014/main" id="{CF27E36E-5AAD-8FA8-8068-9F4132CA8ACC}"/>
              </a:ext>
            </a:extLst>
          </p:cNvPr>
          <p:cNvSpPr>
            <a:spLocks noChangeAspect="1"/>
          </p:cNvSpPr>
          <p:nvPr/>
        </p:nvSpPr>
        <p:spPr>
          <a:xfrm>
            <a:off x="106988" y="-2061326"/>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In the second  layer, the collagen is arranged as a mirror image of the first layer. </a:t>
            </a:r>
          </a:p>
        </p:txBody>
      </p:sp>
      <p:sp>
        <p:nvSpPr>
          <p:cNvPr id="13" name="Oval 12">
            <a:extLst>
              <a:ext uri="{FF2B5EF4-FFF2-40B4-BE49-F238E27FC236}">
                <a16:creationId xmlns:a16="http://schemas.microsoft.com/office/drawing/2014/main" id="{D40D6F6B-9348-BF33-AA17-3C9D61D73CCC}"/>
              </a:ext>
            </a:extLst>
          </p:cNvPr>
          <p:cNvSpPr>
            <a:spLocks noChangeAspect="1"/>
          </p:cNvSpPr>
          <p:nvPr/>
        </p:nvSpPr>
        <p:spPr>
          <a:xfrm>
            <a:off x="8620822" y="-2162176"/>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In the third type of fibrous joint, the collagen is arranged like ropes holding a boat at a dock. </a:t>
            </a:r>
          </a:p>
        </p:txBody>
      </p:sp>
      <p:sp>
        <p:nvSpPr>
          <p:cNvPr id="15" name="Oval 14">
            <a:extLst>
              <a:ext uri="{FF2B5EF4-FFF2-40B4-BE49-F238E27FC236}">
                <a16:creationId xmlns:a16="http://schemas.microsoft.com/office/drawing/2014/main" id="{2A7C7415-789C-55BD-E6F4-B17A1D4CF936}"/>
              </a:ext>
            </a:extLst>
          </p:cNvPr>
          <p:cNvSpPr>
            <a:spLocks noChangeAspect="1"/>
          </p:cNvSpPr>
          <p:nvPr/>
        </p:nvSpPr>
        <p:spPr>
          <a:xfrm>
            <a:off x="10708698" y="-2225918"/>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This is what the second (mirror image) layer looks like. </a:t>
            </a:r>
          </a:p>
        </p:txBody>
      </p:sp>
      <p:sp>
        <p:nvSpPr>
          <p:cNvPr id="18" name="Oval 17">
            <a:extLst>
              <a:ext uri="{FF2B5EF4-FFF2-40B4-BE49-F238E27FC236}">
                <a16:creationId xmlns:a16="http://schemas.microsoft.com/office/drawing/2014/main" id="{397AA99C-7FE3-8810-0166-8FB02E107A71}"/>
              </a:ext>
            </a:extLst>
          </p:cNvPr>
          <p:cNvSpPr>
            <a:spLocks noChangeAspect="1"/>
          </p:cNvSpPr>
          <p:nvPr/>
        </p:nvSpPr>
        <p:spPr>
          <a:xfrm>
            <a:off x="2312471" y="-2095994"/>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This is is what the third type looks like. </a:t>
            </a:r>
          </a:p>
        </p:txBody>
      </p:sp>
      <p:pic>
        <p:nvPicPr>
          <p:cNvPr id="21" name="Picture 20" descr="A blue and grey pattern&#10;&#10;AI-generated content may be incorrect.">
            <a:extLst>
              <a:ext uri="{FF2B5EF4-FFF2-40B4-BE49-F238E27FC236}">
                <a16:creationId xmlns:a16="http://schemas.microsoft.com/office/drawing/2014/main" id="{991A0EA1-C2EE-C943-355B-B6891C9FCA26}"/>
              </a:ext>
            </a:extLst>
          </p:cNvPr>
          <p:cNvPicPr>
            <a:picLocks noChangeAspect="1"/>
          </p:cNvPicPr>
          <p:nvPr/>
        </p:nvPicPr>
        <p:blipFill>
          <a:blip r:embed="rId2"/>
          <a:stretch>
            <a:fillRect/>
          </a:stretch>
        </p:blipFill>
        <p:spPr>
          <a:xfrm>
            <a:off x="13225092" y="2538937"/>
            <a:ext cx="1528168" cy="1836000"/>
          </a:xfrm>
          <a:prstGeom prst="rect">
            <a:avLst/>
          </a:prstGeom>
        </p:spPr>
      </p:pic>
      <p:pic>
        <p:nvPicPr>
          <p:cNvPr id="23" name="Picture 22" descr="A pattern of intertwined lines&#10;&#10;AI-generated content may be incorrect.">
            <a:extLst>
              <a:ext uri="{FF2B5EF4-FFF2-40B4-BE49-F238E27FC236}">
                <a16:creationId xmlns:a16="http://schemas.microsoft.com/office/drawing/2014/main" id="{1176C831-CFB7-BA21-1315-52621E4D5AFE}"/>
              </a:ext>
            </a:extLst>
          </p:cNvPr>
          <p:cNvPicPr>
            <a:picLocks noChangeAspect="1"/>
          </p:cNvPicPr>
          <p:nvPr/>
        </p:nvPicPr>
        <p:blipFill>
          <a:blip r:embed="rId3"/>
          <a:stretch>
            <a:fillRect/>
          </a:stretch>
        </p:blipFill>
        <p:spPr>
          <a:xfrm>
            <a:off x="13225092" y="6902785"/>
            <a:ext cx="1517174" cy="1836000"/>
          </a:xfrm>
          <a:prstGeom prst="rect">
            <a:avLst/>
          </a:prstGeom>
        </p:spPr>
      </p:pic>
      <p:pic>
        <p:nvPicPr>
          <p:cNvPr id="25" name="Picture 24" descr="A close-up of a pattern&#10;&#10;AI-generated content may be incorrect.">
            <a:extLst>
              <a:ext uri="{FF2B5EF4-FFF2-40B4-BE49-F238E27FC236}">
                <a16:creationId xmlns:a16="http://schemas.microsoft.com/office/drawing/2014/main" id="{30A10613-9846-BF87-2995-AB49BC517B19}"/>
              </a:ext>
            </a:extLst>
          </p:cNvPr>
          <p:cNvPicPr>
            <a:picLocks noChangeAspect="1"/>
          </p:cNvPicPr>
          <p:nvPr/>
        </p:nvPicPr>
        <p:blipFill>
          <a:blip r:embed="rId4"/>
          <a:stretch>
            <a:fillRect/>
          </a:stretch>
        </p:blipFill>
        <p:spPr>
          <a:xfrm>
            <a:off x="13237801" y="4720861"/>
            <a:ext cx="1309716" cy="1836000"/>
          </a:xfrm>
          <a:prstGeom prst="rect">
            <a:avLst/>
          </a:prstGeom>
        </p:spPr>
      </p:pic>
      <p:pic>
        <p:nvPicPr>
          <p:cNvPr id="30" name="Picture 29" descr="A close-up of a fence&#10;&#10;AI-generated content may be incorrect.">
            <a:extLst>
              <a:ext uri="{FF2B5EF4-FFF2-40B4-BE49-F238E27FC236}">
                <a16:creationId xmlns:a16="http://schemas.microsoft.com/office/drawing/2014/main" id="{885971B6-E231-D736-619F-701601BAB1A5}"/>
              </a:ext>
            </a:extLst>
          </p:cNvPr>
          <p:cNvPicPr>
            <a:picLocks noChangeAspect="1"/>
          </p:cNvPicPr>
          <p:nvPr/>
        </p:nvPicPr>
        <p:blipFill>
          <a:blip r:embed="rId5"/>
          <a:stretch>
            <a:fillRect/>
          </a:stretch>
        </p:blipFill>
        <p:spPr>
          <a:xfrm>
            <a:off x="13225092" y="351452"/>
            <a:ext cx="2179358" cy="1836000"/>
          </a:xfrm>
          <a:prstGeom prst="rect">
            <a:avLst/>
          </a:prstGeom>
        </p:spPr>
      </p:pic>
    </p:spTree>
    <p:extLst>
      <p:ext uri="{BB962C8B-B14F-4D97-AF65-F5344CB8AC3E}">
        <p14:creationId xmlns:p14="http://schemas.microsoft.com/office/powerpoint/2010/main" val="3980296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701B9-CBBA-BB54-E55B-7D92648B393D}"/>
            </a:ext>
          </a:extLst>
        </p:cNvPr>
        <p:cNvGrpSpPr/>
        <p:nvPr/>
      </p:nvGrpSpPr>
      <p:grpSpPr>
        <a:xfrm>
          <a:off x="0" y="0"/>
          <a:ext cx="0" cy="0"/>
          <a:chOff x="0" y="0"/>
          <a:chExt cx="0" cy="0"/>
        </a:xfrm>
      </p:grpSpPr>
      <p:sp>
        <p:nvSpPr>
          <p:cNvPr id="8" name="Oval 7">
            <a:extLst>
              <a:ext uri="{FF2B5EF4-FFF2-40B4-BE49-F238E27FC236}">
                <a16:creationId xmlns:a16="http://schemas.microsoft.com/office/drawing/2014/main" id="{B1943D3B-DCD4-BD1F-F5ED-8AF1801F7A2F}"/>
              </a:ext>
            </a:extLst>
          </p:cNvPr>
          <p:cNvSpPr>
            <a:spLocks noChangeAspect="1"/>
          </p:cNvSpPr>
          <p:nvPr/>
        </p:nvSpPr>
        <p:spPr>
          <a:xfrm>
            <a:off x="7426918" y="7555818"/>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6" name="Oval 25">
            <a:extLst>
              <a:ext uri="{FF2B5EF4-FFF2-40B4-BE49-F238E27FC236}">
                <a16:creationId xmlns:a16="http://schemas.microsoft.com/office/drawing/2014/main" id="{2D4FDF2A-EE6E-ABF7-C368-7346BDC4F477}"/>
              </a:ext>
            </a:extLst>
          </p:cNvPr>
          <p:cNvSpPr>
            <a:spLocks noChangeAspect="1"/>
          </p:cNvSpPr>
          <p:nvPr/>
        </p:nvSpPr>
        <p:spPr>
          <a:xfrm>
            <a:off x="4904663" y="3166689"/>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7" name="Oval 26">
            <a:extLst>
              <a:ext uri="{FF2B5EF4-FFF2-40B4-BE49-F238E27FC236}">
                <a16:creationId xmlns:a16="http://schemas.microsoft.com/office/drawing/2014/main" id="{B9003392-4C15-7896-51A7-3224D52AE297}"/>
              </a:ext>
            </a:extLst>
          </p:cNvPr>
          <p:cNvSpPr>
            <a:spLocks noChangeAspect="1"/>
          </p:cNvSpPr>
          <p:nvPr/>
        </p:nvSpPr>
        <p:spPr>
          <a:xfrm>
            <a:off x="7430293" y="3170905"/>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29" name="Oval 28">
            <a:extLst>
              <a:ext uri="{FF2B5EF4-FFF2-40B4-BE49-F238E27FC236}">
                <a16:creationId xmlns:a16="http://schemas.microsoft.com/office/drawing/2014/main" id="{A8D4A429-EBD9-13C8-747D-9E70A67EFFA7}"/>
              </a:ext>
            </a:extLst>
          </p:cNvPr>
          <p:cNvSpPr>
            <a:spLocks noChangeAspect="1"/>
          </p:cNvSpPr>
          <p:nvPr/>
        </p:nvSpPr>
        <p:spPr>
          <a:xfrm>
            <a:off x="7426918" y="5475824"/>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1" name="Oval 30">
            <a:extLst>
              <a:ext uri="{FF2B5EF4-FFF2-40B4-BE49-F238E27FC236}">
                <a16:creationId xmlns:a16="http://schemas.microsoft.com/office/drawing/2014/main" id="{86DBD6FC-F994-A203-8012-B2F8951DFEDA}"/>
              </a:ext>
            </a:extLst>
          </p:cNvPr>
          <p:cNvSpPr>
            <a:spLocks noChangeAspect="1"/>
          </p:cNvSpPr>
          <p:nvPr/>
        </p:nvSpPr>
        <p:spPr>
          <a:xfrm>
            <a:off x="350993" y="4152718"/>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3" name="Oval 32">
            <a:extLst>
              <a:ext uri="{FF2B5EF4-FFF2-40B4-BE49-F238E27FC236}">
                <a16:creationId xmlns:a16="http://schemas.microsoft.com/office/drawing/2014/main" id="{6787D667-CFE3-3AFC-D1DE-F96F13A01F33}"/>
              </a:ext>
            </a:extLst>
          </p:cNvPr>
          <p:cNvSpPr>
            <a:spLocks noChangeAspect="1"/>
          </p:cNvSpPr>
          <p:nvPr/>
        </p:nvSpPr>
        <p:spPr>
          <a:xfrm>
            <a:off x="2540038" y="7461265"/>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4" name="Oval 33">
            <a:extLst>
              <a:ext uri="{FF2B5EF4-FFF2-40B4-BE49-F238E27FC236}">
                <a16:creationId xmlns:a16="http://schemas.microsoft.com/office/drawing/2014/main" id="{C731E144-5C58-9600-611E-61E185943060}"/>
              </a:ext>
            </a:extLst>
          </p:cNvPr>
          <p:cNvSpPr>
            <a:spLocks noChangeAspect="1"/>
          </p:cNvSpPr>
          <p:nvPr/>
        </p:nvSpPr>
        <p:spPr>
          <a:xfrm>
            <a:off x="2553101" y="4196493"/>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sp>
        <p:nvSpPr>
          <p:cNvPr id="35" name="Oval 34">
            <a:extLst>
              <a:ext uri="{FF2B5EF4-FFF2-40B4-BE49-F238E27FC236}">
                <a16:creationId xmlns:a16="http://schemas.microsoft.com/office/drawing/2014/main" id="{8EBB13D1-6C79-7955-ACDA-23CBB1ABE2E6}"/>
              </a:ext>
            </a:extLst>
          </p:cNvPr>
          <p:cNvSpPr>
            <a:spLocks noChangeAspect="1"/>
          </p:cNvSpPr>
          <p:nvPr/>
        </p:nvSpPr>
        <p:spPr>
          <a:xfrm>
            <a:off x="2568563" y="1057859"/>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cxnSp>
        <p:nvCxnSpPr>
          <p:cNvPr id="43" name="Straight Connector 42">
            <a:extLst>
              <a:ext uri="{FF2B5EF4-FFF2-40B4-BE49-F238E27FC236}">
                <a16:creationId xmlns:a16="http://schemas.microsoft.com/office/drawing/2014/main" id="{E608EA42-CE70-AFA4-9AB5-4530DE394F4B}"/>
              </a:ext>
            </a:extLst>
          </p:cNvPr>
          <p:cNvCxnSpPr>
            <a:cxnSpLocks/>
            <a:stCxn id="33" idx="2"/>
            <a:endCxn id="31" idx="4"/>
          </p:cNvCxnSpPr>
          <p:nvPr/>
        </p:nvCxnSpPr>
        <p:spPr>
          <a:xfrm flipH="1" flipV="1">
            <a:off x="1251140" y="5952718"/>
            <a:ext cx="1288898" cy="2408547"/>
          </a:xfrm>
          <a:prstGeom prst="line">
            <a:avLst/>
          </a:prstGeom>
          <a:ln>
            <a:solidFill>
              <a:schemeClr val="bg1">
                <a:lumMod val="75000"/>
              </a:schemeClr>
            </a:solidFill>
            <a:prstDash val="sysDash"/>
            <a:headEnd type="arrow"/>
            <a:tailEnd type="none"/>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378D52A1-2B79-B18F-8064-43855F80F4FD}"/>
              </a:ext>
            </a:extLst>
          </p:cNvPr>
          <p:cNvCxnSpPr>
            <a:cxnSpLocks/>
            <a:stCxn id="34" idx="2"/>
            <a:endCxn id="31" idx="6"/>
          </p:cNvCxnSpPr>
          <p:nvPr/>
        </p:nvCxnSpPr>
        <p:spPr>
          <a:xfrm flipH="1" flipV="1">
            <a:off x="2151287" y="5052718"/>
            <a:ext cx="401814" cy="43775"/>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AACDFF2D-EA26-9BD0-3311-9D72ACDDAD99}"/>
              </a:ext>
            </a:extLst>
          </p:cNvPr>
          <p:cNvCxnSpPr>
            <a:cxnSpLocks/>
            <a:stCxn id="35" idx="2"/>
            <a:endCxn id="31" idx="0"/>
          </p:cNvCxnSpPr>
          <p:nvPr/>
        </p:nvCxnSpPr>
        <p:spPr>
          <a:xfrm flipH="1">
            <a:off x="1251140" y="1957859"/>
            <a:ext cx="1317423" cy="2194859"/>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F6B0CE7B-9FDE-FAD8-53EE-8C2E21ECF477}"/>
              </a:ext>
            </a:extLst>
          </p:cNvPr>
          <p:cNvCxnSpPr>
            <a:cxnSpLocks/>
            <a:stCxn id="8" idx="2"/>
            <a:endCxn id="33" idx="6"/>
          </p:cNvCxnSpPr>
          <p:nvPr/>
        </p:nvCxnSpPr>
        <p:spPr>
          <a:xfrm flipH="1" flipV="1">
            <a:off x="4340332" y="8361265"/>
            <a:ext cx="3086586" cy="94553"/>
          </a:xfrm>
          <a:prstGeom prst="line">
            <a:avLst/>
          </a:prstGeom>
          <a:ln>
            <a:solidFill>
              <a:schemeClr val="bg1">
                <a:lumMod val="75000"/>
              </a:schemeClr>
            </a:solidFill>
            <a:prstDash val="sysDash"/>
            <a:headEnd type="arrow"/>
            <a:tailEnd type="none"/>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8A46C678-F53F-6833-E0E9-9507878DA400}"/>
              </a:ext>
            </a:extLst>
          </p:cNvPr>
          <p:cNvCxnSpPr>
            <a:cxnSpLocks/>
            <a:endCxn id="8" idx="6"/>
          </p:cNvCxnSpPr>
          <p:nvPr/>
        </p:nvCxnSpPr>
        <p:spPr>
          <a:xfrm flipH="1">
            <a:off x="9227212" y="8455818"/>
            <a:ext cx="721961" cy="0"/>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sp>
        <p:nvSpPr>
          <p:cNvPr id="14" name="Oval 13">
            <a:extLst>
              <a:ext uri="{FF2B5EF4-FFF2-40B4-BE49-F238E27FC236}">
                <a16:creationId xmlns:a16="http://schemas.microsoft.com/office/drawing/2014/main" id="{F0A2855B-6B53-A84E-F5EF-69580F6AB803}"/>
              </a:ext>
            </a:extLst>
          </p:cNvPr>
          <p:cNvSpPr>
            <a:spLocks noChangeAspect="1"/>
          </p:cNvSpPr>
          <p:nvPr/>
        </p:nvSpPr>
        <p:spPr>
          <a:xfrm>
            <a:off x="7426918" y="1121253"/>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cxnSp>
        <p:nvCxnSpPr>
          <p:cNvPr id="16" name="Straight Connector 15">
            <a:extLst>
              <a:ext uri="{FF2B5EF4-FFF2-40B4-BE49-F238E27FC236}">
                <a16:creationId xmlns:a16="http://schemas.microsoft.com/office/drawing/2014/main" id="{E8AE78A0-57BE-11EB-EB9A-141D99616D4A}"/>
              </a:ext>
            </a:extLst>
          </p:cNvPr>
          <p:cNvCxnSpPr>
            <a:cxnSpLocks/>
            <a:stCxn id="14" idx="2"/>
            <a:endCxn id="35" idx="6"/>
          </p:cNvCxnSpPr>
          <p:nvPr/>
        </p:nvCxnSpPr>
        <p:spPr>
          <a:xfrm flipH="1" flipV="1">
            <a:off x="4368857" y="1957859"/>
            <a:ext cx="3058061" cy="63394"/>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CFD2086F-4F19-21F9-F040-A68010482FBE}"/>
              </a:ext>
            </a:extLst>
          </p:cNvPr>
          <p:cNvCxnSpPr>
            <a:cxnSpLocks/>
            <a:endCxn id="14" idx="6"/>
          </p:cNvCxnSpPr>
          <p:nvPr/>
        </p:nvCxnSpPr>
        <p:spPr>
          <a:xfrm flipH="1">
            <a:off x="9227212" y="2021253"/>
            <a:ext cx="721961" cy="0"/>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54" name="Straight Connector 53">
            <a:extLst>
              <a:ext uri="{FF2B5EF4-FFF2-40B4-BE49-F238E27FC236}">
                <a16:creationId xmlns:a16="http://schemas.microsoft.com/office/drawing/2014/main" id="{F10C11BB-3F12-6023-0E47-A5B787FFC441}"/>
              </a:ext>
            </a:extLst>
          </p:cNvPr>
          <p:cNvCxnSpPr>
            <a:cxnSpLocks/>
            <a:stCxn id="26" idx="2"/>
            <a:endCxn id="34" idx="6"/>
          </p:cNvCxnSpPr>
          <p:nvPr/>
        </p:nvCxnSpPr>
        <p:spPr>
          <a:xfrm flipH="1">
            <a:off x="4353395" y="4066689"/>
            <a:ext cx="551268" cy="1029804"/>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57" name="Straight Connector 56">
            <a:extLst>
              <a:ext uri="{FF2B5EF4-FFF2-40B4-BE49-F238E27FC236}">
                <a16:creationId xmlns:a16="http://schemas.microsoft.com/office/drawing/2014/main" id="{BB61C85C-30D1-1DB3-F5C3-A8565DA9B22A}"/>
              </a:ext>
            </a:extLst>
          </p:cNvPr>
          <p:cNvCxnSpPr>
            <a:cxnSpLocks/>
            <a:stCxn id="27" idx="2"/>
            <a:endCxn id="26" idx="6"/>
          </p:cNvCxnSpPr>
          <p:nvPr/>
        </p:nvCxnSpPr>
        <p:spPr>
          <a:xfrm flipH="1" flipV="1">
            <a:off x="6704957" y="4066689"/>
            <a:ext cx="725336" cy="4216"/>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sp>
        <p:nvSpPr>
          <p:cNvPr id="105" name="Oval 104">
            <a:extLst>
              <a:ext uri="{FF2B5EF4-FFF2-40B4-BE49-F238E27FC236}">
                <a16:creationId xmlns:a16="http://schemas.microsoft.com/office/drawing/2014/main" id="{B3E16637-0A36-D022-A7AD-6DDD20342987}"/>
              </a:ext>
            </a:extLst>
          </p:cNvPr>
          <p:cNvSpPr>
            <a:spLocks noChangeAspect="1"/>
          </p:cNvSpPr>
          <p:nvPr/>
        </p:nvSpPr>
        <p:spPr>
          <a:xfrm>
            <a:off x="347618" y="4152718"/>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There are three main kinds of fibrous joints. </a:t>
            </a:r>
          </a:p>
        </p:txBody>
      </p:sp>
      <p:sp>
        <p:nvSpPr>
          <p:cNvPr id="3" name="Oval 2">
            <a:extLst>
              <a:ext uri="{FF2B5EF4-FFF2-40B4-BE49-F238E27FC236}">
                <a16:creationId xmlns:a16="http://schemas.microsoft.com/office/drawing/2014/main" id="{E5B6FFCD-D617-9DAC-178A-8CFFDD563435}"/>
              </a:ext>
            </a:extLst>
          </p:cNvPr>
          <p:cNvSpPr>
            <a:spLocks noChangeAspect="1"/>
          </p:cNvSpPr>
          <p:nvPr/>
        </p:nvSpPr>
        <p:spPr>
          <a:xfrm>
            <a:off x="2567167" y="1056484"/>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In the first type of fibrous joint, collagen is arranged in an orthogonal lattice pattern.  </a:t>
            </a:r>
          </a:p>
        </p:txBody>
      </p:sp>
      <p:sp>
        <p:nvSpPr>
          <p:cNvPr id="6" name="Oval 5">
            <a:extLst>
              <a:ext uri="{FF2B5EF4-FFF2-40B4-BE49-F238E27FC236}">
                <a16:creationId xmlns:a16="http://schemas.microsoft.com/office/drawing/2014/main" id="{F88E3322-16F5-F1CB-1C2B-D495948D3136}"/>
              </a:ext>
            </a:extLst>
          </p:cNvPr>
          <p:cNvSpPr>
            <a:spLocks noChangeAspect="1"/>
          </p:cNvSpPr>
          <p:nvPr/>
        </p:nvSpPr>
        <p:spPr>
          <a:xfrm>
            <a:off x="4904663" y="3166689"/>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In the first layer, the collagen is arranged at an angle. </a:t>
            </a:r>
          </a:p>
        </p:txBody>
      </p:sp>
      <p:sp>
        <p:nvSpPr>
          <p:cNvPr id="7" name="Oval 6">
            <a:extLst>
              <a:ext uri="{FF2B5EF4-FFF2-40B4-BE49-F238E27FC236}">
                <a16:creationId xmlns:a16="http://schemas.microsoft.com/office/drawing/2014/main" id="{D20B2938-EFBE-EA37-DA25-830D24F8CB39}"/>
              </a:ext>
            </a:extLst>
          </p:cNvPr>
          <p:cNvSpPr>
            <a:spLocks noChangeAspect="1"/>
          </p:cNvSpPr>
          <p:nvPr/>
        </p:nvSpPr>
        <p:spPr>
          <a:xfrm>
            <a:off x="7426918" y="3174316"/>
            <a:ext cx="1800294" cy="180000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This is what the first layer looks like.</a:t>
            </a:r>
          </a:p>
        </p:txBody>
      </p:sp>
      <p:cxnSp>
        <p:nvCxnSpPr>
          <p:cNvPr id="44" name="Straight Connector 43">
            <a:extLst>
              <a:ext uri="{FF2B5EF4-FFF2-40B4-BE49-F238E27FC236}">
                <a16:creationId xmlns:a16="http://schemas.microsoft.com/office/drawing/2014/main" id="{769E8B41-89AA-A869-7CF0-1D13828BF511}"/>
              </a:ext>
            </a:extLst>
          </p:cNvPr>
          <p:cNvCxnSpPr>
            <a:cxnSpLocks/>
            <a:endCxn id="27" idx="6"/>
          </p:cNvCxnSpPr>
          <p:nvPr/>
        </p:nvCxnSpPr>
        <p:spPr>
          <a:xfrm flipH="1" flipV="1">
            <a:off x="9230587" y="4070905"/>
            <a:ext cx="718586" cy="3411"/>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sp>
        <p:nvSpPr>
          <p:cNvPr id="53" name="Oval 52">
            <a:extLst>
              <a:ext uri="{FF2B5EF4-FFF2-40B4-BE49-F238E27FC236}">
                <a16:creationId xmlns:a16="http://schemas.microsoft.com/office/drawing/2014/main" id="{99255AEE-DFF1-C945-0237-99F1C4E3E73E}"/>
              </a:ext>
            </a:extLst>
          </p:cNvPr>
          <p:cNvSpPr>
            <a:spLocks noChangeAspect="1"/>
          </p:cNvSpPr>
          <p:nvPr/>
        </p:nvSpPr>
        <p:spPr>
          <a:xfrm>
            <a:off x="4933106" y="5470210"/>
            <a:ext cx="1800294" cy="1800000"/>
          </a:xfrm>
          <a:prstGeom prst="ellipse">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p:txBody>
      </p:sp>
      <p:cxnSp>
        <p:nvCxnSpPr>
          <p:cNvPr id="55" name="Straight Connector 54">
            <a:extLst>
              <a:ext uri="{FF2B5EF4-FFF2-40B4-BE49-F238E27FC236}">
                <a16:creationId xmlns:a16="http://schemas.microsoft.com/office/drawing/2014/main" id="{B1C772FF-D7FF-1C26-1313-B1CD9611E454}"/>
              </a:ext>
            </a:extLst>
          </p:cNvPr>
          <p:cNvCxnSpPr>
            <a:cxnSpLocks/>
            <a:stCxn id="53" idx="1"/>
            <a:endCxn id="34" idx="6"/>
          </p:cNvCxnSpPr>
          <p:nvPr/>
        </p:nvCxnSpPr>
        <p:spPr>
          <a:xfrm flipH="1" flipV="1">
            <a:off x="4353395" y="5096493"/>
            <a:ext cx="843358" cy="637321"/>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56" name="Straight Connector 55">
            <a:extLst>
              <a:ext uri="{FF2B5EF4-FFF2-40B4-BE49-F238E27FC236}">
                <a16:creationId xmlns:a16="http://schemas.microsoft.com/office/drawing/2014/main" id="{5B418FA7-7282-02E2-4362-768085CF4C01}"/>
              </a:ext>
            </a:extLst>
          </p:cNvPr>
          <p:cNvCxnSpPr>
            <a:cxnSpLocks/>
            <a:endCxn id="29" idx="6"/>
          </p:cNvCxnSpPr>
          <p:nvPr/>
        </p:nvCxnSpPr>
        <p:spPr>
          <a:xfrm flipH="1" flipV="1">
            <a:off x="9227212" y="6375824"/>
            <a:ext cx="721961" cy="42239"/>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cxnSp>
        <p:nvCxnSpPr>
          <p:cNvPr id="65" name="Straight Connector 64">
            <a:extLst>
              <a:ext uri="{FF2B5EF4-FFF2-40B4-BE49-F238E27FC236}">
                <a16:creationId xmlns:a16="http://schemas.microsoft.com/office/drawing/2014/main" id="{19B27008-0C5F-6889-71B5-497BCA991FF2}"/>
              </a:ext>
            </a:extLst>
          </p:cNvPr>
          <p:cNvCxnSpPr>
            <a:cxnSpLocks/>
            <a:stCxn id="29" idx="2"/>
            <a:endCxn id="53" idx="6"/>
          </p:cNvCxnSpPr>
          <p:nvPr/>
        </p:nvCxnSpPr>
        <p:spPr>
          <a:xfrm flipH="1" flipV="1">
            <a:off x="6733400" y="6370210"/>
            <a:ext cx="693518" cy="5614"/>
          </a:xfrm>
          <a:prstGeom prst="line">
            <a:avLst/>
          </a:prstGeom>
          <a:ln>
            <a:solidFill>
              <a:schemeClr val="bg1">
                <a:lumMod val="75000"/>
              </a:schemeClr>
            </a:solidFill>
            <a:prstDash val="sysDash"/>
            <a:headEnd type="arrow"/>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AC43EF7F-975D-B311-7B73-2459594EEB3B}"/>
              </a:ext>
            </a:extLst>
          </p:cNvPr>
          <p:cNvSpPr txBox="1"/>
          <p:nvPr/>
        </p:nvSpPr>
        <p:spPr>
          <a:xfrm>
            <a:off x="1442091" y="346590"/>
            <a:ext cx="9505167" cy="369332"/>
          </a:xfrm>
          <a:prstGeom prst="rect">
            <a:avLst/>
          </a:prstGeom>
          <a:noFill/>
        </p:spPr>
        <p:txBody>
          <a:bodyPr wrap="none" rtlCol="0">
            <a:spAutoFit/>
          </a:bodyPr>
          <a:lstStyle/>
          <a:p>
            <a:pPr algn="ctr"/>
            <a:r>
              <a:rPr lang="en-US" dirty="0"/>
              <a:t>Part 3: Place the red circles and the images in their correct locations on the learning map. KEY  </a:t>
            </a:r>
          </a:p>
        </p:txBody>
      </p:sp>
      <p:sp>
        <p:nvSpPr>
          <p:cNvPr id="9" name="Oval 8">
            <a:extLst>
              <a:ext uri="{FF2B5EF4-FFF2-40B4-BE49-F238E27FC236}">
                <a16:creationId xmlns:a16="http://schemas.microsoft.com/office/drawing/2014/main" id="{79EF8C7E-93EB-E66B-D08E-3500508D881C}"/>
              </a:ext>
            </a:extLst>
          </p:cNvPr>
          <p:cNvSpPr>
            <a:spLocks noChangeAspect="1"/>
          </p:cNvSpPr>
          <p:nvPr/>
        </p:nvSpPr>
        <p:spPr>
          <a:xfrm>
            <a:off x="2559955" y="4215738"/>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In the second type of fibrous joint, the collagen is in two layers. </a:t>
            </a:r>
          </a:p>
        </p:txBody>
      </p:sp>
      <p:sp>
        <p:nvSpPr>
          <p:cNvPr id="11" name="Oval 10">
            <a:extLst>
              <a:ext uri="{FF2B5EF4-FFF2-40B4-BE49-F238E27FC236}">
                <a16:creationId xmlns:a16="http://schemas.microsoft.com/office/drawing/2014/main" id="{CF482DBA-1545-C6FE-E232-92C1568F2D25}"/>
              </a:ext>
            </a:extLst>
          </p:cNvPr>
          <p:cNvSpPr>
            <a:spLocks noChangeAspect="1"/>
          </p:cNvSpPr>
          <p:nvPr/>
        </p:nvSpPr>
        <p:spPr>
          <a:xfrm>
            <a:off x="7426918" y="1115935"/>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This is what an orthogonal lattice pattern looks like. </a:t>
            </a:r>
          </a:p>
        </p:txBody>
      </p:sp>
      <p:sp>
        <p:nvSpPr>
          <p:cNvPr id="12" name="Oval 11">
            <a:extLst>
              <a:ext uri="{FF2B5EF4-FFF2-40B4-BE49-F238E27FC236}">
                <a16:creationId xmlns:a16="http://schemas.microsoft.com/office/drawing/2014/main" id="{2AA1839E-F7C0-5458-2712-B91A4DF7E0C9}"/>
              </a:ext>
            </a:extLst>
          </p:cNvPr>
          <p:cNvSpPr>
            <a:spLocks noChangeAspect="1"/>
          </p:cNvSpPr>
          <p:nvPr/>
        </p:nvSpPr>
        <p:spPr>
          <a:xfrm>
            <a:off x="4933106" y="5465994"/>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In the second  layer, the collagen is arranged as a mirror image of the first layer. </a:t>
            </a:r>
          </a:p>
        </p:txBody>
      </p:sp>
      <p:sp>
        <p:nvSpPr>
          <p:cNvPr id="13" name="Oval 12">
            <a:extLst>
              <a:ext uri="{FF2B5EF4-FFF2-40B4-BE49-F238E27FC236}">
                <a16:creationId xmlns:a16="http://schemas.microsoft.com/office/drawing/2014/main" id="{59B5CB0B-6CE0-65CC-C92E-26BA7D0C8AD9}"/>
              </a:ext>
            </a:extLst>
          </p:cNvPr>
          <p:cNvSpPr>
            <a:spLocks noChangeAspect="1"/>
          </p:cNvSpPr>
          <p:nvPr/>
        </p:nvSpPr>
        <p:spPr>
          <a:xfrm>
            <a:off x="2540038" y="7454610"/>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In the third type of fibrous joint, the collagen is arranged like ropes holding a boat at a dock. </a:t>
            </a:r>
          </a:p>
        </p:txBody>
      </p:sp>
      <p:sp>
        <p:nvSpPr>
          <p:cNvPr id="15" name="Oval 14">
            <a:extLst>
              <a:ext uri="{FF2B5EF4-FFF2-40B4-BE49-F238E27FC236}">
                <a16:creationId xmlns:a16="http://schemas.microsoft.com/office/drawing/2014/main" id="{B7914B1F-C020-AA5E-7F71-A84C6162FD50}"/>
              </a:ext>
            </a:extLst>
          </p:cNvPr>
          <p:cNvSpPr>
            <a:spLocks noChangeAspect="1"/>
          </p:cNvSpPr>
          <p:nvPr/>
        </p:nvSpPr>
        <p:spPr>
          <a:xfrm>
            <a:off x="7418724" y="5496943"/>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This is what the second (mirror image) layer looks like. </a:t>
            </a:r>
          </a:p>
        </p:txBody>
      </p:sp>
      <p:sp>
        <p:nvSpPr>
          <p:cNvPr id="18" name="Oval 17">
            <a:extLst>
              <a:ext uri="{FF2B5EF4-FFF2-40B4-BE49-F238E27FC236}">
                <a16:creationId xmlns:a16="http://schemas.microsoft.com/office/drawing/2014/main" id="{573C2BE8-CC27-F427-F341-7F8049E0017F}"/>
              </a:ext>
            </a:extLst>
          </p:cNvPr>
          <p:cNvSpPr>
            <a:spLocks noChangeAspect="1"/>
          </p:cNvSpPr>
          <p:nvPr/>
        </p:nvSpPr>
        <p:spPr>
          <a:xfrm>
            <a:off x="7426918" y="7555818"/>
            <a:ext cx="1800294" cy="18000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This is is what the third type looks like. </a:t>
            </a:r>
          </a:p>
        </p:txBody>
      </p:sp>
      <p:pic>
        <p:nvPicPr>
          <p:cNvPr id="21" name="Picture 20" descr="A blue and grey pattern&#10;&#10;AI-generated content may be incorrect.">
            <a:extLst>
              <a:ext uri="{FF2B5EF4-FFF2-40B4-BE49-F238E27FC236}">
                <a16:creationId xmlns:a16="http://schemas.microsoft.com/office/drawing/2014/main" id="{1D288420-CD7D-B0C1-0067-CE21E9A1A648}"/>
              </a:ext>
            </a:extLst>
          </p:cNvPr>
          <p:cNvPicPr>
            <a:picLocks noChangeAspect="1"/>
          </p:cNvPicPr>
          <p:nvPr/>
        </p:nvPicPr>
        <p:blipFill>
          <a:blip r:embed="rId2"/>
          <a:stretch>
            <a:fillRect/>
          </a:stretch>
        </p:blipFill>
        <p:spPr>
          <a:xfrm>
            <a:off x="10421116" y="3130689"/>
            <a:ext cx="1528168" cy="1836000"/>
          </a:xfrm>
          <a:prstGeom prst="rect">
            <a:avLst/>
          </a:prstGeom>
        </p:spPr>
      </p:pic>
      <p:pic>
        <p:nvPicPr>
          <p:cNvPr id="23" name="Picture 22" descr="A pattern of intertwined lines&#10;&#10;AI-generated content may be incorrect.">
            <a:extLst>
              <a:ext uri="{FF2B5EF4-FFF2-40B4-BE49-F238E27FC236}">
                <a16:creationId xmlns:a16="http://schemas.microsoft.com/office/drawing/2014/main" id="{9003C2BF-AFF0-2F84-A1A3-854823335DA4}"/>
              </a:ext>
            </a:extLst>
          </p:cNvPr>
          <p:cNvPicPr>
            <a:picLocks noChangeAspect="1"/>
          </p:cNvPicPr>
          <p:nvPr/>
        </p:nvPicPr>
        <p:blipFill>
          <a:blip r:embed="rId3"/>
          <a:stretch>
            <a:fillRect/>
          </a:stretch>
        </p:blipFill>
        <p:spPr>
          <a:xfrm>
            <a:off x="10467565" y="5170363"/>
            <a:ext cx="1517174" cy="1836000"/>
          </a:xfrm>
          <a:prstGeom prst="rect">
            <a:avLst/>
          </a:prstGeom>
        </p:spPr>
      </p:pic>
      <p:pic>
        <p:nvPicPr>
          <p:cNvPr id="25" name="Picture 24" descr="A close-up of a pattern&#10;&#10;AI-generated content may be incorrect.">
            <a:extLst>
              <a:ext uri="{FF2B5EF4-FFF2-40B4-BE49-F238E27FC236}">
                <a16:creationId xmlns:a16="http://schemas.microsoft.com/office/drawing/2014/main" id="{405F27A1-0586-48D1-5460-D72332CE6450}"/>
              </a:ext>
            </a:extLst>
          </p:cNvPr>
          <p:cNvPicPr>
            <a:picLocks noChangeAspect="1"/>
          </p:cNvPicPr>
          <p:nvPr/>
        </p:nvPicPr>
        <p:blipFill>
          <a:blip r:embed="rId4"/>
          <a:stretch>
            <a:fillRect/>
          </a:stretch>
        </p:blipFill>
        <p:spPr>
          <a:xfrm>
            <a:off x="10571294" y="1038484"/>
            <a:ext cx="1309716" cy="1836000"/>
          </a:xfrm>
          <a:prstGeom prst="rect">
            <a:avLst/>
          </a:prstGeom>
        </p:spPr>
      </p:pic>
      <p:pic>
        <p:nvPicPr>
          <p:cNvPr id="30" name="Picture 29" descr="A close-up of a fence&#10;&#10;AI-generated content may be incorrect.">
            <a:extLst>
              <a:ext uri="{FF2B5EF4-FFF2-40B4-BE49-F238E27FC236}">
                <a16:creationId xmlns:a16="http://schemas.microsoft.com/office/drawing/2014/main" id="{38E605C6-BC59-A3B6-3AE8-97C74AA3BB69}"/>
              </a:ext>
            </a:extLst>
          </p:cNvPr>
          <p:cNvPicPr>
            <a:picLocks noChangeAspect="1"/>
          </p:cNvPicPr>
          <p:nvPr/>
        </p:nvPicPr>
        <p:blipFill>
          <a:blip r:embed="rId5"/>
          <a:stretch>
            <a:fillRect/>
          </a:stretch>
        </p:blipFill>
        <p:spPr>
          <a:xfrm>
            <a:off x="10136473" y="7381456"/>
            <a:ext cx="2179358" cy="1836000"/>
          </a:xfrm>
          <a:prstGeom prst="rect">
            <a:avLst/>
          </a:prstGeom>
        </p:spPr>
      </p:pic>
    </p:spTree>
    <p:extLst>
      <p:ext uri="{BB962C8B-B14F-4D97-AF65-F5344CB8AC3E}">
        <p14:creationId xmlns:p14="http://schemas.microsoft.com/office/powerpoint/2010/main" val="2305122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9DE6A-0190-A797-0801-CCE682FC52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0CFBD79-71C6-6025-06F4-35F723EB501D}"/>
              </a:ext>
            </a:extLst>
          </p:cNvPr>
          <p:cNvSpPr txBox="1"/>
          <p:nvPr/>
        </p:nvSpPr>
        <p:spPr>
          <a:xfrm>
            <a:off x="3923293" y="352233"/>
            <a:ext cx="4955011" cy="369332"/>
          </a:xfrm>
          <a:prstGeom prst="rect">
            <a:avLst/>
          </a:prstGeom>
          <a:noFill/>
        </p:spPr>
        <p:txBody>
          <a:bodyPr wrap="none" rtlCol="0">
            <a:spAutoFit/>
          </a:bodyPr>
          <a:lstStyle/>
          <a:p>
            <a:pPr algn="ctr"/>
            <a:r>
              <a:rPr lang="en-US" dirty="0"/>
              <a:t>Part 4: Recap and self-test discussion questions</a:t>
            </a:r>
          </a:p>
        </p:txBody>
      </p:sp>
      <p:sp>
        <p:nvSpPr>
          <p:cNvPr id="19" name="TextBox 18">
            <a:extLst>
              <a:ext uri="{FF2B5EF4-FFF2-40B4-BE49-F238E27FC236}">
                <a16:creationId xmlns:a16="http://schemas.microsoft.com/office/drawing/2014/main" id="{97930DB4-DE9D-DC00-776A-EE37BDC9DB49}"/>
              </a:ext>
            </a:extLst>
          </p:cNvPr>
          <p:cNvSpPr txBox="1"/>
          <p:nvPr/>
        </p:nvSpPr>
        <p:spPr>
          <a:xfrm>
            <a:off x="842210" y="1144851"/>
            <a:ext cx="11117179" cy="5557740"/>
          </a:xfrm>
          <a:prstGeom prst="rect">
            <a:avLst/>
          </a:prstGeom>
          <a:noFill/>
        </p:spPr>
        <p:txBody>
          <a:bodyPr wrap="square" rtlCol="0">
            <a:spAutoFit/>
          </a:bodyPr>
          <a:lstStyle/>
          <a:p>
            <a:pPr marL="342900" indent="-342900">
              <a:lnSpc>
                <a:spcPct val="200000"/>
              </a:lnSpc>
              <a:buFont typeface="+mj-lt"/>
              <a:buAutoNum type="arabicPeriod"/>
            </a:pPr>
            <a:r>
              <a:rPr lang="en-US" dirty="0"/>
              <a:t>Which word is used interchangeably with the word articulation? </a:t>
            </a:r>
            <a:endParaRPr lang="en-US" dirty="0">
              <a:solidFill>
                <a:srgbClr val="FF0000"/>
              </a:solidFill>
            </a:endParaRPr>
          </a:p>
          <a:p>
            <a:pPr marL="342900" indent="-342900">
              <a:lnSpc>
                <a:spcPct val="200000"/>
              </a:lnSpc>
              <a:buFont typeface="+mj-lt"/>
              <a:buAutoNum type="arabicPeriod"/>
            </a:pPr>
            <a:r>
              <a:rPr lang="en-US" dirty="0"/>
              <a:t> What does the word “joint” mean? </a:t>
            </a:r>
          </a:p>
          <a:p>
            <a:pPr marL="342900" indent="-342900">
              <a:lnSpc>
                <a:spcPct val="200000"/>
              </a:lnSpc>
              <a:buFont typeface="+mj-lt"/>
              <a:buAutoNum type="arabicPeriod"/>
            </a:pPr>
            <a:r>
              <a:rPr lang="en-US" dirty="0"/>
              <a:t>How many types of joints are there in the human body? </a:t>
            </a:r>
            <a:endParaRPr lang="en-US" dirty="0">
              <a:solidFill>
                <a:srgbClr val="FF0000"/>
              </a:solidFill>
            </a:endParaRPr>
          </a:p>
          <a:p>
            <a:pPr marL="342900" indent="-342900">
              <a:lnSpc>
                <a:spcPct val="200000"/>
              </a:lnSpc>
              <a:buFont typeface="+mj-lt"/>
              <a:buAutoNum type="arabicPeriod"/>
            </a:pPr>
            <a:r>
              <a:rPr lang="en-US" dirty="0"/>
              <a:t>Which type of joint did you learn about today? </a:t>
            </a:r>
            <a:endParaRPr lang="en-US" dirty="0">
              <a:solidFill>
                <a:srgbClr val="FF0000"/>
              </a:solidFill>
            </a:endParaRPr>
          </a:p>
          <a:p>
            <a:pPr marL="342900" indent="-342900">
              <a:lnSpc>
                <a:spcPct val="200000"/>
              </a:lnSpc>
              <a:buFont typeface="+mj-lt"/>
              <a:buAutoNum type="arabicPeriod"/>
            </a:pPr>
            <a:r>
              <a:rPr lang="en-US" dirty="0"/>
              <a:t>List  and describe the 3 parts that make up all  fibrous joints.  </a:t>
            </a:r>
            <a:endParaRPr lang="en-US" dirty="0">
              <a:solidFill>
                <a:srgbClr val="FF0000"/>
              </a:solidFill>
            </a:endParaRPr>
          </a:p>
          <a:p>
            <a:pPr marL="342900" indent="-342900">
              <a:lnSpc>
                <a:spcPct val="200000"/>
              </a:lnSpc>
              <a:buFont typeface="+mj-lt"/>
              <a:buAutoNum type="arabicPeriod"/>
            </a:pPr>
            <a:r>
              <a:rPr lang="en-US" dirty="0"/>
              <a:t> How many kinds of fibrous joint are there in the human body? </a:t>
            </a:r>
            <a:endParaRPr lang="en-US" dirty="0">
              <a:solidFill>
                <a:srgbClr val="FF0000"/>
              </a:solidFill>
            </a:endParaRPr>
          </a:p>
          <a:p>
            <a:pPr marL="342900" indent="-342900">
              <a:lnSpc>
                <a:spcPct val="200000"/>
              </a:lnSpc>
              <a:buFont typeface="+mj-lt"/>
              <a:buAutoNum type="arabicPeriod"/>
            </a:pPr>
            <a:r>
              <a:rPr lang="en-US" dirty="0"/>
              <a:t>Describe how collagen is arranged in each of the fibrous joints? </a:t>
            </a:r>
            <a:endParaRPr lang="en-US" dirty="0">
              <a:solidFill>
                <a:srgbClr val="FF0000"/>
              </a:solidFill>
            </a:endParaRPr>
          </a:p>
          <a:p>
            <a:pPr marL="342900" indent="-342900">
              <a:lnSpc>
                <a:spcPct val="200000"/>
              </a:lnSpc>
              <a:buFont typeface="+mj-lt"/>
              <a:buAutoNum type="arabicPeriod"/>
            </a:pPr>
            <a:r>
              <a:rPr lang="en-US" dirty="0"/>
              <a:t>Take home message: What is the major difference between the different types of fibrous joints? </a:t>
            </a:r>
            <a:endParaRPr lang="en-US" dirty="0">
              <a:solidFill>
                <a:srgbClr val="FF0000"/>
              </a:solidFill>
            </a:endParaRPr>
          </a:p>
          <a:p>
            <a:pPr marL="342900" indent="-342900">
              <a:lnSpc>
                <a:spcPct val="200000"/>
              </a:lnSpc>
              <a:buFont typeface="+mj-lt"/>
              <a:buAutoNum type="arabicPeriod"/>
            </a:pPr>
            <a:r>
              <a:rPr lang="en-US" dirty="0"/>
              <a:t>How much would you expect a fibrous joint to move? </a:t>
            </a:r>
            <a:endParaRPr lang="en-US" dirty="0">
              <a:solidFill>
                <a:srgbClr val="FF0000"/>
              </a:solidFill>
            </a:endParaRPr>
          </a:p>
          <a:p>
            <a:pPr marL="342900" indent="-342900">
              <a:lnSpc>
                <a:spcPct val="200000"/>
              </a:lnSpc>
              <a:buFont typeface="+mj-lt"/>
              <a:buAutoNum type="arabicPeriod"/>
            </a:pPr>
            <a:endParaRPr lang="en-US" dirty="0"/>
          </a:p>
        </p:txBody>
      </p:sp>
    </p:spTree>
    <p:extLst>
      <p:ext uri="{BB962C8B-B14F-4D97-AF65-F5344CB8AC3E}">
        <p14:creationId xmlns:p14="http://schemas.microsoft.com/office/powerpoint/2010/main" val="2696602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E9594-74AE-3DC1-06B5-0F5A0DA8CF2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4999C4F-7C13-1D25-B775-5E8D5DD3BE99}"/>
              </a:ext>
            </a:extLst>
          </p:cNvPr>
          <p:cNvSpPr txBox="1"/>
          <p:nvPr/>
        </p:nvSpPr>
        <p:spPr>
          <a:xfrm>
            <a:off x="3707978" y="352233"/>
            <a:ext cx="5385642" cy="369332"/>
          </a:xfrm>
          <a:prstGeom prst="rect">
            <a:avLst/>
          </a:prstGeom>
          <a:noFill/>
        </p:spPr>
        <p:txBody>
          <a:bodyPr wrap="none" rtlCol="0">
            <a:spAutoFit/>
          </a:bodyPr>
          <a:lstStyle/>
          <a:p>
            <a:pPr algn="ctr"/>
            <a:r>
              <a:rPr lang="en-US" dirty="0"/>
              <a:t>Part 4: Recap and self-test discussion questions KEY</a:t>
            </a:r>
          </a:p>
        </p:txBody>
      </p:sp>
      <p:sp>
        <p:nvSpPr>
          <p:cNvPr id="19" name="TextBox 18">
            <a:extLst>
              <a:ext uri="{FF2B5EF4-FFF2-40B4-BE49-F238E27FC236}">
                <a16:creationId xmlns:a16="http://schemas.microsoft.com/office/drawing/2014/main" id="{3BB1A421-45FF-6008-4D59-53899965FE1D}"/>
              </a:ext>
            </a:extLst>
          </p:cNvPr>
          <p:cNvSpPr txBox="1"/>
          <p:nvPr/>
        </p:nvSpPr>
        <p:spPr>
          <a:xfrm>
            <a:off x="842210" y="1144851"/>
            <a:ext cx="11117179" cy="7219733"/>
          </a:xfrm>
          <a:prstGeom prst="rect">
            <a:avLst/>
          </a:prstGeom>
          <a:noFill/>
        </p:spPr>
        <p:txBody>
          <a:bodyPr wrap="square" rtlCol="0">
            <a:spAutoFit/>
          </a:bodyPr>
          <a:lstStyle/>
          <a:p>
            <a:pPr marL="342900" indent="-342900">
              <a:lnSpc>
                <a:spcPct val="200000"/>
              </a:lnSpc>
              <a:buFont typeface="+mj-lt"/>
              <a:buAutoNum type="arabicPeriod"/>
            </a:pPr>
            <a:r>
              <a:rPr lang="en-US" dirty="0"/>
              <a:t>Which word is used interchangeably with the word articulation? </a:t>
            </a:r>
            <a:r>
              <a:rPr lang="en-US" dirty="0">
                <a:solidFill>
                  <a:srgbClr val="FF0000"/>
                </a:solidFill>
              </a:rPr>
              <a:t>joint</a:t>
            </a:r>
          </a:p>
          <a:p>
            <a:pPr marL="342900" indent="-342900">
              <a:lnSpc>
                <a:spcPct val="200000"/>
              </a:lnSpc>
              <a:buFont typeface="+mj-lt"/>
              <a:buAutoNum type="arabicPeriod"/>
            </a:pPr>
            <a:r>
              <a:rPr lang="en-US" dirty="0"/>
              <a:t> What does the word “joint” mean? </a:t>
            </a:r>
            <a:r>
              <a:rPr lang="en-US" dirty="0">
                <a:solidFill>
                  <a:srgbClr val="FF0000"/>
                </a:solidFill>
              </a:rPr>
              <a:t>the place where two bones meet</a:t>
            </a:r>
          </a:p>
          <a:p>
            <a:pPr marL="342900" indent="-342900">
              <a:lnSpc>
                <a:spcPct val="200000"/>
              </a:lnSpc>
              <a:buFont typeface="+mj-lt"/>
              <a:buAutoNum type="arabicPeriod"/>
            </a:pPr>
            <a:r>
              <a:rPr lang="en-US" dirty="0"/>
              <a:t>How many types of joints are there in the human body? </a:t>
            </a:r>
            <a:r>
              <a:rPr lang="en-US" dirty="0">
                <a:solidFill>
                  <a:srgbClr val="FF0000"/>
                </a:solidFill>
              </a:rPr>
              <a:t>3</a:t>
            </a:r>
          </a:p>
          <a:p>
            <a:pPr marL="342900" indent="-342900">
              <a:lnSpc>
                <a:spcPct val="200000"/>
              </a:lnSpc>
              <a:buFont typeface="+mj-lt"/>
              <a:buAutoNum type="arabicPeriod"/>
            </a:pPr>
            <a:r>
              <a:rPr lang="en-US" dirty="0"/>
              <a:t>Which type of joint did you learn about today? </a:t>
            </a:r>
            <a:r>
              <a:rPr lang="en-US" dirty="0">
                <a:solidFill>
                  <a:srgbClr val="FF0000"/>
                </a:solidFill>
              </a:rPr>
              <a:t>fibrous</a:t>
            </a:r>
          </a:p>
          <a:p>
            <a:pPr marL="342900" indent="-342900">
              <a:lnSpc>
                <a:spcPct val="200000"/>
              </a:lnSpc>
              <a:buFont typeface="+mj-lt"/>
              <a:buAutoNum type="arabicPeriod"/>
            </a:pPr>
            <a:r>
              <a:rPr lang="en-US" dirty="0"/>
              <a:t>List  and describe the 3 parts that make up all  fibrous joints.  </a:t>
            </a:r>
            <a:r>
              <a:rPr lang="en-US" dirty="0">
                <a:solidFill>
                  <a:srgbClr val="FF0000"/>
                </a:solidFill>
              </a:rPr>
              <a:t>fibrocytes (cells), collagen (protein), ground substance (water)</a:t>
            </a:r>
          </a:p>
          <a:p>
            <a:pPr marL="342900" indent="-342900">
              <a:lnSpc>
                <a:spcPct val="200000"/>
              </a:lnSpc>
              <a:buFont typeface="+mj-lt"/>
              <a:buAutoNum type="arabicPeriod"/>
            </a:pPr>
            <a:r>
              <a:rPr lang="en-US" dirty="0"/>
              <a:t> How many kinds of fibrous joint are there in the human body? </a:t>
            </a:r>
            <a:r>
              <a:rPr lang="en-US" dirty="0">
                <a:solidFill>
                  <a:srgbClr val="FF0000"/>
                </a:solidFill>
              </a:rPr>
              <a:t>3</a:t>
            </a:r>
          </a:p>
          <a:p>
            <a:pPr marL="342900" indent="-342900">
              <a:lnSpc>
                <a:spcPct val="200000"/>
              </a:lnSpc>
              <a:buFont typeface="+mj-lt"/>
              <a:buAutoNum type="arabicPeriod"/>
            </a:pPr>
            <a:r>
              <a:rPr lang="en-US" dirty="0"/>
              <a:t>Describe how collagen is arranged in each of the fibrous joints? </a:t>
            </a:r>
            <a:r>
              <a:rPr lang="en-US" dirty="0">
                <a:solidFill>
                  <a:srgbClr val="FF0000"/>
                </a:solidFill>
              </a:rPr>
              <a:t>orthogonal lattice, angled 45 degrees mirrored and like bunches of ropes holding down something</a:t>
            </a:r>
          </a:p>
          <a:p>
            <a:pPr marL="342900" indent="-342900">
              <a:lnSpc>
                <a:spcPct val="200000"/>
              </a:lnSpc>
              <a:buFont typeface="+mj-lt"/>
              <a:buAutoNum type="arabicPeriod"/>
            </a:pPr>
            <a:r>
              <a:rPr lang="en-US" dirty="0"/>
              <a:t>Take home message: What is the major difference between the different types of fibrous joints? </a:t>
            </a:r>
            <a:r>
              <a:rPr lang="en-US" dirty="0">
                <a:solidFill>
                  <a:srgbClr val="FF0000"/>
                </a:solidFill>
              </a:rPr>
              <a:t>the way the collagen is arranged</a:t>
            </a:r>
          </a:p>
          <a:p>
            <a:pPr marL="342900" indent="-342900">
              <a:lnSpc>
                <a:spcPct val="200000"/>
              </a:lnSpc>
              <a:buFont typeface="+mj-lt"/>
              <a:buAutoNum type="arabicPeriod"/>
            </a:pPr>
            <a:r>
              <a:rPr lang="en-US" dirty="0"/>
              <a:t>How much would you expect a fibrous joint to move? </a:t>
            </a:r>
            <a:r>
              <a:rPr lang="en-US" dirty="0">
                <a:solidFill>
                  <a:srgbClr val="FF0000"/>
                </a:solidFill>
              </a:rPr>
              <a:t>Not very much at all </a:t>
            </a:r>
          </a:p>
          <a:p>
            <a:pPr marL="342900" indent="-342900">
              <a:lnSpc>
                <a:spcPct val="200000"/>
              </a:lnSpc>
              <a:buFont typeface="+mj-lt"/>
              <a:buAutoNum type="arabicPeriod"/>
            </a:pPr>
            <a:endParaRPr lang="en-US" dirty="0"/>
          </a:p>
        </p:txBody>
      </p:sp>
    </p:spTree>
    <p:extLst>
      <p:ext uri="{BB962C8B-B14F-4D97-AF65-F5344CB8AC3E}">
        <p14:creationId xmlns:p14="http://schemas.microsoft.com/office/powerpoint/2010/main" val="29406634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45595F71-6BD6-544B-A392-719A358F4C8A}" vid="{76BB815C-796B-464B-AFD1-003109D17716}"/>
    </a:ext>
  </a:extLst>
</a:theme>
</file>

<file path=docProps/app.xml><?xml version="1.0" encoding="utf-8"?>
<Properties xmlns="http://schemas.openxmlformats.org/officeDocument/2006/extended-properties" xmlns:vt="http://schemas.openxmlformats.org/officeDocument/2006/docPropsVTypes">
  <Template>Office Theme</Template>
  <TotalTime>1168</TotalTime>
  <Words>1248</Words>
  <Application>Microsoft Macintosh PowerPoint</Application>
  <PresentationFormat>A3 Paper (297x420 mm)</PresentationFormat>
  <Paragraphs>96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Bilton, Natalia</dc:creator>
  <cp:lastModifiedBy>Bilton, Natalia</cp:lastModifiedBy>
  <cp:revision>18</cp:revision>
  <dcterms:created xsi:type="dcterms:W3CDTF">2026-01-09T03:26:14Z</dcterms:created>
  <dcterms:modified xsi:type="dcterms:W3CDTF">2026-02-05T04:29:59Z</dcterms:modified>
</cp:coreProperties>
</file>